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95F41A-FCA1-4A4C-9CF6-48974267EF9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1760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5F41A-FCA1-4A4C-9CF6-48974267EF9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351510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5F41A-FCA1-4A4C-9CF6-48974267EF9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728329-B42C-47C1-BE8A-D1FF0D3AF76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35775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1230978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728329-B42C-47C1-BE8A-D1FF0D3AF76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903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611679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5F41A-FCA1-4A4C-9CF6-48974267EF9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458231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5F41A-FCA1-4A4C-9CF6-48974267EF9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4101758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95F41A-FCA1-4A4C-9CF6-48974267EF9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562110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95F41A-FCA1-4A4C-9CF6-48974267EF9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410497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95F41A-FCA1-4A4C-9CF6-48974267EF9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100513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95F41A-FCA1-4A4C-9CF6-48974267EF9F}" type="datetimeFigureOut">
              <a:rPr lang="en-US" smtClean="0"/>
              <a:t>1/26/2025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20737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95F41A-FCA1-4A4C-9CF6-48974267EF9F}" type="datetimeFigureOut">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366823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5F41A-FCA1-4A4C-9CF6-48974267EF9F}" type="datetimeFigureOut">
              <a:rPr lang="en-US" smtClean="0"/>
              <a:t>1/26/2025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294593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293930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95F41A-FCA1-4A4C-9CF6-48974267EF9F}"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C728329-B42C-47C1-BE8A-D1FF0D3AF768}" type="slidenum">
              <a:rPr lang="en-US" smtClean="0"/>
              <a:t>‹#›</a:t>
            </a:fld>
            <a:endParaRPr lang="en-US"/>
          </a:p>
        </p:txBody>
      </p:sp>
    </p:spTree>
    <p:extLst>
      <p:ext uri="{BB962C8B-B14F-4D97-AF65-F5344CB8AC3E}">
        <p14:creationId xmlns:p14="http://schemas.microsoft.com/office/powerpoint/2010/main" val="48417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95F41A-FCA1-4A4C-9CF6-48974267EF9F}" type="datetimeFigureOut">
              <a:rPr lang="en-US" smtClean="0"/>
              <a:t>1/26/2025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C728329-B42C-47C1-BE8A-D1FF0D3AF768}" type="slidenum">
              <a:rPr lang="en-US" smtClean="0"/>
              <a:t>‹#›</a:t>
            </a:fld>
            <a:endParaRPr lang="en-US"/>
          </a:p>
        </p:txBody>
      </p:sp>
    </p:spTree>
    <p:extLst>
      <p:ext uri="{BB962C8B-B14F-4D97-AF65-F5344CB8AC3E}">
        <p14:creationId xmlns:p14="http://schemas.microsoft.com/office/powerpoint/2010/main" val="359954242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555" y="618185"/>
            <a:ext cx="10075057" cy="3090929"/>
          </a:xfrm>
        </p:spPr>
        <p:txBody>
          <a:bodyPr>
            <a:normAutofit/>
          </a:bodyPr>
          <a:lstStyle/>
          <a:p>
            <a:r>
              <a:rPr lang="en-US" sz="4000" b="1" dirty="0">
                <a:latin typeface="Times New Roman" panose="02020603050405020304" pitchFamily="18" charset="0"/>
                <a:cs typeface="Times New Roman" panose="02020603050405020304" pitchFamily="18" charset="0"/>
              </a:rPr>
              <a:t>Career-Recommendation-System-using-ML</a:t>
            </a:r>
            <a:r>
              <a:rPr lang="en-US" b="1" dirty="0"/>
              <a:t/>
            </a:r>
            <a:br>
              <a:rPr lang="en-US" b="1" dirty="0"/>
            </a:br>
            <a:endParaRPr lang="en-US" dirty="0"/>
          </a:p>
        </p:txBody>
      </p:sp>
      <p:sp>
        <p:nvSpPr>
          <p:cNvPr id="3" name="Subtitle 2"/>
          <p:cNvSpPr>
            <a:spLocks noGrp="1"/>
          </p:cNvSpPr>
          <p:nvPr>
            <p:ph type="subTitle" idx="1"/>
          </p:nvPr>
        </p:nvSpPr>
        <p:spPr>
          <a:xfrm>
            <a:off x="9324304" y="4777380"/>
            <a:ext cx="2180308" cy="966598"/>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Presented By</a:t>
            </a:r>
          </a:p>
          <a:p>
            <a:r>
              <a:rPr lang="en-US" b="1" dirty="0" smtClean="0">
                <a:solidFill>
                  <a:schemeClr val="tx1"/>
                </a:solidFill>
                <a:latin typeface="Times New Roman" panose="02020603050405020304" pitchFamily="18" charset="0"/>
                <a:cs typeface="Times New Roman" panose="02020603050405020304" pitchFamily="18" charset="0"/>
              </a:rPr>
              <a:t>Vivek Rajput</a:t>
            </a:r>
          </a:p>
          <a:p>
            <a:endParaRPr lang="en-US" dirty="0"/>
          </a:p>
        </p:txBody>
      </p:sp>
    </p:spTree>
    <p:extLst>
      <p:ext uri="{BB962C8B-B14F-4D97-AF65-F5344CB8AC3E}">
        <p14:creationId xmlns:p14="http://schemas.microsoft.com/office/powerpoint/2010/main" val="2004227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9572" y="2318197"/>
            <a:ext cx="4507605" cy="1725769"/>
          </a:xfrm>
        </p:spPr>
        <p:txBody>
          <a:bodyPr>
            <a:normAutofit/>
          </a:bodyPr>
          <a:lstStyle/>
          <a:p>
            <a:pPr marL="0" indent="0">
              <a:buNone/>
            </a:pPr>
            <a:r>
              <a:rPr lang="en-US" sz="6000" b="1" dirty="0" smtClean="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7513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649" y="624110"/>
            <a:ext cx="9765964" cy="856960"/>
          </a:xfrm>
        </p:spPr>
        <p:txBody>
          <a:bodyPr>
            <a:normAutofit fontScale="90000"/>
          </a:bodyPr>
          <a:lstStyle/>
          <a:p>
            <a:r>
              <a:rPr lang="en-US" b="1" dirty="0">
                <a:latin typeface="Times New Roman" panose="02020603050405020304" pitchFamily="18" charset="0"/>
                <a:cs typeface="Times New Roman" panose="02020603050405020304" pitchFamily="18" charset="0"/>
              </a:rPr>
              <a:t>Project Overview :</a:t>
            </a:r>
            <a:r>
              <a:rPr lang="en-US" b="1" dirty="0"/>
              <a:t/>
            </a:r>
            <a:br>
              <a:rPr lang="en-US" b="1" dirty="0"/>
            </a:br>
            <a:endParaRPr lang="en-US" dirty="0"/>
          </a:p>
        </p:txBody>
      </p:sp>
      <p:sp>
        <p:nvSpPr>
          <p:cNvPr id="3" name="Content Placeholder 2"/>
          <p:cNvSpPr>
            <a:spLocks noGrp="1"/>
          </p:cNvSpPr>
          <p:nvPr>
            <p:ph idx="1"/>
          </p:nvPr>
        </p:nvSpPr>
        <p:spPr>
          <a:xfrm>
            <a:off x="1738649" y="1481070"/>
            <a:ext cx="9765963" cy="4430152"/>
          </a:xfrm>
        </p:spPr>
        <p:txBody>
          <a:bodyPr>
            <a:normAutofit/>
          </a:bodyPr>
          <a:lstStyle/>
          <a:p>
            <a:pPr algn="just"/>
            <a:r>
              <a:rPr lang="en-US" dirty="0">
                <a:latin typeface="Times New Roman" panose="02020603050405020304" pitchFamily="18" charset="0"/>
                <a:cs typeface="Times New Roman" panose="02020603050405020304" pitchFamily="18" charset="0"/>
              </a:rPr>
              <a:t>The Career Recommendation System using Machine Learning AI project aims to revolutionize the way individuals make critical career </a:t>
            </a:r>
            <a:r>
              <a:rPr lang="en-US" dirty="0" smtClean="0">
                <a:latin typeface="Times New Roman" panose="02020603050405020304" pitchFamily="18" charset="0"/>
                <a:cs typeface="Times New Roman" panose="02020603050405020304" pitchFamily="18" charset="0"/>
              </a:rPr>
              <a:t>decisions. The </a:t>
            </a:r>
            <a:r>
              <a:rPr lang="en-US" dirty="0">
                <a:latin typeface="Times New Roman" panose="02020603050405020304" pitchFamily="18" charset="0"/>
                <a:cs typeface="Times New Roman" panose="02020603050405020304" pitchFamily="18" charset="0"/>
              </a:rPr>
              <a:t>project is an innovative use of AI in the field of career counseling. Its ability to continuously develop and evolve ultimately provides it the forefront. The system's recommendations get more accurate and refined as AI technologies advance and more and more information becomes available. In a world where industries and employment needs are always changing, this constant evolution guarantees that people are prepared for current and relevant career advice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The Career Recommendation System project's main goal is to use cutting-edge machine learning technology to offer highly customized career advise to individuals. The system seeks to match users with the best appropriate job routes by looking at their talents, education, hobbies, and industry trends. By lowering confusion and boosting confidence in one's career decisions, this project aims to simplify the difficult process of choosing a career path.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70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5769" y="914400"/>
            <a:ext cx="9778843" cy="4996822"/>
          </a:xfrm>
        </p:spPr>
        <p:txBody>
          <a:bodyPr>
            <a:normAutofit fontScale="92500" lnSpcReduction="10000"/>
          </a:bodyPr>
          <a:lstStyle/>
          <a:p>
            <a:pPr algn="just"/>
            <a:r>
              <a:rPr lang="en-US" sz="1900" b="1" dirty="0" smtClean="0">
                <a:latin typeface="Times New Roman" panose="02020603050405020304" pitchFamily="18" charset="0"/>
                <a:cs typeface="Times New Roman" panose="02020603050405020304" pitchFamily="18" charset="0"/>
              </a:rPr>
              <a:t>Goal </a:t>
            </a: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main objective of the project is to improve people's professional results. In order to increase their job happiness and long-term success, this entails assisting them in identifying career choices that reflect their skills and passions. Specific goals is to developing precise prediction models, regularly updating recommendations to reflect shifting employment dynamics, and ensuring the system's accessibility and user-friendliness for a wide range of users</a:t>
            </a:r>
          </a:p>
          <a:p>
            <a:pPr algn="just"/>
            <a:r>
              <a:rPr lang="en-US" sz="1900" b="1" dirty="0">
                <a:latin typeface="Times New Roman" panose="02020603050405020304" pitchFamily="18" charset="0"/>
                <a:cs typeface="Times New Roman" panose="02020603050405020304" pitchFamily="18" charset="0"/>
              </a:rPr>
              <a:t>Problem it </a:t>
            </a:r>
            <a:r>
              <a:rPr lang="en-US" sz="1900" b="1" dirty="0" smtClean="0">
                <a:latin typeface="Times New Roman" panose="02020603050405020304" pitchFamily="18" charset="0"/>
                <a:cs typeface="Times New Roman" panose="02020603050405020304" pitchFamily="18" charset="0"/>
              </a:rPr>
              <a:t>solves </a:t>
            </a:r>
            <a:r>
              <a:rPr lang="en-US" sz="1900" dirty="0" smtClean="0">
                <a:latin typeface="Times New Roman" panose="02020603050405020304" pitchFamily="18" charset="0"/>
                <a:cs typeface="Times New Roman" panose="02020603050405020304" pitchFamily="18" charset="0"/>
              </a:rPr>
              <a:t>: In </a:t>
            </a:r>
            <a:r>
              <a:rPr lang="en-US" sz="1900" dirty="0">
                <a:latin typeface="Times New Roman" panose="02020603050405020304" pitchFamily="18" charset="0"/>
                <a:cs typeface="Times New Roman" panose="02020603050405020304" pitchFamily="18" charset="0"/>
              </a:rPr>
              <a:t>today's complex world, people frequently have to navigate a wide range of employment possibilities, each with its own set of criteria and opportunities. The scope and usefulness of traditional career advice systems might be limiting. They might not take consideration an individual's particular abilities, preferences, and dynamic nature of the industry. By offering personalized career guidance that is based on an extensive knowledge of an individual's talents, interests, and the current employment market, this project aims to address these problems.</a:t>
            </a:r>
          </a:p>
          <a:p>
            <a:pPr algn="just"/>
            <a:r>
              <a:rPr lang="en-US" sz="1900" b="1" dirty="0" smtClean="0">
                <a:latin typeface="Times New Roman" panose="02020603050405020304" pitchFamily="18" charset="0"/>
                <a:cs typeface="Times New Roman" panose="02020603050405020304" pitchFamily="18" charset="0"/>
              </a:rPr>
              <a:t>Significance: The</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importance of this research depends on its capacity to empower individuals with personalized and data-driven insights so they may make wise career decisions. It will assist people in matching their skills and career goals with the best career paths, ultimately resulting in higher job satisfaction, increased productivity, and success in their </a:t>
            </a:r>
            <a:r>
              <a:rPr lang="en-US" sz="1900" dirty="0" err="1">
                <a:latin typeface="Times New Roman" panose="02020603050405020304" pitchFamily="18" charset="0"/>
                <a:cs typeface="Times New Roman" panose="02020603050405020304" pitchFamily="18" charset="0"/>
              </a:rPr>
              <a:t>careers.This</a:t>
            </a:r>
            <a:r>
              <a:rPr lang="en-US" sz="1900" dirty="0">
                <a:latin typeface="Times New Roman" panose="02020603050405020304" pitchFamily="18" charset="0"/>
                <a:cs typeface="Times New Roman" panose="02020603050405020304" pitchFamily="18" charset="0"/>
              </a:rPr>
              <a:t> Career Recommendation System aims to revolutionize how people begin their professional paths by utilizing machine learning and artificial intelligence, making the exploration of meaningful and satisfying occupations more accessible and attainable for everyone.</a:t>
            </a:r>
          </a:p>
          <a:p>
            <a:endParaRPr lang="en-US" dirty="0"/>
          </a:p>
        </p:txBody>
      </p:sp>
    </p:spTree>
    <p:extLst>
      <p:ext uri="{BB962C8B-B14F-4D97-AF65-F5344CB8AC3E}">
        <p14:creationId xmlns:p14="http://schemas.microsoft.com/office/powerpoint/2010/main" val="3418031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769" y="624110"/>
            <a:ext cx="9778843" cy="1280890"/>
          </a:xfrm>
        </p:spPr>
        <p:txBody>
          <a:bodyPr/>
          <a:lstStyle/>
          <a:p>
            <a:r>
              <a:rPr lang="en-US" b="1" dirty="0">
                <a:latin typeface="Times New Roman" panose="02020603050405020304" pitchFamily="18" charset="0"/>
                <a:cs typeface="Times New Roman" panose="02020603050405020304" pitchFamily="18" charset="0"/>
              </a:rPr>
              <a:t>Project Features and Functionality</a:t>
            </a:r>
            <a:r>
              <a:rPr lang="en-US" b="1" dirty="0"/>
              <a:t/>
            </a:r>
            <a:br>
              <a:rPr lang="en-US" b="1" dirty="0"/>
            </a:br>
            <a:endParaRPr lang="en-US" dirty="0"/>
          </a:p>
        </p:txBody>
      </p:sp>
      <p:sp>
        <p:nvSpPr>
          <p:cNvPr id="3" name="Content Placeholder 2"/>
          <p:cNvSpPr>
            <a:spLocks noGrp="1"/>
          </p:cNvSpPr>
          <p:nvPr>
            <p:ph idx="1"/>
          </p:nvPr>
        </p:nvSpPr>
        <p:spPr>
          <a:xfrm>
            <a:off x="1725769" y="1442433"/>
            <a:ext cx="9778843" cy="4739425"/>
          </a:xfrm>
        </p:spPr>
        <p:txBody>
          <a:bodyPr>
            <a:normAutofit/>
          </a:bodyPr>
          <a:lstStyle/>
          <a:p>
            <a:pPr algn="just"/>
            <a:r>
              <a:rPr lang="en-US" b="1" dirty="0">
                <a:latin typeface="Times New Roman" panose="02020603050405020304" pitchFamily="18" charset="0"/>
                <a:cs typeface="Times New Roman" panose="02020603050405020304" pitchFamily="18" charset="0"/>
              </a:rPr>
              <a:t>User Profile Creation:</a:t>
            </a:r>
            <a:r>
              <a:rPr lang="en-US" dirty="0">
                <a:latin typeface="Times New Roman" panose="02020603050405020304" pitchFamily="18" charset="0"/>
                <a:cs typeface="Times New Roman" panose="02020603050405020304" pitchFamily="18" charset="0"/>
              </a:rPr>
              <a:t> Users begin by creating their profiles, inputting information such as their skills, personal interests. The system may also offer options for assessments or quizzes to gather more detailed data.</a:t>
            </a:r>
          </a:p>
          <a:p>
            <a:pPr algn="just"/>
            <a:r>
              <a:rPr lang="en-US" b="1" dirty="0">
                <a:latin typeface="Times New Roman" panose="02020603050405020304" pitchFamily="18" charset="0"/>
                <a:cs typeface="Times New Roman" panose="02020603050405020304" pitchFamily="18" charset="0"/>
              </a:rPr>
              <a:t>Ml based Recommendation Engine:</a:t>
            </a:r>
            <a:r>
              <a:rPr lang="en-US" dirty="0">
                <a:latin typeface="Times New Roman" panose="02020603050405020304" pitchFamily="18" charset="0"/>
                <a:cs typeface="Times New Roman" panose="02020603050405020304" pitchFamily="18" charset="0"/>
              </a:rPr>
              <a:t> The heart of the system is its advanced recommendation engine, driven by machine learning algorithms. This engine analyzes the user's profile data and combines it with real-time job market information to generate highly personalized career recommendations.</a:t>
            </a:r>
          </a:p>
          <a:p>
            <a:pPr algn="just"/>
            <a:r>
              <a:rPr lang="en-US" b="1" dirty="0">
                <a:latin typeface="Times New Roman" panose="02020603050405020304" pitchFamily="18" charset="0"/>
                <a:cs typeface="Times New Roman" panose="02020603050405020304" pitchFamily="18" charset="0"/>
              </a:rPr>
              <a:t>Personality based </a:t>
            </a:r>
            <a:r>
              <a:rPr lang="en-US" b="1" dirty="0" smtClean="0">
                <a:latin typeface="Times New Roman" panose="02020603050405020304" pitchFamily="18" charset="0"/>
                <a:cs typeface="Times New Roman" panose="02020603050405020304" pitchFamily="18" charset="0"/>
              </a:rPr>
              <a:t>Aptitude </a:t>
            </a:r>
            <a:r>
              <a:rPr lang="en-US" b="1" dirty="0">
                <a:latin typeface="Times New Roman" panose="02020603050405020304" pitchFamily="18" charset="0"/>
                <a:cs typeface="Times New Roman" panose="02020603050405020304" pitchFamily="18" charset="0"/>
              </a:rPr>
              <a:t>Test:</a:t>
            </a:r>
            <a:r>
              <a:rPr lang="en-US" dirty="0">
                <a:latin typeface="Times New Roman" panose="02020603050405020304" pitchFamily="18" charset="0"/>
                <a:cs typeface="Times New Roman" panose="02020603050405020304" pitchFamily="18" charset="0"/>
              </a:rPr>
              <a:t> The test can help the user for better </a:t>
            </a:r>
            <a:r>
              <a:rPr lang="en-US" dirty="0" err="1">
                <a:latin typeface="Times New Roman" panose="02020603050405020304" pitchFamily="18" charset="0"/>
                <a:cs typeface="Times New Roman" panose="02020603050405020304" pitchFamily="18" charset="0"/>
              </a:rPr>
              <a:t>undertsanting</a:t>
            </a:r>
            <a:r>
              <a:rPr lang="en-US" dirty="0">
                <a:latin typeface="Times New Roman" panose="02020603050405020304" pitchFamily="18" charset="0"/>
                <a:cs typeface="Times New Roman" panose="02020603050405020304" pitchFamily="18" charset="0"/>
              </a:rPr>
              <a:t> of their skills and choices according their personality.</a:t>
            </a:r>
          </a:p>
          <a:p>
            <a:pPr algn="just"/>
            <a:r>
              <a:rPr lang="en-US" b="1" dirty="0">
                <a:latin typeface="Times New Roman" panose="02020603050405020304" pitchFamily="18" charset="0"/>
                <a:cs typeface="Times New Roman" panose="02020603050405020304" pitchFamily="18" charset="0"/>
              </a:rPr>
              <a:t>Career Path Visualization:</a:t>
            </a:r>
            <a:r>
              <a:rPr lang="en-US" dirty="0">
                <a:latin typeface="Times New Roman" panose="02020603050405020304" pitchFamily="18" charset="0"/>
                <a:cs typeface="Times New Roman" panose="02020603050405020304" pitchFamily="18" charset="0"/>
              </a:rPr>
              <a:t> Users can explore and visualize recommended career paths, including potential job titles, required skills. This feature offers a clear and intuitive way for users to understand their options.</a:t>
            </a:r>
          </a:p>
          <a:p>
            <a:pPr algn="just"/>
            <a:endParaRPr lang="en-US" dirty="0"/>
          </a:p>
        </p:txBody>
      </p:sp>
    </p:spTree>
    <p:extLst>
      <p:ext uri="{BB962C8B-B14F-4D97-AF65-F5344CB8AC3E}">
        <p14:creationId xmlns:p14="http://schemas.microsoft.com/office/powerpoint/2010/main" val="33446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7589" y="772732"/>
            <a:ext cx="9547023" cy="5138490"/>
          </a:xfrm>
        </p:spPr>
        <p:txBody>
          <a:bodyPr/>
          <a:lstStyle/>
          <a:p>
            <a:pPr algn="just"/>
            <a:r>
              <a:rPr lang="en-US" b="1" dirty="0">
                <a:latin typeface="Times New Roman" panose="02020603050405020304" pitchFamily="18" charset="0"/>
                <a:cs typeface="Times New Roman" panose="02020603050405020304" pitchFamily="18" charset="0"/>
              </a:rPr>
              <a:t>User Interaction:</a:t>
            </a:r>
            <a:r>
              <a:rPr lang="en-US" dirty="0">
                <a:latin typeface="Times New Roman" panose="02020603050405020304" pitchFamily="18" charset="0"/>
                <a:cs typeface="Times New Roman" panose="02020603050405020304" pitchFamily="18" charset="0"/>
              </a:rPr>
              <a:t> Users will primarily interact with the Career Recommendation System through a user-friendly web or mobile interface. They will create their profiles, receive recommendations, explore career paths, and track their progress, all within this interface.</a:t>
            </a:r>
          </a:p>
          <a:p>
            <a:pPr algn="just"/>
            <a:r>
              <a:rPr lang="en-US" b="1" dirty="0">
                <a:latin typeface="Times New Roman" panose="02020603050405020304" pitchFamily="18" charset="0"/>
                <a:cs typeface="Times New Roman" panose="02020603050405020304" pitchFamily="18" charset="0"/>
              </a:rPr>
              <a:t>Benefits for Users:</a:t>
            </a:r>
            <a:r>
              <a:rPr lang="en-US" dirty="0">
                <a:latin typeface="Times New Roman" panose="02020603050405020304" pitchFamily="18" charset="0"/>
                <a:cs typeface="Times New Roman" panose="02020603050405020304" pitchFamily="18" charset="0"/>
              </a:rPr>
              <a:t> Personalized Guidance: Users gain access to tailored career recommendations that align with their unique skills and interests, reducing the guesswork in career decision-making. Efficient Skill Development: The system helps users identify skill gaps and provides efficient pathways to acquire the skills needed for their chosen career paths, potentially saving them time and money. Increased Confidence: By offering data-driven recommendations and progress tracking, the system empowers users to make confident career decisions and take actionable steps toward their goals.</a:t>
            </a:r>
          </a:p>
          <a:p>
            <a:pPr marL="0" indent="0" algn="just">
              <a:buNone/>
            </a:pPr>
            <a:endParaRPr lang="en-US" dirty="0"/>
          </a:p>
        </p:txBody>
      </p:sp>
    </p:spTree>
    <p:extLst>
      <p:ext uri="{BB962C8B-B14F-4D97-AF65-F5344CB8AC3E}">
        <p14:creationId xmlns:p14="http://schemas.microsoft.com/office/powerpoint/2010/main" val="368698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708" y="611231"/>
            <a:ext cx="8911687" cy="908476"/>
          </a:xfrm>
        </p:spPr>
        <p:txBody>
          <a:bodyPr>
            <a:normAutofit/>
          </a:bodyPr>
          <a:lstStyle/>
          <a:p>
            <a:r>
              <a:rPr lang="en-US" b="1" dirty="0">
                <a:latin typeface="Times New Roman" panose="02020603050405020304" pitchFamily="18" charset="0"/>
                <a:cs typeface="Times New Roman" panose="02020603050405020304" pitchFamily="18" charset="0"/>
              </a:rPr>
              <a:t>How It Works </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1708" y="1365161"/>
            <a:ext cx="9632904" cy="4546061"/>
          </a:xfrm>
        </p:spPr>
        <p:txBody>
          <a:bodyPr/>
          <a:lstStyle/>
          <a:p>
            <a:pPr algn="just"/>
            <a:r>
              <a:rPr lang="en-US" b="1" dirty="0">
                <a:latin typeface="Times New Roman" panose="02020603050405020304" pitchFamily="18" charset="0"/>
                <a:cs typeface="Times New Roman" panose="02020603050405020304" pitchFamily="18" charset="0"/>
              </a:rPr>
              <a:t>User Profiles:</a:t>
            </a:r>
            <a:r>
              <a:rPr lang="en-US" dirty="0">
                <a:latin typeface="Times New Roman" panose="02020603050405020304" pitchFamily="18" charset="0"/>
                <a:cs typeface="Times New Roman" panose="02020603050405020304" pitchFamily="18" charset="0"/>
              </a:rPr>
              <a:t> Users create profiles by providing information about their education, skills, and personal interests. This data serves as the foundation for personalized recommendations.</a:t>
            </a:r>
          </a:p>
          <a:p>
            <a:pPr algn="just"/>
            <a:r>
              <a:rPr lang="en-US" b="1" dirty="0">
                <a:latin typeface="Times New Roman" panose="02020603050405020304" pitchFamily="18" charset="0"/>
                <a:cs typeface="Times New Roman" panose="02020603050405020304" pitchFamily="18" charset="0"/>
              </a:rPr>
              <a:t>Recommendation Engine:</a:t>
            </a:r>
            <a:r>
              <a:rPr lang="en-US" dirty="0">
                <a:latin typeface="Times New Roman" panose="02020603050405020304" pitchFamily="18" charset="0"/>
                <a:cs typeface="Times New Roman" panose="02020603050405020304" pitchFamily="18" charset="0"/>
              </a:rPr>
              <a:t> The ML based recommendation engine is the core component of the system. It consists of several machine learning models and data processing modules.</a:t>
            </a:r>
          </a:p>
          <a:p>
            <a:pPr algn="just"/>
            <a:r>
              <a:rPr lang="en-US" b="1" dirty="0">
                <a:latin typeface="Times New Roman" panose="02020603050405020304" pitchFamily="18" charset="0"/>
                <a:cs typeface="Times New Roman" panose="02020603050405020304" pitchFamily="18" charset="0"/>
              </a:rPr>
              <a:t>Description about </a:t>
            </a:r>
            <a:r>
              <a:rPr lang="en-US" b="1" dirty="0" smtClean="0">
                <a:latin typeface="Times New Roman" panose="02020603050405020304" pitchFamily="18" charset="0"/>
                <a:cs typeface="Times New Roman" panose="02020603050405020304" pitchFamily="18" charset="0"/>
              </a:rPr>
              <a:t>different </a:t>
            </a:r>
            <a:r>
              <a:rPr lang="en-US" b="1" dirty="0">
                <a:latin typeface="Times New Roman" panose="02020603050405020304" pitchFamily="18" charset="0"/>
                <a:cs typeface="Times New Roman" panose="02020603050405020304" pitchFamily="18" charset="0"/>
              </a:rPr>
              <a:t>streams:</a:t>
            </a:r>
            <a:r>
              <a:rPr lang="en-US" dirty="0">
                <a:latin typeface="Times New Roman" panose="02020603050405020304" pitchFamily="18" charset="0"/>
                <a:cs typeface="Times New Roman" panose="02020603050405020304" pitchFamily="18" charset="0"/>
              </a:rPr>
              <a:t> The system provides basic information new </a:t>
            </a:r>
            <a:r>
              <a:rPr lang="en-US" dirty="0" smtClean="0">
                <a:latin typeface="Times New Roman" panose="02020603050405020304" pitchFamily="18" charset="0"/>
                <a:cs typeface="Times New Roman" panose="02020603050405020304" pitchFamily="18" charset="0"/>
              </a:rPr>
              <a:t>streams, including </a:t>
            </a:r>
            <a:r>
              <a:rPr lang="en-US" dirty="0">
                <a:latin typeface="Times New Roman" panose="02020603050405020304" pitchFamily="18" charset="0"/>
                <a:cs typeface="Times New Roman" panose="02020603050405020304" pitchFamily="18" charset="0"/>
              </a:rPr>
              <a:t>vocational courses and main </a:t>
            </a:r>
            <a:r>
              <a:rPr lang="en-US" dirty="0" smtClean="0">
                <a:latin typeface="Times New Roman" panose="02020603050405020304" pitchFamily="18" charset="0"/>
                <a:cs typeface="Times New Roman" panose="02020603050405020304" pitchFamily="18" charset="0"/>
              </a:rPr>
              <a:t>fields.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Detailed Description of courses:</a:t>
            </a:r>
            <a:r>
              <a:rPr lang="en-US" dirty="0">
                <a:latin typeface="Times New Roman" panose="02020603050405020304" pitchFamily="18" charset="0"/>
                <a:cs typeface="Times New Roman" panose="02020603050405020304" pitchFamily="18" charset="0"/>
              </a:rPr>
              <a:t> A person can find all the available graduation </a:t>
            </a:r>
            <a:r>
              <a:rPr lang="en-US" dirty="0" smtClean="0">
                <a:latin typeface="Times New Roman" panose="02020603050405020304" pitchFamily="18" charset="0"/>
                <a:cs typeface="Times New Roman" panose="02020603050405020304" pitchFamily="18" charset="0"/>
              </a:rPr>
              <a:t>degrees </a:t>
            </a:r>
            <a:r>
              <a:rPr lang="en-US" dirty="0">
                <a:latin typeface="Times New Roman" panose="02020603050405020304" pitchFamily="18" charset="0"/>
                <a:cs typeface="Times New Roman" panose="02020603050405020304" pitchFamily="18" charset="0"/>
              </a:rPr>
              <a:t>according to their preference in webpage.</a:t>
            </a:r>
          </a:p>
          <a:p>
            <a:pPr algn="just"/>
            <a:endParaRPr lang="en-US" dirty="0"/>
          </a:p>
        </p:txBody>
      </p:sp>
    </p:spTree>
    <p:extLst>
      <p:ext uri="{BB962C8B-B14F-4D97-AF65-F5344CB8AC3E}">
        <p14:creationId xmlns:p14="http://schemas.microsoft.com/office/powerpoint/2010/main" val="1569651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195" y="624110"/>
            <a:ext cx="9611418" cy="844082"/>
          </a:xfrm>
        </p:spPr>
        <p:txBody>
          <a:bodyPr>
            <a:noAutofit/>
          </a:bodyPr>
          <a:lstStyle/>
          <a:p>
            <a:r>
              <a:rPr lang="en-US" b="1" dirty="0">
                <a:latin typeface="Times New Roman" panose="02020603050405020304" pitchFamily="18" charset="0"/>
                <a:cs typeface="Times New Roman" panose="02020603050405020304" pitchFamily="18" charset="0"/>
              </a:rPr>
              <a:t>Challenges and Solutions :</a:t>
            </a:r>
            <a:r>
              <a:rPr lang="en-US" b="1" dirty="0"/>
              <a:t/>
            </a:r>
            <a:br>
              <a:rPr lang="en-US" b="1" dirty="0"/>
            </a:br>
            <a:endParaRPr lang="en-US" dirty="0"/>
          </a:p>
        </p:txBody>
      </p:sp>
      <p:sp>
        <p:nvSpPr>
          <p:cNvPr id="3" name="Content Placeholder 2"/>
          <p:cNvSpPr>
            <a:spLocks noGrp="1"/>
          </p:cNvSpPr>
          <p:nvPr>
            <p:ph idx="1"/>
          </p:nvPr>
        </p:nvSpPr>
        <p:spPr>
          <a:xfrm>
            <a:off x="1893195" y="1669960"/>
            <a:ext cx="9611417" cy="4254322"/>
          </a:xfrm>
        </p:spPr>
        <p:txBody>
          <a:bodyPr/>
          <a:lstStyle/>
          <a:p>
            <a:pPr algn="just"/>
            <a:r>
              <a:rPr lang="en-US" b="1" dirty="0">
                <a:latin typeface="Times New Roman" panose="02020603050405020304" pitchFamily="18" charset="0"/>
                <a:cs typeface="Times New Roman" panose="02020603050405020304" pitchFamily="18" charset="0"/>
              </a:rPr>
              <a:t>1)Data Quality and Quantity:</a:t>
            </a:r>
            <a:r>
              <a:rPr lang="en-US" dirty="0">
                <a:latin typeface="Times New Roman" panose="02020603050405020304" pitchFamily="18" charset="0"/>
                <a:cs typeface="Times New Roman" panose="02020603050405020304" pitchFamily="18" charset="0"/>
              </a:rPr>
              <a:t> Challenge: Obtaining high-quality and diverse data on job market trends and user profiles was a significant challenge. Data availability and consistency varied across different regions and industries. Solution: We implemented data preprocessing techniques to clean and standardize incoming data. Additionally, we actively collaborated with data providers and job search platforms to improve data quality.</a:t>
            </a:r>
          </a:p>
          <a:p>
            <a:pPr algn="just"/>
            <a:r>
              <a:rPr lang="en-US" b="1" dirty="0">
                <a:latin typeface="Times New Roman" panose="02020603050405020304" pitchFamily="18" charset="0"/>
                <a:cs typeface="Times New Roman" panose="02020603050405020304" pitchFamily="18" charset="0"/>
              </a:rPr>
              <a:t>2)Personalization and Accuracy:</a:t>
            </a:r>
            <a:r>
              <a:rPr lang="en-US" dirty="0">
                <a:latin typeface="Times New Roman" panose="02020603050405020304" pitchFamily="18" charset="0"/>
                <a:cs typeface="Times New Roman" panose="02020603050405020304" pitchFamily="18" charset="0"/>
              </a:rPr>
              <a:t> Challenge: Ensuring that the AI-driven recommendations were highly personalized and accurate for individual users was a complex task, especially when dealing with users from diverse backgrounds and career stages. Solution: We employed advanced machine learning algorithms, including collaborative filtering and content-based filtering, to improve recommendation accuracy.</a:t>
            </a:r>
          </a:p>
        </p:txBody>
      </p:sp>
    </p:spTree>
    <p:extLst>
      <p:ext uri="{BB962C8B-B14F-4D97-AF65-F5344CB8AC3E}">
        <p14:creationId xmlns:p14="http://schemas.microsoft.com/office/powerpoint/2010/main" val="6311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624110"/>
            <a:ext cx="9675812" cy="869839"/>
          </a:xfrm>
        </p:spPr>
        <p:txBody>
          <a:bodyPr>
            <a:noAutofit/>
          </a:bodyPr>
          <a:lstStyle/>
          <a:p>
            <a:r>
              <a:rPr lang="en-US" b="1" dirty="0">
                <a:latin typeface="Times New Roman" panose="02020603050405020304" pitchFamily="18" charset="0"/>
                <a:cs typeface="Times New Roman" panose="02020603050405020304" pitchFamily="18" charset="0"/>
              </a:rPr>
              <a:t>Future Enhancements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1" y="1700011"/>
            <a:ext cx="9675811" cy="4211211"/>
          </a:xfrm>
        </p:spPr>
        <p:txBody>
          <a:bodyPr/>
          <a:lstStyle/>
          <a:p>
            <a:pPr algn="just"/>
            <a:r>
              <a:rPr lang="en-US" b="1" dirty="0">
                <a:latin typeface="Times New Roman" panose="02020603050405020304" pitchFamily="18" charset="0"/>
                <a:cs typeface="Times New Roman" panose="02020603050405020304" pitchFamily="18" charset="0"/>
              </a:rPr>
              <a:t>Skill Gap Analysis:</a:t>
            </a:r>
            <a:r>
              <a:rPr lang="en-US" dirty="0">
                <a:latin typeface="Times New Roman" panose="02020603050405020304" pitchFamily="18" charset="0"/>
                <a:cs typeface="Times New Roman" panose="02020603050405020304" pitchFamily="18" charset="0"/>
              </a:rPr>
              <a:t> The system identifies gaps in a user's skills compared to the requirements of their recommended career paths. It offers customized learning resources, such as online courses or certifications, to help users bridge these gaps</a:t>
            </a:r>
          </a:p>
          <a:p>
            <a:pPr algn="just"/>
            <a:r>
              <a:rPr lang="en-US" b="1" dirty="0">
                <a:latin typeface="Times New Roman" panose="02020603050405020304" pitchFamily="18" charset="0"/>
                <a:cs typeface="Times New Roman" panose="02020603050405020304" pitchFamily="18" charset="0"/>
              </a:rPr>
              <a:t>Personalized Learning Plans:</a:t>
            </a:r>
            <a:r>
              <a:rPr lang="en-US" dirty="0">
                <a:latin typeface="Times New Roman" panose="02020603050405020304" pitchFamily="18" charset="0"/>
                <a:cs typeface="Times New Roman" panose="02020603050405020304" pitchFamily="18" charset="0"/>
              </a:rPr>
              <a:t> For users looking to </a:t>
            </a:r>
            <a:r>
              <a:rPr lang="en-US" dirty="0" err="1">
                <a:latin typeface="Times New Roman" panose="02020603050405020304" pitchFamily="18" charset="0"/>
                <a:cs typeface="Times New Roman" panose="02020603050405020304" pitchFamily="18" charset="0"/>
              </a:rPr>
              <a:t>upskill</a:t>
            </a:r>
            <a:r>
              <a:rPr lang="en-US" dirty="0">
                <a:latin typeface="Times New Roman" panose="02020603050405020304" pitchFamily="18" charset="0"/>
                <a:cs typeface="Times New Roman" panose="02020603050405020304" pitchFamily="18" charset="0"/>
              </a:rPr>
              <a:t> or transition into a new field, the system generates personalized learning plans. These plans outline a step-by-step path to acquiring the necessary skills and qualifications.</a:t>
            </a:r>
          </a:p>
          <a:p>
            <a:pPr algn="just"/>
            <a:r>
              <a:rPr lang="en-US" b="1" dirty="0">
                <a:latin typeface="Times New Roman" panose="02020603050405020304" pitchFamily="18" charset="0"/>
                <a:cs typeface="Times New Roman" panose="02020603050405020304" pitchFamily="18" charset="0"/>
              </a:rPr>
              <a:t>Access learning resources:</a:t>
            </a:r>
            <a:r>
              <a:rPr lang="en-US" dirty="0">
                <a:latin typeface="Times New Roman" panose="02020603050405020304" pitchFamily="18" charset="0"/>
                <a:cs typeface="Times New Roman" panose="02020603050405020304" pitchFamily="18" charset="0"/>
              </a:rPr>
              <a:t> The system will help the user to find out </a:t>
            </a:r>
            <a:r>
              <a:rPr lang="en-US" dirty="0" err="1">
                <a:latin typeface="Times New Roman" panose="02020603050405020304" pitchFamily="18" charset="0"/>
                <a:cs typeface="Times New Roman" panose="02020603050405020304" pitchFamily="18" charset="0"/>
              </a:rPr>
              <a:t>relevent</a:t>
            </a:r>
            <a:r>
              <a:rPr lang="en-US" dirty="0">
                <a:latin typeface="Times New Roman" panose="02020603050405020304" pitchFamily="18" charset="0"/>
                <a:cs typeface="Times New Roman" panose="02020603050405020304" pitchFamily="18" charset="0"/>
              </a:rPr>
              <a:t> learning resource according to their skills and </a:t>
            </a:r>
            <a:r>
              <a:rPr lang="en-US" dirty="0" err="1">
                <a:latin typeface="Times New Roman" panose="02020603050405020304" pitchFamily="18" charset="0"/>
                <a:cs typeface="Times New Roman" panose="02020603050405020304" pitchFamily="18" charset="0"/>
              </a:rPr>
              <a:t>intrest</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Real-Time Insights:</a:t>
            </a:r>
            <a:r>
              <a:rPr lang="en-US" dirty="0">
                <a:latin typeface="Times New Roman" panose="02020603050405020304" pitchFamily="18" charset="0"/>
                <a:cs typeface="Times New Roman" panose="02020603050405020304" pitchFamily="18" charset="0"/>
              </a:rPr>
              <a:t> Users benefit from up-to-date job market insights, ensuring that their career choices remain relevant in a rapidly changing employment landscape.</a:t>
            </a:r>
          </a:p>
          <a:p>
            <a:pPr marL="0" indent="0">
              <a:buNone/>
            </a:pPr>
            <a:endParaRPr lang="en-US" dirty="0"/>
          </a:p>
        </p:txBody>
      </p:sp>
    </p:spTree>
    <p:extLst>
      <p:ext uri="{BB962C8B-B14F-4D97-AF65-F5344CB8AC3E}">
        <p14:creationId xmlns:p14="http://schemas.microsoft.com/office/powerpoint/2010/main" val="15371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31" y="624110"/>
            <a:ext cx="9572781" cy="921355"/>
          </a:xfrm>
        </p:spPr>
        <p:txBody>
          <a:bodyPr>
            <a:normAutofit/>
          </a:bodyPr>
          <a:lstStyle/>
          <a:p>
            <a:r>
              <a:rPr lang="en-US" b="1" dirty="0" smtClean="0">
                <a:latin typeface="Times New Roman" panose="02020603050405020304" pitchFamily="18" charset="0"/>
                <a:cs typeface="Times New Roman" panose="02020603050405020304" pitchFamily="18" charset="0"/>
              </a:rPr>
              <a:t>Screenshots</a:t>
            </a:r>
            <a:endParaRPr lang="en-US" dirty="0">
              <a:latin typeface="Times New Roman" panose="02020603050405020304" pitchFamily="18" charset="0"/>
              <a:cs typeface="Times New Roman" panose="02020603050405020304" pitchFamily="18" charset="0"/>
            </a:endParaRPr>
          </a:p>
        </p:txBody>
      </p:sp>
      <p:pic>
        <p:nvPicPr>
          <p:cNvPr id="1026" name="Picture 2" descr="Alt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6834" y="1352282"/>
            <a:ext cx="7405352" cy="530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3410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TotalTime>
  <Words>402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Career-Recommendation-System-using-ML </vt:lpstr>
      <vt:lpstr>Project Overview : </vt:lpstr>
      <vt:lpstr>PowerPoint Presentation</vt:lpstr>
      <vt:lpstr>Project Features and Functionality </vt:lpstr>
      <vt:lpstr>PowerPoint Presentation</vt:lpstr>
      <vt:lpstr>How It Works :</vt:lpstr>
      <vt:lpstr>Challenges and Solutions : </vt:lpstr>
      <vt:lpstr>Future Enhancements : </vt:lpstr>
      <vt:lpstr>Screenshots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Career-Recommendation-System-using-ML</dc:title>
  <dc:creator>LENOVO</dc:creator>
  <cp:lastModifiedBy>LENOVO</cp:lastModifiedBy>
  <cp:revision>3</cp:revision>
  <dcterms:created xsi:type="dcterms:W3CDTF">2025-01-26T14:13:34Z</dcterms:created>
  <dcterms:modified xsi:type="dcterms:W3CDTF">2025-01-26T14:35:29Z</dcterms:modified>
</cp:coreProperties>
</file>