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sldIdLst>
    <p:sldId id="256" r:id="rId2"/>
    <p:sldId id="265" r:id="rId3"/>
    <p:sldId id="266" r:id="rId4"/>
    <p:sldId id="267" r:id="rId5"/>
    <p:sldId id="268" r:id="rId6"/>
    <p:sldId id="269" r:id="rId7"/>
    <p:sldId id="272" r:id="rId8"/>
    <p:sldId id="270" r:id="rId9"/>
    <p:sldId id="273" r:id="rId10"/>
    <p:sldId id="271"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67D759-4661-46E0-8220-D1C8DFA76326}" type="datetimeFigureOut">
              <a:rPr lang="en-IN" smtClean="0"/>
              <a:t>21-07-2024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93C2909-D750-4399-A732-9D0D0251D56B}" type="slidenum">
              <a:rPr lang="en-IN" smtClean="0"/>
              <a:t>‹#›</a:t>
            </a:fld>
            <a:endParaRPr lang="en-IN"/>
          </a:p>
        </p:txBody>
      </p:sp>
    </p:spTree>
    <p:extLst>
      <p:ext uri="{BB962C8B-B14F-4D97-AF65-F5344CB8AC3E}">
        <p14:creationId xmlns:p14="http://schemas.microsoft.com/office/powerpoint/2010/main" val="776868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67D759-4661-46E0-8220-D1C8DFA76326}" type="datetimeFigureOut">
              <a:rPr lang="en-IN" smtClean="0"/>
              <a:t>21-07-2024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93C2909-D750-4399-A732-9D0D0251D56B}" type="slidenum">
              <a:rPr lang="en-IN" smtClean="0"/>
              <a:t>‹#›</a:t>
            </a:fld>
            <a:endParaRPr lang="en-IN"/>
          </a:p>
        </p:txBody>
      </p:sp>
    </p:spTree>
    <p:extLst>
      <p:ext uri="{BB962C8B-B14F-4D97-AF65-F5344CB8AC3E}">
        <p14:creationId xmlns:p14="http://schemas.microsoft.com/office/powerpoint/2010/main" val="398620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67D759-4661-46E0-8220-D1C8DFA76326}" type="datetimeFigureOut">
              <a:rPr lang="en-IN" smtClean="0"/>
              <a:t>21-07-2024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93C2909-D750-4399-A732-9D0D0251D56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99383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A67D759-4661-46E0-8220-D1C8DFA76326}" type="datetimeFigureOut">
              <a:rPr lang="en-IN" smtClean="0"/>
              <a:t>21-07-2024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3C2909-D750-4399-A732-9D0D0251D56B}" type="slidenum">
              <a:rPr lang="en-IN" smtClean="0"/>
              <a:t>‹#›</a:t>
            </a:fld>
            <a:endParaRPr lang="en-IN"/>
          </a:p>
        </p:txBody>
      </p:sp>
    </p:spTree>
    <p:extLst>
      <p:ext uri="{BB962C8B-B14F-4D97-AF65-F5344CB8AC3E}">
        <p14:creationId xmlns:p14="http://schemas.microsoft.com/office/powerpoint/2010/main" val="1881239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A67D759-4661-46E0-8220-D1C8DFA76326}" type="datetimeFigureOut">
              <a:rPr lang="en-IN" smtClean="0"/>
              <a:t>21-07-2024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3C2909-D750-4399-A732-9D0D0251D56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05189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A67D759-4661-46E0-8220-D1C8DFA76326}" type="datetimeFigureOut">
              <a:rPr lang="en-IN" smtClean="0"/>
              <a:t>21-07-2024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3C2909-D750-4399-A732-9D0D0251D56B}" type="slidenum">
              <a:rPr lang="en-IN" smtClean="0"/>
              <a:t>‹#›</a:t>
            </a:fld>
            <a:endParaRPr lang="en-IN"/>
          </a:p>
        </p:txBody>
      </p:sp>
    </p:spTree>
    <p:extLst>
      <p:ext uri="{BB962C8B-B14F-4D97-AF65-F5344CB8AC3E}">
        <p14:creationId xmlns:p14="http://schemas.microsoft.com/office/powerpoint/2010/main" val="26766545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67D759-4661-46E0-8220-D1C8DFA76326}" type="datetimeFigureOut">
              <a:rPr lang="en-IN" smtClean="0"/>
              <a:t>21-07-2024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3C2909-D750-4399-A732-9D0D0251D56B}" type="slidenum">
              <a:rPr lang="en-IN" smtClean="0"/>
              <a:t>‹#›</a:t>
            </a:fld>
            <a:endParaRPr lang="en-IN"/>
          </a:p>
        </p:txBody>
      </p:sp>
    </p:spTree>
    <p:extLst>
      <p:ext uri="{BB962C8B-B14F-4D97-AF65-F5344CB8AC3E}">
        <p14:creationId xmlns:p14="http://schemas.microsoft.com/office/powerpoint/2010/main" val="3729609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67D759-4661-46E0-8220-D1C8DFA76326}" type="datetimeFigureOut">
              <a:rPr lang="en-IN" smtClean="0"/>
              <a:t>21-07-2024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3C2909-D750-4399-A732-9D0D0251D56B}" type="slidenum">
              <a:rPr lang="en-IN" smtClean="0"/>
              <a:t>‹#›</a:t>
            </a:fld>
            <a:endParaRPr lang="en-IN"/>
          </a:p>
        </p:txBody>
      </p:sp>
    </p:spTree>
    <p:extLst>
      <p:ext uri="{BB962C8B-B14F-4D97-AF65-F5344CB8AC3E}">
        <p14:creationId xmlns:p14="http://schemas.microsoft.com/office/powerpoint/2010/main" val="2050046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67D759-4661-46E0-8220-D1C8DFA76326}" type="datetimeFigureOut">
              <a:rPr lang="en-IN" smtClean="0"/>
              <a:t>21-07-2024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3C2909-D750-4399-A732-9D0D0251D56B}" type="slidenum">
              <a:rPr lang="en-IN" smtClean="0"/>
              <a:t>‹#›</a:t>
            </a:fld>
            <a:endParaRPr lang="en-IN"/>
          </a:p>
        </p:txBody>
      </p:sp>
    </p:spTree>
    <p:extLst>
      <p:ext uri="{BB962C8B-B14F-4D97-AF65-F5344CB8AC3E}">
        <p14:creationId xmlns:p14="http://schemas.microsoft.com/office/powerpoint/2010/main" val="2569067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67D759-4661-46E0-8220-D1C8DFA76326}" type="datetimeFigureOut">
              <a:rPr lang="en-IN" smtClean="0"/>
              <a:t>21-07-2024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93C2909-D750-4399-A732-9D0D0251D56B}" type="slidenum">
              <a:rPr lang="en-IN" smtClean="0"/>
              <a:t>‹#›</a:t>
            </a:fld>
            <a:endParaRPr lang="en-IN"/>
          </a:p>
        </p:txBody>
      </p:sp>
    </p:spTree>
    <p:extLst>
      <p:ext uri="{BB962C8B-B14F-4D97-AF65-F5344CB8AC3E}">
        <p14:creationId xmlns:p14="http://schemas.microsoft.com/office/powerpoint/2010/main" val="983983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67D759-4661-46E0-8220-D1C8DFA76326}" type="datetimeFigureOut">
              <a:rPr lang="en-IN" smtClean="0"/>
              <a:t>21-07-2024</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93C2909-D750-4399-A732-9D0D0251D56B}" type="slidenum">
              <a:rPr lang="en-IN" smtClean="0"/>
              <a:t>‹#›</a:t>
            </a:fld>
            <a:endParaRPr lang="en-IN"/>
          </a:p>
        </p:txBody>
      </p:sp>
    </p:spTree>
    <p:extLst>
      <p:ext uri="{BB962C8B-B14F-4D97-AF65-F5344CB8AC3E}">
        <p14:creationId xmlns:p14="http://schemas.microsoft.com/office/powerpoint/2010/main" val="440815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67D759-4661-46E0-8220-D1C8DFA76326}" type="datetimeFigureOut">
              <a:rPr lang="en-IN" smtClean="0"/>
              <a:t>21-07-2024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93C2909-D750-4399-A732-9D0D0251D56B}" type="slidenum">
              <a:rPr lang="en-IN" smtClean="0"/>
              <a:t>‹#›</a:t>
            </a:fld>
            <a:endParaRPr lang="en-IN"/>
          </a:p>
        </p:txBody>
      </p:sp>
    </p:spTree>
    <p:extLst>
      <p:ext uri="{BB962C8B-B14F-4D97-AF65-F5344CB8AC3E}">
        <p14:creationId xmlns:p14="http://schemas.microsoft.com/office/powerpoint/2010/main" val="46957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67D759-4661-46E0-8220-D1C8DFA76326}" type="datetimeFigureOut">
              <a:rPr lang="en-IN" smtClean="0"/>
              <a:t>21-07-2024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93C2909-D750-4399-A732-9D0D0251D56B}" type="slidenum">
              <a:rPr lang="en-IN" smtClean="0"/>
              <a:t>‹#›</a:t>
            </a:fld>
            <a:endParaRPr lang="en-IN"/>
          </a:p>
        </p:txBody>
      </p:sp>
    </p:spTree>
    <p:extLst>
      <p:ext uri="{BB962C8B-B14F-4D97-AF65-F5344CB8AC3E}">
        <p14:creationId xmlns:p14="http://schemas.microsoft.com/office/powerpoint/2010/main" val="466934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67D759-4661-46E0-8220-D1C8DFA76326}" type="datetimeFigureOut">
              <a:rPr lang="en-IN" smtClean="0"/>
              <a:t>21-07-2024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93C2909-D750-4399-A732-9D0D0251D56B}" type="slidenum">
              <a:rPr lang="en-IN" smtClean="0"/>
              <a:t>‹#›</a:t>
            </a:fld>
            <a:endParaRPr lang="en-IN"/>
          </a:p>
        </p:txBody>
      </p:sp>
    </p:spTree>
    <p:extLst>
      <p:ext uri="{BB962C8B-B14F-4D97-AF65-F5344CB8AC3E}">
        <p14:creationId xmlns:p14="http://schemas.microsoft.com/office/powerpoint/2010/main" val="3566177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67D759-4661-46E0-8220-D1C8DFA76326}" type="datetimeFigureOut">
              <a:rPr lang="en-IN" smtClean="0"/>
              <a:t>21-07-2024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93C2909-D750-4399-A732-9D0D0251D56B}" type="slidenum">
              <a:rPr lang="en-IN" smtClean="0"/>
              <a:t>‹#›</a:t>
            </a:fld>
            <a:endParaRPr lang="en-IN"/>
          </a:p>
        </p:txBody>
      </p:sp>
    </p:spTree>
    <p:extLst>
      <p:ext uri="{BB962C8B-B14F-4D97-AF65-F5344CB8AC3E}">
        <p14:creationId xmlns:p14="http://schemas.microsoft.com/office/powerpoint/2010/main" val="4059065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67D759-4661-46E0-8220-D1C8DFA76326}" type="datetimeFigureOut">
              <a:rPr lang="en-IN" smtClean="0"/>
              <a:t>21-07-2024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3C2909-D750-4399-A732-9D0D0251D56B}" type="slidenum">
              <a:rPr lang="en-IN" smtClean="0"/>
              <a:t>‹#›</a:t>
            </a:fld>
            <a:endParaRPr lang="en-IN"/>
          </a:p>
        </p:txBody>
      </p:sp>
    </p:spTree>
    <p:extLst>
      <p:ext uri="{BB962C8B-B14F-4D97-AF65-F5344CB8AC3E}">
        <p14:creationId xmlns:p14="http://schemas.microsoft.com/office/powerpoint/2010/main" val="1368107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A67D759-4661-46E0-8220-D1C8DFA76326}" type="datetimeFigureOut">
              <a:rPr lang="en-IN" smtClean="0"/>
              <a:t>21-07-2024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93C2909-D750-4399-A732-9D0D0251D56B}" type="slidenum">
              <a:rPr lang="en-IN" smtClean="0"/>
              <a:t>‹#›</a:t>
            </a:fld>
            <a:endParaRPr lang="en-IN"/>
          </a:p>
        </p:txBody>
      </p:sp>
    </p:spTree>
    <p:extLst>
      <p:ext uri="{BB962C8B-B14F-4D97-AF65-F5344CB8AC3E}">
        <p14:creationId xmlns:p14="http://schemas.microsoft.com/office/powerpoint/2010/main" val="1915719485"/>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D2E35-6301-80B2-38A0-30F528B1E363}"/>
              </a:ext>
            </a:extLst>
          </p:cNvPr>
          <p:cNvSpPr>
            <a:spLocks noGrp="1"/>
          </p:cNvSpPr>
          <p:nvPr>
            <p:ph type="ctrTitle"/>
          </p:nvPr>
        </p:nvSpPr>
        <p:spPr>
          <a:xfrm>
            <a:off x="821635" y="1537252"/>
            <a:ext cx="9700591" cy="2451652"/>
          </a:xfrm>
        </p:spPr>
        <p:txBody>
          <a:bodyPr>
            <a:noAutofit/>
          </a:bodyPr>
          <a:lstStyle/>
          <a:p>
            <a:pPr algn="just"/>
            <a:r>
              <a:rPr lang="en-IN" sz="4000" b="1" dirty="0"/>
              <a:t>Mobile	Price	Range	Prediction</a:t>
            </a:r>
            <a:br>
              <a:rPr lang="en-US" b="1" i="0" dirty="0">
                <a:solidFill>
                  <a:srgbClr val="353740"/>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E81B56E-6295-8B5B-88D8-C15CFF2D4A1A}"/>
              </a:ext>
            </a:extLst>
          </p:cNvPr>
          <p:cNvSpPr>
            <a:spLocks noGrp="1"/>
          </p:cNvSpPr>
          <p:nvPr>
            <p:ph type="subTitle" idx="1"/>
          </p:nvPr>
        </p:nvSpPr>
        <p:spPr>
          <a:xfrm>
            <a:off x="7421216" y="5433390"/>
            <a:ext cx="3710609" cy="808383"/>
          </a:xfrm>
        </p:spPr>
        <p:txBody>
          <a:bodyPr>
            <a:normAutofit/>
          </a:bodyPr>
          <a:lstStyle/>
          <a:p>
            <a:pPr algn="r"/>
            <a:r>
              <a:rPr lang="en-US" sz="2000" b="1" dirty="0">
                <a:latin typeface="Times New Roman" panose="02020603050405020304" pitchFamily="18" charset="0"/>
                <a:cs typeface="Times New Roman" panose="02020603050405020304" pitchFamily="18" charset="0"/>
              </a:rPr>
              <a:t> Presented By Vivek Rajput	 		</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2929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C3AD7-3021-F99B-AD80-E6E93466E49E}"/>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5B505D24-0AE8-C69D-89DC-3C7761671217}"/>
              </a:ext>
            </a:extLst>
          </p:cNvPr>
          <p:cNvSpPr>
            <a:spLocks noGrp="1"/>
          </p:cNvSpPr>
          <p:nvPr>
            <p:ph idx="1"/>
          </p:nvPr>
        </p:nvSpPr>
        <p:spPr/>
        <p:txBody>
          <a:bodyPr>
            <a:normAutofit fontScale="92500" lnSpcReduction="20000"/>
          </a:bodyPr>
          <a:lstStyle/>
          <a:p>
            <a:r>
              <a:rPr lang="en-US" dirty="0"/>
              <a:t>From EDA we can see that here are mobile phones in 4 price ranges. The number of elements is almost similar. </a:t>
            </a:r>
          </a:p>
          <a:p>
            <a:r>
              <a:rPr lang="en-US" dirty="0"/>
              <a:t>half the devices have Bluetooth, and half don’t </a:t>
            </a:r>
          </a:p>
          <a:p>
            <a:r>
              <a:rPr lang="en-US" dirty="0"/>
              <a:t>there is a gradual increase in battery as the price range increases </a:t>
            </a:r>
          </a:p>
          <a:p>
            <a:r>
              <a:rPr lang="en-US" dirty="0"/>
              <a:t>Ram has continuous increase with price range while moving from Low cost to Very high cost </a:t>
            </a:r>
          </a:p>
          <a:p>
            <a:r>
              <a:rPr lang="en-US" dirty="0"/>
              <a:t>costly phones are lighter</a:t>
            </a:r>
          </a:p>
          <a:p>
            <a:r>
              <a:rPr lang="en-US" dirty="0"/>
              <a:t>RAM, battery power, pixels played more significant role in deciding the price range of mobile phone. </a:t>
            </a:r>
          </a:p>
          <a:p>
            <a:r>
              <a:rPr lang="en-US" dirty="0"/>
              <a:t>form all the above experiments we can conclude that logistic regression and, </a:t>
            </a:r>
            <a:r>
              <a:rPr lang="en-US" dirty="0" err="1"/>
              <a:t>XGboosting</a:t>
            </a:r>
            <a:r>
              <a:rPr lang="en-US" dirty="0"/>
              <a:t> with using hyperparameters we got the best results</a:t>
            </a:r>
          </a:p>
          <a:p>
            <a:r>
              <a:rPr lang="en-US" dirty="0"/>
              <a:t>The accuracy and performance of the model is evaluated by using confusion matrix</a:t>
            </a:r>
            <a:endParaRPr lang="en-IN" dirty="0"/>
          </a:p>
        </p:txBody>
      </p:sp>
    </p:spTree>
    <p:extLst>
      <p:ext uri="{BB962C8B-B14F-4D97-AF65-F5344CB8AC3E}">
        <p14:creationId xmlns:p14="http://schemas.microsoft.com/office/powerpoint/2010/main" val="4123543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BB59F-1B47-5C48-46FA-3274E7EDF7BC}"/>
              </a:ext>
            </a:extLst>
          </p:cNvPr>
          <p:cNvSpPr>
            <a:spLocks noGrp="1"/>
          </p:cNvSpPr>
          <p:nvPr>
            <p:ph type="title"/>
          </p:nvPr>
        </p:nvSpPr>
        <p:spPr>
          <a:xfrm>
            <a:off x="1404730" y="2584174"/>
            <a:ext cx="9949070" cy="2252869"/>
          </a:xfrm>
        </p:spPr>
        <p:txBody>
          <a:bodyPr>
            <a:noAutofit/>
          </a:bodyPr>
          <a:lstStyle/>
          <a:p>
            <a:pPr algn="ctr"/>
            <a:r>
              <a:rPr lang="en-US" sz="9600" dirty="0">
                <a:solidFill>
                  <a:srgbClr val="0070C0"/>
                </a:solidFill>
                <a:latin typeface="Algerian" panose="04020705040A02060702" pitchFamily="82" charset="0"/>
              </a:rPr>
              <a:t>Thank You</a:t>
            </a:r>
            <a:endParaRPr lang="en-IN" sz="9600" dirty="0">
              <a:solidFill>
                <a:srgbClr val="0070C0"/>
              </a:solidFill>
              <a:latin typeface="Algerian" panose="04020705040A02060702" pitchFamily="82" charset="0"/>
            </a:endParaRPr>
          </a:p>
        </p:txBody>
      </p:sp>
    </p:spTree>
    <p:extLst>
      <p:ext uri="{BB962C8B-B14F-4D97-AF65-F5344CB8AC3E}">
        <p14:creationId xmlns:p14="http://schemas.microsoft.com/office/powerpoint/2010/main" val="3267652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4F474-0A24-B439-ED49-8C0EAD7CF24C}"/>
              </a:ext>
            </a:extLst>
          </p:cNvPr>
          <p:cNvSpPr>
            <a:spLocks noGrp="1"/>
          </p:cNvSpPr>
          <p:nvPr>
            <p:ph type="title"/>
          </p:nvPr>
        </p:nvSpPr>
        <p:spPr/>
        <p:txBody>
          <a:bodyPr/>
          <a:lstStyle/>
          <a:p>
            <a:r>
              <a:rPr lang="en-IN" dirty="0"/>
              <a:t>Problem statement </a:t>
            </a:r>
          </a:p>
        </p:txBody>
      </p:sp>
      <p:sp>
        <p:nvSpPr>
          <p:cNvPr id="3" name="Content Placeholder 2">
            <a:extLst>
              <a:ext uri="{FF2B5EF4-FFF2-40B4-BE49-F238E27FC236}">
                <a16:creationId xmlns:a16="http://schemas.microsoft.com/office/drawing/2014/main" id="{4FF4194E-5C7A-806E-8C12-678549416A84}"/>
              </a:ext>
            </a:extLst>
          </p:cNvPr>
          <p:cNvSpPr>
            <a:spLocks noGrp="1"/>
          </p:cNvSpPr>
          <p:nvPr>
            <p:ph idx="1"/>
          </p:nvPr>
        </p:nvSpPr>
        <p:spPr>
          <a:xfrm>
            <a:off x="2589212" y="2133600"/>
            <a:ext cx="8915400" cy="2531165"/>
          </a:xfrm>
        </p:spPr>
        <p:txBody>
          <a:bodyPr>
            <a:normAutofit/>
          </a:bodyPr>
          <a:lstStyle/>
          <a:p>
            <a:r>
              <a:rPr lang="en-US" sz="2000" dirty="0"/>
              <a:t>In the competitive mobile phone market companies </a:t>
            </a:r>
            <a:r>
              <a:rPr lang="en-US" sz="2000" dirty="0" err="1"/>
              <a:t>wantto</a:t>
            </a:r>
            <a:r>
              <a:rPr lang="en-US" sz="2000" dirty="0"/>
              <a:t> understand sales data of mobile phones and factors which drive the prices. </a:t>
            </a:r>
          </a:p>
          <a:p>
            <a:r>
              <a:rPr lang="en-US" sz="2000" dirty="0"/>
              <a:t>The objective is to find out some relation between features of a mobile phone(</a:t>
            </a:r>
            <a:r>
              <a:rPr lang="en-US" sz="2000" dirty="0" err="1"/>
              <a:t>eg</a:t>
            </a:r>
            <a:r>
              <a:rPr lang="en-US" sz="2000" dirty="0"/>
              <a:t>:- </a:t>
            </a:r>
            <a:r>
              <a:rPr lang="en-US" sz="2000" dirty="0" err="1"/>
              <a:t>RAM,Internal</a:t>
            </a:r>
            <a:r>
              <a:rPr lang="en-US" sz="2000" dirty="0"/>
              <a:t> Memory, </a:t>
            </a:r>
            <a:r>
              <a:rPr lang="en-US" sz="2000" dirty="0" err="1"/>
              <a:t>etc</a:t>
            </a:r>
            <a:r>
              <a:rPr lang="en-US" sz="2000" dirty="0"/>
              <a:t>) and its selling price. In this problem, we do not have to predict </a:t>
            </a:r>
            <a:r>
              <a:rPr lang="en-US" sz="2000" dirty="0" err="1"/>
              <a:t>theactual</a:t>
            </a:r>
            <a:r>
              <a:rPr lang="en-US" sz="2000" dirty="0"/>
              <a:t> price but a price range indicating how high the price is.</a:t>
            </a:r>
            <a:endParaRPr lang="en-IN" sz="2000" dirty="0"/>
          </a:p>
        </p:txBody>
      </p:sp>
    </p:spTree>
    <p:extLst>
      <p:ext uri="{BB962C8B-B14F-4D97-AF65-F5344CB8AC3E}">
        <p14:creationId xmlns:p14="http://schemas.microsoft.com/office/powerpoint/2010/main" val="4022205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47D43-B218-66D0-27E9-0BAA0C39BFB4}"/>
              </a:ext>
            </a:extLst>
          </p:cNvPr>
          <p:cNvSpPr>
            <a:spLocks noGrp="1"/>
          </p:cNvSpPr>
          <p:nvPr>
            <p:ph type="title"/>
          </p:nvPr>
        </p:nvSpPr>
        <p:spPr/>
        <p:txBody>
          <a:bodyPr/>
          <a:lstStyle/>
          <a:p>
            <a:r>
              <a:rPr lang="en-IN" dirty="0"/>
              <a:t>Points to discuss</a:t>
            </a:r>
          </a:p>
        </p:txBody>
      </p:sp>
      <p:sp>
        <p:nvSpPr>
          <p:cNvPr id="3" name="Content Placeholder 2">
            <a:extLst>
              <a:ext uri="{FF2B5EF4-FFF2-40B4-BE49-F238E27FC236}">
                <a16:creationId xmlns:a16="http://schemas.microsoft.com/office/drawing/2014/main" id="{2E269C76-ADBE-CF8B-3679-CAD4A83F1FE1}"/>
              </a:ext>
            </a:extLst>
          </p:cNvPr>
          <p:cNvSpPr>
            <a:spLocks noGrp="1"/>
          </p:cNvSpPr>
          <p:nvPr>
            <p:ph idx="1"/>
          </p:nvPr>
        </p:nvSpPr>
        <p:spPr/>
        <p:txBody>
          <a:bodyPr/>
          <a:lstStyle/>
          <a:p>
            <a:pPr marL="0" indent="0">
              <a:buNone/>
            </a:pPr>
            <a:r>
              <a:rPr lang="en-IN" dirty="0"/>
              <a:t>● Data description and summary</a:t>
            </a:r>
          </a:p>
          <a:p>
            <a:pPr marL="0" indent="0">
              <a:buNone/>
            </a:pPr>
            <a:r>
              <a:rPr lang="en-IN" dirty="0"/>
              <a:t>● Exploratory data analysis</a:t>
            </a:r>
          </a:p>
          <a:p>
            <a:pPr marL="0" indent="0">
              <a:buNone/>
            </a:pPr>
            <a:r>
              <a:rPr lang="en-IN" dirty="0"/>
              <a:t>● Heat map </a:t>
            </a:r>
          </a:p>
          <a:p>
            <a:pPr marL="0" indent="0">
              <a:buNone/>
            </a:pPr>
            <a:r>
              <a:rPr lang="en-IN" dirty="0"/>
              <a:t>● Machine learning algorithms </a:t>
            </a:r>
          </a:p>
          <a:p>
            <a:pPr marL="0" indent="0">
              <a:buNone/>
            </a:pPr>
            <a:r>
              <a:rPr lang="en-IN" dirty="0"/>
              <a:t>● conclusion</a:t>
            </a:r>
          </a:p>
        </p:txBody>
      </p:sp>
    </p:spTree>
    <p:extLst>
      <p:ext uri="{BB962C8B-B14F-4D97-AF65-F5344CB8AC3E}">
        <p14:creationId xmlns:p14="http://schemas.microsoft.com/office/powerpoint/2010/main" val="1803942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B380E-700B-96C3-B364-80375DCAFC78}"/>
              </a:ext>
            </a:extLst>
          </p:cNvPr>
          <p:cNvSpPr>
            <a:spLocks noGrp="1"/>
          </p:cNvSpPr>
          <p:nvPr>
            <p:ph type="title"/>
          </p:nvPr>
        </p:nvSpPr>
        <p:spPr/>
        <p:txBody>
          <a:bodyPr/>
          <a:lstStyle/>
          <a:p>
            <a:r>
              <a:rPr lang="en-IN" dirty="0"/>
              <a:t>Data description</a:t>
            </a:r>
          </a:p>
        </p:txBody>
      </p:sp>
      <p:sp>
        <p:nvSpPr>
          <p:cNvPr id="3" name="Content Placeholder 2">
            <a:extLst>
              <a:ext uri="{FF2B5EF4-FFF2-40B4-BE49-F238E27FC236}">
                <a16:creationId xmlns:a16="http://schemas.microsoft.com/office/drawing/2014/main" id="{05842293-2D41-62D4-FAF5-9E42E09B6D3B}"/>
              </a:ext>
            </a:extLst>
          </p:cNvPr>
          <p:cNvSpPr>
            <a:spLocks noGrp="1"/>
          </p:cNvSpPr>
          <p:nvPr>
            <p:ph idx="1"/>
          </p:nvPr>
        </p:nvSpPr>
        <p:spPr/>
        <p:txBody>
          <a:bodyPr>
            <a:normAutofit fontScale="92500" lnSpcReduction="20000"/>
          </a:bodyPr>
          <a:lstStyle/>
          <a:p>
            <a:r>
              <a:rPr lang="en-US" dirty="0"/>
              <a:t>The data contains information regarding mobile phone features, specifications </a:t>
            </a:r>
            <a:r>
              <a:rPr lang="en-US" dirty="0" err="1"/>
              <a:t>etc</a:t>
            </a:r>
            <a:r>
              <a:rPr lang="en-US" dirty="0"/>
              <a:t> and their price range. The various features and information can be used to predict the price range of a mobile phone.</a:t>
            </a:r>
          </a:p>
          <a:p>
            <a:r>
              <a:rPr lang="en-US" dirty="0" err="1"/>
              <a:t>Battery_power</a:t>
            </a:r>
            <a:r>
              <a:rPr lang="en-US" dirty="0"/>
              <a:t> - Total energy a battery can store in one time measured in </a:t>
            </a:r>
            <a:r>
              <a:rPr lang="en-US" dirty="0" err="1"/>
              <a:t>mAh</a:t>
            </a:r>
            <a:r>
              <a:rPr lang="en-US" dirty="0"/>
              <a:t> </a:t>
            </a:r>
          </a:p>
          <a:p>
            <a:r>
              <a:rPr lang="en-US" dirty="0"/>
              <a:t>Blue - Has </a:t>
            </a:r>
            <a:r>
              <a:rPr lang="en-US" dirty="0" err="1"/>
              <a:t>bluetooth</a:t>
            </a:r>
            <a:r>
              <a:rPr lang="en-US" dirty="0"/>
              <a:t> or not </a:t>
            </a:r>
          </a:p>
          <a:p>
            <a:r>
              <a:rPr lang="en-US" dirty="0" err="1"/>
              <a:t>Clock_speed</a:t>
            </a:r>
            <a:r>
              <a:rPr lang="en-US" dirty="0"/>
              <a:t> - speed at which microprocessor executes instructions </a:t>
            </a:r>
          </a:p>
          <a:p>
            <a:r>
              <a:rPr lang="en-US" dirty="0" err="1"/>
              <a:t>Dual_sim</a:t>
            </a:r>
            <a:r>
              <a:rPr lang="en-US" dirty="0"/>
              <a:t> - Has dual sim support or not </a:t>
            </a:r>
          </a:p>
          <a:p>
            <a:r>
              <a:rPr lang="en-US" dirty="0"/>
              <a:t>Fc - Front Camera mega pixels </a:t>
            </a:r>
          </a:p>
          <a:p>
            <a:r>
              <a:rPr lang="en-US" dirty="0" err="1"/>
              <a:t>Four_g</a:t>
            </a:r>
            <a:r>
              <a:rPr lang="en-US" dirty="0"/>
              <a:t> - Has 4G or not</a:t>
            </a:r>
          </a:p>
          <a:p>
            <a:r>
              <a:rPr lang="en-US" dirty="0" err="1"/>
              <a:t>Int_memory</a:t>
            </a:r>
            <a:r>
              <a:rPr lang="en-US" dirty="0"/>
              <a:t> - Internal Memory in Gigabytes </a:t>
            </a:r>
          </a:p>
          <a:p>
            <a:r>
              <a:rPr lang="en-US" dirty="0" err="1"/>
              <a:t>M_dep</a:t>
            </a:r>
            <a:r>
              <a:rPr lang="en-US" dirty="0"/>
              <a:t> - Mobile Depth in cm </a:t>
            </a:r>
          </a:p>
          <a:p>
            <a:r>
              <a:rPr lang="en-US" dirty="0" err="1"/>
              <a:t>Mobile_wt</a:t>
            </a:r>
            <a:r>
              <a:rPr lang="en-US" dirty="0"/>
              <a:t> - Weight of mobile phone</a:t>
            </a:r>
            <a:endParaRPr lang="en-IN" dirty="0"/>
          </a:p>
        </p:txBody>
      </p:sp>
    </p:spTree>
    <p:extLst>
      <p:ext uri="{BB962C8B-B14F-4D97-AF65-F5344CB8AC3E}">
        <p14:creationId xmlns:p14="http://schemas.microsoft.com/office/powerpoint/2010/main" val="1300951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B23B6-7E4E-EE1E-2393-AE7DFF0DB0A9}"/>
              </a:ext>
            </a:extLst>
          </p:cNvPr>
          <p:cNvSpPr>
            <a:spLocks noGrp="1"/>
          </p:cNvSpPr>
          <p:nvPr>
            <p:ph type="title"/>
          </p:nvPr>
        </p:nvSpPr>
        <p:spPr/>
        <p:txBody>
          <a:bodyPr/>
          <a:lstStyle/>
          <a:p>
            <a:r>
              <a:rPr lang="en-IN" dirty="0"/>
              <a:t>Data description(</a:t>
            </a:r>
            <a:r>
              <a:rPr lang="en-IN" dirty="0" err="1"/>
              <a:t>cont</a:t>
            </a:r>
            <a:r>
              <a:rPr lang="en-IN" dirty="0"/>
              <a:t>,.)</a:t>
            </a:r>
          </a:p>
        </p:txBody>
      </p:sp>
      <p:sp>
        <p:nvSpPr>
          <p:cNvPr id="3" name="Content Placeholder 2">
            <a:extLst>
              <a:ext uri="{FF2B5EF4-FFF2-40B4-BE49-F238E27FC236}">
                <a16:creationId xmlns:a16="http://schemas.microsoft.com/office/drawing/2014/main" id="{A6C2E687-6751-2176-AF1B-AA76D5F7670E}"/>
              </a:ext>
            </a:extLst>
          </p:cNvPr>
          <p:cNvSpPr>
            <a:spLocks noGrp="1"/>
          </p:cNvSpPr>
          <p:nvPr>
            <p:ph idx="1"/>
          </p:nvPr>
        </p:nvSpPr>
        <p:spPr/>
        <p:txBody>
          <a:bodyPr>
            <a:normAutofit fontScale="70000" lnSpcReduction="20000"/>
          </a:bodyPr>
          <a:lstStyle/>
          <a:p>
            <a:r>
              <a:rPr lang="en-US" dirty="0" err="1"/>
              <a:t>N_cores</a:t>
            </a:r>
            <a:r>
              <a:rPr lang="en-US" dirty="0"/>
              <a:t> - Number of cores of processor </a:t>
            </a:r>
          </a:p>
          <a:p>
            <a:r>
              <a:rPr lang="en-US" dirty="0"/>
              <a:t>Pc - Primary Camera mega pixels </a:t>
            </a:r>
          </a:p>
          <a:p>
            <a:r>
              <a:rPr lang="en-US" dirty="0" err="1"/>
              <a:t>Px_height</a:t>
            </a:r>
            <a:r>
              <a:rPr lang="en-US" dirty="0"/>
              <a:t> - Pixel Resolution Height </a:t>
            </a:r>
          </a:p>
          <a:p>
            <a:r>
              <a:rPr lang="en-US" dirty="0" err="1"/>
              <a:t>Px_width</a:t>
            </a:r>
            <a:r>
              <a:rPr lang="en-US" dirty="0"/>
              <a:t> - Pixel Resolution Width </a:t>
            </a:r>
          </a:p>
          <a:p>
            <a:r>
              <a:rPr lang="en-US" dirty="0"/>
              <a:t>Ram - Random Access Memory in Mega Bytes </a:t>
            </a:r>
          </a:p>
          <a:p>
            <a:r>
              <a:rPr lang="en-US" dirty="0" err="1"/>
              <a:t>Sc_h</a:t>
            </a:r>
            <a:r>
              <a:rPr lang="en-US" dirty="0"/>
              <a:t> - Screen Height of mobile in cm </a:t>
            </a:r>
          </a:p>
          <a:p>
            <a:r>
              <a:rPr lang="en-US" dirty="0" err="1"/>
              <a:t>Sc_w</a:t>
            </a:r>
            <a:r>
              <a:rPr lang="en-US" dirty="0"/>
              <a:t> - Screen Width of mobile in cm </a:t>
            </a:r>
          </a:p>
          <a:p>
            <a:r>
              <a:rPr lang="en-US" dirty="0" err="1"/>
              <a:t>Talk_time</a:t>
            </a:r>
            <a:r>
              <a:rPr lang="en-US" dirty="0"/>
              <a:t> - longest time that a single battery charge will last when you are </a:t>
            </a:r>
          </a:p>
          <a:p>
            <a:r>
              <a:rPr lang="en-US" dirty="0" err="1"/>
              <a:t>Three_g</a:t>
            </a:r>
            <a:r>
              <a:rPr lang="en-US" dirty="0"/>
              <a:t> - Has 3G or not </a:t>
            </a:r>
          </a:p>
          <a:p>
            <a:r>
              <a:rPr lang="en-US" dirty="0" err="1"/>
              <a:t>Touch_screen</a:t>
            </a:r>
            <a:r>
              <a:rPr lang="en-US" dirty="0"/>
              <a:t> - Has touch screen or not </a:t>
            </a:r>
          </a:p>
          <a:p>
            <a:r>
              <a:rPr lang="en-US" dirty="0" err="1"/>
              <a:t>Wifi</a:t>
            </a:r>
            <a:r>
              <a:rPr lang="en-US" dirty="0"/>
              <a:t> - Has </a:t>
            </a:r>
            <a:r>
              <a:rPr lang="en-US" dirty="0" err="1"/>
              <a:t>wifi</a:t>
            </a:r>
            <a:r>
              <a:rPr lang="en-US" dirty="0"/>
              <a:t> or not </a:t>
            </a:r>
          </a:p>
          <a:p>
            <a:r>
              <a:rPr lang="en-US" dirty="0" err="1"/>
              <a:t>Price_range</a:t>
            </a:r>
            <a:r>
              <a:rPr lang="en-US" dirty="0"/>
              <a:t> - This is the target variable with value of 0(low cost), 1(medium cost), </a:t>
            </a:r>
          </a:p>
          <a:p>
            <a:r>
              <a:rPr lang="en-US" dirty="0"/>
              <a:t>2(high cost) and 3(very high cost).</a:t>
            </a:r>
            <a:endParaRPr lang="en-IN" dirty="0"/>
          </a:p>
        </p:txBody>
      </p:sp>
    </p:spTree>
    <p:extLst>
      <p:ext uri="{BB962C8B-B14F-4D97-AF65-F5344CB8AC3E}">
        <p14:creationId xmlns:p14="http://schemas.microsoft.com/office/powerpoint/2010/main" val="1033572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E823496-2C8B-F86C-9CDB-2B0B474476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6192" y="410817"/>
            <a:ext cx="9925878" cy="6162261"/>
          </a:xfrm>
        </p:spPr>
      </p:pic>
    </p:spTree>
    <p:extLst>
      <p:ext uri="{BB962C8B-B14F-4D97-AF65-F5344CB8AC3E}">
        <p14:creationId xmlns:p14="http://schemas.microsoft.com/office/powerpoint/2010/main" val="4283450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F895D6A-A7ED-6461-368D-D5C4ED6E9E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0348" y="596348"/>
            <a:ext cx="8958469" cy="5751443"/>
          </a:xfrm>
        </p:spPr>
      </p:pic>
    </p:spTree>
    <p:extLst>
      <p:ext uri="{BB962C8B-B14F-4D97-AF65-F5344CB8AC3E}">
        <p14:creationId xmlns:p14="http://schemas.microsoft.com/office/powerpoint/2010/main" val="94128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3C525-006E-7430-6C57-DA61240F869C}"/>
              </a:ext>
            </a:extLst>
          </p:cNvPr>
          <p:cNvSpPr>
            <a:spLocks noGrp="1"/>
          </p:cNvSpPr>
          <p:nvPr>
            <p:ph type="title"/>
          </p:nvPr>
        </p:nvSpPr>
        <p:spPr/>
        <p:txBody>
          <a:bodyPr/>
          <a:lstStyle/>
          <a:p>
            <a:r>
              <a:rPr lang="en-US" dirty="0"/>
              <a:t>Heat Map</a:t>
            </a:r>
            <a:endParaRPr lang="en-IN" dirty="0"/>
          </a:p>
        </p:txBody>
      </p:sp>
      <p:sp>
        <p:nvSpPr>
          <p:cNvPr id="3" name="Content Placeholder 2">
            <a:extLst>
              <a:ext uri="{FF2B5EF4-FFF2-40B4-BE49-F238E27FC236}">
                <a16:creationId xmlns:a16="http://schemas.microsoft.com/office/drawing/2014/main" id="{EC482BA3-4815-E593-35AD-BA54D6EF6B64}"/>
              </a:ext>
            </a:extLst>
          </p:cNvPr>
          <p:cNvSpPr>
            <a:spLocks noGrp="1"/>
          </p:cNvSpPr>
          <p:nvPr>
            <p:ph idx="1"/>
          </p:nvPr>
        </p:nvSpPr>
        <p:spPr/>
        <p:txBody>
          <a:bodyPr/>
          <a:lstStyle/>
          <a:p>
            <a:r>
              <a:rPr lang="en-US" dirty="0"/>
              <a:t>RAM and </a:t>
            </a:r>
            <a:r>
              <a:rPr lang="en-US" dirty="0" err="1"/>
              <a:t>price_range</a:t>
            </a:r>
            <a:r>
              <a:rPr lang="en-US" dirty="0"/>
              <a:t> shows high correlation which is a good sign, it signifies that RAM will play major deciding factor in estimating the price range.</a:t>
            </a:r>
          </a:p>
          <a:p>
            <a:r>
              <a:rPr lang="en-US" dirty="0"/>
              <a:t>There is some collinearity in feature pairs ('pc', 'fc') and ('</a:t>
            </a:r>
            <a:r>
              <a:rPr lang="en-US" dirty="0" err="1"/>
              <a:t>px_width</a:t>
            </a:r>
            <a:r>
              <a:rPr lang="en-US" dirty="0"/>
              <a:t>', '</a:t>
            </a:r>
            <a:r>
              <a:rPr lang="en-US" dirty="0" err="1"/>
              <a:t>px_height</a:t>
            </a:r>
            <a:r>
              <a:rPr lang="en-US" dirty="0"/>
              <a:t>'). Both correlations are justified since there are good chances that if front camera of a phone is good, the back camera would also be good.</a:t>
            </a:r>
          </a:p>
          <a:p>
            <a:r>
              <a:rPr lang="en-US" dirty="0"/>
              <a:t>Also, if </a:t>
            </a:r>
            <a:r>
              <a:rPr lang="en-US" dirty="0" err="1"/>
              <a:t>px_height</a:t>
            </a:r>
            <a:r>
              <a:rPr lang="en-US" dirty="0"/>
              <a:t> increases, pixel width also increases, that means the overall pixels in the screen. We can replace these two features with one feature. Front Camera megapixels and Primary camera megapixels are different entities despite of showing </a:t>
            </a:r>
            <a:r>
              <a:rPr lang="en-US" dirty="0" err="1"/>
              <a:t>colinearity</a:t>
            </a:r>
            <a:r>
              <a:rPr lang="en-US" dirty="0"/>
              <a:t>. So we'll be keeping them as they are.	</a:t>
            </a:r>
            <a:endParaRPr lang="en-IN" dirty="0"/>
          </a:p>
        </p:txBody>
      </p:sp>
    </p:spTree>
    <p:extLst>
      <p:ext uri="{BB962C8B-B14F-4D97-AF65-F5344CB8AC3E}">
        <p14:creationId xmlns:p14="http://schemas.microsoft.com/office/powerpoint/2010/main" val="3653196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3C3917C-2E15-AAC1-75DC-005D4A6D5B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5704" y="689113"/>
            <a:ext cx="10234140" cy="5777948"/>
          </a:xfrm>
        </p:spPr>
      </p:pic>
    </p:spTree>
    <p:extLst>
      <p:ext uri="{BB962C8B-B14F-4D97-AF65-F5344CB8AC3E}">
        <p14:creationId xmlns:p14="http://schemas.microsoft.com/office/powerpoint/2010/main" val="364558618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145</TotalTime>
  <Words>622</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Algerian</vt:lpstr>
      <vt:lpstr>Arial</vt:lpstr>
      <vt:lpstr>Century Gothic</vt:lpstr>
      <vt:lpstr>Times New Roman</vt:lpstr>
      <vt:lpstr>Wingdings 3</vt:lpstr>
      <vt:lpstr>Wisp</vt:lpstr>
      <vt:lpstr>Mobile Price Range Prediction </vt:lpstr>
      <vt:lpstr>Problem statement </vt:lpstr>
      <vt:lpstr>Points to discuss</vt:lpstr>
      <vt:lpstr>Data description</vt:lpstr>
      <vt:lpstr>Data description(cont,.)</vt:lpstr>
      <vt:lpstr>PowerPoint Presentation</vt:lpstr>
      <vt:lpstr>PowerPoint Presentation</vt:lpstr>
      <vt:lpstr>Heat Map</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Calculator Using Python Program </dc:title>
  <dc:creator>Vivek</dc:creator>
  <cp:lastModifiedBy>Vivek Rajput</cp:lastModifiedBy>
  <cp:revision>5</cp:revision>
  <dcterms:created xsi:type="dcterms:W3CDTF">2024-03-09T19:36:18Z</dcterms:created>
  <dcterms:modified xsi:type="dcterms:W3CDTF">2024-07-21T17:47:13Z</dcterms:modified>
</cp:coreProperties>
</file>