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6" r:id="rId6"/>
    <p:sldId id="267" r:id="rId7"/>
    <p:sldId id="260" r:id="rId8"/>
    <p:sldId id="264" r:id="rId9"/>
    <p:sldId id="258" r:id="rId10"/>
    <p:sldId id="25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81825"/>
            <a:ext cx="7766936" cy="2279561"/>
          </a:xfrm>
        </p:spPr>
        <p:txBody>
          <a:bodyPr/>
          <a:lstStyle/>
          <a:p>
            <a:pPr algn="ctr"/>
            <a:r>
              <a:rPr lang="en-US" sz="4000" dirty="0">
                <a:solidFill>
                  <a:schemeClr val="tx1"/>
                </a:solidFill>
              </a:rPr>
              <a:t>Pharmaceutical sales prediction across multiple stores</a:t>
            </a:r>
            <a:endParaRPr lang="en-US" sz="4000" dirty="0">
              <a:solidFill>
                <a:schemeClr val="tx1"/>
              </a:solidFill>
            </a:endParaRPr>
          </a:p>
        </p:txBody>
      </p:sp>
      <p:sp>
        <p:nvSpPr>
          <p:cNvPr id="3" name="Subtitle 2"/>
          <p:cNvSpPr>
            <a:spLocks noGrp="1"/>
          </p:cNvSpPr>
          <p:nvPr>
            <p:ph type="subTitle" idx="1"/>
          </p:nvPr>
        </p:nvSpPr>
        <p:spPr>
          <a:xfrm>
            <a:off x="7160653" y="4050833"/>
            <a:ext cx="2113349" cy="1096899"/>
          </a:xfrm>
        </p:spPr>
        <p:txBody>
          <a:bodyPr>
            <a:normAutofit/>
          </a:bodyPr>
          <a:lstStyle/>
          <a:p>
            <a:pPr algn="ctr"/>
            <a:r>
              <a:rPr lang="en-US" sz="2000" dirty="0" smtClean="0">
                <a:solidFill>
                  <a:schemeClr val="tx1"/>
                </a:solidFill>
              </a:rPr>
              <a:t>Presented By</a:t>
            </a:r>
          </a:p>
          <a:p>
            <a:pPr algn="ctr"/>
            <a:r>
              <a:rPr lang="en-US" sz="2000" dirty="0" smtClean="0">
                <a:solidFill>
                  <a:schemeClr val="tx1"/>
                </a:solidFill>
              </a:rPr>
              <a:t>Vivek Rajput</a:t>
            </a:r>
            <a:endParaRPr lang="en-US" sz="2000" dirty="0">
              <a:solidFill>
                <a:schemeClr val="tx1"/>
              </a:solidFill>
            </a:endParaRPr>
          </a:p>
        </p:txBody>
      </p:sp>
    </p:spTree>
    <p:extLst>
      <p:ext uri="{BB962C8B-B14F-4D97-AF65-F5344CB8AC3E}">
        <p14:creationId xmlns:p14="http://schemas.microsoft.com/office/powerpoint/2010/main" val="1360932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Conclusion</a:t>
            </a:r>
            <a:r>
              <a:rPr lang="en-US" b="1" dirty="0"/>
              <a:t/>
            </a:r>
            <a:br>
              <a:rPr lang="en-US" b="1" dirty="0"/>
            </a:br>
            <a:endParaRPr lang="en-US" dirty="0"/>
          </a:p>
        </p:txBody>
      </p:sp>
      <p:sp>
        <p:nvSpPr>
          <p:cNvPr id="3" name="Content Placeholder 2"/>
          <p:cNvSpPr>
            <a:spLocks noGrp="1"/>
          </p:cNvSpPr>
          <p:nvPr>
            <p:ph idx="1"/>
          </p:nvPr>
        </p:nvSpPr>
        <p:spPr>
          <a:xfrm>
            <a:off x="677334" y="1300767"/>
            <a:ext cx="8596668" cy="4740596"/>
          </a:xfrm>
        </p:spPr>
        <p:txBody>
          <a:bodyPr/>
          <a:lstStyle/>
          <a:p>
            <a:pPr algn="just"/>
            <a:r>
              <a:rPr lang="en-US" dirty="0">
                <a:latin typeface="Times New Roman" panose="02020603050405020304" pitchFamily="18" charset="0"/>
                <a:cs typeface="Times New Roman" panose="02020603050405020304" pitchFamily="18" charset="0"/>
              </a:rPr>
              <a:t>The Data analysis and modelling was </a:t>
            </a:r>
            <a:r>
              <a:rPr lang="en-US" dirty="0" smtClean="0">
                <a:latin typeface="Times New Roman" panose="02020603050405020304" pitchFamily="18" charset="0"/>
                <a:cs typeface="Times New Roman" panose="02020603050405020304" pitchFamily="18" charset="0"/>
              </a:rPr>
              <a:t>successfully </a:t>
            </a:r>
            <a:r>
              <a:rPr lang="en-US" dirty="0">
                <a:latin typeface="Times New Roman" panose="02020603050405020304" pitchFamily="18" charset="0"/>
                <a:cs typeface="Times New Roman" panose="02020603050405020304" pitchFamily="18" charset="0"/>
              </a:rPr>
              <a:t>done, and the Deep Learning model was deployed </a:t>
            </a:r>
            <a:r>
              <a:rPr lang="en-US" dirty="0" smtClean="0">
                <a:latin typeface="Times New Roman" panose="02020603050405020304" pitchFamily="18" charset="0"/>
                <a:cs typeface="Times New Roman" panose="02020603050405020304" pitchFamily="18" charset="0"/>
              </a:rPr>
              <a:t>on Flask Web App</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Please </a:t>
            </a:r>
            <a:r>
              <a:rPr lang="en-US" dirty="0" smtClean="0">
                <a:latin typeface="Times New Roman" panose="02020603050405020304" pitchFamily="18" charset="0"/>
                <a:cs typeface="Times New Roman" panose="02020603050405020304" pitchFamily="18" charset="0"/>
              </a:rPr>
              <a:t>do the </a:t>
            </a:r>
            <a:r>
              <a:rPr lang="en-US" dirty="0">
                <a:latin typeface="Times New Roman" panose="02020603050405020304" pitchFamily="18" charset="0"/>
                <a:cs typeface="Times New Roman" panose="02020603050405020304" pitchFamily="18" charset="0"/>
              </a:rPr>
              <a:t>repository, if it helped you in anyway.</a:t>
            </a:r>
          </a:p>
          <a:p>
            <a:pPr algn="just"/>
            <a:r>
              <a:rPr lang="en-US" dirty="0">
                <a:latin typeface="Times New Roman" panose="02020603050405020304" pitchFamily="18" charset="0"/>
                <a:cs typeface="Times New Roman" panose="02020603050405020304" pitchFamily="18" charset="0"/>
              </a:rPr>
              <a:t>By successfully developing and deploying a machine learning model for classifying </a:t>
            </a:r>
            <a:r>
              <a:rPr lang="en-US" dirty="0" smtClean="0">
                <a:latin typeface="Times New Roman" panose="02020603050405020304" pitchFamily="18" charset="0"/>
                <a:cs typeface="Times New Roman" panose="02020603050405020304" pitchFamily="18" charset="0"/>
              </a:rPr>
              <a:t>disaster related </a:t>
            </a:r>
            <a:r>
              <a:rPr lang="en-US" dirty="0">
                <a:latin typeface="Times New Roman" panose="02020603050405020304" pitchFamily="18" charset="0"/>
                <a:cs typeface="Times New Roman" panose="02020603050405020304" pitchFamily="18" charset="0"/>
              </a:rPr>
              <a:t>tweets, we can enhance the ability to detect and respond to emergencies more efficiently. This project represents a valuable opportunity to leverage NLP techniques for the greater good, contributing to the advancement of disaster management and public safety efforts.</a:t>
            </a:r>
          </a:p>
        </p:txBody>
      </p:sp>
    </p:spTree>
    <p:extLst>
      <p:ext uri="{BB962C8B-B14F-4D97-AF65-F5344CB8AC3E}">
        <p14:creationId xmlns:p14="http://schemas.microsoft.com/office/powerpoint/2010/main" val="554977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40923"/>
            <a:ext cx="8596668" cy="1030311"/>
          </a:xfrm>
        </p:spPr>
        <p:txBody>
          <a:bodyPr>
            <a:normAutofit/>
          </a:bodyPr>
          <a:lstStyle/>
          <a:p>
            <a:pPr marL="0" indent="0" algn="ctr">
              <a:buNone/>
            </a:pPr>
            <a:r>
              <a:rPr lang="en-US" sz="4800" dirty="0" smtClean="0">
                <a:solidFill>
                  <a:schemeClr val="tx1"/>
                </a:solidFill>
                <a:latin typeface="Times New Roman" panose="02020603050405020304" pitchFamily="18" charset="0"/>
                <a:cs typeface="Times New Roman" panose="02020603050405020304" pitchFamily="18" charset="0"/>
              </a:rPr>
              <a:t>Thank You</a:t>
            </a:r>
            <a:endParaRPr lang="en-US"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478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Objectives</a:t>
            </a:r>
            <a:r>
              <a:rPr lang="en-US" sz="3200" dirty="0">
                <a:solidFill>
                  <a:schemeClr val="tx1"/>
                </a:solidFill>
                <a:latin typeface="Tempus Sans ITC" panose="04020404030D07020202" pitchFamily="82" charset="0"/>
                <a:cs typeface="Times" panose="02020603050405020304" pitchFamily="18" charset="0"/>
              </a:rPr>
              <a:t>: </a:t>
            </a:r>
          </a:p>
        </p:txBody>
      </p:sp>
      <p:sp>
        <p:nvSpPr>
          <p:cNvPr id="3" name="Content Placeholder 2"/>
          <p:cNvSpPr>
            <a:spLocks noGrp="1"/>
          </p:cNvSpPr>
          <p:nvPr>
            <p:ph idx="1"/>
          </p:nvPr>
        </p:nvSpPr>
        <p:spPr>
          <a:xfrm>
            <a:off x="677334" y="1326524"/>
            <a:ext cx="8596668" cy="5164428"/>
          </a:xfrm>
        </p:spPr>
        <p:txBody>
          <a:bodyPr/>
          <a:lstStyle/>
          <a:p>
            <a:pPr fontAlgn="base"/>
            <a:r>
              <a:rPr lang="en-US" dirty="0" err="1"/>
              <a:t>Rossmann</a:t>
            </a:r>
            <a:r>
              <a:rPr lang="en-US" dirty="0"/>
              <a:t> operates over 3,000 drug stores in 7 European countries. Currently, </a:t>
            </a:r>
            <a:r>
              <a:rPr lang="en-US" dirty="0" err="1"/>
              <a:t>Rossmann</a:t>
            </a:r>
            <a:r>
              <a:rPr lang="en-US" dirty="0"/>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fontAlgn="base"/>
            <a:r>
              <a:rPr lang="en-US" dirty="0"/>
              <a:t>In their first </a:t>
            </a:r>
            <a:r>
              <a:rPr lang="en-US" dirty="0" err="1"/>
              <a:t>Kaggle</a:t>
            </a:r>
            <a:r>
              <a:rPr lang="en-US" dirty="0"/>
              <a:t> competition, </a:t>
            </a:r>
            <a:r>
              <a:rPr lang="en-US" dirty="0" err="1"/>
              <a:t>Rossmann</a:t>
            </a:r>
            <a:r>
              <a:rPr lang="en-US" dirty="0"/>
              <a:t> is challenging you to predict 6 weeks of daily sales for 1,115 stores located across Germany. Reliable sales forecasts enable store managers to create effective staff schedules that increase productivity and motivation. By helping </a:t>
            </a:r>
            <a:r>
              <a:rPr lang="en-US" dirty="0" err="1"/>
              <a:t>Rossmann</a:t>
            </a:r>
            <a:r>
              <a:rPr lang="en-US" dirty="0"/>
              <a:t> create a robust prediction model, you will help store managers stay focused on what’s most important to them: their customers and their teams! </a:t>
            </a:r>
          </a:p>
        </p:txBody>
      </p:sp>
    </p:spTree>
    <p:extLst>
      <p:ext uri="{BB962C8B-B14F-4D97-AF65-F5344CB8AC3E}">
        <p14:creationId xmlns:p14="http://schemas.microsoft.com/office/powerpoint/2010/main" val="413524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5"/>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Pharmaceutical sales forecasting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6674"/>
            <a:ext cx="8596668" cy="5550795"/>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Accurate sales forecasting is a crucial and affordable strategy to boost earnings, which will also lessen the impact of risks on key business operations. Modeling the ideal environment for the manufacture and distribution of goods is made possible based on the outcomes of the constructed forecast. The forecasting model serves as both the foundation for calculating the precise values that represent the anticipated result, or breakeven sales, and a functional and adequate representation of the process under investigation [1]. Figure 1 shows the stages of the prediction </a:t>
            </a:r>
            <a:r>
              <a:rPr lang="en-US" dirty="0" smtClean="0">
                <a:latin typeface="Times New Roman" panose="02020603050405020304" pitchFamily="18" charset="0"/>
                <a:cs typeface="Times New Roman" panose="02020603050405020304" pitchFamily="18" charset="0"/>
              </a:rPr>
              <a:t>model.</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Forecasting can be categorized into two types: qualitative and quantitative. Quantitative forecasting makes predictions from numerical data and historical events using probability calculations. There are two different types of forecasting: qualitative and quantitative. Using probability calculations, quantitative forecasting generates forecasts based on numerical data and past events, impacts and has long-term effects. The foundation for the models’ methodology is a mathematical model and an objective analysis. In contrast to quantitative forecasting, which only uses numbers, qualitative forecasting uses expert judgment. It is crucial to have knowledge of highly skilled professionals in this industry. Comparing this to qualitative forecasting is very different. When an abnormality can be anticipated, this strategy is employed. It works well when it is anticipated that future results will differ from those of the past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6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Importing Necessary Modules</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46221"/>
            <a:ext cx="8596668" cy="4895142"/>
          </a:xfrm>
        </p:spPr>
        <p:txBody>
          <a:bodyPr/>
          <a:lstStyle/>
          <a:p>
            <a:pPr marL="0" indent="0">
              <a:buNone/>
            </a:pPr>
            <a:r>
              <a:rPr lang="en-US" dirty="0">
                <a:latin typeface="Times New Roman" panose="02020603050405020304" pitchFamily="18" charset="0"/>
                <a:cs typeface="Times New Roman" panose="02020603050405020304" pitchFamily="18" charset="0"/>
              </a:rPr>
              <a:t>We are going to import few necessary python modules to create our </a:t>
            </a:r>
            <a:r>
              <a:rPr lang="en-US" dirty="0" smtClean="0">
                <a:latin typeface="Times New Roman" panose="02020603050405020304" pitchFamily="18" charset="0"/>
                <a:cs typeface="Times New Roman" panose="02020603050405020304" pitchFamily="18" charset="0"/>
              </a:rPr>
              <a:t>model.</a:t>
            </a: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will be importing the following modules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Pandas — For data manipulation and analysis</a:t>
            </a:r>
          </a:p>
          <a:p>
            <a:r>
              <a:rPr lang="en-US" dirty="0">
                <a:latin typeface="Times New Roman" panose="02020603050405020304" pitchFamily="18" charset="0"/>
                <a:cs typeface="Times New Roman" panose="02020603050405020304" pitchFamily="18" charset="0"/>
              </a:rPr>
              <a:t>Numpy — For array manipulation</a:t>
            </a:r>
          </a:p>
          <a:p>
            <a:r>
              <a:rPr lang="en-US" dirty="0">
                <a:latin typeface="Times New Roman" panose="02020603050405020304" pitchFamily="18" charset="0"/>
                <a:cs typeface="Times New Roman" panose="02020603050405020304" pitchFamily="18" charset="0"/>
              </a:rPr>
              <a:t>Matplotlib.pyplot — For plotting graphs and visualising data</a:t>
            </a:r>
          </a:p>
          <a:p>
            <a:r>
              <a:rPr lang="en-US" dirty="0">
                <a:latin typeface="Times New Roman" panose="02020603050405020304" pitchFamily="18" charset="0"/>
                <a:cs typeface="Times New Roman" panose="02020603050405020304" pitchFamily="18" charset="0"/>
              </a:rPr>
              <a:t>Seaborn — For high level visualisation</a:t>
            </a:r>
          </a:p>
          <a:p>
            <a:r>
              <a:rPr lang="en-US" dirty="0">
                <a:latin typeface="Times New Roman" panose="02020603050405020304" pitchFamily="18" charset="0"/>
                <a:cs typeface="Times New Roman" panose="02020603050405020304" pitchFamily="18" charset="0"/>
              </a:rPr>
              <a:t>Re — For using Regular Expressions (RegEx)</a:t>
            </a:r>
          </a:p>
          <a:p>
            <a:r>
              <a:rPr lang="en-US" dirty="0" smtClean="0">
                <a:latin typeface="Times New Roman" panose="02020603050405020304" pitchFamily="18" charset="0"/>
                <a:cs typeface="Times New Roman" panose="02020603050405020304" pitchFamily="18" charset="0"/>
              </a:rPr>
              <a:t>Tensor Flow </a:t>
            </a:r>
            <a:r>
              <a:rPr lang="en-US" dirty="0">
                <a:latin typeface="Times New Roman" panose="02020603050405020304" pitchFamily="18" charset="0"/>
                <a:cs typeface="Times New Roman" panose="02020603050405020304" pitchFamily="18" charset="0"/>
              </a:rPr>
              <a:t>— For building our Neural Network</a:t>
            </a:r>
          </a:p>
          <a:p>
            <a:endParaRPr lang="en-US" dirty="0"/>
          </a:p>
        </p:txBody>
      </p:sp>
    </p:spTree>
    <p:extLst>
      <p:ext uri="{BB962C8B-B14F-4D97-AF65-F5344CB8AC3E}">
        <p14:creationId xmlns:p14="http://schemas.microsoft.com/office/powerpoint/2010/main" val="1138481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Text classification</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29555"/>
            <a:ext cx="8596668" cy="4945487"/>
          </a:xfrm>
        </p:spPr>
      </p:pic>
    </p:spTree>
    <p:extLst>
      <p:ext uri="{BB962C8B-B14F-4D97-AF65-F5344CB8AC3E}">
        <p14:creationId xmlns:p14="http://schemas.microsoft.com/office/powerpoint/2010/main" val="191397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4268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Flow chart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63" y="1558345"/>
            <a:ext cx="8398239" cy="4958366"/>
          </a:xfrm>
        </p:spPr>
      </p:pic>
    </p:spTree>
    <p:extLst>
      <p:ext uri="{BB962C8B-B14F-4D97-AF65-F5344CB8AC3E}">
        <p14:creationId xmlns:p14="http://schemas.microsoft.com/office/powerpoint/2010/main" val="366441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014"/>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Data Distribution:</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20463" y="1597434"/>
            <a:ext cx="7109137" cy="4768800"/>
          </a:xfrm>
          <a:prstGeom prst="rect">
            <a:avLst/>
          </a:prstGeom>
        </p:spPr>
      </p:pic>
    </p:spTree>
    <p:extLst>
      <p:ext uri="{BB962C8B-B14F-4D97-AF65-F5344CB8AC3E}">
        <p14:creationId xmlns:p14="http://schemas.microsoft.com/office/powerpoint/2010/main" val="186153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a:bodyPr>
          <a:lstStyle/>
          <a:p>
            <a:r>
              <a:rPr lang="en-US" sz="3100" dirty="0">
                <a:solidFill>
                  <a:schemeClr val="tx1"/>
                </a:solidFill>
                <a:latin typeface="Times New Roman" panose="02020603050405020304" pitchFamily="18" charset="0"/>
                <a:cs typeface="Times New Roman" panose="02020603050405020304" pitchFamily="18" charset="0"/>
              </a:rPr>
              <a:t>Machine Learning models for </a:t>
            </a:r>
            <a:r>
              <a:rPr lang="en-US" sz="3100" dirty="0" smtClean="0">
                <a:solidFill>
                  <a:schemeClr val="tx1"/>
                </a:solidFill>
                <a:latin typeface="Times New Roman" panose="02020603050405020304" pitchFamily="18" charset="0"/>
                <a:cs typeface="Times New Roman" panose="02020603050405020304" pitchFamily="18" charset="0"/>
              </a:rPr>
              <a:t>Parma Sales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8" y="1249251"/>
            <a:ext cx="8615965" cy="4842456"/>
          </a:xfrm>
        </p:spPr>
      </p:pic>
    </p:spTree>
    <p:extLst>
      <p:ext uri="{BB962C8B-B14F-4D97-AF65-F5344CB8AC3E}">
        <p14:creationId xmlns:p14="http://schemas.microsoft.com/office/powerpoint/2010/main" val="177234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Scope of </a:t>
            </a:r>
            <a:r>
              <a:rPr lang="en-US" dirty="0" smtClean="0">
                <a:solidFill>
                  <a:schemeClr val="tx1"/>
                </a:solidFill>
                <a:latin typeface="Times New Roman" panose="02020603050405020304" pitchFamily="18" charset="0"/>
                <a:cs typeface="Times New Roman" panose="02020603050405020304" pitchFamily="18" charset="0"/>
              </a:rPr>
              <a:t>Improvements</a:t>
            </a:r>
            <a:r>
              <a:rPr lang="en-US" b="1" dirty="0"/>
              <a:t/>
            </a:r>
            <a:br>
              <a:rPr lang="en-US" b="1" dirty="0"/>
            </a:br>
            <a:endParaRPr lang="en-US" dirty="0"/>
          </a:p>
        </p:txBody>
      </p:sp>
      <p:sp>
        <p:nvSpPr>
          <p:cNvPr id="3" name="Content Placeholder 2"/>
          <p:cNvSpPr>
            <a:spLocks noGrp="1"/>
          </p:cNvSpPr>
          <p:nvPr>
            <p:ph idx="1"/>
          </p:nvPr>
        </p:nvSpPr>
        <p:spPr>
          <a:xfrm>
            <a:off x="677334" y="1468193"/>
            <a:ext cx="8596668" cy="2472742"/>
          </a:xfrm>
        </p:spPr>
        <p:txBody>
          <a:bodyPr/>
          <a:lstStyle/>
          <a:p>
            <a:r>
              <a:rPr lang="en-US" dirty="0">
                <a:solidFill>
                  <a:schemeClr val="tx1"/>
                </a:solidFill>
                <a:latin typeface="Times New Roman" panose="02020603050405020304" pitchFamily="18" charset="0"/>
                <a:cs typeface="Times New Roman" panose="02020603050405020304" pitchFamily="18" charset="0"/>
              </a:rPr>
              <a:t>We can always use large dataset which covers almost every type of data for both machine learning and deep learning</a:t>
            </a:r>
          </a:p>
          <a:p>
            <a:r>
              <a:rPr lang="en-US" dirty="0">
                <a:solidFill>
                  <a:schemeClr val="tx1"/>
                </a:solidFill>
                <a:latin typeface="Times New Roman" panose="02020603050405020304" pitchFamily="18" charset="0"/>
                <a:cs typeface="Times New Roman" panose="02020603050405020304" pitchFamily="18" charset="0"/>
              </a:rPr>
              <a:t>We can use the best </a:t>
            </a:r>
            <a:r>
              <a:rPr lang="en-US" dirty="0" smtClean="0">
                <a:solidFill>
                  <a:schemeClr val="tx1"/>
                </a:solidFill>
                <a:latin typeface="Times New Roman" panose="02020603050405020304" pitchFamily="18" charset="0"/>
                <a:cs typeface="Times New Roman" panose="02020603050405020304" pitchFamily="18" charset="0"/>
              </a:rPr>
              <a:t>pertained </a:t>
            </a:r>
            <a:r>
              <a:rPr lang="en-US" dirty="0">
                <a:solidFill>
                  <a:schemeClr val="tx1"/>
                </a:solidFill>
                <a:latin typeface="Times New Roman" panose="02020603050405020304" pitchFamily="18" charset="0"/>
                <a:cs typeface="Times New Roman" panose="02020603050405020304" pitchFamily="18" charset="0"/>
              </a:rPr>
              <a:t>models but they require a lot of computational power</a:t>
            </a:r>
          </a:p>
          <a:p>
            <a:r>
              <a:rPr lang="en-US" dirty="0">
                <a:solidFill>
                  <a:schemeClr val="tx1"/>
                </a:solidFill>
                <a:latin typeface="Times New Roman" panose="02020603050405020304" pitchFamily="18" charset="0"/>
                <a:cs typeface="Times New Roman" panose="02020603050405020304" pitchFamily="18" charset="0"/>
              </a:rPr>
              <a:t>Also there are various ways to increase model accuracy like k-fold cross validation, different data preprocessing techniques better than used here</a:t>
            </a:r>
          </a:p>
          <a:p>
            <a:endParaRPr lang="en-US" dirty="0"/>
          </a:p>
        </p:txBody>
      </p:sp>
    </p:spTree>
    <p:extLst>
      <p:ext uri="{BB962C8B-B14F-4D97-AF65-F5344CB8AC3E}">
        <p14:creationId xmlns:p14="http://schemas.microsoft.com/office/powerpoint/2010/main" val="3518085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515</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Tempus Sans ITC</vt:lpstr>
      <vt:lpstr>Times</vt:lpstr>
      <vt:lpstr>Times New Roman</vt:lpstr>
      <vt:lpstr>Trebuchet MS</vt:lpstr>
      <vt:lpstr>Wingdings 3</vt:lpstr>
      <vt:lpstr>Facet</vt:lpstr>
      <vt:lpstr>Pharmaceutical sales prediction across multiple stores</vt:lpstr>
      <vt:lpstr>Objectives: </vt:lpstr>
      <vt:lpstr> Pharmaceutical sales forecasting </vt:lpstr>
      <vt:lpstr>Importing Necessary Modules </vt:lpstr>
      <vt:lpstr>Text classification </vt:lpstr>
      <vt:lpstr>Flow chart</vt:lpstr>
      <vt:lpstr>Data Distribution:</vt:lpstr>
      <vt:lpstr>Machine Learning models for Parma Sales</vt:lpstr>
      <vt:lpstr>Scope of Improvements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for Disaster Tweet Classification</dc:title>
  <dc:creator>LENOVO</dc:creator>
  <cp:lastModifiedBy>LENOVO</cp:lastModifiedBy>
  <cp:revision>15</cp:revision>
  <dcterms:created xsi:type="dcterms:W3CDTF">2024-12-08T11:10:04Z</dcterms:created>
  <dcterms:modified xsi:type="dcterms:W3CDTF">2024-12-25T18:02:06Z</dcterms:modified>
</cp:coreProperties>
</file>