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5" r:id="rId5"/>
    <p:sldId id="269" r:id="rId6"/>
    <p:sldId id="270" r:id="rId7"/>
    <p:sldId id="271" r:id="rId8"/>
    <p:sldId id="272"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appventurez.com/artificial-intelligence-developme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ppventurez.com/blog/impact-of-predictive-data-analytic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ppventurez.com/blog/big-data-trend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81825"/>
            <a:ext cx="7766936" cy="2279561"/>
          </a:xfrm>
        </p:spPr>
        <p:txBody>
          <a:bodyPr/>
          <a:lstStyle/>
          <a:p>
            <a:pPr algn="ctr"/>
            <a:r>
              <a:rPr lang="en-US" sz="4000" dirty="0">
                <a:solidFill>
                  <a:schemeClr val="tx1"/>
                </a:solidFill>
              </a:rPr>
              <a:t>User Analytics in the Telecommunication Industry</a:t>
            </a:r>
            <a:endParaRPr lang="en-US" sz="4000" dirty="0">
              <a:solidFill>
                <a:schemeClr val="tx1"/>
              </a:solidFill>
            </a:endParaRPr>
          </a:p>
        </p:txBody>
      </p:sp>
      <p:sp>
        <p:nvSpPr>
          <p:cNvPr id="3" name="Subtitle 2"/>
          <p:cNvSpPr>
            <a:spLocks noGrp="1"/>
          </p:cNvSpPr>
          <p:nvPr>
            <p:ph type="subTitle" idx="1"/>
          </p:nvPr>
        </p:nvSpPr>
        <p:spPr>
          <a:xfrm>
            <a:off x="7160653" y="4050833"/>
            <a:ext cx="2113349" cy="1096899"/>
          </a:xfrm>
        </p:spPr>
        <p:txBody>
          <a:bodyPr>
            <a:normAutofit/>
          </a:bodyPr>
          <a:lstStyle/>
          <a:p>
            <a:pPr algn="ctr"/>
            <a:r>
              <a:rPr lang="en-US" sz="2000" dirty="0" smtClean="0">
                <a:solidFill>
                  <a:schemeClr val="tx1"/>
                </a:solidFill>
              </a:rPr>
              <a:t>Presented By</a:t>
            </a:r>
          </a:p>
          <a:p>
            <a:pPr algn="ctr"/>
            <a:r>
              <a:rPr lang="en-US" sz="2000" dirty="0" smtClean="0">
                <a:solidFill>
                  <a:schemeClr val="tx1"/>
                </a:solidFill>
              </a:rPr>
              <a:t>Vivek Rajput</a:t>
            </a:r>
            <a:endParaRPr lang="en-US" sz="2000" dirty="0">
              <a:solidFill>
                <a:schemeClr val="tx1"/>
              </a:solidFill>
            </a:endParaRPr>
          </a:p>
        </p:txBody>
      </p:sp>
    </p:spTree>
    <p:extLst>
      <p:ext uri="{BB962C8B-B14F-4D97-AF65-F5344CB8AC3E}">
        <p14:creationId xmlns:p14="http://schemas.microsoft.com/office/powerpoint/2010/main" val="13609322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5713"/>
          </a:xfrm>
        </p:spPr>
        <p:txBody>
          <a:bodyPr>
            <a:normAutofit/>
          </a:bodyPr>
          <a:lstStyle/>
          <a:p>
            <a:r>
              <a:rPr lang="en-US" sz="3200" dirty="0">
                <a:solidFill>
                  <a:schemeClr val="tx1"/>
                </a:solidFill>
                <a:latin typeface="Times New Roman" panose="02020603050405020304" pitchFamily="18" charset="0"/>
                <a:cs typeface="Times New Roman" panose="02020603050405020304" pitchFamily="18" charset="0"/>
              </a:rPr>
              <a:t>Objectives</a:t>
            </a:r>
            <a:r>
              <a:rPr lang="en-US" sz="3200" dirty="0">
                <a:solidFill>
                  <a:schemeClr val="tx1"/>
                </a:solidFill>
                <a:latin typeface="Tempus Sans ITC" panose="04020404030D07020202" pitchFamily="82" charset="0"/>
                <a:cs typeface="Times" panose="02020603050405020304" pitchFamily="18" charset="0"/>
              </a:rPr>
              <a:t>: </a:t>
            </a:r>
          </a:p>
        </p:txBody>
      </p:sp>
      <p:sp>
        <p:nvSpPr>
          <p:cNvPr id="3" name="Content Placeholder 2"/>
          <p:cNvSpPr>
            <a:spLocks noGrp="1"/>
          </p:cNvSpPr>
          <p:nvPr>
            <p:ph idx="1"/>
          </p:nvPr>
        </p:nvSpPr>
        <p:spPr>
          <a:xfrm>
            <a:off x="677334" y="1326524"/>
            <a:ext cx="8596668" cy="5164428"/>
          </a:xfrm>
        </p:spPr>
        <p:txBody>
          <a:bodyPr>
            <a:normAutofit/>
          </a:bodyPr>
          <a:lstStyle/>
          <a:p>
            <a:pPr marL="0" indent="0" algn="just">
              <a:buNone/>
            </a:pPr>
            <a:r>
              <a:rPr lang="en-US" dirty="0">
                <a:solidFill>
                  <a:schemeClr val="tx1"/>
                </a:solidFill>
                <a:latin typeface="Times New Roman" panose="02020603050405020304" pitchFamily="18" charset="0"/>
                <a:cs typeface="Times New Roman" panose="02020603050405020304" pitchFamily="18" charset="0"/>
              </a:rPr>
              <a:t>The lifeblood of any business is its customers. Businesses are always finding ways to better understand their customers so that they can provide more efficient and tailored solutions to them. Exploratory Data Analysis is a fundamental step in the data science process</a:t>
            </a:r>
            <a:r>
              <a:rPr lang="en-US" dirty="0" smtClean="0">
                <a:solidFill>
                  <a:schemeClr val="tx1"/>
                </a:solidFill>
                <a:latin typeface="Times New Roman" panose="02020603050405020304" pitchFamily="18" charset="0"/>
                <a:cs typeface="Times New Roman" panose="02020603050405020304" pitchFamily="18" charset="0"/>
              </a:rPr>
              <a:t>.</a:t>
            </a: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It involves all the processes used to familiarize oneself with the data and explore initial insights that will inform further steps in the data science process. It is always better to explore each data set using multiple exploratory techniques and compare the results. The goal of this step is to understand the dataset and identify the missing values &amp; outliers if any using visual and quantitative methods to get a sense of the story it tells. It suggests the next logical steps, questions, or areas of research for your project.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For </a:t>
            </a:r>
            <a:r>
              <a:rPr lang="en-US" dirty="0">
                <a:solidFill>
                  <a:schemeClr val="tx1"/>
                </a:solidFill>
                <a:latin typeface="Times New Roman" panose="02020603050405020304" pitchFamily="18" charset="0"/>
                <a:cs typeface="Times New Roman" panose="02020603050405020304" pitchFamily="18" charset="0"/>
              </a:rPr>
              <a:t>the actual telecom dataset,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Start by identifying the top 10 handsets used by the customers.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Then, identify the top 3 handset manufacturers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Next, identify the top 5 handsets per top 3 handset manufacturer </a:t>
            </a:r>
            <a:endParaRPr lang="en-US"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Make a short interpretation and recommendation to marketing teams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5246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1"/>
            <a:ext cx="8596668" cy="716924"/>
          </a:xfrm>
        </p:spPr>
        <p:txBody>
          <a:bodyPr>
            <a:normAutofit fontScale="90000"/>
          </a:bodyPr>
          <a:lstStyle/>
          <a:p>
            <a:r>
              <a:rPr lang="en-US" dirty="0">
                <a:solidFill>
                  <a:schemeClr val="tx1"/>
                </a:solidFill>
                <a:latin typeface="Times New Roman" panose="02020603050405020304" pitchFamily="18" charset="0"/>
                <a:cs typeface="Times New Roman" panose="02020603050405020304" pitchFamily="18" charset="0"/>
              </a:rPr>
              <a:t>Big Data Analytics Market Overview</a:t>
            </a:r>
            <a:r>
              <a:rPr lang="en-US" dirty="0"/>
              <a:t/>
            </a:r>
            <a:br>
              <a:rPr lang="en-US" dirty="0"/>
            </a:br>
            <a:r>
              <a:rPr lang="en-US" dirty="0"/>
              <a:t/>
            </a:r>
            <a:br>
              <a:rPr lang="en-US" dirty="0"/>
            </a:b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41679"/>
            <a:ext cx="8596668" cy="4199684"/>
          </a:xfrm>
        </p:spPr>
        <p:txBody>
          <a:bodyPr/>
          <a:lstStyle/>
          <a:p>
            <a:r>
              <a:rPr lang="en-US" dirty="0">
                <a:latin typeface="Times New Roman" panose="02020603050405020304" pitchFamily="18" charset="0"/>
                <a:cs typeface="Times New Roman" panose="02020603050405020304" pitchFamily="18" charset="0"/>
              </a:rPr>
              <a:t>The global Big Data and Business Analytics market was valued at US$ million in 2022 and is anticipated to reach US$ million by 2029, witnessing a CAGR of % during the forecast period 2023-2029. The influence of COVID-19 and the Russia-Ukraine War were considered while estimating market sizes.</a:t>
            </a:r>
          </a:p>
          <a:p>
            <a:r>
              <a:rPr lang="en-US" dirty="0">
                <a:latin typeface="Times New Roman" panose="02020603050405020304" pitchFamily="18" charset="0"/>
                <a:cs typeface="Times New Roman" panose="02020603050405020304" pitchFamily="18" charset="0"/>
              </a:rPr>
              <a:t>The increasing interest and investment in artificial intelligence, in turn, is leading to the emergence of new tools for collecting and analyzing data and new enterprise roles and responsibilities which includes big data and business analytics solutions. Source</a:t>
            </a:r>
          </a:p>
          <a:p>
            <a:pPr marL="0" indent="0" algn="just">
              <a:buNone/>
            </a:pPr>
            <a:r>
              <a:rPr lang="en-US" dirty="0">
                <a:latin typeface="Times New Roman" panose="02020603050405020304" pitchFamily="18" charset="0"/>
                <a:cs typeface="Times New Roman" panose="02020603050405020304" pitchFamily="18" charset="0"/>
              </a:rPr>
              <a:t>The prominent 10 use cases of big data analysis in telecommunication industry where the technology has helped in enhancing the business operations include:</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463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46221"/>
            <a:ext cx="8596668" cy="4895142"/>
          </a:xfrm>
        </p:spPr>
        <p:txBody>
          <a:bodyPr/>
          <a:lstStyle/>
          <a:p>
            <a:r>
              <a:rPr lang="en-US" dirty="0">
                <a:latin typeface="Times New Roman" panose="02020603050405020304" pitchFamily="18" charset="0"/>
                <a:cs typeface="Times New Roman" panose="02020603050405020304" pitchFamily="18" charset="0"/>
              </a:rPr>
              <a:t>Targeted </a:t>
            </a:r>
            <a:r>
              <a:rPr lang="en-US" dirty="0" smtClean="0">
                <a:latin typeface="Times New Roman" panose="02020603050405020304" pitchFamily="18" charset="0"/>
                <a:cs typeface="Times New Roman" panose="02020603050405020304" pitchFamily="18" charset="0"/>
              </a:rPr>
              <a:t>Marketing</a:t>
            </a:r>
          </a:p>
          <a:p>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Under </a:t>
            </a:r>
            <a:r>
              <a:rPr lang="en-US" dirty="0">
                <a:latin typeface="Times New Roman" panose="02020603050405020304" pitchFamily="18" charset="0"/>
                <a:cs typeface="Times New Roman" panose="02020603050405020304" pitchFamily="18" charset="0"/>
              </a:rPr>
              <a:t>target marketing, the companies utilize big data network analytics in telecom to provide consumers with customized services on the basis of their purchase history, preferences, and feedback. Technology also helps companies identify customer behavior by evaluating their service </a:t>
            </a:r>
            <a:r>
              <a:rPr lang="en-US" dirty="0" smtClean="0">
                <a:latin typeface="Times New Roman" panose="02020603050405020304" pitchFamily="18" charset="0"/>
                <a:cs typeface="Times New Roman" panose="02020603050405020304" pitchFamily="18" charset="0"/>
              </a:rPr>
              <a:t>usage.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Network </a:t>
            </a:r>
            <a:r>
              <a:rPr lang="en-US" dirty="0" smtClean="0">
                <a:latin typeface="Times New Roman" panose="02020603050405020304" pitchFamily="18" charset="0"/>
                <a:cs typeface="Times New Roman" panose="02020603050405020304" pitchFamily="18" charset="0"/>
              </a:rPr>
              <a:t>Optimization</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Data analytics in telecom industry is also highly used to monitor and handle the network coverage disparity in different locations. With the help of real-time data analytics, which is also one of the prominent telecom analytics use cases, the companies can manage the network capacity and build predictive coverage models to expand the network connections.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384819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05307"/>
            <a:ext cx="8596668" cy="5436055"/>
          </a:xfrm>
        </p:spPr>
        <p:txBody>
          <a:bodyPr/>
          <a:lstStyle/>
          <a:p>
            <a:r>
              <a:rPr lang="en-US" dirty="0">
                <a:latin typeface="Times New Roman" panose="02020603050405020304" pitchFamily="18" charset="0"/>
                <a:cs typeface="Times New Roman" panose="02020603050405020304" pitchFamily="18" charset="0"/>
              </a:rPr>
              <a:t>Price Optimization</a:t>
            </a:r>
          </a:p>
          <a:p>
            <a:pPr marL="0" indent="0">
              <a:buNone/>
            </a:pPr>
            <a:r>
              <a:rPr lang="en-US" dirty="0">
                <a:latin typeface="Times New Roman" panose="02020603050405020304" pitchFamily="18" charset="0"/>
                <a:cs typeface="Times New Roman" panose="02020603050405020304" pitchFamily="18" charset="0"/>
              </a:rPr>
              <a:t>With the help of data analytics, telecom analytics operators can collect data and analyze customer behavior to provide them with different pricing plan strategies and competitors. As a result, the providers can set the optimal service prices to gain and retain customers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Predictive Churn Analysis</a:t>
            </a:r>
          </a:p>
          <a:p>
            <a:pPr marL="0" indent="0">
              <a:buNone/>
            </a:pPr>
            <a:r>
              <a:rPr lang="en-US" dirty="0">
                <a:latin typeface="Times New Roman" panose="02020603050405020304" pitchFamily="18" charset="0"/>
                <a:cs typeface="Times New Roman" panose="02020603050405020304" pitchFamily="18" charset="0"/>
              </a:rPr>
              <a:t>When there is a drop in service quality or network performance, there is a chance that the users may stop using the services. Therefore, data analytics in telecom industry helps engage consumers with seamless connectivity and network.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Product Development</a:t>
            </a:r>
          </a:p>
          <a:p>
            <a:pPr marL="0" indent="0">
              <a:buNone/>
            </a:pPr>
            <a:r>
              <a:rPr lang="en-US" dirty="0">
                <a:latin typeface="Times New Roman" panose="02020603050405020304" pitchFamily="18" charset="0"/>
                <a:cs typeface="Times New Roman" panose="02020603050405020304" pitchFamily="18" charset="0"/>
              </a:rPr>
              <a:t>Developing a product is a time-consuming and complex process, however, the integration of big data analytics ensures high-performing and quality products for the consumers, as per their needs and requirements. As a result of telecom data analysis, companies can develop data-driven products with internal feedback and marketing strategies.</a:t>
            </a:r>
            <a:r>
              <a:rPr lang="en-US" dirty="0"/>
              <a:t> </a:t>
            </a:r>
          </a:p>
          <a:p>
            <a:endParaRPr lang="en-US" dirty="0"/>
          </a:p>
          <a:p>
            <a:endParaRPr lang="en-US" dirty="0"/>
          </a:p>
        </p:txBody>
      </p:sp>
    </p:spTree>
    <p:extLst>
      <p:ext uri="{BB962C8B-B14F-4D97-AF65-F5344CB8AC3E}">
        <p14:creationId xmlns:p14="http://schemas.microsoft.com/office/powerpoint/2010/main" val="2268861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4247"/>
            <a:ext cx="8596668" cy="4134119"/>
          </a:xfrm>
        </p:spPr>
        <p:txBody>
          <a:bodyPr/>
          <a:lstStyle/>
          <a:p>
            <a:r>
              <a:rPr lang="en-US" dirty="0">
                <a:latin typeface="Times New Roman" panose="02020603050405020304" pitchFamily="18" charset="0"/>
                <a:cs typeface="Times New Roman" panose="02020603050405020304" pitchFamily="18" charset="0"/>
              </a:rPr>
              <a:t>To Handle Data Leakage and Fraud</a:t>
            </a:r>
          </a:p>
          <a:p>
            <a:pPr marL="0" indent="0">
              <a:buNone/>
            </a:pPr>
            <a:r>
              <a:rPr lang="en-US" dirty="0">
                <a:latin typeface="Times New Roman" panose="02020603050405020304" pitchFamily="18" charset="0"/>
                <a:cs typeface="Times New Roman" panose="02020603050405020304" pitchFamily="18" charset="0"/>
              </a:rPr>
              <a:t>Big data analytics in telecom industry protect the data from leakage and fraud. It provides a database for fraud lists to recognize the typical spam and cybercriminals. Most telecom operators also use </a:t>
            </a:r>
            <a:r>
              <a:rPr lang="en-US" dirty="0">
                <a:latin typeface="Times New Roman" panose="02020603050405020304" pitchFamily="18" charset="0"/>
                <a:cs typeface="Times New Roman" panose="02020603050405020304" pitchFamily="18" charset="0"/>
                <a:hlinkClick r:id="rId2"/>
              </a:rPr>
              <a:t>AI development services</a:t>
            </a:r>
            <a:r>
              <a:rPr lang="en-US" dirty="0">
                <a:latin typeface="Times New Roman" panose="02020603050405020304" pitchFamily="18" charset="0"/>
                <a:cs typeface="Times New Roman" panose="02020603050405020304" pitchFamily="18" charset="0"/>
              </a:rPr>
              <a:t> and big data to prevent scams</a:t>
            </a:r>
            <a:r>
              <a:rPr lang="en-US" dirty="0" smtClean="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As a result, the integration of telecom analytics for fraud management and consumer protection ensures that more consumers prefer to use services that promise safety and security</a:t>
            </a:r>
          </a:p>
          <a:p>
            <a:endParaRPr lang="en-US" dirty="0"/>
          </a:p>
        </p:txBody>
      </p:sp>
    </p:spTree>
    <p:extLst>
      <p:ext uri="{BB962C8B-B14F-4D97-AF65-F5344CB8AC3E}">
        <p14:creationId xmlns:p14="http://schemas.microsoft.com/office/powerpoint/2010/main" val="357861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46975"/>
            <a:ext cx="8596668" cy="5294387"/>
          </a:xfrm>
        </p:spPr>
        <p:txBody>
          <a:bodyPr/>
          <a:lstStyle/>
          <a:p>
            <a:r>
              <a:rPr lang="en-US" dirty="0">
                <a:latin typeface="Times New Roman" panose="02020603050405020304" pitchFamily="18" charset="0"/>
                <a:cs typeface="Times New Roman" panose="02020603050405020304" pitchFamily="18" charset="0"/>
              </a:rPr>
              <a:t>Recommendation Engines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Recommendation </a:t>
            </a:r>
            <a:r>
              <a:rPr lang="en-US" dirty="0">
                <a:latin typeface="Times New Roman" panose="02020603050405020304" pitchFamily="18" charset="0"/>
                <a:cs typeface="Times New Roman" panose="02020603050405020304" pitchFamily="18" charset="0"/>
              </a:rPr>
              <a:t>engines use collaborative and content-based filtering to identify the consumers’ behavior. The </a:t>
            </a:r>
            <a:r>
              <a:rPr lang="en-US" dirty="0">
                <a:latin typeface="Times New Roman" panose="02020603050405020304" pitchFamily="18" charset="0"/>
                <a:cs typeface="Times New Roman" panose="02020603050405020304" pitchFamily="18" charset="0"/>
                <a:hlinkClick r:id="rId2"/>
              </a:rPr>
              <a:t>applications of data analytics</a:t>
            </a:r>
            <a:r>
              <a:rPr lang="en-US" dirty="0">
                <a:latin typeface="Times New Roman" panose="02020603050405020304" pitchFamily="18" charset="0"/>
                <a:cs typeface="Times New Roman" panose="02020603050405020304" pitchFamily="18" charset="0"/>
              </a:rPr>
              <a:t> in telecom help the operators identify the relationship between the consumers and the services they pick. </a:t>
            </a:r>
          </a:p>
          <a:p>
            <a:r>
              <a:rPr lang="en-US" dirty="0">
                <a:latin typeface="Times New Roman" panose="02020603050405020304" pitchFamily="18" charset="0"/>
                <a:cs typeface="Times New Roman" panose="02020603050405020304" pitchFamily="18" charset="0"/>
              </a:rPr>
              <a:t>Implementation of Preventive Diagnostics</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Preventive </a:t>
            </a:r>
            <a:r>
              <a:rPr lang="en-US" dirty="0">
                <a:latin typeface="Times New Roman" panose="02020603050405020304" pitchFamily="18" charset="0"/>
                <a:cs typeface="Times New Roman" panose="02020603050405020304" pitchFamily="18" charset="0"/>
              </a:rPr>
              <a:t>diagnostics involve identifying the pattern of the service behavior to avoid system failures. Business analytics in telecom industry performs preventive diagnostics to analyze consumer intention. </a:t>
            </a:r>
          </a:p>
          <a:p>
            <a:endParaRPr lang="en-US" dirty="0"/>
          </a:p>
        </p:txBody>
      </p:sp>
    </p:spTree>
    <p:extLst>
      <p:ext uri="{BB962C8B-B14F-4D97-AF65-F5344CB8AC3E}">
        <p14:creationId xmlns:p14="http://schemas.microsoft.com/office/powerpoint/2010/main" val="209875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8491"/>
            <a:ext cx="8596668" cy="5242872"/>
          </a:xfrm>
        </p:spPr>
        <p:txBody>
          <a:bodyPr>
            <a:normAutofit/>
          </a:bodyPr>
          <a:lstStyle/>
          <a:p>
            <a:r>
              <a:rPr lang="en-US" dirty="0">
                <a:latin typeface="Times New Roman" panose="02020603050405020304" pitchFamily="18" charset="0"/>
                <a:cs typeface="Times New Roman" panose="02020603050405020304" pitchFamily="18" charset="0"/>
              </a:rPr>
              <a:t>Operational Analysis</a:t>
            </a:r>
          </a:p>
          <a:p>
            <a:pPr marL="0" indent="0">
              <a:buNone/>
            </a:pPr>
            <a:r>
              <a:rPr lang="en-US" dirty="0">
                <a:latin typeface="Times New Roman" panose="02020603050405020304" pitchFamily="18" charset="0"/>
                <a:cs typeface="Times New Roman" panose="02020603050405020304" pitchFamily="18" charset="0"/>
              </a:rPr>
              <a:t>Maintaining the peak operational performance has a knock-off effect on reducing expenses, increasing revenues, and alleviating risks. Daily operational data sources offer practical insights across the operator’s organization.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Real-time </a:t>
            </a:r>
            <a:r>
              <a:rPr lang="en-US" dirty="0">
                <a:latin typeface="Times New Roman" panose="02020603050405020304" pitchFamily="18" charset="0"/>
                <a:cs typeface="Times New Roman" panose="02020603050405020304" pitchFamily="18" charset="0"/>
              </a:rPr>
              <a:t>operational analysis with the help of telecom data analytics also helps in establishing the rules for data updates and equipment maintenance. Thus the integration of big data analytics in telecommunication helps the operator best adapt the big data solution to their unique business needs. </a:t>
            </a:r>
          </a:p>
          <a:p>
            <a:r>
              <a:rPr lang="en-US" dirty="0">
                <a:latin typeface="Times New Roman" panose="02020603050405020304" pitchFamily="18" charset="0"/>
                <a:cs typeface="Times New Roman" panose="02020603050405020304" pitchFamily="18" charset="0"/>
              </a:rPr>
              <a:t>Attracting New Subscribers</a:t>
            </a:r>
          </a:p>
          <a:p>
            <a:pPr marL="0" indent="0">
              <a:buNone/>
            </a:pPr>
            <a:r>
              <a:rPr lang="en-US" dirty="0">
                <a:latin typeface="Times New Roman" panose="02020603050405020304" pitchFamily="18" charset="0"/>
                <a:cs typeface="Times New Roman" panose="02020603050405020304" pitchFamily="18" charset="0"/>
              </a:rPr>
              <a:t>The incorporation of data analytics in telecom industry helps companies attract and retain consumers. It also helps them understand the needs and demands of their consumers. As a result, by following the latest </a:t>
            </a:r>
            <a:r>
              <a:rPr lang="en-US" dirty="0">
                <a:latin typeface="Times New Roman" panose="02020603050405020304" pitchFamily="18" charset="0"/>
                <a:cs typeface="Times New Roman" panose="02020603050405020304" pitchFamily="18" charset="0"/>
                <a:hlinkClick r:id="rId2"/>
              </a:rPr>
              <a:t>big data trends</a:t>
            </a:r>
            <a:r>
              <a:rPr lang="en-US" dirty="0">
                <a:latin typeface="Times New Roman" panose="02020603050405020304" pitchFamily="18" charset="0"/>
                <a:cs typeface="Times New Roman" panose="02020603050405020304" pitchFamily="18" charset="0"/>
              </a:rPr>
              <a:t>, companies can create a user persona to offer their customers new and unique services and products. </a:t>
            </a:r>
          </a:p>
          <a:p>
            <a:endParaRPr lang="en-US" dirty="0"/>
          </a:p>
        </p:txBody>
      </p:sp>
    </p:spTree>
    <p:extLst>
      <p:ext uri="{BB962C8B-B14F-4D97-AF65-F5344CB8AC3E}">
        <p14:creationId xmlns:p14="http://schemas.microsoft.com/office/powerpoint/2010/main" val="110321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240923"/>
            <a:ext cx="8596668" cy="1030311"/>
          </a:xfrm>
        </p:spPr>
        <p:txBody>
          <a:bodyPr>
            <a:normAutofit/>
          </a:bodyPr>
          <a:lstStyle/>
          <a:p>
            <a:pPr marL="0" indent="0" algn="ctr">
              <a:buNone/>
            </a:pPr>
            <a:r>
              <a:rPr lang="en-US" sz="4800" dirty="0" smtClean="0">
                <a:solidFill>
                  <a:schemeClr val="tx1"/>
                </a:solidFill>
                <a:latin typeface="Times New Roman" panose="02020603050405020304" pitchFamily="18" charset="0"/>
                <a:cs typeface="Times New Roman" panose="02020603050405020304" pitchFamily="18" charset="0"/>
              </a:rPr>
              <a:t>Thank You</a:t>
            </a:r>
            <a:endParaRPr lang="en-US" sz="4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478330"/>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621</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Tempus Sans ITC</vt:lpstr>
      <vt:lpstr>Times</vt:lpstr>
      <vt:lpstr>Times New Roman</vt:lpstr>
      <vt:lpstr>Trebuchet MS</vt:lpstr>
      <vt:lpstr>Wingdings 3</vt:lpstr>
      <vt:lpstr>Facet</vt:lpstr>
      <vt:lpstr>User Analytics in the Telecommunication Industry</vt:lpstr>
      <vt:lpstr>Objectives: </vt:lpstr>
      <vt:lpstr>Big Data Analytics Market Overview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 Project for Disaster Tweet Classification</dc:title>
  <dc:creator>LENOVO</dc:creator>
  <cp:lastModifiedBy>LENOVO</cp:lastModifiedBy>
  <cp:revision>15</cp:revision>
  <dcterms:created xsi:type="dcterms:W3CDTF">2024-12-08T11:10:04Z</dcterms:created>
  <dcterms:modified xsi:type="dcterms:W3CDTF">2024-12-25T17:40:18Z</dcterms:modified>
</cp:coreProperties>
</file>