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74" r:id="rId5"/>
    <p:sldId id="260" r:id="rId6"/>
    <p:sldId id="261" r:id="rId7"/>
    <p:sldId id="259" r:id="rId8"/>
    <p:sldId id="262" r:id="rId9"/>
    <p:sldId id="263" r:id="rId10"/>
    <p:sldId id="277" r:id="rId11"/>
    <p:sldId id="276" r:id="rId12"/>
    <p:sldId id="264" r:id="rId13"/>
    <p:sldId id="278" r:id="rId14"/>
    <p:sldId id="270" r:id="rId15"/>
    <p:sldId id="271" r:id="rId16"/>
    <p:sldId id="279" r:id="rId17"/>
    <p:sldId id="280" r:id="rId18"/>
    <p:sldId id="265" r:id="rId19"/>
    <p:sldId id="281" r:id="rId20"/>
    <p:sldId id="282" r:id="rId21"/>
    <p:sldId id="283" r:id="rId22"/>
    <p:sldId id="266" r:id="rId23"/>
    <p:sldId id="267" r:id="rId24"/>
    <p:sldId id="273" r:id="rId25"/>
    <p:sldId id="284"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64" initials="V" lastIdx="15" clrIdx="0">
    <p:extLst>
      <p:ext uri="{19B8F6BF-5375-455C-9EA6-DF929625EA0E}">
        <p15:presenceInfo xmlns:p15="http://schemas.microsoft.com/office/powerpoint/2012/main" userId="VI64"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37" autoAdjust="0"/>
    <p:restoredTop sz="94660"/>
  </p:normalViewPr>
  <p:slideViewPr>
    <p:cSldViewPr snapToGrid="0">
      <p:cViewPr varScale="1">
        <p:scale>
          <a:sx n="61" d="100"/>
          <a:sy n="61" d="100"/>
        </p:scale>
        <p:origin x="84"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29T13:22:15.547" idx="9">
    <p:pos x="6873" y="1178"/>
    <p:text>within</p:text>
    <p:extLst>
      <p:ext uri="{C676402C-5697-4E1C-873F-D02D1690AC5C}">
        <p15:threadingInfo xmlns:p15="http://schemas.microsoft.com/office/powerpoint/2012/main" timeZoneBias="-33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9-29T17:08:41.844" idx="13">
    <p:pos x="5611" y="407"/>
    <p:text>inland water way system having least charge</p:text>
    <p:extLst>
      <p:ext uri="{C676402C-5697-4E1C-873F-D02D1690AC5C}">
        <p15:threadingInfo xmlns:p15="http://schemas.microsoft.com/office/powerpoint/2012/main" timeZoneBias="-330"/>
      </p:ext>
    </p:extLst>
  </p:cm>
  <p:cm authorId="1" dt="2019-09-29T17:45:42.622" idx="15">
    <p:pos x="546" y="2691"/>
    <p:text>sccscssccs</p:text>
    <p:extLst>
      <p:ext uri="{C676402C-5697-4E1C-873F-D02D1690AC5C}">
        <p15:threadingInfo xmlns:p15="http://schemas.microsoft.com/office/powerpoint/2012/main" timeZoneBias="-33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9-29T17:17:50.374" idx="14">
    <p:pos x="6535" y="259"/>
    <p:text>( For example in the upcoming Kochi-Coimbatore-Chennai industrial corridor if we build a Wentainer path and if we supply water from Kerala to Tamilnadu</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9-29T12:56:40.049" idx="6">
    <p:pos x="768" y="3859"/>
    <p:text>by means of the path ;water can be supplied which can be used for agricultural and industrial growth.</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9-24T19:03:47.776" idx="1">
    <p:pos x="10" y="10"/>
    <p:text>change</p:text>
    <p:extLst>
      <p:ext uri="{C676402C-5697-4E1C-873F-D02D1690AC5C}">
        <p15:threadingInfo xmlns:p15="http://schemas.microsoft.com/office/powerpoint/2012/main" timeZoneBias="-330"/>
      </p:ext>
    </p:extLst>
  </p:cm>
  <p:cm authorId="1" dt="2019-09-29T11:05:28.811" idx="3">
    <p:pos x="10" y="106"/>
    <p:text>7. Competitors-comparison
	According to study report of World Bank, to move 1 ton of cargo through a km, railway requires Rs 1.41 while waterways requires only Rs 1.19. Of the total cargo transportation throughout the country 27% of it is done by railway while only about 0.5% is done by waterways. Even though the energy used for transportation of cargo is less, the cost of construction is greater due to larger area and volume of water required for the waterway. Hence it is often avoided.
Even though the energy required by the railways is very high, the cost for construction of railways is less than waterways due to lower area and money requirement. Thus a railway attains profit quickly and is rapidly taken up everywhere.
Wentainer path can be created with same cost as that of railways &amp; can operate at a lower energy consumption than that of waterways.
The construction cost, running cost, fuel cost and balance amount of railways, inland waterways and  wentainer system are given below.
Transportation Mode	Construction Cost 
(per km)	Running Cost
(TEU/km)	Fuel cost TEU/KM	Balance amount[running cost-fuel cost]
Railways	7 to 10 crore per km	Rs.19.74	Rs10.76	Rs. 8.98
Inland waterways	50-100 crore per km	Rs. 16.66	Rs. 8.67	Rs. 7.99
Wentainer	7-10 crore per km	Rs. 15	Rs.0.30	Rs 14.70
One TEU = 14 ton
Therefore the balance amount obtained by transportation systems after reducing fuel cost when one million TEU is transported through 1 km are
		Railways – Rs.8.98 x 1 million TEU =0.90 Crore
		Inland waterways – Rs 7.99*1 million TEU = 0.80 Crore
		Wentainer – Rs 14.70*1 million TEU =1.47 Crore 
Time required to regain initially invested amount  
[ initial cost/ Balance amount]
Railways : 	
7 – 10 crore/.90 crore = 9.44 year
Inland water ways:
 50 to 100 crore/.80 crore = 93.75 years
Wentainer :
7 – 10 crore/ 1.47 crore = 5.78 years
That is Wenatiner can achieve profit quicker than that of railways whose construction cost is similar.  As wentainer system can supply water, generate solar energy and provide accommodation throughout the path in profitable way, this makes wenatiner system more attractive compared to  railways and inland waterways.
Another feature of Wentainer which makes it more attractive is its ability to transport cargo without direct and indirect pollution.</p:text>
    <p:extLst>
      <p:ext uri="{C676402C-5697-4E1C-873F-D02D1690AC5C}">
        <p15:threadingInfo xmlns:p15="http://schemas.microsoft.com/office/powerpoint/2012/main" timeZoneBias="-330">
          <p15:parentCm authorId="1" idx="1"/>
        </p15:threadingInfo>
      </p:ext>
    </p:extLst>
  </p:cm>
  <p:cm authorId="1" dt="2019-09-29T11:05:29.330" idx="4">
    <p:pos x="106" y="106"/>
    <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9-24T19:03:47.776" idx="1">
    <p:pos x="10" y="10"/>
    <p:text>change</p:text>
    <p:extLst>
      <p:ext uri="{C676402C-5697-4E1C-873F-D02D1690AC5C}">
        <p15:threadingInfo xmlns:p15="http://schemas.microsoft.com/office/powerpoint/2012/main" timeZoneBias="-330"/>
      </p:ext>
    </p:extLst>
  </p:cm>
  <p:cm authorId="1" dt="2019-09-29T11:05:28.811" idx="3">
    <p:pos x="10" y="106"/>
    <p:text>7. Competitors-comparison
	According to study report of World Bank, to move 1 ton of cargo through a km, railway requires Rs 1.41 while waterways requires only Rs 1.19. Of the total cargo transportation throughout the country 27% of it is done by railway while only about 0.5% is done by waterways. Even though the energy used for transportation of cargo is less, the cost of construction is greater due to larger area and volume of water required for the waterway. Hence it is often avoided.
Even though the energy required by the railways is very high, the cost for construction of railways is less than waterways due to lower area and money requirement. Thus a railway attains profit quickly and is rapidly taken up everywhere.
Wentainer path can be created with same cost as that of railways &amp; can operate at a lower energy consumption than that of waterways.
The construction cost, running cost, fuel cost and balance amount of railways, inland waterways and  wentainer system are given below.
Transportation Mode	Construction Cost 
(per km)	Running Cost
(TEU/km)	Fuel cost TEU/KM	Balance amount[running cost-fuel cost]
Railways	7 to 10 crore per km	Rs.19.74	Rs10.76	Rs. 8.98
Inland waterways	50-100 crore per km	Rs. 16.66	Rs. 8.67	Rs. 7.99
Wentainer	7-10 crore per km	Rs. 15	Rs.0.30	Rs 14.70
One TEU = 14 ton
Therefore the balance amount obtained by transportation systems after reducing fuel cost when one million TEU is transported through 1 km are
		Railways – Rs.8.98 x 1 million TEU =0.90 Crore
		Inland waterways – Rs 7.99*1 million TEU = 0.80 Crore
		Wentainer – Rs 14.70*1 million TEU =1.47 Crore 
Time required to regain initially invested amount  
[ initial cost/ Balance amount]
Railways : 	
7 – 10 crore/.90 crore = 9.44 year
Inland water ways:
 50 to 100 crore/.80 crore = 93.75 years
Wentainer :
7 – 10 crore/ 1.47 crore = 5.78 years
That is Wenatiner can achieve profit quicker than that of railways whose construction cost is similar.  As wentainer system can supply water, generate solar energy and provide accommodation throughout the path in profitable way, this makes wenatiner system more attractive compared to  railways and inland waterways.
Another feature of Wentainer which makes it more attractive is its ability to transport cargo without direct and indirect pollution.</p:text>
    <p:extLst>
      <p:ext uri="{C676402C-5697-4E1C-873F-D02D1690AC5C}">
        <p15:threadingInfo xmlns:p15="http://schemas.microsoft.com/office/powerpoint/2012/main" timeZoneBias="-330">
          <p15:parentCm authorId="1" idx="1"/>
        </p15:threadingInfo>
      </p:ext>
    </p:extLst>
  </p:cm>
  <p:cm authorId="1" dt="2019-09-29T11:05:29.330" idx="4">
    <p:pos x="106" y="106"/>
    <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9-29T12:11:54.006" idx="5">
    <p:pos x="10" y="10"/>
    <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9-29T13:07:11.471" idx="7">
    <p:pos x="2801" y="2762"/>
    <p:text>re</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9-29T15:11:57.149" idx="10">
    <p:pos x="10" y="10"/>
    <p:text>According to the report of world bank ,for moving one ton cargo for 1km through railway Rs.1.41 is required and for inland water ways only Rs.1.19 is needed.[15% less than railway]. But for transporting cargo a new canal should be constructed for that more land, money and water is required. For constructing a new railway less money and land is required. Due to that as soon as railway will get the invested amount back and waterways could not achieve it.that is water way needs less working cost and high initial cost for constructing a new waterpath so that most of the places is rejecting it.
But Wentainer system needs less initial cost[equal to initial investment of railway] and less working cost[1/10 of waterway].that is wentainer system can achieve the profit very fastly as compared to water ways and railways.</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9-29T16:12:02.032" idx="11">
    <p:pos x="6093" y="242"/>
    <p:text>periyar greater than  500 TMC flows to sea.</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9-29T16:43:01.533" idx="12">
    <p:pos x="10" y="10"/>
    <p:text>Accommodation facilities can be implemented more profitably above the rail structure having less height and width. Bruna water village, Thailand water village etc are some of the model showing the accommodation facility above the water. We can accommodate the workers who all are working near by industries and also the poor people. From this facilities large amount of profit  can be achieved. At the same time profit can also be achieved from cargo transportation, water transportation, solar energy.</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4A05-5D5D-477A-8DDD-5F1612D6CE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38E24B-9D01-4635-A5B1-25D963D626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F8AF4D-D070-4B2D-8939-E72CC5D3C1A0}"/>
              </a:ext>
            </a:extLst>
          </p:cNvPr>
          <p:cNvSpPr>
            <a:spLocks noGrp="1"/>
          </p:cNvSpPr>
          <p:nvPr>
            <p:ph type="dt" sz="half" idx="10"/>
          </p:nvPr>
        </p:nvSpPr>
        <p:spPr/>
        <p:txBody>
          <a:bodyPr/>
          <a:lstStyle/>
          <a:p>
            <a:fld id="{688B370D-6720-4721-B895-681A3CD5EA38}" type="datetimeFigureOut">
              <a:rPr lang="en-US" smtClean="0"/>
              <a:t>9/29/2019</a:t>
            </a:fld>
            <a:endParaRPr lang="en-US"/>
          </a:p>
        </p:txBody>
      </p:sp>
      <p:sp>
        <p:nvSpPr>
          <p:cNvPr id="5" name="Footer Placeholder 4">
            <a:extLst>
              <a:ext uri="{FF2B5EF4-FFF2-40B4-BE49-F238E27FC236}">
                <a16:creationId xmlns:a16="http://schemas.microsoft.com/office/drawing/2014/main" id="{9203CE7E-435B-45F9-8ADF-2ED004D6F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F35AD-9750-42FA-A25E-1B41B79E4A51}"/>
              </a:ext>
            </a:extLst>
          </p:cNvPr>
          <p:cNvSpPr>
            <a:spLocks noGrp="1"/>
          </p:cNvSpPr>
          <p:nvPr>
            <p:ph type="sldNum" sz="quarter" idx="12"/>
          </p:nvPr>
        </p:nvSpPr>
        <p:spPr/>
        <p:txBody>
          <a:bodyPr/>
          <a:lstStyle/>
          <a:p>
            <a:fld id="{DEF6C0E1-520D-4B9A-8248-F5BA65DE0056}" type="slidenum">
              <a:rPr lang="en-US" smtClean="0"/>
              <a:t>‹#›</a:t>
            </a:fld>
            <a:endParaRPr lang="en-US"/>
          </a:p>
        </p:txBody>
      </p:sp>
    </p:spTree>
    <p:extLst>
      <p:ext uri="{BB962C8B-B14F-4D97-AF65-F5344CB8AC3E}">
        <p14:creationId xmlns:p14="http://schemas.microsoft.com/office/powerpoint/2010/main" val="18367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087E-1F36-4DAD-9031-98D765836A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53502-B957-4097-BAA4-AD9A1B6C5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23AD5-5C98-48AE-B5E8-365CE7D65BA2}"/>
              </a:ext>
            </a:extLst>
          </p:cNvPr>
          <p:cNvSpPr>
            <a:spLocks noGrp="1"/>
          </p:cNvSpPr>
          <p:nvPr>
            <p:ph type="dt" sz="half" idx="10"/>
          </p:nvPr>
        </p:nvSpPr>
        <p:spPr/>
        <p:txBody>
          <a:bodyPr/>
          <a:lstStyle/>
          <a:p>
            <a:fld id="{688B370D-6720-4721-B895-681A3CD5EA38}" type="datetimeFigureOut">
              <a:rPr lang="en-US" smtClean="0"/>
              <a:t>9/29/2019</a:t>
            </a:fld>
            <a:endParaRPr lang="en-US"/>
          </a:p>
        </p:txBody>
      </p:sp>
      <p:sp>
        <p:nvSpPr>
          <p:cNvPr id="5" name="Footer Placeholder 4">
            <a:extLst>
              <a:ext uri="{FF2B5EF4-FFF2-40B4-BE49-F238E27FC236}">
                <a16:creationId xmlns:a16="http://schemas.microsoft.com/office/drawing/2014/main" id="{2D802614-907F-47EC-8297-1155F44EA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5A575-80E5-479C-B142-27621484C914}"/>
              </a:ext>
            </a:extLst>
          </p:cNvPr>
          <p:cNvSpPr>
            <a:spLocks noGrp="1"/>
          </p:cNvSpPr>
          <p:nvPr>
            <p:ph type="sldNum" sz="quarter" idx="12"/>
          </p:nvPr>
        </p:nvSpPr>
        <p:spPr/>
        <p:txBody>
          <a:bodyPr/>
          <a:lstStyle/>
          <a:p>
            <a:fld id="{DEF6C0E1-520D-4B9A-8248-F5BA65DE0056}" type="slidenum">
              <a:rPr lang="en-US" smtClean="0"/>
              <a:t>‹#›</a:t>
            </a:fld>
            <a:endParaRPr lang="en-US"/>
          </a:p>
        </p:txBody>
      </p:sp>
    </p:spTree>
    <p:extLst>
      <p:ext uri="{BB962C8B-B14F-4D97-AF65-F5344CB8AC3E}">
        <p14:creationId xmlns:p14="http://schemas.microsoft.com/office/powerpoint/2010/main" val="188377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FCE21F-2DAA-4933-B64C-A6462D8933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5E29D6-49A3-4B0C-AB02-5C8968AE7A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F8C36-C78D-415D-B008-D136DE37190A}"/>
              </a:ext>
            </a:extLst>
          </p:cNvPr>
          <p:cNvSpPr>
            <a:spLocks noGrp="1"/>
          </p:cNvSpPr>
          <p:nvPr>
            <p:ph type="dt" sz="half" idx="10"/>
          </p:nvPr>
        </p:nvSpPr>
        <p:spPr/>
        <p:txBody>
          <a:bodyPr/>
          <a:lstStyle/>
          <a:p>
            <a:fld id="{688B370D-6720-4721-B895-681A3CD5EA38}" type="datetimeFigureOut">
              <a:rPr lang="en-US" smtClean="0"/>
              <a:t>9/29/2019</a:t>
            </a:fld>
            <a:endParaRPr lang="en-US"/>
          </a:p>
        </p:txBody>
      </p:sp>
      <p:sp>
        <p:nvSpPr>
          <p:cNvPr id="5" name="Footer Placeholder 4">
            <a:extLst>
              <a:ext uri="{FF2B5EF4-FFF2-40B4-BE49-F238E27FC236}">
                <a16:creationId xmlns:a16="http://schemas.microsoft.com/office/drawing/2014/main" id="{19C87ED8-EE2E-45D2-8BF4-6AD610ED1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41514-2798-493B-8960-572FFBBEB96D}"/>
              </a:ext>
            </a:extLst>
          </p:cNvPr>
          <p:cNvSpPr>
            <a:spLocks noGrp="1"/>
          </p:cNvSpPr>
          <p:nvPr>
            <p:ph type="sldNum" sz="quarter" idx="12"/>
          </p:nvPr>
        </p:nvSpPr>
        <p:spPr/>
        <p:txBody>
          <a:bodyPr/>
          <a:lstStyle/>
          <a:p>
            <a:fld id="{DEF6C0E1-520D-4B9A-8248-F5BA65DE0056}" type="slidenum">
              <a:rPr lang="en-US" smtClean="0"/>
              <a:t>‹#›</a:t>
            </a:fld>
            <a:endParaRPr lang="en-US"/>
          </a:p>
        </p:txBody>
      </p:sp>
    </p:spTree>
    <p:extLst>
      <p:ext uri="{BB962C8B-B14F-4D97-AF65-F5344CB8AC3E}">
        <p14:creationId xmlns:p14="http://schemas.microsoft.com/office/powerpoint/2010/main" val="97916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3EE0-A95D-4644-9A4B-78BAB3392C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E8F73A-554C-4516-8104-7F1D55C8C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75D26-4339-44D8-A9F2-11945EFC4A49}"/>
              </a:ext>
            </a:extLst>
          </p:cNvPr>
          <p:cNvSpPr>
            <a:spLocks noGrp="1"/>
          </p:cNvSpPr>
          <p:nvPr>
            <p:ph type="dt" sz="half" idx="10"/>
          </p:nvPr>
        </p:nvSpPr>
        <p:spPr/>
        <p:txBody>
          <a:bodyPr/>
          <a:lstStyle/>
          <a:p>
            <a:fld id="{688B370D-6720-4721-B895-681A3CD5EA38}" type="datetimeFigureOut">
              <a:rPr lang="en-US" smtClean="0"/>
              <a:t>9/29/2019</a:t>
            </a:fld>
            <a:endParaRPr lang="en-US"/>
          </a:p>
        </p:txBody>
      </p:sp>
      <p:sp>
        <p:nvSpPr>
          <p:cNvPr id="5" name="Footer Placeholder 4">
            <a:extLst>
              <a:ext uri="{FF2B5EF4-FFF2-40B4-BE49-F238E27FC236}">
                <a16:creationId xmlns:a16="http://schemas.microsoft.com/office/drawing/2014/main" id="{40C8F07D-B1AB-4B59-A0CF-8D2E8D381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99D7E2-9C42-418B-B5ED-7E06B4DF801B}"/>
              </a:ext>
            </a:extLst>
          </p:cNvPr>
          <p:cNvSpPr>
            <a:spLocks noGrp="1"/>
          </p:cNvSpPr>
          <p:nvPr>
            <p:ph type="sldNum" sz="quarter" idx="12"/>
          </p:nvPr>
        </p:nvSpPr>
        <p:spPr/>
        <p:txBody>
          <a:bodyPr/>
          <a:lstStyle/>
          <a:p>
            <a:fld id="{DEF6C0E1-520D-4B9A-8248-F5BA65DE0056}" type="slidenum">
              <a:rPr lang="en-US" smtClean="0"/>
              <a:t>‹#›</a:t>
            </a:fld>
            <a:endParaRPr lang="en-US"/>
          </a:p>
        </p:txBody>
      </p:sp>
    </p:spTree>
    <p:extLst>
      <p:ext uri="{BB962C8B-B14F-4D97-AF65-F5344CB8AC3E}">
        <p14:creationId xmlns:p14="http://schemas.microsoft.com/office/powerpoint/2010/main" val="49695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7E64-B71F-412C-8B0D-727FE1B119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A6D0DC-1410-4C8F-B222-CF101C1302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7B8E59-EAAA-4B19-9C6A-408D7AEA8CD6}"/>
              </a:ext>
            </a:extLst>
          </p:cNvPr>
          <p:cNvSpPr>
            <a:spLocks noGrp="1"/>
          </p:cNvSpPr>
          <p:nvPr>
            <p:ph type="dt" sz="half" idx="10"/>
          </p:nvPr>
        </p:nvSpPr>
        <p:spPr/>
        <p:txBody>
          <a:bodyPr/>
          <a:lstStyle/>
          <a:p>
            <a:fld id="{688B370D-6720-4721-B895-681A3CD5EA38}" type="datetimeFigureOut">
              <a:rPr lang="en-US" smtClean="0"/>
              <a:t>9/29/2019</a:t>
            </a:fld>
            <a:endParaRPr lang="en-US"/>
          </a:p>
        </p:txBody>
      </p:sp>
      <p:sp>
        <p:nvSpPr>
          <p:cNvPr id="5" name="Footer Placeholder 4">
            <a:extLst>
              <a:ext uri="{FF2B5EF4-FFF2-40B4-BE49-F238E27FC236}">
                <a16:creationId xmlns:a16="http://schemas.microsoft.com/office/drawing/2014/main" id="{B80E7162-1C27-4C20-BBEB-AF33803C8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68A78-C7ED-4D63-9FE2-7AE86026A814}"/>
              </a:ext>
            </a:extLst>
          </p:cNvPr>
          <p:cNvSpPr>
            <a:spLocks noGrp="1"/>
          </p:cNvSpPr>
          <p:nvPr>
            <p:ph type="sldNum" sz="quarter" idx="12"/>
          </p:nvPr>
        </p:nvSpPr>
        <p:spPr/>
        <p:txBody>
          <a:bodyPr/>
          <a:lstStyle/>
          <a:p>
            <a:fld id="{DEF6C0E1-520D-4B9A-8248-F5BA65DE0056}" type="slidenum">
              <a:rPr lang="en-US" smtClean="0"/>
              <a:t>‹#›</a:t>
            </a:fld>
            <a:endParaRPr lang="en-US"/>
          </a:p>
        </p:txBody>
      </p:sp>
    </p:spTree>
    <p:extLst>
      <p:ext uri="{BB962C8B-B14F-4D97-AF65-F5344CB8AC3E}">
        <p14:creationId xmlns:p14="http://schemas.microsoft.com/office/powerpoint/2010/main" val="1024636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72031-0681-48F0-83A4-59665EBBEE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2CA869-873B-4D75-B759-E0739332A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1AED78-1270-4532-B783-E45BE9F277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1160C9-7669-447E-BC82-4981DC4BFE38}"/>
              </a:ext>
            </a:extLst>
          </p:cNvPr>
          <p:cNvSpPr>
            <a:spLocks noGrp="1"/>
          </p:cNvSpPr>
          <p:nvPr>
            <p:ph type="dt" sz="half" idx="10"/>
          </p:nvPr>
        </p:nvSpPr>
        <p:spPr/>
        <p:txBody>
          <a:bodyPr/>
          <a:lstStyle/>
          <a:p>
            <a:fld id="{688B370D-6720-4721-B895-681A3CD5EA38}" type="datetimeFigureOut">
              <a:rPr lang="en-US" smtClean="0"/>
              <a:t>9/29/2019</a:t>
            </a:fld>
            <a:endParaRPr lang="en-US"/>
          </a:p>
        </p:txBody>
      </p:sp>
      <p:sp>
        <p:nvSpPr>
          <p:cNvPr id="6" name="Footer Placeholder 5">
            <a:extLst>
              <a:ext uri="{FF2B5EF4-FFF2-40B4-BE49-F238E27FC236}">
                <a16:creationId xmlns:a16="http://schemas.microsoft.com/office/drawing/2014/main" id="{4A2A67CB-A8BD-4544-A557-03CE13C71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F885E-5B3D-4A72-9159-E44B36813AB0}"/>
              </a:ext>
            </a:extLst>
          </p:cNvPr>
          <p:cNvSpPr>
            <a:spLocks noGrp="1"/>
          </p:cNvSpPr>
          <p:nvPr>
            <p:ph type="sldNum" sz="quarter" idx="12"/>
          </p:nvPr>
        </p:nvSpPr>
        <p:spPr/>
        <p:txBody>
          <a:bodyPr/>
          <a:lstStyle/>
          <a:p>
            <a:fld id="{DEF6C0E1-520D-4B9A-8248-F5BA65DE0056}" type="slidenum">
              <a:rPr lang="en-US" smtClean="0"/>
              <a:t>‹#›</a:t>
            </a:fld>
            <a:endParaRPr lang="en-US"/>
          </a:p>
        </p:txBody>
      </p:sp>
    </p:spTree>
    <p:extLst>
      <p:ext uri="{BB962C8B-B14F-4D97-AF65-F5344CB8AC3E}">
        <p14:creationId xmlns:p14="http://schemas.microsoft.com/office/powerpoint/2010/main" val="219495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0A80-9F5D-42B6-954E-6CFA9082CA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5EA112-9756-4661-B60B-ADA1599F25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508A5C-AD57-4F2A-8B41-AFAAC623A8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B1CA60-7200-4B88-B677-F148779B52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8A9E63-8D36-4CCB-A26C-4488CA4C8B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4049C8-30B4-464E-BA99-75EB46C4AFA5}"/>
              </a:ext>
            </a:extLst>
          </p:cNvPr>
          <p:cNvSpPr>
            <a:spLocks noGrp="1"/>
          </p:cNvSpPr>
          <p:nvPr>
            <p:ph type="dt" sz="half" idx="10"/>
          </p:nvPr>
        </p:nvSpPr>
        <p:spPr/>
        <p:txBody>
          <a:bodyPr/>
          <a:lstStyle/>
          <a:p>
            <a:fld id="{688B370D-6720-4721-B895-681A3CD5EA38}" type="datetimeFigureOut">
              <a:rPr lang="en-US" smtClean="0"/>
              <a:t>9/29/2019</a:t>
            </a:fld>
            <a:endParaRPr lang="en-US"/>
          </a:p>
        </p:txBody>
      </p:sp>
      <p:sp>
        <p:nvSpPr>
          <p:cNvPr id="8" name="Footer Placeholder 7">
            <a:extLst>
              <a:ext uri="{FF2B5EF4-FFF2-40B4-BE49-F238E27FC236}">
                <a16:creationId xmlns:a16="http://schemas.microsoft.com/office/drawing/2014/main" id="{E2E16E20-40F6-492F-B8FE-CE9C841321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BF4151-2429-4978-92DC-5445AE994528}"/>
              </a:ext>
            </a:extLst>
          </p:cNvPr>
          <p:cNvSpPr>
            <a:spLocks noGrp="1"/>
          </p:cNvSpPr>
          <p:nvPr>
            <p:ph type="sldNum" sz="quarter" idx="12"/>
          </p:nvPr>
        </p:nvSpPr>
        <p:spPr/>
        <p:txBody>
          <a:bodyPr/>
          <a:lstStyle/>
          <a:p>
            <a:fld id="{DEF6C0E1-520D-4B9A-8248-F5BA65DE0056}" type="slidenum">
              <a:rPr lang="en-US" smtClean="0"/>
              <a:t>‹#›</a:t>
            </a:fld>
            <a:endParaRPr lang="en-US"/>
          </a:p>
        </p:txBody>
      </p:sp>
    </p:spTree>
    <p:extLst>
      <p:ext uri="{BB962C8B-B14F-4D97-AF65-F5344CB8AC3E}">
        <p14:creationId xmlns:p14="http://schemas.microsoft.com/office/powerpoint/2010/main" val="378677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9A1D-4D3F-47A5-808C-8A4C7E7277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545B95-C7A7-43F0-975B-496769474931}"/>
              </a:ext>
            </a:extLst>
          </p:cNvPr>
          <p:cNvSpPr>
            <a:spLocks noGrp="1"/>
          </p:cNvSpPr>
          <p:nvPr>
            <p:ph type="dt" sz="half" idx="10"/>
          </p:nvPr>
        </p:nvSpPr>
        <p:spPr/>
        <p:txBody>
          <a:bodyPr/>
          <a:lstStyle/>
          <a:p>
            <a:fld id="{688B370D-6720-4721-B895-681A3CD5EA38}" type="datetimeFigureOut">
              <a:rPr lang="en-US" smtClean="0"/>
              <a:t>9/29/2019</a:t>
            </a:fld>
            <a:endParaRPr lang="en-US"/>
          </a:p>
        </p:txBody>
      </p:sp>
      <p:sp>
        <p:nvSpPr>
          <p:cNvPr id="4" name="Footer Placeholder 3">
            <a:extLst>
              <a:ext uri="{FF2B5EF4-FFF2-40B4-BE49-F238E27FC236}">
                <a16:creationId xmlns:a16="http://schemas.microsoft.com/office/drawing/2014/main" id="{13C6D7ED-A9D7-4734-A43A-7D73812518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3C0C6F-7357-4257-8B22-574E55150FAC}"/>
              </a:ext>
            </a:extLst>
          </p:cNvPr>
          <p:cNvSpPr>
            <a:spLocks noGrp="1"/>
          </p:cNvSpPr>
          <p:nvPr>
            <p:ph type="sldNum" sz="quarter" idx="12"/>
          </p:nvPr>
        </p:nvSpPr>
        <p:spPr/>
        <p:txBody>
          <a:bodyPr/>
          <a:lstStyle/>
          <a:p>
            <a:fld id="{DEF6C0E1-520D-4B9A-8248-F5BA65DE0056}" type="slidenum">
              <a:rPr lang="en-US" smtClean="0"/>
              <a:t>‹#›</a:t>
            </a:fld>
            <a:endParaRPr lang="en-US"/>
          </a:p>
        </p:txBody>
      </p:sp>
    </p:spTree>
    <p:extLst>
      <p:ext uri="{BB962C8B-B14F-4D97-AF65-F5344CB8AC3E}">
        <p14:creationId xmlns:p14="http://schemas.microsoft.com/office/powerpoint/2010/main" val="1012175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BF3415-7821-4A39-AA74-C1FB3786970D}"/>
              </a:ext>
            </a:extLst>
          </p:cNvPr>
          <p:cNvSpPr>
            <a:spLocks noGrp="1"/>
          </p:cNvSpPr>
          <p:nvPr>
            <p:ph type="dt" sz="half" idx="10"/>
          </p:nvPr>
        </p:nvSpPr>
        <p:spPr/>
        <p:txBody>
          <a:bodyPr/>
          <a:lstStyle/>
          <a:p>
            <a:fld id="{688B370D-6720-4721-B895-681A3CD5EA38}" type="datetimeFigureOut">
              <a:rPr lang="en-US" smtClean="0"/>
              <a:t>9/29/2019</a:t>
            </a:fld>
            <a:endParaRPr lang="en-US"/>
          </a:p>
        </p:txBody>
      </p:sp>
      <p:sp>
        <p:nvSpPr>
          <p:cNvPr id="3" name="Footer Placeholder 2">
            <a:extLst>
              <a:ext uri="{FF2B5EF4-FFF2-40B4-BE49-F238E27FC236}">
                <a16:creationId xmlns:a16="http://schemas.microsoft.com/office/drawing/2014/main" id="{500C5074-CF88-4F94-9693-217731F589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B62970-DD61-4DD9-B9C2-AAF827ACCBC9}"/>
              </a:ext>
            </a:extLst>
          </p:cNvPr>
          <p:cNvSpPr>
            <a:spLocks noGrp="1"/>
          </p:cNvSpPr>
          <p:nvPr>
            <p:ph type="sldNum" sz="quarter" idx="12"/>
          </p:nvPr>
        </p:nvSpPr>
        <p:spPr/>
        <p:txBody>
          <a:bodyPr/>
          <a:lstStyle/>
          <a:p>
            <a:fld id="{DEF6C0E1-520D-4B9A-8248-F5BA65DE0056}" type="slidenum">
              <a:rPr lang="en-US" smtClean="0"/>
              <a:t>‹#›</a:t>
            </a:fld>
            <a:endParaRPr lang="en-US"/>
          </a:p>
        </p:txBody>
      </p:sp>
    </p:spTree>
    <p:extLst>
      <p:ext uri="{BB962C8B-B14F-4D97-AF65-F5344CB8AC3E}">
        <p14:creationId xmlns:p14="http://schemas.microsoft.com/office/powerpoint/2010/main" val="3688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13F3-78D5-4C05-A333-FE76118B3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311C02-0E0F-4AB1-A183-C7825AFC3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92F20E-64EA-4A74-8E23-D6BAA46FB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0D9A2C-3A96-43CE-8143-1AF1E162B813}"/>
              </a:ext>
            </a:extLst>
          </p:cNvPr>
          <p:cNvSpPr>
            <a:spLocks noGrp="1"/>
          </p:cNvSpPr>
          <p:nvPr>
            <p:ph type="dt" sz="half" idx="10"/>
          </p:nvPr>
        </p:nvSpPr>
        <p:spPr/>
        <p:txBody>
          <a:bodyPr/>
          <a:lstStyle/>
          <a:p>
            <a:fld id="{688B370D-6720-4721-B895-681A3CD5EA38}" type="datetimeFigureOut">
              <a:rPr lang="en-US" smtClean="0"/>
              <a:t>9/29/2019</a:t>
            </a:fld>
            <a:endParaRPr lang="en-US"/>
          </a:p>
        </p:txBody>
      </p:sp>
      <p:sp>
        <p:nvSpPr>
          <p:cNvPr id="6" name="Footer Placeholder 5">
            <a:extLst>
              <a:ext uri="{FF2B5EF4-FFF2-40B4-BE49-F238E27FC236}">
                <a16:creationId xmlns:a16="http://schemas.microsoft.com/office/drawing/2014/main" id="{4093D039-C5AE-4591-843B-05260D26D4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EB875-C7EA-4590-96DC-0CD5D9FF904E}"/>
              </a:ext>
            </a:extLst>
          </p:cNvPr>
          <p:cNvSpPr>
            <a:spLocks noGrp="1"/>
          </p:cNvSpPr>
          <p:nvPr>
            <p:ph type="sldNum" sz="quarter" idx="12"/>
          </p:nvPr>
        </p:nvSpPr>
        <p:spPr/>
        <p:txBody>
          <a:bodyPr/>
          <a:lstStyle/>
          <a:p>
            <a:fld id="{DEF6C0E1-520D-4B9A-8248-F5BA65DE0056}" type="slidenum">
              <a:rPr lang="en-US" smtClean="0"/>
              <a:t>‹#›</a:t>
            </a:fld>
            <a:endParaRPr lang="en-US"/>
          </a:p>
        </p:txBody>
      </p:sp>
    </p:spTree>
    <p:extLst>
      <p:ext uri="{BB962C8B-B14F-4D97-AF65-F5344CB8AC3E}">
        <p14:creationId xmlns:p14="http://schemas.microsoft.com/office/powerpoint/2010/main" val="266229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4D46F-3858-4BDC-B7E9-2F73D5F38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9E79EC-DFCF-4560-90D9-9907E48862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E2BCBB-CDBA-499C-BA47-3BF261FB4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36C623-294B-48EF-9684-7A0708BCA40F}"/>
              </a:ext>
            </a:extLst>
          </p:cNvPr>
          <p:cNvSpPr>
            <a:spLocks noGrp="1"/>
          </p:cNvSpPr>
          <p:nvPr>
            <p:ph type="dt" sz="half" idx="10"/>
          </p:nvPr>
        </p:nvSpPr>
        <p:spPr/>
        <p:txBody>
          <a:bodyPr/>
          <a:lstStyle/>
          <a:p>
            <a:fld id="{688B370D-6720-4721-B895-681A3CD5EA38}" type="datetimeFigureOut">
              <a:rPr lang="en-US" smtClean="0"/>
              <a:t>9/29/2019</a:t>
            </a:fld>
            <a:endParaRPr lang="en-US"/>
          </a:p>
        </p:txBody>
      </p:sp>
      <p:sp>
        <p:nvSpPr>
          <p:cNvPr id="6" name="Footer Placeholder 5">
            <a:extLst>
              <a:ext uri="{FF2B5EF4-FFF2-40B4-BE49-F238E27FC236}">
                <a16:creationId xmlns:a16="http://schemas.microsoft.com/office/drawing/2014/main" id="{45D1B73D-D0ED-483E-BB2C-9E7585827E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3CE219-7948-4CA6-BEE1-AACAEAA77A4A}"/>
              </a:ext>
            </a:extLst>
          </p:cNvPr>
          <p:cNvSpPr>
            <a:spLocks noGrp="1"/>
          </p:cNvSpPr>
          <p:nvPr>
            <p:ph type="sldNum" sz="quarter" idx="12"/>
          </p:nvPr>
        </p:nvSpPr>
        <p:spPr/>
        <p:txBody>
          <a:bodyPr/>
          <a:lstStyle/>
          <a:p>
            <a:fld id="{DEF6C0E1-520D-4B9A-8248-F5BA65DE0056}" type="slidenum">
              <a:rPr lang="en-US" smtClean="0"/>
              <a:t>‹#›</a:t>
            </a:fld>
            <a:endParaRPr lang="en-US"/>
          </a:p>
        </p:txBody>
      </p:sp>
    </p:spTree>
    <p:extLst>
      <p:ext uri="{BB962C8B-B14F-4D97-AF65-F5344CB8AC3E}">
        <p14:creationId xmlns:p14="http://schemas.microsoft.com/office/powerpoint/2010/main" val="2850558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28A2B9-56A5-4547-9237-350F314027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A8A884-BFBA-4099-BB19-98CB226B8D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190A4-0FB8-4542-8C3C-27DD13EE51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B370D-6720-4721-B895-681A3CD5EA38}" type="datetimeFigureOut">
              <a:rPr lang="en-US" smtClean="0"/>
              <a:t>9/29/2019</a:t>
            </a:fld>
            <a:endParaRPr lang="en-US"/>
          </a:p>
        </p:txBody>
      </p:sp>
      <p:sp>
        <p:nvSpPr>
          <p:cNvPr id="5" name="Footer Placeholder 4">
            <a:extLst>
              <a:ext uri="{FF2B5EF4-FFF2-40B4-BE49-F238E27FC236}">
                <a16:creationId xmlns:a16="http://schemas.microsoft.com/office/drawing/2014/main" id="{5D57FE95-3D7C-481D-94ED-23E8A401C4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F77E19-CFF3-4ABA-BC97-B1DFCD89B7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6C0E1-520D-4B9A-8248-F5BA65DE0056}" type="slidenum">
              <a:rPr lang="en-US" smtClean="0"/>
              <a:t>‹#›</a:t>
            </a:fld>
            <a:endParaRPr lang="en-US"/>
          </a:p>
        </p:txBody>
      </p:sp>
    </p:spTree>
    <p:extLst>
      <p:ext uri="{BB962C8B-B14F-4D97-AF65-F5344CB8AC3E}">
        <p14:creationId xmlns:p14="http://schemas.microsoft.com/office/powerpoint/2010/main" val="1262465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44D5-27C9-4EF5-B739-ED0821404E62}"/>
              </a:ext>
            </a:extLst>
          </p:cNvPr>
          <p:cNvSpPr>
            <a:spLocks noGrp="1"/>
          </p:cNvSpPr>
          <p:nvPr>
            <p:ph type="ctrTitle"/>
          </p:nvPr>
        </p:nvSpPr>
        <p:spPr>
          <a:xfrm>
            <a:off x="1524000" y="1122363"/>
            <a:ext cx="9144000" cy="2387600"/>
          </a:xfrm>
        </p:spPr>
        <p:txBody>
          <a:bodyPr/>
          <a:lstStyle/>
          <a:p>
            <a:r>
              <a:rPr lang="en-US" dirty="0"/>
              <a:t>Wentainer</a:t>
            </a:r>
          </a:p>
        </p:txBody>
      </p:sp>
      <p:sp>
        <p:nvSpPr>
          <p:cNvPr id="3" name="Subtitle 2">
            <a:extLst>
              <a:ext uri="{FF2B5EF4-FFF2-40B4-BE49-F238E27FC236}">
                <a16:creationId xmlns:a16="http://schemas.microsoft.com/office/drawing/2014/main" id="{E072B0B7-A442-4329-AD9B-D9EA1E808FF9}"/>
              </a:ext>
            </a:extLst>
          </p:cNvPr>
          <p:cNvSpPr>
            <a:spLocks noGrp="1"/>
          </p:cNvSpPr>
          <p:nvPr>
            <p:ph type="subTitle" idx="1"/>
          </p:nvPr>
        </p:nvSpPr>
        <p:spPr>
          <a:xfrm>
            <a:off x="1524000" y="3602038"/>
            <a:ext cx="9144000" cy="1655762"/>
          </a:xfrm>
        </p:spPr>
        <p:txBody>
          <a:bodyPr/>
          <a:lstStyle/>
          <a:p>
            <a:endParaRPr lang="en-US"/>
          </a:p>
        </p:txBody>
      </p:sp>
    </p:spTree>
    <p:extLst>
      <p:ext uri="{BB962C8B-B14F-4D97-AF65-F5344CB8AC3E}">
        <p14:creationId xmlns:p14="http://schemas.microsoft.com/office/powerpoint/2010/main" val="1747274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7BDA1-CB8B-44AA-B9E8-8E278E6591EE}"/>
              </a:ext>
            </a:extLst>
          </p:cNvPr>
          <p:cNvSpPr>
            <a:spLocks noGrp="1"/>
          </p:cNvSpPr>
          <p:nvPr>
            <p:ph idx="1"/>
          </p:nvPr>
        </p:nvSpPr>
        <p:spPr>
          <a:xfrm>
            <a:off x="745210" y="1032924"/>
            <a:ext cx="10289583" cy="4792151"/>
          </a:xfrm>
        </p:spPr>
        <p:txBody>
          <a:bodyPr>
            <a:normAutofit lnSpcReduction="10000"/>
          </a:bodyPr>
          <a:lstStyle/>
          <a:p>
            <a:r>
              <a:rPr lang="en-US" dirty="0"/>
              <a:t>Even though the energy used for transportation of cargo is less through waterway, the cost of construction is greater due to larger area and volume of water required for the waterway. Hence it is often avoided.</a:t>
            </a:r>
          </a:p>
          <a:p>
            <a:endParaRPr lang="en-US" dirty="0"/>
          </a:p>
          <a:p>
            <a:r>
              <a:rPr lang="en-US" dirty="0"/>
              <a:t>Even though the energy required by the railways is very high, the cost for construction of railways is less than waterways due to lower area and money requirement. Thus a railway attains profit quickly and is rapidly taken up everywhere.</a:t>
            </a:r>
          </a:p>
          <a:p>
            <a:endParaRPr lang="en-US" dirty="0"/>
          </a:p>
          <a:p>
            <a:r>
              <a:rPr lang="en-US" dirty="0"/>
              <a:t>Wentainer path can be created with same cost as that of railways &amp; can operate at a lower energy consumption than that of waterways.</a:t>
            </a:r>
          </a:p>
        </p:txBody>
      </p:sp>
    </p:spTree>
    <p:extLst>
      <p:ext uri="{BB962C8B-B14F-4D97-AF65-F5344CB8AC3E}">
        <p14:creationId xmlns:p14="http://schemas.microsoft.com/office/powerpoint/2010/main" val="248525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98494F7-6727-42E7-B445-835A35443130}"/>
              </a:ext>
            </a:extLst>
          </p:cNvPr>
          <p:cNvGraphicFramePr>
            <a:graphicFrameLocks noGrp="1"/>
          </p:cNvGraphicFramePr>
          <p:nvPr>
            <p:ph idx="1"/>
            <p:extLst>
              <p:ext uri="{D42A27DB-BD31-4B8C-83A1-F6EECF244321}">
                <p14:modId xmlns:p14="http://schemas.microsoft.com/office/powerpoint/2010/main" val="2532052834"/>
              </p:ext>
            </p:extLst>
          </p:nvPr>
        </p:nvGraphicFramePr>
        <p:xfrm>
          <a:off x="838200" y="1825625"/>
          <a:ext cx="10661543" cy="3964186"/>
        </p:xfrm>
        <a:graphic>
          <a:graphicData uri="http://schemas.openxmlformats.org/drawingml/2006/table">
            <a:tbl>
              <a:tblPr firstRow="1" firstCol="1" bandRow="1">
                <a:tableStyleId>{5C22544A-7EE6-4342-B048-85BDC9FD1C3A}</a:tableStyleId>
              </a:tblPr>
              <a:tblGrid>
                <a:gridCol w="2131847">
                  <a:extLst>
                    <a:ext uri="{9D8B030D-6E8A-4147-A177-3AD203B41FA5}">
                      <a16:colId xmlns:a16="http://schemas.microsoft.com/office/drawing/2014/main" val="3563331225"/>
                    </a:ext>
                  </a:extLst>
                </a:gridCol>
                <a:gridCol w="2131847">
                  <a:extLst>
                    <a:ext uri="{9D8B030D-6E8A-4147-A177-3AD203B41FA5}">
                      <a16:colId xmlns:a16="http://schemas.microsoft.com/office/drawing/2014/main" val="583569692"/>
                    </a:ext>
                  </a:extLst>
                </a:gridCol>
                <a:gridCol w="2131847">
                  <a:extLst>
                    <a:ext uri="{9D8B030D-6E8A-4147-A177-3AD203B41FA5}">
                      <a16:colId xmlns:a16="http://schemas.microsoft.com/office/drawing/2014/main" val="675055114"/>
                    </a:ext>
                  </a:extLst>
                </a:gridCol>
                <a:gridCol w="2133001">
                  <a:extLst>
                    <a:ext uri="{9D8B030D-6E8A-4147-A177-3AD203B41FA5}">
                      <a16:colId xmlns:a16="http://schemas.microsoft.com/office/drawing/2014/main" val="3565681784"/>
                    </a:ext>
                  </a:extLst>
                </a:gridCol>
                <a:gridCol w="2133001">
                  <a:extLst>
                    <a:ext uri="{9D8B030D-6E8A-4147-A177-3AD203B41FA5}">
                      <a16:colId xmlns:a16="http://schemas.microsoft.com/office/drawing/2014/main" val="183104479"/>
                    </a:ext>
                  </a:extLst>
                </a:gridCol>
              </a:tblGrid>
              <a:tr h="1046422">
                <a:tc>
                  <a:txBody>
                    <a:bodyPr/>
                    <a:lstStyle/>
                    <a:p>
                      <a:pPr marL="0" marR="0">
                        <a:lnSpc>
                          <a:spcPct val="107000"/>
                        </a:lnSpc>
                        <a:spcBef>
                          <a:spcPts val="0"/>
                        </a:spcBef>
                        <a:spcAft>
                          <a:spcPts val="0"/>
                        </a:spcAft>
                      </a:pPr>
                      <a:r>
                        <a:rPr lang="en-US" sz="2400">
                          <a:effectLst/>
                        </a:rPr>
                        <a:t>Transportation Mode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Construction Cost </a:t>
                      </a:r>
                    </a:p>
                    <a:p>
                      <a:pPr marL="0" marR="0">
                        <a:lnSpc>
                          <a:spcPct val="107000"/>
                        </a:lnSpc>
                        <a:spcBef>
                          <a:spcPts val="0"/>
                        </a:spcBef>
                        <a:spcAft>
                          <a:spcPts val="0"/>
                        </a:spcAft>
                      </a:pPr>
                      <a:r>
                        <a:rPr lang="en-US" sz="2400" dirty="0">
                          <a:effectLst/>
                        </a:rPr>
                        <a:t>(per km)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Running Cost</a:t>
                      </a:r>
                    </a:p>
                    <a:p>
                      <a:pPr marL="0" marR="0">
                        <a:lnSpc>
                          <a:spcPct val="107000"/>
                        </a:lnSpc>
                        <a:spcBef>
                          <a:spcPts val="0"/>
                        </a:spcBef>
                        <a:spcAft>
                          <a:spcPts val="0"/>
                        </a:spcAft>
                      </a:pPr>
                      <a:r>
                        <a:rPr lang="en-US" sz="2400" dirty="0">
                          <a:effectLst/>
                        </a:rPr>
                        <a:t>(TEU/km)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Fuel cost TEU/KM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Balance amount[running cost-fuel cost]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5413421"/>
                  </a:ext>
                </a:extLst>
              </a:tr>
              <a:tr h="511372">
                <a:tc>
                  <a:txBody>
                    <a:bodyPr/>
                    <a:lstStyle/>
                    <a:p>
                      <a:pPr marL="0" marR="0">
                        <a:lnSpc>
                          <a:spcPct val="107000"/>
                        </a:lnSpc>
                        <a:spcBef>
                          <a:spcPts val="0"/>
                        </a:spcBef>
                        <a:spcAft>
                          <a:spcPts val="0"/>
                        </a:spcAft>
                      </a:pPr>
                      <a:r>
                        <a:rPr lang="en-US" sz="2400">
                          <a:effectLst/>
                        </a:rPr>
                        <a:t>Railways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7 to 10 crore per km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Rs.19.74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Rs10.76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Rs. 8.98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7033370"/>
                  </a:ext>
                </a:extLst>
              </a:tr>
              <a:tr h="511372">
                <a:tc>
                  <a:txBody>
                    <a:bodyPr/>
                    <a:lstStyle/>
                    <a:p>
                      <a:pPr marL="0" marR="0">
                        <a:lnSpc>
                          <a:spcPct val="107000"/>
                        </a:lnSpc>
                        <a:spcBef>
                          <a:spcPts val="0"/>
                        </a:spcBef>
                        <a:spcAft>
                          <a:spcPts val="0"/>
                        </a:spcAft>
                      </a:pPr>
                      <a:r>
                        <a:rPr lang="en-US" sz="2400" dirty="0">
                          <a:effectLst/>
                        </a:rPr>
                        <a:t>Inland waterways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50-100 crore per km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Rs. 16.66</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Rs. 8.67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Rs. 7.99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111129"/>
                  </a:ext>
                </a:extLst>
              </a:tr>
              <a:tr h="511372">
                <a:tc>
                  <a:txBody>
                    <a:bodyPr/>
                    <a:lstStyle/>
                    <a:p>
                      <a:pPr marL="0" marR="0">
                        <a:lnSpc>
                          <a:spcPct val="107000"/>
                        </a:lnSpc>
                        <a:spcBef>
                          <a:spcPts val="0"/>
                        </a:spcBef>
                        <a:spcAft>
                          <a:spcPts val="0"/>
                        </a:spcAft>
                      </a:pPr>
                      <a:r>
                        <a:rPr lang="en-US" sz="2400">
                          <a:effectLst/>
                        </a:rPr>
                        <a:t>Wentainer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7-10 crore per km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Rs. 14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Rs.0.30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Rs 13.70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5929542"/>
                  </a:ext>
                </a:extLst>
              </a:tr>
              <a:tr h="511372">
                <a:tc gridSpan="5">
                  <a:txBody>
                    <a:bodyPr/>
                    <a:lstStyle/>
                    <a:p>
                      <a:pPr marL="0" marR="0">
                        <a:lnSpc>
                          <a:spcPct val="107000"/>
                        </a:lnSpc>
                        <a:spcBef>
                          <a:spcPts val="0"/>
                        </a:spcBef>
                        <a:spcAft>
                          <a:spcPts val="0"/>
                        </a:spcAft>
                      </a:pPr>
                      <a:r>
                        <a:rPr lang="en-US" sz="2400" dirty="0">
                          <a:effectLst/>
                        </a:rPr>
                        <a:t>One TEU = 14 ton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9730539"/>
                  </a:ext>
                </a:extLst>
              </a:tr>
            </a:tbl>
          </a:graphicData>
        </a:graphic>
      </p:graphicFrame>
      <p:sp>
        <p:nvSpPr>
          <p:cNvPr id="5" name="TextBox 4">
            <a:extLst>
              <a:ext uri="{FF2B5EF4-FFF2-40B4-BE49-F238E27FC236}">
                <a16:creationId xmlns:a16="http://schemas.microsoft.com/office/drawing/2014/main" id="{41D0C31B-B17B-4FF3-93D0-5BE28460A2EF}"/>
              </a:ext>
            </a:extLst>
          </p:cNvPr>
          <p:cNvSpPr txBox="1"/>
          <p:nvPr/>
        </p:nvSpPr>
        <p:spPr>
          <a:xfrm>
            <a:off x="929898" y="557939"/>
            <a:ext cx="10259878" cy="954107"/>
          </a:xfrm>
          <a:prstGeom prst="rect">
            <a:avLst/>
          </a:prstGeom>
          <a:noFill/>
        </p:spPr>
        <p:txBody>
          <a:bodyPr wrap="square" rtlCol="0">
            <a:spAutoFit/>
          </a:bodyPr>
          <a:lstStyle/>
          <a:p>
            <a:r>
              <a:rPr lang="en-US" sz="2800" dirty="0"/>
              <a:t>The construction cost, running cost, fuel cost and balance amount of railways, inland waterways and  Wentainer system are given below.</a:t>
            </a:r>
          </a:p>
        </p:txBody>
      </p:sp>
    </p:spTree>
    <p:extLst>
      <p:ext uri="{BB962C8B-B14F-4D97-AF65-F5344CB8AC3E}">
        <p14:creationId xmlns:p14="http://schemas.microsoft.com/office/powerpoint/2010/main" val="2990003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49C6-C5F0-4D1C-8BC5-C9D0C24BDCC5}"/>
              </a:ext>
            </a:extLst>
          </p:cNvPr>
          <p:cNvSpPr>
            <a:spLocks noGrp="1"/>
          </p:cNvSpPr>
          <p:nvPr>
            <p:ph type="title"/>
          </p:nvPr>
        </p:nvSpPr>
        <p:spPr>
          <a:xfrm>
            <a:off x="727363" y="18255"/>
            <a:ext cx="10515600" cy="1325563"/>
          </a:xfrm>
        </p:spPr>
        <p:txBody>
          <a:bodyPr/>
          <a:lstStyle/>
          <a:p>
            <a:r>
              <a:rPr lang="en-US" dirty="0"/>
              <a:t>Product &amp; service portfolio</a:t>
            </a:r>
          </a:p>
        </p:txBody>
      </p:sp>
      <p:sp>
        <p:nvSpPr>
          <p:cNvPr id="3" name="Content Placeholder 2">
            <a:extLst>
              <a:ext uri="{FF2B5EF4-FFF2-40B4-BE49-F238E27FC236}">
                <a16:creationId xmlns:a16="http://schemas.microsoft.com/office/drawing/2014/main" id="{2EE1FEED-11CC-4491-A416-1B8FD870BF28}"/>
              </a:ext>
            </a:extLst>
          </p:cNvPr>
          <p:cNvSpPr>
            <a:spLocks noGrp="1"/>
          </p:cNvSpPr>
          <p:nvPr>
            <p:ph idx="1"/>
          </p:nvPr>
        </p:nvSpPr>
        <p:spPr>
          <a:xfrm>
            <a:off x="727363" y="1253331"/>
            <a:ext cx="10737274" cy="5311242"/>
          </a:xfrm>
        </p:spPr>
        <p:txBody>
          <a:bodyPr>
            <a:noAutofit/>
          </a:bodyPr>
          <a:lstStyle/>
          <a:p>
            <a:pPr lvl="0">
              <a:buFont typeface="Wingdings" panose="05000000000000000000" pitchFamily="2" charset="2"/>
              <a:buChar char="Ø"/>
            </a:pPr>
            <a:r>
              <a:rPr lang="en-US" sz="2400" dirty="0"/>
              <a:t>Transportation of cargo at a lower cost</a:t>
            </a:r>
          </a:p>
          <a:p>
            <a:pPr marL="231775" indent="0">
              <a:buNone/>
            </a:pPr>
            <a:r>
              <a:rPr lang="en-US" sz="2400" dirty="0"/>
              <a:t>Wentainer can transport cargo at a lower cost when compared to Ship and railway.</a:t>
            </a:r>
          </a:p>
          <a:p>
            <a:pPr marL="231775" indent="0">
              <a:buNone/>
            </a:pPr>
            <a:r>
              <a:rPr lang="en-US" sz="2400" dirty="0"/>
              <a:t>Cost of transportation of cargo per Ton is Rs 1.41 for railway while it is 1.19, for a distance of 1 KM. However, for Wenatiner system it will be less than Rs 1 for the same.</a:t>
            </a:r>
          </a:p>
          <a:p>
            <a:pPr marL="231775" indent="0">
              <a:buNone/>
            </a:pPr>
            <a:r>
              <a:rPr lang="en-US" sz="2400" dirty="0"/>
              <a:t>Since, Wentainer can avoid lot of energy losses that occur in ship, railway s/m  and by using  solar energy  having  lower energy cost it is possible to achieve lower transportation cost.</a:t>
            </a:r>
          </a:p>
          <a:p>
            <a:pPr>
              <a:buFont typeface="Wingdings" panose="05000000000000000000" pitchFamily="2" charset="2"/>
              <a:buChar char="Ø"/>
            </a:pPr>
            <a:r>
              <a:rPr lang="en-US" sz="2400" dirty="0"/>
              <a:t>Water supply</a:t>
            </a:r>
          </a:p>
          <a:p>
            <a:pPr marL="231775" indent="0">
              <a:buNone/>
            </a:pPr>
            <a:r>
              <a:rPr lang="en-US" sz="2400" dirty="0"/>
              <a:t>It is possible to supply water for agricultural and industrial needs to the areas through which Wentainer path passes through</a:t>
            </a:r>
            <a:r>
              <a:rPr lang="en-US" sz="2400" i="1" dirty="0"/>
              <a:t>.  It is possible to recover the cost of construction of the path from the profit of cargo transportation easily hence water supply can be done at a lower cost.</a:t>
            </a:r>
          </a:p>
        </p:txBody>
      </p:sp>
    </p:spTree>
    <p:extLst>
      <p:ext uri="{BB962C8B-B14F-4D97-AF65-F5344CB8AC3E}">
        <p14:creationId xmlns:p14="http://schemas.microsoft.com/office/powerpoint/2010/main" val="320359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canal top solar punjab">
            <a:extLst>
              <a:ext uri="{FF2B5EF4-FFF2-40B4-BE49-F238E27FC236}">
                <a16:creationId xmlns:a16="http://schemas.microsoft.com/office/drawing/2014/main" id="{9AF12ABA-DC1E-400C-A8BA-644444698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44194"/>
            <a:ext cx="4417017" cy="52065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AE05DC-29AE-4C06-9FC9-8D931A5ACF15}"/>
              </a:ext>
            </a:extLst>
          </p:cNvPr>
          <p:cNvSpPr txBox="1"/>
          <p:nvPr/>
        </p:nvSpPr>
        <p:spPr>
          <a:xfrm>
            <a:off x="201478" y="914400"/>
            <a:ext cx="4215539" cy="369332"/>
          </a:xfrm>
          <a:prstGeom prst="rect">
            <a:avLst/>
          </a:prstGeom>
          <a:noFill/>
        </p:spPr>
        <p:txBody>
          <a:bodyPr wrap="square" rtlCol="0">
            <a:spAutoFit/>
          </a:bodyPr>
          <a:lstStyle/>
          <a:p>
            <a:r>
              <a:rPr lang="en-US" dirty="0"/>
              <a:t>10 Mw canal top project (Punjab)</a:t>
            </a:r>
          </a:p>
        </p:txBody>
      </p:sp>
      <p:pic>
        <p:nvPicPr>
          <p:cNvPr id="6" name="Picture 5">
            <a:extLst>
              <a:ext uri="{FF2B5EF4-FFF2-40B4-BE49-F238E27FC236}">
                <a16:creationId xmlns:a16="http://schemas.microsoft.com/office/drawing/2014/main" id="{3842E818-7E0E-483D-8EE4-0FE1F4119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6937" y="1644194"/>
            <a:ext cx="7186173" cy="5206544"/>
          </a:xfrm>
          <a:prstGeom prst="rect">
            <a:avLst/>
          </a:prstGeom>
        </p:spPr>
      </p:pic>
      <p:sp>
        <p:nvSpPr>
          <p:cNvPr id="8" name="TextBox 7">
            <a:extLst>
              <a:ext uri="{FF2B5EF4-FFF2-40B4-BE49-F238E27FC236}">
                <a16:creationId xmlns:a16="http://schemas.microsoft.com/office/drawing/2014/main" id="{A38E1E33-CF27-4A7F-A333-25764531998B}"/>
              </a:ext>
            </a:extLst>
          </p:cNvPr>
          <p:cNvSpPr txBox="1"/>
          <p:nvPr/>
        </p:nvSpPr>
        <p:spPr>
          <a:xfrm>
            <a:off x="4956937" y="914400"/>
            <a:ext cx="4215539" cy="369332"/>
          </a:xfrm>
          <a:prstGeom prst="rect">
            <a:avLst/>
          </a:prstGeom>
          <a:noFill/>
        </p:spPr>
        <p:txBody>
          <a:bodyPr wrap="square" rtlCol="0">
            <a:spAutoFit/>
          </a:bodyPr>
          <a:lstStyle/>
          <a:p>
            <a:r>
              <a:rPr lang="en-US" dirty="0"/>
              <a:t>10 Mw canal top project (Gujarat)</a:t>
            </a:r>
          </a:p>
        </p:txBody>
      </p:sp>
    </p:spTree>
    <p:extLst>
      <p:ext uri="{BB962C8B-B14F-4D97-AF65-F5344CB8AC3E}">
        <p14:creationId xmlns:p14="http://schemas.microsoft.com/office/powerpoint/2010/main" val="1973507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394AD-5DA8-43D6-B4C0-A00D059AE7D2}"/>
              </a:ext>
            </a:extLst>
          </p:cNvPr>
          <p:cNvSpPr>
            <a:spLocks noGrp="1"/>
          </p:cNvSpPr>
          <p:nvPr>
            <p:ph type="title"/>
          </p:nvPr>
        </p:nvSpPr>
        <p:spPr/>
        <p:txBody>
          <a:bodyPr/>
          <a:lstStyle/>
          <a:p>
            <a:r>
              <a:rPr lang="en-US" dirty="0"/>
              <a:t>Product portfolio</a:t>
            </a:r>
          </a:p>
        </p:txBody>
      </p:sp>
      <p:sp>
        <p:nvSpPr>
          <p:cNvPr id="3" name="Content Placeholder 2">
            <a:extLst>
              <a:ext uri="{FF2B5EF4-FFF2-40B4-BE49-F238E27FC236}">
                <a16:creationId xmlns:a16="http://schemas.microsoft.com/office/drawing/2014/main" id="{F7C43FA8-493E-4773-B479-4ACB19C808A5}"/>
              </a:ext>
            </a:extLst>
          </p:cNvPr>
          <p:cNvSpPr>
            <a:spLocks noGrp="1"/>
          </p:cNvSpPr>
          <p:nvPr>
            <p:ph idx="1"/>
          </p:nvPr>
        </p:nvSpPr>
        <p:spPr/>
        <p:txBody>
          <a:bodyPr>
            <a:normAutofit fontScale="85000" lnSpcReduction="10000"/>
          </a:bodyPr>
          <a:lstStyle/>
          <a:p>
            <a:pPr marL="0" indent="0">
              <a:buNone/>
            </a:pPr>
            <a:r>
              <a:rPr lang="en-US" sz="800" dirty="0"/>
              <a:t> </a:t>
            </a:r>
          </a:p>
          <a:p>
            <a:pPr>
              <a:buFont typeface="Wingdings" panose="05000000000000000000" pitchFamily="2" charset="2"/>
              <a:buChar char="Ø"/>
            </a:pPr>
            <a:r>
              <a:rPr lang="en-US" dirty="0"/>
              <a:t>Generation and supply of electricity</a:t>
            </a:r>
          </a:p>
          <a:p>
            <a:pPr marL="0" indent="0">
              <a:buNone/>
            </a:pPr>
            <a:r>
              <a:rPr lang="en-US" dirty="0"/>
              <a:t>It is possible to integrate solar panel onto the rail structure of Wentainer system without any other additional cost. On a 1 km path solar panels together having a capacity of 768kw can be placed without additional cost and an energy of 3840kwh can be generated daily. Due to this solar energy it is possible to operate Wentainer system without direct and indirect pollution. </a:t>
            </a:r>
          </a:p>
          <a:p>
            <a:pPr marL="0" indent="0">
              <a:buNone/>
            </a:pPr>
            <a:r>
              <a:rPr lang="en-US" dirty="0"/>
              <a:t>By generation of energy for transportation it is possible to avoid service providers and their charges. The costly fossil fuels can be avoided by solar panels having a life span of  25-35 years  with a very low constant generation cost.</a:t>
            </a:r>
          </a:p>
          <a:p>
            <a:pPr marL="0" indent="0">
              <a:buNone/>
            </a:pPr>
            <a:r>
              <a:rPr lang="en-US" dirty="0"/>
              <a:t>Of the generated electricity half or less than it will be required for transportation. The surplus energy can be supplied to the grid or to nearby villages.</a:t>
            </a:r>
          </a:p>
          <a:p>
            <a:pPr marL="0" indent="0">
              <a:buNone/>
            </a:pPr>
            <a:r>
              <a:rPr lang="en-US" dirty="0"/>
              <a:t> </a:t>
            </a:r>
          </a:p>
        </p:txBody>
      </p:sp>
    </p:spTree>
    <p:extLst>
      <p:ext uri="{BB962C8B-B14F-4D97-AF65-F5344CB8AC3E}">
        <p14:creationId xmlns:p14="http://schemas.microsoft.com/office/powerpoint/2010/main" val="1535490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394AD-5DA8-43D6-B4C0-A00D059AE7D2}"/>
              </a:ext>
            </a:extLst>
          </p:cNvPr>
          <p:cNvSpPr>
            <a:spLocks noGrp="1"/>
          </p:cNvSpPr>
          <p:nvPr>
            <p:ph type="title"/>
          </p:nvPr>
        </p:nvSpPr>
        <p:spPr>
          <a:xfrm>
            <a:off x="712527" y="55159"/>
            <a:ext cx="10515600" cy="1325563"/>
          </a:xfrm>
        </p:spPr>
        <p:txBody>
          <a:bodyPr/>
          <a:lstStyle/>
          <a:p>
            <a:r>
              <a:rPr lang="en-US" dirty="0"/>
              <a:t>Product portfolio</a:t>
            </a:r>
          </a:p>
        </p:txBody>
      </p:sp>
      <p:sp>
        <p:nvSpPr>
          <p:cNvPr id="3" name="Content Placeholder 2">
            <a:extLst>
              <a:ext uri="{FF2B5EF4-FFF2-40B4-BE49-F238E27FC236}">
                <a16:creationId xmlns:a16="http://schemas.microsoft.com/office/drawing/2014/main" id="{F7C43FA8-493E-4773-B479-4ACB19C808A5}"/>
              </a:ext>
            </a:extLst>
          </p:cNvPr>
          <p:cNvSpPr>
            <a:spLocks noGrp="1"/>
          </p:cNvSpPr>
          <p:nvPr>
            <p:ph idx="1"/>
          </p:nvPr>
        </p:nvSpPr>
        <p:spPr>
          <a:xfrm>
            <a:off x="586854" y="1107565"/>
            <a:ext cx="10766946" cy="2633339"/>
          </a:xfrm>
        </p:spPr>
        <p:txBody>
          <a:bodyPr>
            <a:noAutofit/>
          </a:bodyPr>
          <a:lstStyle/>
          <a:p>
            <a:pPr lvl="0">
              <a:buFont typeface="Wingdings" panose="05000000000000000000" pitchFamily="2" charset="2"/>
              <a:buChar char="Ø"/>
            </a:pPr>
            <a:r>
              <a:rPr lang="en-US" sz="2200" dirty="0"/>
              <a:t> Profitable accommodation facilities</a:t>
            </a:r>
          </a:p>
          <a:p>
            <a:pPr marL="0" indent="0">
              <a:buNone/>
            </a:pPr>
            <a:r>
              <a:rPr lang="en-US" sz="2200" dirty="0"/>
              <a:t>It is possible to provide accommodation facilities on the Wentainer path due to its small width and height in a profitable way. This facility can be used to create commercial structures such as shops, structures for accommodation of poor can be done.</a:t>
            </a:r>
          </a:p>
          <a:p>
            <a:pPr marL="0" indent="0">
              <a:buNone/>
            </a:pPr>
            <a:r>
              <a:rPr lang="en-US" sz="2200" i="1" dirty="0"/>
              <a:t>By acquisition of land and constructing Wentainer path it will be possible to achieve transportation of cargo at lower cost, supply of water, generation of electricity and provide accommodation facilities parallelly.</a:t>
            </a:r>
          </a:p>
          <a:p>
            <a:pPr marL="0" indent="0">
              <a:buNone/>
            </a:pPr>
            <a:endParaRPr lang="en-US" sz="2200" i="1" dirty="0"/>
          </a:p>
        </p:txBody>
      </p:sp>
      <p:pic>
        <p:nvPicPr>
          <p:cNvPr id="5" name="Picture 4">
            <a:extLst>
              <a:ext uri="{FF2B5EF4-FFF2-40B4-BE49-F238E27FC236}">
                <a16:creationId xmlns:a16="http://schemas.microsoft.com/office/drawing/2014/main" id="{3A15EB39-B1C6-46E3-81C2-18AEEE4DD7DB}"/>
              </a:ext>
            </a:extLst>
          </p:cNvPr>
          <p:cNvPicPr>
            <a:picLocks noChangeAspect="1"/>
          </p:cNvPicPr>
          <p:nvPr/>
        </p:nvPicPr>
        <p:blipFill rotWithShape="1">
          <a:blip r:embed="rId2">
            <a:extLst>
              <a:ext uri="{28A0092B-C50C-407E-A947-70E740481C1C}">
                <a14:useLocalDpi xmlns:a14="http://schemas.microsoft.com/office/drawing/2010/main" val="0"/>
              </a:ext>
            </a:extLst>
          </a:blip>
          <a:srcRect t="17943" b="14857"/>
          <a:stretch/>
        </p:blipFill>
        <p:spPr>
          <a:xfrm>
            <a:off x="6096001" y="3614201"/>
            <a:ext cx="6096000" cy="3264581"/>
          </a:xfrm>
          <a:prstGeom prst="rect">
            <a:avLst/>
          </a:prstGeom>
        </p:spPr>
      </p:pic>
      <p:pic>
        <p:nvPicPr>
          <p:cNvPr id="7" name="Picture 6">
            <a:extLst>
              <a:ext uri="{FF2B5EF4-FFF2-40B4-BE49-F238E27FC236}">
                <a16:creationId xmlns:a16="http://schemas.microsoft.com/office/drawing/2014/main" id="{7163848F-069A-49A7-94CC-2B9BA494D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93420"/>
            <a:ext cx="6096000" cy="3264580"/>
          </a:xfrm>
          <a:prstGeom prst="rect">
            <a:avLst/>
          </a:prstGeom>
        </p:spPr>
      </p:pic>
    </p:spTree>
    <p:extLst>
      <p:ext uri="{BB962C8B-B14F-4D97-AF65-F5344CB8AC3E}">
        <p14:creationId xmlns:p14="http://schemas.microsoft.com/office/powerpoint/2010/main" val="3191871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7F249-3528-407E-80D0-CF2844E715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F2AB4B-2A60-4B46-9292-DF08A0D060C9}"/>
              </a:ext>
            </a:extLst>
          </p:cNvPr>
          <p:cNvSpPr>
            <a:spLocks noGrp="1"/>
          </p:cNvSpPr>
          <p:nvPr>
            <p:ph idx="1"/>
          </p:nvPr>
        </p:nvSpPr>
        <p:spPr/>
        <p:txBody>
          <a:bodyPr/>
          <a:lstStyle/>
          <a:p>
            <a:pPr>
              <a:buFont typeface="Wingdings" panose="05000000000000000000" pitchFamily="2" charset="2"/>
              <a:buChar char="Ø"/>
            </a:pPr>
            <a:r>
              <a:rPr lang="en-US" dirty="0"/>
              <a:t>Automation of the transportation system</a:t>
            </a:r>
          </a:p>
          <a:p>
            <a:pPr marL="0" indent="0">
              <a:buNone/>
            </a:pPr>
            <a:r>
              <a:rPr lang="en-US" dirty="0"/>
              <a:t>Since inland transportation is done at lower speed the staff work hours are very long and it is necessary to provide food and accommodation on the barge/boat. All of this increases the cost.</a:t>
            </a:r>
          </a:p>
          <a:p>
            <a:pPr marL="0" indent="0">
              <a:buNone/>
            </a:pPr>
            <a:r>
              <a:rPr lang="en-US" dirty="0"/>
              <a:t>However, for Wentainer system since it is fully automatic all of these costs can be avoided.</a:t>
            </a:r>
          </a:p>
          <a:p>
            <a:endParaRPr lang="en-US" dirty="0"/>
          </a:p>
        </p:txBody>
      </p:sp>
    </p:spTree>
    <p:extLst>
      <p:ext uri="{BB962C8B-B14F-4D97-AF65-F5344CB8AC3E}">
        <p14:creationId xmlns:p14="http://schemas.microsoft.com/office/powerpoint/2010/main" val="3696784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20A51D-7332-4EF0-B0F7-C4C5213D12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576"/>
          <a:stretch/>
        </p:blipFill>
        <p:spPr>
          <a:xfrm>
            <a:off x="648346" y="495947"/>
            <a:ext cx="10895308" cy="5083443"/>
          </a:xfrm>
        </p:spPr>
      </p:pic>
      <p:sp>
        <p:nvSpPr>
          <p:cNvPr id="6" name="TextBox 5">
            <a:extLst>
              <a:ext uri="{FF2B5EF4-FFF2-40B4-BE49-F238E27FC236}">
                <a16:creationId xmlns:a16="http://schemas.microsoft.com/office/drawing/2014/main" id="{D09628B9-EF8A-47A9-8FD4-B3B737BEFEBE}"/>
              </a:ext>
            </a:extLst>
          </p:cNvPr>
          <p:cNvSpPr txBox="1"/>
          <p:nvPr/>
        </p:nvSpPr>
        <p:spPr>
          <a:xfrm>
            <a:off x="648345" y="5780868"/>
            <a:ext cx="2575302" cy="646331"/>
          </a:xfrm>
          <a:prstGeom prst="rect">
            <a:avLst/>
          </a:prstGeom>
          <a:noFill/>
        </p:spPr>
        <p:txBody>
          <a:bodyPr wrap="square" rtlCol="0">
            <a:spAutoFit/>
          </a:bodyPr>
          <a:lstStyle/>
          <a:p>
            <a:r>
              <a:rPr lang="en-US" dirty="0"/>
              <a:t>1) Water supply            </a:t>
            </a:r>
          </a:p>
          <a:p>
            <a:r>
              <a:rPr lang="en-US" dirty="0"/>
              <a:t>2) Goods Transportation </a:t>
            </a:r>
          </a:p>
        </p:txBody>
      </p:sp>
      <p:sp>
        <p:nvSpPr>
          <p:cNvPr id="7" name="TextBox 6">
            <a:extLst>
              <a:ext uri="{FF2B5EF4-FFF2-40B4-BE49-F238E27FC236}">
                <a16:creationId xmlns:a16="http://schemas.microsoft.com/office/drawing/2014/main" id="{57FAB949-5F2C-4915-8CDF-BF49275D31F2}"/>
              </a:ext>
            </a:extLst>
          </p:cNvPr>
          <p:cNvSpPr txBox="1"/>
          <p:nvPr/>
        </p:nvSpPr>
        <p:spPr>
          <a:xfrm>
            <a:off x="3921070" y="5780868"/>
            <a:ext cx="3285641" cy="646331"/>
          </a:xfrm>
          <a:prstGeom prst="rect">
            <a:avLst/>
          </a:prstGeom>
          <a:noFill/>
        </p:spPr>
        <p:txBody>
          <a:bodyPr wrap="square" rtlCol="0">
            <a:spAutoFit/>
          </a:bodyPr>
          <a:lstStyle/>
          <a:p>
            <a:r>
              <a:rPr lang="en-US" dirty="0"/>
              <a:t>3)Electricity Generation</a:t>
            </a:r>
          </a:p>
          <a:p>
            <a:r>
              <a:rPr lang="en-US" dirty="0"/>
              <a:t>4)Accommodation Facilities</a:t>
            </a:r>
          </a:p>
        </p:txBody>
      </p:sp>
    </p:spTree>
    <p:extLst>
      <p:ext uri="{BB962C8B-B14F-4D97-AF65-F5344CB8AC3E}">
        <p14:creationId xmlns:p14="http://schemas.microsoft.com/office/powerpoint/2010/main" val="432437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146A9-DEB6-4917-B3AF-DD0370E987A4}"/>
              </a:ext>
            </a:extLst>
          </p:cNvPr>
          <p:cNvSpPr>
            <a:spLocks noGrp="1"/>
          </p:cNvSpPr>
          <p:nvPr>
            <p:ph type="title"/>
          </p:nvPr>
        </p:nvSpPr>
        <p:spPr/>
        <p:txBody>
          <a:bodyPr/>
          <a:lstStyle/>
          <a:p>
            <a:r>
              <a:rPr lang="en-US" dirty="0"/>
              <a:t>Marketing and sales plan</a:t>
            </a:r>
          </a:p>
        </p:txBody>
      </p:sp>
      <p:sp>
        <p:nvSpPr>
          <p:cNvPr id="3" name="Content Placeholder 2">
            <a:extLst>
              <a:ext uri="{FF2B5EF4-FFF2-40B4-BE49-F238E27FC236}">
                <a16:creationId xmlns:a16="http://schemas.microsoft.com/office/drawing/2014/main" id="{0A199A87-BC7C-42C1-A38E-B324E0688D74}"/>
              </a:ext>
            </a:extLst>
          </p:cNvPr>
          <p:cNvSpPr>
            <a:spLocks noGrp="1"/>
          </p:cNvSpPr>
          <p:nvPr>
            <p:ph idx="1"/>
          </p:nvPr>
        </p:nvSpPr>
        <p:spPr>
          <a:xfrm>
            <a:off x="838200" y="1825625"/>
            <a:ext cx="10515600" cy="4667250"/>
          </a:xfrm>
        </p:spPr>
        <p:txBody>
          <a:bodyPr>
            <a:normAutofit lnSpcReduction="10000"/>
          </a:bodyPr>
          <a:lstStyle/>
          <a:p>
            <a:r>
              <a:rPr lang="en-US" dirty="0"/>
              <a:t>The capacity of Colombo container port is 6 Million TEU , in China the capacity of it’s 8 major ports ranges between 10 to 40 million TEU for each.</a:t>
            </a:r>
          </a:p>
          <a:p>
            <a:r>
              <a:rPr lang="en-US" dirty="0"/>
              <a:t>Even though the ports in South India lies near to the</a:t>
            </a:r>
            <a:r>
              <a:rPr lang="en-US" i="1" dirty="0"/>
              <a:t> International shipping route</a:t>
            </a:r>
            <a:r>
              <a:rPr lang="en-US" dirty="0"/>
              <a:t> we only  have a capacity of 3 million TEU.  </a:t>
            </a:r>
          </a:p>
          <a:p>
            <a:r>
              <a:rPr lang="en-US" dirty="0"/>
              <a:t>Works are being carried out to achieve 12 million TEU capacity. </a:t>
            </a:r>
          </a:p>
          <a:p>
            <a:r>
              <a:rPr lang="en-US" dirty="0"/>
              <a:t>As the existing Road and Rail network is not capable of handling this flow of cargo, the Indian government has announced the a project called </a:t>
            </a:r>
            <a:r>
              <a:rPr lang="en-US" b="1" i="1" dirty="0"/>
              <a:t>Sagarmala </a:t>
            </a:r>
            <a:r>
              <a:rPr lang="en-US" dirty="0"/>
              <a:t>to improve the industrial growth of the country . </a:t>
            </a:r>
          </a:p>
          <a:p>
            <a:r>
              <a:rPr lang="en-US" dirty="0"/>
              <a:t>Sagarmala project aims at interconnecting ports across India using Road, Rail and feeder ship systems.</a:t>
            </a:r>
          </a:p>
        </p:txBody>
      </p:sp>
    </p:spTree>
    <p:extLst>
      <p:ext uri="{BB962C8B-B14F-4D97-AF65-F5344CB8AC3E}">
        <p14:creationId xmlns:p14="http://schemas.microsoft.com/office/powerpoint/2010/main" val="3973996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E814-5E28-4F3A-9B5D-4A8B7708A4F7}"/>
              </a:ext>
            </a:extLst>
          </p:cNvPr>
          <p:cNvSpPr>
            <a:spLocks noGrp="1"/>
          </p:cNvSpPr>
          <p:nvPr>
            <p:ph type="title"/>
          </p:nvPr>
        </p:nvSpPr>
        <p:spPr/>
        <p:txBody>
          <a:bodyPr/>
          <a:lstStyle/>
          <a:p>
            <a:r>
              <a:rPr lang="en-US" dirty="0"/>
              <a:t>Marketing and sales plan</a:t>
            </a:r>
          </a:p>
        </p:txBody>
      </p:sp>
      <p:sp>
        <p:nvSpPr>
          <p:cNvPr id="3" name="Content Placeholder 2">
            <a:extLst>
              <a:ext uri="{FF2B5EF4-FFF2-40B4-BE49-F238E27FC236}">
                <a16:creationId xmlns:a16="http://schemas.microsoft.com/office/drawing/2014/main" id="{CF56BC16-4687-4A51-9585-0D52FD6C0199}"/>
              </a:ext>
            </a:extLst>
          </p:cNvPr>
          <p:cNvSpPr>
            <a:spLocks noGrp="1"/>
          </p:cNvSpPr>
          <p:nvPr>
            <p:ph idx="1"/>
          </p:nvPr>
        </p:nvSpPr>
        <p:spPr/>
        <p:txBody>
          <a:bodyPr>
            <a:normAutofit/>
          </a:bodyPr>
          <a:lstStyle/>
          <a:p>
            <a:r>
              <a:rPr lang="en-US" dirty="0"/>
              <a:t>If the Road and Rail networks are replaced by a Wentainer system, cargo transportation can be achieved efficiently and cost effectively compared to the latter.</a:t>
            </a:r>
          </a:p>
          <a:p>
            <a:r>
              <a:rPr lang="en-US" dirty="0"/>
              <a:t>The cost of transporting 1 TON of cargo through a distance of 1 Km is Rs 1.41 for Railways whereas it only costs less than Rs 1 using Wentainer system.</a:t>
            </a:r>
          </a:p>
          <a:p>
            <a:r>
              <a:rPr lang="en-US" dirty="0"/>
              <a:t>Thereby Wentainer can acquire a large portion of cargo transport.  </a:t>
            </a:r>
          </a:p>
          <a:p>
            <a:endParaRPr lang="en-US" dirty="0"/>
          </a:p>
        </p:txBody>
      </p:sp>
    </p:spTree>
    <p:extLst>
      <p:ext uri="{BB962C8B-B14F-4D97-AF65-F5344CB8AC3E}">
        <p14:creationId xmlns:p14="http://schemas.microsoft.com/office/powerpoint/2010/main" val="42010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B24B3-1DC5-4FDB-B217-E95D9C4661CE}"/>
              </a:ext>
            </a:extLst>
          </p:cNvPr>
          <p:cNvSpPr>
            <a:spLocks noGrp="1"/>
          </p:cNvSpPr>
          <p:nvPr>
            <p:ph idx="1"/>
          </p:nvPr>
        </p:nvSpPr>
        <p:spPr>
          <a:xfrm>
            <a:off x="632460" y="2506662"/>
            <a:ext cx="10515600" cy="2202498"/>
          </a:xfrm>
        </p:spPr>
        <p:txBody>
          <a:bodyPr/>
          <a:lstStyle/>
          <a:p>
            <a:r>
              <a:rPr lang="en-US" dirty="0"/>
              <a:t>Wentainer is an inland water transportation system. The main advantage of the system is that it can transport cargo with lower cost while not being affected by the problems that the existing inland waterways has.</a:t>
            </a:r>
          </a:p>
          <a:p>
            <a:endParaRPr lang="en-US" dirty="0"/>
          </a:p>
        </p:txBody>
      </p:sp>
    </p:spTree>
    <p:extLst>
      <p:ext uri="{BB962C8B-B14F-4D97-AF65-F5344CB8AC3E}">
        <p14:creationId xmlns:p14="http://schemas.microsoft.com/office/powerpoint/2010/main" val="3467429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AC7B3-56D1-434B-9063-E50CB36B15C4}"/>
              </a:ext>
            </a:extLst>
          </p:cNvPr>
          <p:cNvSpPr>
            <a:spLocks noGrp="1"/>
          </p:cNvSpPr>
          <p:nvPr>
            <p:ph idx="1"/>
          </p:nvPr>
        </p:nvSpPr>
        <p:spPr/>
        <p:txBody>
          <a:bodyPr/>
          <a:lstStyle/>
          <a:p>
            <a:r>
              <a:rPr lang="en-US" dirty="0" err="1"/>
              <a:t>TamilNadu</a:t>
            </a:r>
            <a:r>
              <a:rPr lang="en-US" dirty="0"/>
              <a:t> Government charges Rs 150 for 1000L .So for 1 TMC [2.83 Cr </a:t>
            </a:r>
            <a:r>
              <a:rPr lang="en-US" dirty="0" err="1"/>
              <a:t>kL</a:t>
            </a:r>
            <a:r>
              <a:rPr lang="en-US" dirty="0"/>
              <a:t>] of water it costs Rs425 Cr.</a:t>
            </a:r>
          </a:p>
          <a:p>
            <a:r>
              <a:rPr lang="en-US" dirty="0"/>
              <a:t>By constructing a Wentainer path connecting Kerala(with more than Sufficient rainfall) and </a:t>
            </a:r>
            <a:r>
              <a:rPr lang="en-US" dirty="0" err="1"/>
              <a:t>TamilNadu</a:t>
            </a:r>
            <a:r>
              <a:rPr lang="en-US" dirty="0"/>
              <a:t> (where there is scarcity of water), greater than 12TMC can be supplied to </a:t>
            </a:r>
            <a:r>
              <a:rPr lang="en-US" dirty="0" err="1"/>
              <a:t>TamilNadu</a:t>
            </a:r>
            <a:r>
              <a:rPr lang="en-US" dirty="0"/>
              <a:t> from Kerala.</a:t>
            </a:r>
          </a:p>
          <a:p>
            <a:r>
              <a:rPr lang="en-US" dirty="0"/>
              <a:t>12 TMC X 425 Cr= 5100 Cr</a:t>
            </a:r>
          </a:p>
          <a:p>
            <a:r>
              <a:rPr lang="en-US" dirty="0"/>
              <a:t>There by other than the water supply for industrial and agricultural growth, Kerala who is supplying the water and the Wentainer system passing the water can achieve profit. </a:t>
            </a:r>
          </a:p>
          <a:p>
            <a:pPr marL="0" indent="0">
              <a:buNone/>
            </a:pPr>
            <a:endParaRPr lang="en-US" dirty="0"/>
          </a:p>
        </p:txBody>
      </p:sp>
    </p:spTree>
    <p:extLst>
      <p:ext uri="{BB962C8B-B14F-4D97-AF65-F5344CB8AC3E}">
        <p14:creationId xmlns:p14="http://schemas.microsoft.com/office/powerpoint/2010/main" val="1870482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E4E9F0-2717-490E-AC2E-0789519CBF36}"/>
              </a:ext>
            </a:extLst>
          </p:cNvPr>
          <p:cNvSpPr>
            <a:spLocks noGrp="1"/>
          </p:cNvSpPr>
          <p:nvPr>
            <p:ph idx="1"/>
          </p:nvPr>
        </p:nvSpPr>
        <p:spPr>
          <a:xfrm>
            <a:off x="838200" y="1702676"/>
            <a:ext cx="10515600" cy="4474287"/>
          </a:xfrm>
        </p:spPr>
        <p:txBody>
          <a:bodyPr>
            <a:normAutofit lnSpcReduction="10000"/>
          </a:bodyPr>
          <a:lstStyle/>
          <a:p>
            <a:r>
              <a:rPr lang="en-US" dirty="0"/>
              <a:t>The solar panels placed above structure has a capacity of 768kw per Km from which an energy of about 3840 </a:t>
            </a:r>
            <a:r>
              <a:rPr lang="en-US" dirty="0" err="1"/>
              <a:t>Kwh</a:t>
            </a:r>
            <a:r>
              <a:rPr lang="en-US" dirty="0"/>
              <a:t> can be generated per km. </a:t>
            </a:r>
          </a:p>
          <a:p>
            <a:r>
              <a:rPr lang="en-US" dirty="0"/>
              <a:t>The Wentainer system needs a small portion of this energy generated to run. The rest of the </a:t>
            </a:r>
            <a:r>
              <a:rPr lang="en-US" dirty="0" err="1"/>
              <a:t>nergy</a:t>
            </a:r>
            <a:r>
              <a:rPr lang="en-US" dirty="0"/>
              <a:t> generated can be supplied to the grid and/or nearby villages. </a:t>
            </a:r>
          </a:p>
          <a:p>
            <a:r>
              <a:rPr lang="en-US" dirty="0"/>
              <a:t>Hence profit can be achieved from this energy supplied.</a:t>
            </a:r>
          </a:p>
          <a:p>
            <a:endParaRPr lang="en-US" dirty="0"/>
          </a:p>
          <a:p>
            <a:r>
              <a:rPr lang="en-US" dirty="0"/>
              <a:t>It is possible to Provide accommodation facilities above the structure of Wentainer system which can be used for commercial and domestic purposes.</a:t>
            </a:r>
          </a:p>
        </p:txBody>
      </p:sp>
    </p:spTree>
    <p:extLst>
      <p:ext uri="{BB962C8B-B14F-4D97-AF65-F5344CB8AC3E}">
        <p14:creationId xmlns:p14="http://schemas.microsoft.com/office/powerpoint/2010/main" val="2576745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919C-DBF5-409C-B349-92B8C3AA76CD}"/>
              </a:ext>
            </a:extLst>
          </p:cNvPr>
          <p:cNvSpPr>
            <a:spLocks noGrp="1"/>
          </p:cNvSpPr>
          <p:nvPr>
            <p:ph type="title"/>
          </p:nvPr>
        </p:nvSpPr>
        <p:spPr/>
        <p:txBody>
          <a:bodyPr/>
          <a:lstStyle/>
          <a:p>
            <a:r>
              <a:rPr lang="en-US" dirty="0"/>
              <a:t>Product Cost</a:t>
            </a:r>
          </a:p>
        </p:txBody>
      </p:sp>
      <p:sp>
        <p:nvSpPr>
          <p:cNvPr id="3" name="Content Placeholder 2">
            <a:extLst>
              <a:ext uri="{FF2B5EF4-FFF2-40B4-BE49-F238E27FC236}">
                <a16:creationId xmlns:a16="http://schemas.microsoft.com/office/drawing/2014/main" id="{88322648-7C29-44BC-B5AC-FE2211F713B3}"/>
              </a:ext>
            </a:extLst>
          </p:cNvPr>
          <p:cNvSpPr>
            <a:spLocks noGrp="1"/>
          </p:cNvSpPr>
          <p:nvPr>
            <p:ph idx="1"/>
          </p:nvPr>
        </p:nvSpPr>
        <p:spPr>
          <a:xfrm>
            <a:off x="838200" y="1690688"/>
            <a:ext cx="10515600" cy="4615519"/>
          </a:xfrm>
        </p:spPr>
        <p:txBody>
          <a:bodyPr>
            <a:normAutofit/>
          </a:bodyPr>
          <a:lstStyle/>
          <a:p>
            <a:r>
              <a:rPr lang="en-US" sz="2400" dirty="0"/>
              <a:t>To build Wentainer pathway which can have large scale goods transportation (above 1 million TEU per year) and which is able to supply 12 TMC water (12 m</a:t>
            </a:r>
            <a:r>
              <a:rPr lang="en-US" sz="2400" baseline="30000" dirty="0"/>
              <a:t>3</a:t>
            </a:r>
            <a:r>
              <a:rPr lang="en-US" sz="2400" dirty="0"/>
              <a:t>/s) per year require </a:t>
            </a:r>
            <a:r>
              <a:rPr lang="en-US" sz="2400" b="1" i="1" dirty="0"/>
              <a:t>Rs 7 crore to 10 crore per km</a:t>
            </a:r>
            <a:r>
              <a:rPr lang="en-US" sz="2400" dirty="0"/>
              <a:t>.</a:t>
            </a:r>
          </a:p>
          <a:p>
            <a:endParaRPr lang="en-US" sz="2400" dirty="0"/>
          </a:p>
          <a:p>
            <a:r>
              <a:rPr lang="en-US" sz="2400" dirty="0"/>
              <a:t>To lay solar panels together of 768kw in a km requires Rs 3.84 Cr.</a:t>
            </a:r>
          </a:p>
          <a:p>
            <a:pPr marL="0" indent="0">
              <a:buNone/>
            </a:pPr>
            <a:r>
              <a:rPr lang="en-US" sz="2400" dirty="0"/>
              <a:t>   After 25% Govt subsidy </a:t>
            </a:r>
            <a:r>
              <a:rPr lang="en-US" sz="2400" b="1" i="1" dirty="0"/>
              <a:t>Rs2.88 Cr</a:t>
            </a:r>
          </a:p>
          <a:p>
            <a:pPr marL="0" indent="0">
              <a:buNone/>
            </a:pPr>
            <a:endParaRPr lang="en-US" sz="2400" dirty="0"/>
          </a:p>
          <a:p>
            <a:r>
              <a:rPr lang="en-US" sz="2400" dirty="0"/>
              <a:t>For a Wentainer unit which carries 10 TEU requires Rs .30 crore.</a:t>
            </a:r>
          </a:p>
          <a:p>
            <a:endParaRPr lang="en-US" sz="2400" dirty="0"/>
          </a:p>
          <a:p>
            <a:endParaRPr lang="en-US" sz="2400" dirty="0"/>
          </a:p>
        </p:txBody>
      </p:sp>
    </p:spTree>
    <p:extLst>
      <p:ext uri="{BB962C8B-B14F-4D97-AF65-F5344CB8AC3E}">
        <p14:creationId xmlns:p14="http://schemas.microsoft.com/office/powerpoint/2010/main" val="2460427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44E8-D044-43E3-B94F-BAC1A1640BD7}"/>
              </a:ext>
            </a:extLst>
          </p:cNvPr>
          <p:cNvSpPr>
            <a:spLocks noGrp="1"/>
          </p:cNvSpPr>
          <p:nvPr>
            <p:ph type="title"/>
          </p:nvPr>
        </p:nvSpPr>
        <p:spPr>
          <a:xfrm>
            <a:off x="838200" y="173422"/>
            <a:ext cx="10515600" cy="1325563"/>
          </a:xfrm>
        </p:spPr>
        <p:txBody>
          <a:bodyPr/>
          <a:lstStyle/>
          <a:p>
            <a:r>
              <a:rPr lang="en-US" dirty="0"/>
              <a:t>Revenue</a:t>
            </a:r>
          </a:p>
        </p:txBody>
      </p:sp>
      <p:sp>
        <p:nvSpPr>
          <p:cNvPr id="7" name="Content Placeholder 6">
            <a:extLst>
              <a:ext uri="{FF2B5EF4-FFF2-40B4-BE49-F238E27FC236}">
                <a16:creationId xmlns:a16="http://schemas.microsoft.com/office/drawing/2014/main" id="{3121CFDF-418E-4EBC-A4ED-BFF890A0D578}"/>
              </a:ext>
            </a:extLst>
          </p:cNvPr>
          <p:cNvSpPr>
            <a:spLocks noGrp="1"/>
          </p:cNvSpPr>
          <p:nvPr>
            <p:ph idx="1"/>
          </p:nvPr>
        </p:nvSpPr>
        <p:spPr>
          <a:xfrm>
            <a:off x="394138" y="1389887"/>
            <a:ext cx="11430000" cy="5053175"/>
          </a:xfrm>
        </p:spPr>
        <p:txBody>
          <a:bodyPr>
            <a:normAutofit/>
          </a:bodyPr>
          <a:lstStyle/>
          <a:p>
            <a:pPr eaLnBrk="0" fontAlgn="base" hangingPunct="0">
              <a:lnSpc>
                <a:spcPct val="100000"/>
              </a:lnSpc>
              <a:spcBef>
                <a:spcPct val="0"/>
              </a:spcBef>
              <a:spcAft>
                <a:spcPct val="0"/>
              </a:spcAft>
              <a:buFont typeface="Wingdings" panose="05000000000000000000" pitchFamily="2" charset="2"/>
              <a:buChar char="Ø"/>
            </a:pPr>
            <a:r>
              <a:rPr lang="en-US" altLang="en-US" dirty="0">
                <a:latin typeface="Calibri" panose="020F0502020204030204" pitchFamily="34" charset="0"/>
                <a:ea typeface="Calibri" panose="020F0502020204030204" pitchFamily="34" charset="0"/>
                <a:cs typeface="Times New Roman" panose="02020603050405020304" pitchFamily="18" charset="0"/>
              </a:rPr>
              <a:t>Income from good transportation</a:t>
            </a:r>
            <a:endParaRPr lang="en-US" altLang="en-US" dirty="0"/>
          </a:p>
          <a:p>
            <a:pPr marL="574675" indent="-342900" eaLnBrk="0" fontAlgn="base" hangingPunct="0">
              <a:lnSpc>
                <a:spcPct val="100000"/>
              </a:lnSpc>
              <a:spcBef>
                <a:spcPct val="0"/>
              </a:spcBef>
              <a:spcAft>
                <a:spcPct val="0"/>
              </a:spcAft>
            </a:pPr>
            <a:endParaRPr lang="en-US" altLang="en-US" sz="2400" dirty="0">
              <a:latin typeface="Calibri" panose="020F0502020204030204" pitchFamily="34" charset="0"/>
              <a:ea typeface="Calibri" panose="020F0502020204030204" pitchFamily="34" charset="0"/>
              <a:cs typeface="Times New Roman" panose="02020603050405020304" pitchFamily="18" charset="0"/>
            </a:endParaRPr>
          </a:p>
          <a:p>
            <a:pPr marL="574675" indent="-342900" eaLnBrk="0" fontAlgn="base" hangingPunct="0">
              <a:lnSpc>
                <a:spcPct val="100000"/>
              </a:lnSpc>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Wentainer system works by utilizing the solar energy generated by the solar panels laid along the path. The cost of generating 1KWh electricity using solar panel is Rs.2.5. </a:t>
            </a:r>
          </a:p>
          <a:p>
            <a:pPr marL="574675" indent="-342900" eaLnBrk="0" fontAlgn="base" hangingPunct="0">
              <a:lnSpc>
                <a:spcPct val="100000"/>
              </a:lnSpc>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The life span of  a solar panel is approximately 25-30 years and during these years we can generate and use electricity for the same amount.</a:t>
            </a:r>
            <a:endParaRPr lang="en-US" altLang="en-US" sz="2400" dirty="0"/>
          </a:p>
          <a:p>
            <a:pPr marL="574675" indent="-342900" eaLnBrk="0" fontAlgn="base" hangingPunct="0">
              <a:lnSpc>
                <a:spcPct val="100000"/>
              </a:lnSpc>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As the Wentainer system is fully automatic expenses in terms of salary and other facilities/benefits can be reduced to the minimum.</a:t>
            </a:r>
          </a:p>
          <a:p>
            <a:pPr marL="574675" indent="-342900" eaLnBrk="0" fontAlgn="base" hangingPunct="0">
              <a:lnSpc>
                <a:spcPct val="100000"/>
              </a:lnSpc>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Wentainer system can move 1 TEU of cargo for a distance of 1 Km at a fuel cost of Rs 0.3.  If we charge Rs 14 for the same, it is possible to achieve a profit of Rs 13.7  </a:t>
            </a:r>
          </a:p>
          <a:p>
            <a:pPr marL="574675" indent="-342900" eaLnBrk="0" fontAlgn="base" hangingPunct="0">
              <a:lnSpc>
                <a:spcPct val="100000"/>
              </a:lnSpc>
              <a:spcBef>
                <a:spcPct val="0"/>
              </a:spcBef>
              <a:spcAft>
                <a:spcPct val="0"/>
              </a:spcAft>
            </a:pPr>
            <a:endParaRPr lang="en-US" altLang="en-US" sz="2400" dirty="0">
              <a:latin typeface="Calibri" panose="020F0502020204030204" pitchFamily="34" charset="0"/>
              <a:ea typeface="Calibri" panose="020F0502020204030204" pitchFamily="34" charset="0"/>
              <a:cs typeface="Times New Roman" panose="02020603050405020304" pitchFamily="18" charset="0"/>
            </a:endParaRPr>
          </a:p>
          <a:p>
            <a:pPr marL="574675" indent="-342900" eaLnBrk="0" fontAlgn="base" hangingPunct="0">
              <a:lnSpc>
                <a:spcPct val="100000"/>
              </a:lnSpc>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A profit of Rs 1.37 Crore can be earned from a path of 1 km through which 1 million TEU passes( e.g. Sagarmala, Industrial corridors) through in a year.</a:t>
            </a:r>
            <a:endParaRPr lang="en-US" sz="2400" dirty="0"/>
          </a:p>
        </p:txBody>
      </p:sp>
    </p:spTree>
    <p:extLst>
      <p:ext uri="{BB962C8B-B14F-4D97-AF65-F5344CB8AC3E}">
        <p14:creationId xmlns:p14="http://schemas.microsoft.com/office/powerpoint/2010/main" val="2684244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44E8-D044-43E3-B94F-BAC1A1640BD7}"/>
              </a:ext>
            </a:extLst>
          </p:cNvPr>
          <p:cNvSpPr>
            <a:spLocks noGrp="1"/>
          </p:cNvSpPr>
          <p:nvPr>
            <p:ph type="title"/>
          </p:nvPr>
        </p:nvSpPr>
        <p:spPr/>
        <p:txBody>
          <a:bodyPr/>
          <a:lstStyle/>
          <a:p>
            <a:r>
              <a:rPr lang="en-US" dirty="0"/>
              <a:t>Revenue</a:t>
            </a:r>
          </a:p>
        </p:txBody>
      </p:sp>
      <p:sp>
        <p:nvSpPr>
          <p:cNvPr id="7" name="Content Placeholder 6">
            <a:extLst>
              <a:ext uri="{FF2B5EF4-FFF2-40B4-BE49-F238E27FC236}">
                <a16:creationId xmlns:a16="http://schemas.microsoft.com/office/drawing/2014/main" id="{3121CFDF-418E-4EBC-A4ED-BFF890A0D578}"/>
              </a:ext>
            </a:extLst>
          </p:cNvPr>
          <p:cNvSpPr>
            <a:spLocks noGrp="1"/>
          </p:cNvSpPr>
          <p:nvPr>
            <p:ph idx="1"/>
          </p:nvPr>
        </p:nvSpPr>
        <p:spPr>
          <a:xfrm>
            <a:off x="668740" y="1514901"/>
            <a:ext cx="10685060" cy="4977974"/>
          </a:xfrm>
        </p:spPr>
        <p:txBody>
          <a:bodyPr>
            <a:normAutofit fontScale="92500" lnSpcReduction="20000"/>
          </a:bodyPr>
          <a:lstStyle/>
          <a:p>
            <a:pPr marL="0" lvl="0" indent="0" eaLnBrk="0" fontAlgn="base" hangingPunct="0">
              <a:lnSpc>
                <a:spcPct val="100000"/>
              </a:lnSpc>
              <a:spcBef>
                <a:spcPct val="0"/>
              </a:spcBef>
              <a:spcAft>
                <a:spcPct val="0"/>
              </a:spcAft>
              <a:buNone/>
            </a:pPr>
            <a:endParaRPr lang="en-US" altLang="en-US" sz="1800" dirty="0"/>
          </a:p>
          <a:p>
            <a:pPr lvl="0" eaLnBrk="0" fontAlgn="base" hangingPunct="0">
              <a:lnSpc>
                <a:spcPct val="100000"/>
              </a:lnSpc>
              <a:spcBef>
                <a:spcPct val="0"/>
              </a:spcBef>
              <a:spcAft>
                <a:spcPct val="0"/>
              </a:spcAft>
              <a:buFont typeface="Wingdings" panose="05000000000000000000" pitchFamily="2" charset="2"/>
              <a:buChar char="Ø"/>
            </a:pPr>
            <a:r>
              <a:rPr lang="en-US" altLang="en-US" dirty="0">
                <a:latin typeface="Calibri" panose="020F0502020204030204" pitchFamily="34" charset="0"/>
                <a:ea typeface="Calibri" panose="020F0502020204030204" pitchFamily="34" charset="0"/>
                <a:cs typeface="Times New Roman" panose="02020603050405020304" pitchFamily="18" charset="0"/>
              </a:rPr>
              <a:t>Income through water supply</a:t>
            </a:r>
            <a:endParaRPr lang="en-US" altLang="en-US" dirty="0"/>
          </a:p>
          <a:p>
            <a:pPr marL="231775" lvl="0" indent="0" eaLnBrk="0" fontAlgn="base" hangingPunct="0">
              <a:lnSpc>
                <a:spcPct val="100000"/>
              </a:lnSpc>
              <a:spcBef>
                <a:spcPct val="0"/>
              </a:spcBef>
              <a:spcAft>
                <a:spcPct val="0"/>
              </a:spcAft>
              <a:buNone/>
            </a:pPr>
            <a:endParaRPr lang="en-US" altLang="en-US" sz="1800" dirty="0">
              <a:latin typeface="Calibri" panose="020F0502020204030204" pitchFamily="34" charset="0"/>
              <a:ea typeface="Calibri" panose="020F0502020204030204" pitchFamily="34" charset="0"/>
              <a:cs typeface="Times New Roman" panose="02020603050405020304" pitchFamily="18" charset="0"/>
            </a:endParaRPr>
          </a:p>
          <a:p>
            <a:pPr marL="231775" lvl="0" indent="0" eaLnBrk="0" fontAlgn="base" hangingPunct="0">
              <a:lnSpc>
                <a:spcPct val="100000"/>
              </a:lnSpc>
              <a:spcBef>
                <a:spcPct val="0"/>
              </a:spcBef>
              <a:spcAft>
                <a:spcPct val="0"/>
              </a:spcAft>
              <a:buNone/>
            </a:pPr>
            <a:endParaRPr lang="en-US" altLang="en-US" sz="1800" dirty="0">
              <a:latin typeface="Calibri" panose="020F0502020204030204" pitchFamily="34" charset="0"/>
              <a:ea typeface="Calibri" panose="020F0502020204030204" pitchFamily="34" charset="0"/>
              <a:cs typeface="Times New Roman" panose="02020603050405020304" pitchFamily="18" charset="0"/>
            </a:endParaRPr>
          </a:p>
          <a:p>
            <a:pPr marL="231775" lvl="0" indent="0" eaLnBrk="0" fontAlgn="base" hangingPunct="0">
              <a:lnSpc>
                <a:spcPct val="100000"/>
              </a:lnSpc>
              <a:spcBef>
                <a:spcPct val="0"/>
              </a:spcBef>
              <a:spcAft>
                <a:spcPct val="0"/>
              </a:spcAft>
              <a:buNone/>
            </a:pPr>
            <a:r>
              <a:rPr lang="en-US" altLang="en-US" sz="2400" dirty="0">
                <a:latin typeface="Calibri" panose="020F0502020204030204" pitchFamily="34" charset="0"/>
                <a:ea typeface="Calibri" panose="020F0502020204030204" pitchFamily="34" charset="0"/>
                <a:cs typeface="Times New Roman" panose="02020603050405020304" pitchFamily="18" charset="0"/>
              </a:rPr>
              <a:t>The volume of water that can be supplied through a Wentainer path in a year = 12 TMC </a:t>
            </a:r>
            <a:endParaRPr lang="en-US" altLang="en-US" sz="2400" dirty="0"/>
          </a:p>
          <a:p>
            <a:pPr marL="231775" indent="0" eaLnBrk="0" fontAlgn="base" hangingPunct="0">
              <a:lnSpc>
                <a:spcPct val="100000"/>
              </a:lnSpc>
              <a:spcBef>
                <a:spcPct val="0"/>
              </a:spcBef>
              <a:spcAft>
                <a:spcPct val="0"/>
              </a:spcAft>
              <a:buNone/>
            </a:pPr>
            <a:r>
              <a:rPr lang="en-US" altLang="en-US" sz="2400" dirty="0">
                <a:latin typeface="Calibri" panose="020F0502020204030204" pitchFamily="34" charset="0"/>
                <a:ea typeface="Calibri" panose="020F0502020204030204" pitchFamily="34" charset="0"/>
                <a:cs typeface="Times New Roman" panose="02020603050405020304" pitchFamily="18" charset="0"/>
              </a:rPr>
              <a:t>Amount of 1 TMC water = Rs 425 Crore*  (* </a:t>
            </a:r>
            <a:r>
              <a:rPr lang="en-US" altLang="en-US" sz="2400" dirty="0" err="1">
                <a:latin typeface="Calibri" panose="020F0502020204030204" pitchFamily="34" charset="0"/>
                <a:ea typeface="Calibri" panose="020F0502020204030204" pitchFamily="34" charset="0"/>
                <a:cs typeface="Times New Roman" panose="02020603050405020304" pitchFamily="18" charset="0"/>
              </a:rPr>
              <a:t>Tamilnadu</a:t>
            </a:r>
            <a:r>
              <a:rPr lang="en-US" altLang="en-US" sz="2400" dirty="0">
                <a:latin typeface="Calibri" panose="020F0502020204030204" pitchFamily="34" charset="0"/>
                <a:ea typeface="Calibri" panose="020F0502020204030204" pitchFamily="34" charset="0"/>
                <a:cs typeface="Times New Roman" panose="02020603050405020304" pitchFamily="18" charset="0"/>
              </a:rPr>
              <a:t> – Industrial water tariff per TMC)</a:t>
            </a:r>
          </a:p>
          <a:p>
            <a:pPr marL="231775" lvl="0" indent="0" eaLnBrk="0" fontAlgn="base" hangingPunct="0">
              <a:lnSpc>
                <a:spcPct val="100000"/>
              </a:lnSpc>
              <a:spcBef>
                <a:spcPct val="0"/>
              </a:spcBef>
              <a:spcAft>
                <a:spcPct val="0"/>
              </a:spcAft>
              <a:buNone/>
            </a:pPr>
            <a:r>
              <a:rPr lang="en-US" altLang="en-US" sz="2400" dirty="0">
                <a:latin typeface="Calibri" panose="020F0502020204030204" pitchFamily="34" charset="0"/>
                <a:ea typeface="Calibri" panose="020F0502020204030204" pitchFamily="34" charset="0"/>
                <a:cs typeface="Times New Roman" panose="02020603050405020304" pitchFamily="18" charset="0"/>
              </a:rPr>
              <a:t>Therefore, amount for 12 TMC water = 12 X 425 Crore = Rs 5100 Crore</a:t>
            </a:r>
            <a:endParaRPr lang="en-US" altLang="en-US" sz="2400" dirty="0"/>
          </a:p>
          <a:p>
            <a:pPr marL="231775" lvl="0" indent="0" eaLnBrk="0" fontAlgn="base" hangingPunct="0">
              <a:lnSpc>
                <a:spcPct val="100000"/>
              </a:lnSpc>
              <a:spcBef>
                <a:spcPct val="0"/>
              </a:spcBef>
              <a:spcAft>
                <a:spcPct val="0"/>
              </a:spcAft>
              <a:buNone/>
            </a:pPr>
            <a:endParaRPr lang="en-US" altLang="en-US" sz="2400" dirty="0">
              <a:latin typeface="Calibri" panose="020F0502020204030204" pitchFamily="34" charset="0"/>
              <a:ea typeface="Calibri" panose="020F0502020204030204" pitchFamily="34" charset="0"/>
              <a:cs typeface="Times New Roman" panose="02020603050405020304" pitchFamily="18" charset="0"/>
            </a:endParaRPr>
          </a:p>
          <a:p>
            <a:pPr marL="231775" lvl="0" indent="0" eaLnBrk="0" fontAlgn="base" hangingPunct="0">
              <a:lnSpc>
                <a:spcPct val="100000"/>
              </a:lnSpc>
              <a:spcBef>
                <a:spcPct val="0"/>
              </a:spcBef>
              <a:spcAft>
                <a:spcPct val="0"/>
              </a:spcAft>
              <a:buNone/>
            </a:pPr>
            <a:r>
              <a:rPr lang="en-US" altLang="en-US" sz="2400" dirty="0">
                <a:latin typeface="Calibri" panose="020F0502020204030204" pitchFamily="34" charset="0"/>
                <a:ea typeface="Calibri" panose="020F0502020204030204" pitchFamily="34" charset="0"/>
                <a:cs typeface="Times New Roman" panose="02020603050405020304" pitchFamily="18" charset="0"/>
              </a:rPr>
              <a:t>Of water supply charge if 20% of amount is considered as profit, </a:t>
            </a:r>
          </a:p>
          <a:p>
            <a:pPr marL="231775" lvl="0" indent="0" eaLnBrk="0" fontAlgn="base" hangingPunct="0">
              <a:lnSpc>
                <a:spcPct val="100000"/>
              </a:lnSpc>
              <a:spcBef>
                <a:spcPct val="0"/>
              </a:spcBef>
              <a:spcAft>
                <a:spcPct val="0"/>
              </a:spcAft>
              <a:buNone/>
            </a:pPr>
            <a:r>
              <a:rPr lang="en-US" altLang="en-US" sz="2400" dirty="0">
                <a:latin typeface="Calibri" panose="020F0502020204030204" pitchFamily="34" charset="0"/>
                <a:ea typeface="Calibri" panose="020F0502020204030204" pitchFamily="34" charset="0"/>
                <a:cs typeface="Times New Roman" panose="02020603050405020304" pitchFamily="18" charset="0"/>
              </a:rPr>
              <a:t>we get 5100 X (20/100) = Rs 1020 Crore.</a:t>
            </a:r>
            <a:endParaRPr lang="en-US" altLang="en-US" sz="2400" dirty="0"/>
          </a:p>
          <a:p>
            <a:pPr marL="231775" lvl="0" indent="0" eaLnBrk="0" fontAlgn="base" hangingPunct="0">
              <a:lnSpc>
                <a:spcPct val="100000"/>
              </a:lnSpc>
              <a:spcBef>
                <a:spcPct val="0"/>
              </a:spcBef>
              <a:spcAft>
                <a:spcPct val="0"/>
              </a:spcAft>
              <a:buNone/>
            </a:pPr>
            <a:endParaRPr lang="en-US" altLang="en-US" sz="2400" dirty="0">
              <a:latin typeface="Calibri" panose="020F0502020204030204" pitchFamily="34" charset="0"/>
              <a:ea typeface="Calibri" panose="020F0502020204030204" pitchFamily="34" charset="0"/>
              <a:cs typeface="Times New Roman" panose="02020603050405020304" pitchFamily="18" charset="0"/>
            </a:endParaRPr>
          </a:p>
          <a:p>
            <a:pPr marL="231775" lvl="0" indent="0" eaLnBrk="0" fontAlgn="base" hangingPunct="0">
              <a:lnSpc>
                <a:spcPct val="100000"/>
              </a:lnSpc>
              <a:spcBef>
                <a:spcPct val="0"/>
              </a:spcBef>
              <a:spcAft>
                <a:spcPct val="0"/>
              </a:spcAft>
              <a:buNone/>
            </a:pPr>
            <a:r>
              <a:rPr lang="en-US" altLang="en-US" sz="2400" dirty="0">
                <a:latin typeface="Calibri" panose="020F0502020204030204" pitchFamily="34" charset="0"/>
                <a:ea typeface="Calibri" panose="020F0502020204030204" pitchFamily="34" charset="0"/>
                <a:cs typeface="Times New Roman" panose="02020603050405020304" pitchFamily="18" charset="0"/>
              </a:rPr>
              <a:t> </a:t>
            </a:r>
            <a:r>
              <a:rPr lang="en-US" altLang="en-US" sz="2400" i="1" dirty="0">
                <a:latin typeface="Calibri" panose="020F0502020204030204" pitchFamily="34" charset="0"/>
                <a:ea typeface="Calibri" panose="020F0502020204030204" pitchFamily="34" charset="0"/>
                <a:cs typeface="Times New Roman" panose="02020603050405020304" pitchFamily="18" charset="0"/>
              </a:rPr>
              <a:t>If the water is supplied to a  distance of 500km, </a:t>
            </a:r>
          </a:p>
          <a:p>
            <a:pPr marL="231775" lvl="0" indent="0" eaLnBrk="0" fontAlgn="base" hangingPunct="0">
              <a:lnSpc>
                <a:spcPct val="100000"/>
              </a:lnSpc>
              <a:spcBef>
                <a:spcPct val="0"/>
              </a:spcBef>
              <a:spcAft>
                <a:spcPct val="0"/>
              </a:spcAft>
              <a:buNone/>
            </a:pPr>
            <a:r>
              <a:rPr lang="en-US" altLang="en-US" sz="2400" i="1" dirty="0">
                <a:latin typeface="Calibri" panose="020F0502020204030204" pitchFamily="34" charset="0"/>
                <a:ea typeface="Calibri" panose="020F0502020204030204" pitchFamily="34" charset="0"/>
                <a:cs typeface="Times New Roman" panose="02020603050405020304" pitchFamily="18" charset="0"/>
              </a:rPr>
              <a:t>The profit we obtain every year in a Km path =1020 Crore/500 Km = </a:t>
            </a:r>
            <a:r>
              <a:rPr lang="en-US" altLang="en-US" sz="2400" b="1" i="1" dirty="0">
                <a:latin typeface="Calibri" panose="020F0502020204030204" pitchFamily="34" charset="0"/>
                <a:ea typeface="Calibri" panose="020F0502020204030204" pitchFamily="34" charset="0"/>
                <a:cs typeface="Times New Roman" panose="02020603050405020304" pitchFamily="18" charset="0"/>
              </a:rPr>
              <a:t>Rs 2.04</a:t>
            </a:r>
            <a:r>
              <a:rPr lang="en-US" altLang="en-US" sz="2400" i="1" dirty="0">
                <a:latin typeface="Calibri" panose="020F0502020204030204" pitchFamily="34" charset="0"/>
                <a:ea typeface="Calibri" panose="020F0502020204030204" pitchFamily="34" charset="0"/>
                <a:cs typeface="Times New Roman" panose="02020603050405020304" pitchFamily="18" charset="0"/>
              </a:rPr>
              <a:t> Crore per year for a km</a:t>
            </a:r>
            <a:endParaRPr lang="en-US" altLang="en-US" sz="2400" i="1" dirty="0"/>
          </a:p>
          <a:p>
            <a:pPr marL="231775" lvl="0" indent="0" eaLnBrk="0" fontAlgn="base" hangingPunct="0">
              <a:lnSpc>
                <a:spcPct val="100000"/>
              </a:lnSpc>
              <a:spcBef>
                <a:spcPct val="0"/>
              </a:spcBef>
              <a:spcAft>
                <a:spcPct val="0"/>
              </a:spcAft>
              <a:buNone/>
            </a:pPr>
            <a:endParaRPr lang="en-US" altLang="en-US" sz="2400" dirty="0">
              <a:latin typeface="Calibri" panose="020F0502020204030204" pitchFamily="34" charset="0"/>
              <a:ea typeface="Calibri" panose="020F0502020204030204" pitchFamily="34" charset="0"/>
              <a:cs typeface="Times New Roman" panose="02020603050405020304" pitchFamily="18" charset="0"/>
            </a:endParaRPr>
          </a:p>
          <a:p>
            <a:pPr marL="231775" lvl="0" indent="0" eaLnBrk="0" fontAlgn="base" hangingPunct="0">
              <a:lnSpc>
                <a:spcPct val="100000"/>
              </a:lnSpc>
              <a:spcBef>
                <a:spcPct val="0"/>
              </a:spcBef>
              <a:spcAft>
                <a:spcPct val="0"/>
              </a:spcAft>
              <a:buNone/>
            </a:pPr>
            <a:r>
              <a:rPr lang="en-US" altLang="en-US" sz="2400" dirty="0">
                <a:latin typeface="Calibri" panose="020F0502020204030204" pitchFamily="34" charset="0"/>
                <a:ea typeface="Calibri" panose="020F0502020204030204" pitchFamily="34" charset="0"/>
                <a:cs typeface="Times New Roman" panose="02020603050405020304" pitchFamily="18" charset="0"/>
              </a:rPr>
              <a:t>Since Kerala obtain 50% of sales rate by water supply, Kerala can gain a high income </a:t>
            </a:r>
          </a:p>
          <a:p>
            <a:pPr marL="231775" lvl="0" indent="0" eaLnBrk="0" fontAlgn="base" hangingPunct="0">
              <a:lnSpc>
                <a:spcPct val="100000"/>
              </a:lnSpc>
              <a:spcBef>
                <a:spcPct val="0"/>
              </a:spcBef>
              <a:spcAft>
                <a:spcPct val="0"/>
              </a:spcAft>
              <a:buNone/>
            </a:pPr>
            <a:r>
              <a:rPr lang="en-US" altLang="en-US" sz="2400" dirty="0">
                <a:latin typeface="Calibri" panose="020F0502020204030204" pitchFamily="34" charset="0"/>
                <a:ea typeface="Calibri" panose="020F0502020204030204" pitchFamily="34" charset="0"/>
                <a:cs typeface="Times New Roman" panose="02020603050405020304" pitchFamily="18" charset="0"/>
              </a:rPr>
              <a:t>(Rs 425 Crore  X 50/100   =212.5 Crore per TMC). </a:t>
            </a:r>
            <a:endParaRPr lang="en-US" sz="2400" dirty="0"/>
          </a:p>
        </p:txBody>
      </p:sp>
    </p:spTree>
    <p:extLst>
      <p:ext uri="{BB962C8B-B14F-4D97-AF65-F5344CB8AC3E}">
        <p14:creationId xmlns:p14="http://schemas.microsoft.com/office/powerpoint/2010/main" val="1134373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1765-9CDA-472F-B4E9-CC81023A548B}"/>
              </a:ext>
            </a:extLst>
          </p:cNvPr>
          <p:cNvSpPr>
            <a:spLocks noGrp="1"/>
          </p:cNvSpPr>
          <p:nvPr>
            <p:ph type="title"/>
          </p:nvPr>
        </p:nvSpPr>
        <p:spPr/>
        <p:txBody>
          <a:bodyPr/>
          <a:lstStyle/>
          <a:p>
            <a:r>
              <a:rPr lang="en-US" dirty="0"/>
              <a:t>Revenue</a:t>
            </a:r>
          </a:p>
        </p:txBody>
      </p:sp>
      <p:sp>
        <p:nvSpPr>
          <p:cNvPr id="3" name="Content Placeholder 2">
            <a:extLst>
              <a:ext uri="{FF2B5EF4-FFF2-40B4-BE49-F238E27FC236}">
                <a16:creationId xmlns:a16="http://schemas.microsoft.com/office/drawing/2014/main" id="{43499304-6FE3-4938-BAC0-7EBE7C08429A}"/>
              </a:ext>
            </a:extLst>
          </p:cNvPr>
          <p:cNvSpPr>
            <a:spLocks noGrp="1"/>
          </p:cNvSpPr>
          <p:nvPr>
            <p:ph idx="1"/>
          </p:nvPr>
        </p:nvSpPr>
        <p:spPr>
          <a:xfrm>
            <a:off x="838200" y="1825625"/>
            <a:ext cx="10515600" cy="4351338"/>
          </a:xfrm>
        </p:spPr>
        <p:txBody>
          <a:bodyPr>
            <a:normAutofit fontScale="47500" lnSpcReduction="20000"/>
          </a:bodyPr>
          <a:lstStyle/>
          <a:p>
            <a:pPr>
              <a:buFont typeface="Wingdings" panose="05000000000000000000" pitchFamily="2" charset="2"/>
              <a:buChar char="Ø"/>
            </a:pPr>
            <a:r>
              <a:rPr lang="en-US" altLang="en-US" sz="5400" dirty="0">
                <a:latin typeface="Calibri" panose="020F0502020204030204" pitchFamily="34" charset="0"/>
                <a:ea typeface="Calibri" panose="020F0502020204030204" pitchFamily="34" charset="0"/>
                <a:cs typeface="Times New Roman" panose="02020603050405020304" pitchFamily="18" charset="0"/>
              </a:rPr>
              <a:t>From generation of electricity</a:t>
            </a:r>
            <a:endParaRPr lang="en-IN" sz="5000" dirty="0"/>
          </a:p>
          <a:p>
            <a:pPr marL="0" indent="0">
              <a:buNone/>
            </a:pPr>
            <a:endParaRPr lang="en-IN" sz="5000" dirty="0"/>
          </a:p>
          <a:p>
            <a:r>
              <a:rPr lang="en-IN" sz="5000" dirty="0"/>
              <a:t>The capacity of solar panel that can be </a:t>
            </a:r>
            <a:r>
              <a:rPr lang="en-IN" sz="5000" dirty="0" err="1"/>
              <a:t>layed</a:t>
            </a:r>
            <a:r>
              <a:rPr lang="en-IN" sz="5000" dirty="0"/>
              <a:t> above 1km=768kw</a:t>
            </a:r>
            <a:endParaRPr lang="en-US" sz="5000" dirty="0"/>
          </a:p>
          <a:p>
            <a:r>
              <a:rPr lang="en-IN" sz="5000" dirty="0"/>
              <a:t>The amount required to lay 768kw solar panel=Rs. 3.5crore* [*when we consider 6crore for one MW]</a:t>
            </a:r>
          </a:p>
          <a:p>
            <a:r>
              <a:rPr lang="en-US" sz="5000" dirty="0"/>
              <a:t>After 25% government subsidy = Rs2.88 Cr</a:t>
            </a:r>
          </a:p>
          <a:p>
            <a:r>
              <a:rPr lang="en-US" sz="5000" dirty="0"/>
              <a:t>The average energy that can be generated from a 1 kw panel =1825kwh per year</a:t>
            </a:r>
          </a:p>
          <a:p>
            <a:r>
              <a:rPr lang="en-US" sz="5000" dirty="0"/>
              <a:t>Therefore for 1 Km path </a:t>
            </a:r>
            <a:r>
              <a:rPr lang="en-IN" sz="5000" dirty="0"/>
              <a:t>768 x 1825kwh=1,401,600kwh</a:t>
            </a:r>
            <a:endParaRPr lang="en-US" sz="5000" dirty="0"/>
          </a:p>
          <a:p>
            <a:r>
              <a:rPr lang="en-IN" sz="5000" dirty="0"/>
              <a:t>Electricity required for cargo transportation [1 million TEU in a year] through a one km path = 100,000kwh</a:t>
            </a:r>
            <a:endParaRPr lang="en-US" sz="5000" dirty="0"/>
          </a:p>
          <a:p>
            <a:r>
              <a:rPr lang="en-IN" sz="5000" dirty="0"/>
              <a:t>Remaining electricity= 1,401,600 – 100,000 kwh</a:t>
            </a:r>
            <a:endParaRPr lang="en-US" sz="5000" dirty="0"/>
          </a:p>
          <a:p>
            <a:r>
              <a:rPr lang="en-IN" sz="5000" dirty="0"/>
              <a:t>                                         = 1,301,600kwh</a:t>
            </a:r>
            <a:endParaRPr lang="en-US" sz="5000" dirty="0"/>
          </a:p>
          <a:p>
            <a:pPr marL="0" indent="0">
              <a:buNone/>
            </a:pPr>
            <a:endParaRPr lang="en-US" sz="1000" dirty="0"/>
          </a:p>
        </p:txBody>
      </p:sp>
    </p:spTree>
    <p:extLst>
      <p:ext uri="{BB962C8B-B14F-4D97-AF65-F5344CB8AC3E}">
        <p14:creationId xmlns:p14="http://schemas.microsoft.com/office/powerpoint/2010/main" val="267483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3409-ECE7-4B33-8C64-8B1A7A9663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5DAC31-5556-4792-B76D-865DDE6D2AB9}"/>
              </a:ext>
            </a:extLst>
          </p:cNvPr>
          <p:cNvSpPr>
            <a:spLocks noGrp="1"/>
          </p:cNvSpPr>
          <p:nvPr>
            <p:ph idx="1"/>
          </p:nvPr>
        </p:nvSpPr>
        <p:spPr/>
        <p:txBody>
          <a:bodyPr>
            <a:normAutofit fontScale="77500" lnSpcReduction="20000"/>
          </a:bodyPr>
          <a:lstStyle/>
          <a:p>
            <a:pPr marL="0" indent="0">
              <a:buNone/>
            </a:pPr>
            <a:r>
              <a:rPr lang="en-IN" dirty="0"/>
              <a:t>Rate at which electricity is given to the power grid= Rs.2.5/kwh</a:t>
            </a:r>
            <a:endParaRPr lang="en-US" dirty="0"/>
          </a:p>
          <a:p>
            <a:pPr marL="0" indent="0">
              <a:buNone/>
            </a:pPr>
            <a:r>
              <a:rPr lang="en-IN" dirty="0"/>
              <a:t>1,301,600kwh x Rs.2.50 = Rs.0.33 crore</a:t>
            </a:r>
          </a:p>
          <a:p>
            <a:pPr marL="0" indent="0">
              <a:buNone/>
            </a:pPr>
            <a:endParaRPr lang="en-US" dirty="0"/>
          </a:p>
          <a:p>
            <a:pPr marL="0" indent="0">
              <a:buNone/>
            </a:pPr>
            <a:r>
              <a:rPr lang="en-IN" dirty="0"/>
              <a:t>A[goods transportation]=Rs.1.37crore</a:t>
            </a:r>
            <a:endParaRPr lang="en-US" dirty="0"/>
          </a:p>
          <a:p>
            <a:pPr marL="0" indent="0">
              <a:buNone/>
            </a:pPr>
            <a:r>
              <a:rPr lang="en-IN" dirty="0"/>
              <a:t>B[water supply] = Rs. 2.04 crore</a:t>
            </a:r>
            <a:endParaRPr lang="en-US" dirty="0"/>
          </a:p>
          <a:p>
            <a:pPr marL="0" indent="0">
              <a:buNone/>
            </a:pPr>
            <a:r>
              <a:rPr lang="en-IN" dirty="0"/>
              <a:t>C[electricity production]=Rs. 0.33crore</a:t>
            </a:r>
            <a:endParaRPr lang="en-US" dirty="0"/>
          </a:p>
          <a:p>
            <a:pPr marL="0" indent="0">
              <a:buNone/>
            </a:pPr>
            <a:r>
              <a:rPr lang="en-IN" dirty="0"/>
              <a:t> </a:t>
            </a:r>
            <a:endParaRPr lang="en-US" dirty="0"/>
          </a:p>
          <a:p>
            <a:pPr marL="0" indent="0">
              <a:buNone/>
            </a:pPr>
            <a:r>
              <a:rPr lang="en-IN" dirty="0"/>
              <a:t>Total amount= Rs. </a:t>
            </a:r>
            <a:r>
              <a:rPr lang="en-US" dirty="0"/>
              <a:t>3.74</a:t>
            </a:r>
          </a:p>
          <a:p>
            <a:pPr marL="0" indent="0">
              <a:buNone/>
            </a:pPr>
            <a:endParaRPr lang="en-US" dirty="0"/>
          </a:p>
          <a:p>
            <a:pPr marL="0" indent="0">
              <a:buNone/>
            </a:pPr>
            <a:r>
              <a:rPr lang="en-IN" dirty="0"/>
              <a:t>From one </a:t>
            </a:r>
            <a:r>
              <a:rPr lang="en-IN" dirty="0" err="1"/>
              <a:t>kilometer</a:t>
            </a:r>
            <a:r>
              <a:rPr lang="en-IN" dirty="0"/>
              <a:t> path of Wentainer system we can get an approximate annual income of ₹</a:t>
            </a:r>
            <a:r>
              <a:rPr lang="en-IN" b="1" i="1" dirty="0"/>
              <a:t>3.74</a:t>
            </a:r>
            <a:r>
              <a:rPr lang="en-IN" dirty="0"/>
              <a:t>crore</a:t>
            </a:r>
            <a:endParaRPr lang="en-US" dirty="0"/>
          </a:p>
          <a:p>
            <a:pPr marL="0" indent="0">
              <a:buNone/>
            </a:pPr>
            <a:r>
              <a:rPr lang="en-IN" sz="800" dirty="0"/>
              <a:t> </a:t>
            </a:r>
            <a:endParaRPr lang="en-US" sz="800" dirty="0"/>
          </a:p>
          <a:p>
            <a:pPr marL="0" indent="0">
              <a:buNone/>
            </a:pPr>
            <a:r>
              <a:rPr lang="en-IN" sz="800" dirty="0"/>
              <a:t> </a:t>
            </a:r>
            <a:endParaRPr lang="en-US" sz="800" dirty="0"/>
          </a:p>
          <a:p>
            <a:endParaRPr lang="en-US" dirty="0"/>
          </a:p>
        </p:txBody>
      </p:sp>
    </p:spTree>
    <p:extLst>
      <p:ext uri="{BB962C8B-B14F-4D97-AF65-F5344CB8AC3E}">
        <p14:creationId xmlns:p14="http://schemas.microsoft.com/office/powerpoint/2010/main" val="137392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89C2-97B1-44D5-B0D4-61416A68DBC5}"/>
              </a:ext>
            </a:extLst>
          </p:cNvPr>
          <p:cNvSpPr>
            <a:spLocks noGrp="1"/>
          </p:cNvSpPr>
          <p:nvPr>
            <p:ph type="title"/>
          </p:nvPr>
        </p:nvSpPr>
        <p:spPr/>
        <p:txBody>
          <a:bodyPr/>
          <a:lstStyle/>
          <a:p>
            <a:r>
              <a:rPr lang="en-US" dirty="0"/>
              <a:t>Working</a:t>
            </a:r>
          </a:p>
        </p:txBody>
      </p:sp>
      <p:sp>
        <p:nvSpPr>
          <p:cNvPr id="3" name="Content Placeholder 2">
            <a:extLst>
              <a:ext uri="{FF2B5EF4-FFF2-40B4-BE49-F238E27FC236}">
                <a16:creationId xmlns:a16="http://schemas.microsoft.com/office/drawing/2014/main" id="{0193FEFE-D246-4052-B221-CB81ECC4D875}"/>
              </a:ext>
            </a:extLst>
          </p:cNvPr>
          <p:cNvSpPr>
            <a:spLocks noGrp="1"/>
          </p:cNvSpPr>
          <p:nvPr>
            <p:ph idx="1"/>
          </p:nvPr>
        </p:nvSpPr>
        <p:spPr/>
        <p:txBody>
          <a:bodyPr>
            <a:normAutofit fontScale="92500"/>
          </a:bodyPr>
          <a:lstStyle/>
          <a:p>
            <a:r>
              <a:rPr lang="en-US" dirty="0"/>
              <a:t>The Wentainer system works as a convoy of boats in straight line(3.25m Width ) which is able  to carry a container (33 TON) or equally weighing cargo. A three-rail system situated in the structure constructed above the water path helps in the movement and control of the Wentainer. </a:t>
            </a:r>
          </a:p>
          <a:p>
            <a:r>
              <a:rPr lang="en-US" dirty="0"/>
              <a:t>The Wentainer initiates movement by applying force onto the middle rail called puller rail , the other two rails along the sides of structure is used to guide the Wentainer along the path (guide rails) .</a:t>
            </a:r>
          </a:p>
          <a:p>
            <a:r>
              <a:rPr lang="en-US" dirty="0"/>
              <a:t> Wenatiner system has an engine unit situated at the front boat of the straight convoy which applies the force on the rail. The entire system works with help of electricity generated by the solar panels situated above structure.</a:t>
            </a:r>
          </a:p>
          <a:p>
            <a:endParaRPr lang="en-US" dirty="0"/>
          </a:p>
        </p:txBody>
      </p:sp>
    </p:spTree>
    <p:extLst>
      <p:ext uri="{BB962C8B-B14F-4D97-AF65-F5344CB8AC3E}">
        <p14:creationId xmlns:p14="http://schemas.microsoft.com/office/powerpoint/2010/main" val="3944900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57FE5E-883A-47D6-8312-9C8F53075B73}"/>
              </a:ext>
            </a:extLst>
          </p:cNvPr>
          <p:cNvPicPr>
            <a:picLocks noChangeAspect="1"/>
          </p:cNvPicPr>
          <p:nvPr/>
        </p:nvPicPr>
        <p:blipFill>
          <a:blip r:embed="rId2"/>
          <a:stretch>
            <a:fillRect/>
          </a:stretch>
        </p:blipFill>
        <p:spPr>
          <a:xfrm>
            <a:off x="681221" y="0"/>
            <a:ext cx="9710442" cy="6858000"/>
          </a:xfrm>
          <a:prstGeom prst="rect">
            <a:avLst/>
          </a:prstGeom>
        </p:spPr>
      </p:pic>
    </p:spTree>
    <p:extLst>
      <p:ext uri="{BB962C8B-B14F-4D97-AF65-F5344CB8AC3E}">
        <p14:creationId xmlns:p14="http://schemas.microsoft.com/office/powerpoint/2010/main" val="123721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706E-BD6A-468E-B9A2-24D20904E1FD}"/>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8822C126-B7F1-49E8-AB5D-AAFE99A242F7}"/>
              </a:ext>
            </a:extLst>
          </p:cNvPr>
          <p:cNvSpPr>
            <a:spLocks noGrp="1"/>
          </p:cNvSpPr>
          <p:nvPr>
            <p:ph idx="1"/>
          </p:nvPr>
        </p:nvSpPr>
        <p:spPr/>
        <p:txBody>
          <a:bodyPr>
            <a:normAutofit fontScale="77500" lnSpcReduction="20000"/>
          </a:bodyPr>
          <a:lstStyle/>
          <a:p>
            <a:r>
              <a:rPr lang="en-US" dirty="0"/>
              <a:t>In the present scenario the cost effective method for cargo transportation throughout the country is waterways. </a:t>
            </a:r>
          </a:p>
          <a:p>
            <a:r>
              <a:rPr lang="en-US" dirty="0"/>
              <a:t>To move one-ton cargo for 1 km through highway it costs Rs. 2.28, for railways it costs Rs 1.41 and it costs  Rs.1.19 for water ways. </a:t>
            </a:r>
          </a:p>
          <a:p>
            <a:r>
              <a:rPr lang="en-US" dirty="0"/>
              <a:t>Water transportation systems can  achieve profit only if there is existing natural water canals/paths/bodies. Due to lack of this, there occurs a requirement for huge construction works which leads to huge cost in terms of money, land and water. This is often not preferred nor  is it profitable.</a:t>
            </a:r>
          </a:p>
          <a:p>
            <a:r>
              <a:rPr lang="en-US" dirty="0"/>
              <a:t>Railways work using electricity, which decreases its working cost . But waterways works using costly fossil fuels which increases the running cost &amp; also creates direct pollution .</a:t>
            </a:r>
          </a:p>
          <a:p>
            <a:r>
              <a:rPr lang="en-US" dirty="0"/>
              <a:t>Due to low speed limitation working hours of water transport also increases, moreover this leads to a requirement to provide accommodation and food storage facilities within the vessel which further increases the cost and curb weight.</a:t>
            </a:r>
          </a:p>
        </p:txBody>
      </p:sp>
    </p:spTree>
    <p:extLst>
      <p:ext uri="{BB962C8B-B14F-4D97-AF65-F5344CB8AC3E}">
        <p14:creationId xmlns:p14="http://schemas.microsoft.com/office/powerpoint/2010/main" val="235420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9191-CD2C-41D5-9CCE-4330947AB9B6}"/>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254DFA93-E300-4EFE-BAA9-FBBE0987BD55}"/>
              </a:ext>
            </a:extLst>
          </p:cNvPr>
          <p:cNvSpPr>
            <a:spLocks noGrp="1"/>
          </p:cNvSpPr>
          <p:nvPr>
            <p:ph idx="1"/>
          </p:nvPr>
        </p:nvSpPr>
        <p:spPr/>
        <p:txBody>
          <a:bodyPr>
            <a:normAutofit fontScale="85000" lnSpcReduction="20000"/>
          </a:bodyPr>
          <a:lstStyle/>
          <a:p>
            <a:r>
              <a:rPr lang="en-US" dirty="0"/>
              <a:t>Wentainer system works as a convoy of boats (3.25m width  X 0.90m draft) in a straight line which is able to carry a container (33 Ton) or equally weighing cargo with the help of overhead rails.</a:t>
            </a:r>
          </a:p>
          <a:p>
            <a:r>
              <a:rPr lang="en-US" dirty="0"/>
              <a:t>Wenatiner can transport goods using a narrow pathway (6m width X 2m depth) . Large scale goods can also be transported using the very same path way.</a:t>
            </a:r>
          </a:p>
          <a:p>
            <a:r>
              <a:rPr lang="en-US" dirty="0"/>
              <a:t> This pathway can be constructed with comparatively lower cost, lower area of land and lower volume of water.</a:t>
            </a:r>
          </a:p>
          <a:p>
            <a:r>
              <a:rPr lang="en-US" dirty="0"/>
              <a:t>Solar panel can be easily integrated onto  the rail structure constructed for the Wentainer system. From this, solar energy which has a lower generation cost (less than RS 2.5/KWh) can be directly utilized by the Wentainer system.</a:t>
            </a:r>
          </a:p>
          <a:p>
            <a:r>
              <a:rPr lang="en-US" dirty="0"/>
              <a:t>Wentainer system can be made fully automatic with help of guide rails. Thus work time can be reduced, food and accommodation facilities can be avoided. As a result overall cost can be reduced. </a:t>
            </a:r>
          </a:p>
          <a:p>
            <a:endParaRPr lang="en-US" dirty="0"/>
          </a:p>
        </p:txBody>
      </p:sp>
    </p:spTree>
    <p:extLst>
      <p:ext uri="{BB962C8B-B14F-4D97-AF65-F5344CB8AC3E}">
        <p14:creationId xmlns:p14="http://schemas.microsoft.com/office/powerpoint/2010/main" val="177019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B794-C541-4F47-80D4-F3BFEE5EF84C}"/>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691DB756-84F8-4B8A-A8A2-84AF0408E440}"/>
              </a:ext>
            </a:extLst>
          </p:cNvPr>
          <p:cNvSpPr>
            <a:spLocks noGrp="1"/>
          </p:cNvSpPr>
          <p:nvPr>
            <p:ph idx="1"/>
          </p:nvPr>
        </p:nvSpPr>
        <p:spPr/>
        <p:txBody>
          <a:bodyPr>
            <a:normAutofit lnSpcReduction="10000"/>
          </a:bodyPr>
          <a:lstStyle/>
          <a:p>
            <a:r>
              <a:rPr lang="en-US" dirty="0"/>
              <a:t>The advantages of Wenatiner system over the conventional inland waterways systems are:</a:t>
            </a:r>
          </a:p>
          <a:p>
            <a:pPr marL="514350" lvl="0" indent="-514350">
              <a:buFont typeface="+mj-lt"/>
              <a:buAutoNum type="arabicPeriod"/>
            </a:pPr>
            <a:r>
              <a:rPr lang="en-US" dirty="0"/>
              <a:t>Cargo can be transported by utilizing only one third of energy used by a propeller system.</a:t>
            </a:r>
          </a:p>
          <a:p>
            <a:pPr marL="514350" lvl="0" indent="-514350">
              <a:buFont typeface="+mj-lt"/>
              <a:buAutoNum type="arabicPeriod"/>
            </a:pPr>
            <a:r>
              <a:rPr lang="en-US" dirty="0"/>
              <a:t>Can use solar energy directly which has lower generation cost.</a:t>
            </a:r>
          </a:p>
          <a:p>
            <a:pPr marL="514350" lvl="0" indent="-514350">
              <a:buFont typeface="+mj-lt"/>
              <a:buAutoNum type="arabicPeriod"/>
            </a:pPr>
            <a:r>
              <a:rPr lang="en-US" dirty="0"/>
              <a:t>Direct and indirect pollution is minimized during the cargo transport.</a:t>
            </a:r>
          </a:p>
          <a:p>
            <a:pPr marL="514350" lvl="0" indent="-514350">
              <a:buFont typeface="+mj-lt"/>
              <a:buAutoNum type="arabicPeriod"/>
            </a:pPr>
            <a:r>
              <a:rPr lang="en-US" dirty="0"/>
              <a:t>Large scale goods transport can be achieved using a narrow water pathway.</a:t>
            </a:r>
          </a:p>
          <a:p>
            <a:pPr marL="514350" lvl="0" indent="-514350">
              <a:buFont typeface="+mj-lt"/>
              <a:buAutoNum type="arabicPeriod"/>
            </a:pPr>
            <a:r>
              <a:rPr lang="en-US" dirty="0"/>
              <a:t>Can be made fully automatic.</a:t>
            </a:r>
          </a:p>
          <a:p>
            <a:endParaRPr lang="en-US" dirty="0"/>
          </a:p>
        </p:txBody>
      </p:sp>
    </p:spTree>
    <p:extLst>
      <p:ext uri="{BB962C8B-B14F-4D97-AF65-F5344CB8AC3E}">
        <p14:creationId xmlns:p14="http://schemas.microsoft.com/office/powerpoint/2010/main" val="4161565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BE39-717E-49B8-8C09-DEC61D6EC9EE}"/>
              </a:ext>
            </a:extLst>
          </p:cNvPr>
          <p:cNvSpPr>
            <a:spLocks noGrp="1"/>
          </p:cNvSpPr>
          <p:nvPr>
            <p:ph type="title"/>
          </p:nvPr>
        </p:nvSpPr>
        <p:spPr>
          <a:xfrm>
            <a:off x="838200" y="140175"/>
            <a:ext cx="5059680" cy="1325563"/>
          </a:xfrm>
        </p:spPr>
        <p:txBody>
          <a:bodyPr/>
          <a:lstStyle/>
          <a:p>
            <a:r>
              <a:rPr lang="en-US" dirty="0"/>
              <a:t>Market Analysis</a:t>
            </a:r>
          </a:p>
        </p:txBody>
      </p:sp>
      <p:sp>
        <p:nvSpPr>
          <p:cNvPr id="3" name="Content Placeholder 2">
            <a:extLst>
              <a:ext uri="{FF2B5EF4-FFF2-40B4-BE49-F238E27FC236}">
                <a16:creationId xmlns:a16="http://schemas.microsoft.com/office/drawing/2014/main" id="{1492DB31-02A5-44EC-A24E-82E79616936D}"/>
              </a:ext>
            </a:extLst>
          </p:cNvPr>
          <p:cNvSpPr>
            <a:spLocks noGrp="1"/>
          </p:cNvSpPr>
          <p:nvPr>
            <p:ph idx="1"/>
          </p:nvPr>
        </p:nvSpPr>
        <p:spPr>
          <a:xfrm>
            <a:off x="838200" y="1749424"/>
            <a:ext cx="10515600" cy="4544696"/>
          </a:xfrm>
        </p:spPr>
        <p:txBody>
          <a:bodyPr>
            <a:normAutofit/>
          </a:bodyPr>
          <a:lstStyle/>
          <a:p>
            <a:r>
              <a:rPr lang="en-US" sz="2400" dirty="0"/>
              <a:t>Current capacity of Columbo port is 6 million TEU, in China it is between 10 to 40 million TEU for 8 of its ports. However, the capacity of all ports in South-India  is 3 million TEU even though they are close to </a:t>
            </a:r>
            <a:r>
              <a:rPr lang="en-US" sz="2400" i="1" dirty="0"/>
              <a:t>international shipping route</a:t>
            </a:r>
            <a:r>
              <a:rPr lang="en-US" sz="2400" dirty="0"/>
              <a:t>. At present works are being done to </a:t>
            </a:r>
            <a:r>
              <a:rPr lang="en-US" sz="2400" i="1" dirty="0"/>
              <a:t>increase this capacity to 12 million TEU</a:t>
            </a:r>
            <a:r>
              <a:rPr lang="en-US" sz="2400" dirty="0"/>
              <a:t>.</a:t>
            </a:r>
          </a:p>
          <a:p>
            <a:r>
              <a:rPr lang="en-US" sz="2400" dirty="0"/>
              <a:t>The current road/rail system is </a:t>
            </a:r>
            <a:r>
              <a:rPr lang="en-US" sz="2400" i="1" dirty="0"/>
              <a:t>not enough to handle this </a:t>
            </a:r>
            <a:r>
              <a:rPr lang="en-US" sz="2400" dirty="0"/>
              <a:t>huge amount of cargo, in order to overcome this Indian government is trying to implement the ‘</a:t>
            </a:r>
            <a:r>
              <a:rPr lang="en-US" sz="2400" i="1" dirty="0"/>
              <a:t>Sagar mala’</a:t>
            </a:r>
            <a:r>
              <a:rPr lang="en-US" sz="2400" dirty="0"/>
              <a:t> project, aiming to link the seaports using rails, road and feeder ship systems.</a:t>
            </a:r>
          </a:p>
          <a:p>
            <a:r>
              <a:rPr lang="en-US" sz="2400" dirty="0"/>
              <a:t>If this rail, road and feeder ships are replaced by Wenatiner system it will be possible to handle cargo transport at a lower cost than that of other systems.</a:t>
            </a:r>
          </a:p>
          <a:p>
            <a:r>
              <a:rPr lang="en-US" sz="2400" dirty="0"/>
              <a:t>If the Wentainer system is used to link industrial corridors and/or between states, it will be also possible to handle cargo along with supply of water.</a:t>
            </a:r>
          </a:p>
          <a:p>
            <a:endParaRPr lang="en-US" sz="2400" dirty="0"/>
          </a:p>
        </p:txBody>
      </p:sp>
    </p:spTree>
    <p:extLst>
      <p:ext uri="{BB962C8B-B14F-4D97-AF65-F5344CB8AC3E}">
        <p14:creationId xmlns:p14="http://schemas.microsoft.com/office/powerpoint/2010/main" val="185024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0317-82D9-40B3-AE12-117200D4D8D0}"/>
              </a:ext>
            </a:extLst>
          </p:cNvPr>
          <p:cNvSpPr>
            <a:spLocks noGrp="1"/>
          </p:cNvSpPr>
          <p:nvPr>
            <p:ph type="title"/>
          </p:nvPr>
        </p:nvSpPr>
        <p:spPr>
          <a:xfrm>
            <a:off x="570207" y="89554"/>
            <a:ext cx="10515600" cy="1325563"/>
          </a:xfrm>
        </p:spPr>
        <p:txBody>
          <a:bodyPr/>
          <a:lstStyle/>
          <a:p>
            <a:r>
              <a:rPr lang="en-US" dirty="0"/>
              <a:t>Competitors Comparison</a:t>
            </a:r>
          </a:p>
        </p:txBody>
      </p:sp>
      <p:sp>
        <p:nvSpPr>
          <p:cNvPr id="3" name="Content Placeholder 2">
            <a:extLst>
              <a:ext uri="{FF2B5EF4-FFF2-40B4-BE49-F238E27FC236}">
                <a16:creationId xmlns:a16="http://schemas.microsoft.com/office/drawing/2014/main" id="{0157BDA1-CB8B-44AA-B9E8-8E278E6591EE}"/>
              </a:ext>
            </a:extLst>
          </p:cNvPr>
          <p:cNvSpPr>
            <a:spLocks noGrp="1"/>
          </p:cNvSpPr>
          <p:nvPr>
            <p:ph idx="1"/>
          </p:nvPr>
        </p:nvSpPr>
        <p:spPr>
          <a:xfrm>
            <a:off x="570207" y="1163746"/>
            <a:ext cx="10289583" cy="4792151"/>
          </a:xfrm>
        </p:spPr>
        <p:txBody>
          <a:bodyPr>
            <a:normAutofit/>
          </a:bodyPr>
          <a:lstStyle/>
          <a:p>
            <a:r>
              <a:rPr lang="en-US" dirty="0"/>
              <a:t>According to study report of World Bank, to move 1 ton of cargo through a km, railway requires Rs 1.41 while waterways requires only Rs 1.19. Of the total cargo transportation throughout the country 27% of it is done by railway while only about 0.5% is done by waterways. </a:t>
            </a:r>
          </a:p>
        </p:txBody>
      </p:sp>
      <p:pic>
        <p:nvPicPr>
          <p:cNvPr id="8" name="Content Placeholder 4">
            <a:extLst>
              <a:ext uri="{FF2B5EF4-FFF2-40B4-BE49-F238E27FC236}">
                <a16:creationId xmlns:a16="http://schemas.microsoft.com/office/drawing/2014/main" id="{442EA904-1825-459C-B5FB-5986688D8EFB}"/>
              </a:ext>
            </a:extLst>
          </p:cNvPr>
          <p:cNvPicPr>
            <a:picLocks noChangeAspect="1"/>
          </p:cNvPicPr>
          <p:nvPr/>
        </p:nvPicPr>
        <p:blipFill rotWithShape="1">
          <a:blip r:embed="rId2">
            <a:extLst>
              <a:ext uri="{28A0092B-C50C-407E-A947-70E740481C1C}">
                <a14:useLocalDpi xmlns:a14="http://schemas.microsoft.com/office/drawing/2010/main" val="0"/>
              </a:ext>
            </a:extLst>
          </a:blip>
          <a:srcRect l="8308" t="3769" r="3294" b="7245"/>
          <a:stretch/>
        </p:blipFill>
        <p:spPr>
          <a:xfrm>
            <a:off x="0" y="3254643"/>
            <a:ext cx="6509288" cy="3603357"/>
          </a:xfrm>
          <a:prstGeom prst="rect">
            <a:avLst/>
          </a:prstGeom>
        </p:spPr>
      </p:pic>
      <p:pic>
        <p:nvPicPr>
          <p:cNvPr id="9" name="Picture 8">
            <a:extLst>
              <a:ext uri="{FF2B5EF4-FFF2-40B4-BE49-F238E27FC236}">
                <a16:creationId xmlns:a16="http://schemas.microsoft.com/office/drawing/2014/main" id="{0063624F-2EF4-45AC-A063-21D964393B54}"/>
              </a:ext>
            </a:extLst>
          </p:cNvPr>
          <p:cNvPicPr>
            <a:picLocks noChangeAspect="1"/>
          </p:cNvPicPr>
          <p:nvPr/>
        </p:nvPicPr>
        <p:blipFill rotWithShape="1">
          <a:blip r:embed="rId3">
            <a:extLst>
              <a:ext uri="{28A0092B-C50C-407E-A947-70E740481C1C}">
                <a14:useLocalDpi xmlns:a14="http://schemas.microsoft.com/office/drawing/2010/main" val="0"/>
              </a:ext>
            </a:extLst>
          </a:blip>
          <a:srcRect t="4469"/>
          <a:stretch/>
        </p:blipFill>
        <p:spPr>
          <a:xfrm>
            <a:off x="6509288" y="3254643"/>
            <a:ext cx="5682712" cy="36446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19791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891</TotalTime>
  <Words>2073</Words>
  <Application>Microsoft Office PowerPoint</Application>
  <PresentationFormat>Widescreen</PresentationFormat>
  <Paragraphs>163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Wentainer</vt:lpstr>
      <vt:lpstr>PowerPoint Presentation</vt:lpstr>
      <vt:lpstr>Working</vt:lpstr>
      <vt:lpstr>PowerPoint Presentation</vt:lpstr>
      <vt:lpstr>Problem</vt:lpstr>
      <vt:lpstr>Solution</vt:lpstr>
      <vt:lpstr>Advantages</vt:lpstr>
      <vt:lpstr>Market Analysis</vt:lpstr>
      <vt:lpstr>Competitors Comparison</vt:lpstr>
      <vt:lpstr>PowerPoint Presentation</vt:lpstr>
      <vt:lpstr>PowerPoint Presentation</vt:lpstr>
      <vt:lpstr>Product &amp; service portfolio</vt:lpstr>
      <vt:lpstr>PowerPoint Presentation</vt:lpstr>
      <vt:lpstr>Product portfolio</vt:lpstr>
      <vt:lpstr>Product portfolio</vt:lpstr>
      <vt:lpstr>PowerPoint Presentation</vt:lpstr>
      <vt:lpstr>PowerPoint Presentation</vt:lpstr>
      <vt:lpstr>Marketing and sales plan</vt:lpstr>
      <vt:lpstr>Marketing and sales plan</vt:lpstr>
      <vt:lpstr>PowerPoint Presentation</vt:lpstr>
      <vt:lpstr>PowerPoint Presentation</vt:lpstr>
      <vt:lpstr>Product Cost</vt:lpstr>
      <vt:lpstr>Revenue</vt:lpstr>
      <vt:lpstr>Revenue</vt:lpstr>
      <vt:lpstr>Revenue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Wentainer</dc:title>
  <dc:creator>VI64</dc:creator>
  <cp:lastModifiedBy>VI64</cp:lastModifiedBy>
  <cp:revision>51</cp:revision>
  <dcterms:created xsi:type="dcterms:W3CDTF">2019-09-24T06:24:48Z</dcterms:created>
  <dcterms:modified xsi:type="dcterms:W3CDTF">2019-09-29T12:20:50Z</dcterms:modified>
</cp:coreProperties>
</file>