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9" r:id="rId4"/>
    <p:sldId id="260" r:id="rId5"/>
    <p:sldId id="261" r:id="rId6"/>
    <p:sldId id="262" r:id="rId7"/>
    <p:sldId id="263" r:id="rId8"/>
    <p:sldId id="264" r:id="rId9"/>
    <p:sldId id="266" r:id="rId10"/>
    <p:sldId id="267" r:id="rId11"/>
    <p:sldId id="265" r:id="rId12"/>
    <p:sldId id="278" r:id="rId13"/>
    <p:sldId id="270" r:id="rId14"/>
    <p:sldId id="269" r:id="rId15"/>
    <p:sldId id="276" r:id="rId16"/>
    <p:sldId id="277" r:id="rId17"/>
    <p:sldId id="275" r:id="rId18"/>
    <p:sldId id="268" r:id="rId19"/>
    <p:sldId id="280" r:id="rId20"/>
    <p:sldId id="282" r:id="rId21"/>
    <p:sldId id="283" r:id="rId22"/>
    <p:sldId id="284" r:id="rId23"/>
    <p:sldId id="272" r:id="rId24"/>
    <p:sldId id="273" r:id="rId25"/>
    <p:sldId id="279" r:id="rId26"/>
    <p:sldId id="274" r:id="rId27"/>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5202" y="815878"/>
            <a:ext cx="6448425" cy="306735"/>
          </a:xfrm>
          <a:custGeom>
            <a:avLst/>
            <a:gdLst/>
            <a:ahLst/>
            <a:cxnLst/>
            <a:rect l="l" t="t" r="r" b="b"/>
            <a:pathLst>
              <a:path w="6878320" h="436244">
                <a:moveTo>
                  <a:pt x="2984" y="4508"/>
                </a:moveTo>
                <a:lnTo>
                  <a:pt x="2730" y="4508"/>
                </a:lnTo>
                <a:lnTo>
                  <a:pt x="0" y="435749"/>
                </a:lnTo>
                <a:lnTo>
                  <a:pt x="254" y="435749"/>
                </a:lnTo>
                <a:lnTo>
                  <a:pt x="2984" y="4508"/>
                </a:lnTo>
                <a:close/>
              </a:path>
              <a:path w="6878320" h="436244">
                <a:moveTo>
                  <a:pt x="6878231" y="4508"/>
                </a:moveTo>
                <a:lnTo>
                  <a:pt x="6877964" y="4508"/>
                </a:lnTo>
                <a:lnTo>
                  <a:pt x="6875246" y="435749"/>
                </a:lnTo>
                <a:lnTo>
                  <a:pt x="6875500" y="435749"/>
                </a:lnTo>
                <a:lnTo>
                  <a:pt x="6878231" y="4508"/>
                </a:lnTo>
                <a:close/>
              </a:path>
              <a:path w="6878320" h="436244">
                <a:moveTo>
                  <a:pt x="6878231" y="3378"/>
                </a:moveTo>
                <a:lnTo>
                  <a:pt x="1485" y="0"/>
                </a:lnTo>
                <a:lnTo>
                  <a:pt x="1485" y="292"/>
                </a:lnTo>
                <a:lnTo>
                  <a:pt x="6878231" y="3670"/>
                </a:lnTo>
                <a:lnTo>
                  <a:pt x="6878231" y="3378"/>
                </a:lnTo>
                <a:close/>
              </a:path>
            </a:pathLst>
          </a:custGeom>
          <a:solidFill>
            <a:srgbClr val="929292"/>
          </a:solidFill>
        </p:spPr>
        <p:txBody>
          <a:bodyPr wrap="square" lIns="0" tIns="0" rIns="0" bIns="0" rtlCol="0"/>
          <a:lstStyle/>
          <a:p>
            <a:endParaRPr sz="1266"/>
          </a:p>
        </p:txBody>
      </p:sp>
      <p:sp>
        <p:nvSpPr>
          <p:cNvPr id="17" name="bg object 17"/>
          <p:cNvSpPr/>
          <p:nvPr/>
        </p:nvSpPr>
        <p:spPr>
          <a:xfrm>
            <a:off x="4475202" y="2187684"/>
            <a:ext cx="6448425" cy="306735"/>
          </a:xfrm>
          <a:custGeom>
            <a:avLst/>
            <a:gdLst/>
            <a:ahLst/>
            <a:cxnLst/>
            <a:rect l="l" t="t" r="r" b="b"/>
            <a:pathLst>
              <a:path w="6878320" h="436245">
                <a:moveTo>
                  <a:pt x="2984" y="431228"/>
                </a:moveTo>
                <a:lnTo>
                  <a:pt x="254" y="0"/>
                </a:lnTo>
                <a:lnTo>
                  <a:pt x="0" y="0"/>
                </a:lnTo>
                <a:lnTo>
                  <a:pt x="2730" y="431228"/>
                </a:lnTo>
                <a:lnTo>
                  <a:pt x="2984" y="431228"/>
                </a:lnTo>
                <a:close/>
              </a:path>
              <a:path w="6878320" h="436245">
                <a:moveTo>
                  <a:pt x="6878231" y="432066"/>
                </a:moveTo>
                <a:lnTo>
                  <a:pt x="1485" y="435457"/>
                </a:lnTo>
                <a:lnTo>
                  <a:pt x="1485" y="435749"/>
                </a:lnTo>
                <a:lnTo>
                  <a:pt x="6878231" y="432358"/>
                </a:lnTo>
                <a:lnTo>
                  <a:pt x="6878231" y="432066"/>
                </a:lnTo>
                <a:close/>
              </a:path>
              <a:path w="6878320" h="436245">
                <a:moveTo>
                  <a:pt x="6878231" y="431228"/>
                </a:moveTo>
                <a:lnTo>
                  <a:pt x="6875500" y="0"/>
                </a:lnTo>
                <a:lnTo>
                  <a:pt x="6875246" y="0"/>
                </a:lnTo>
                <a:lnTo>
                  <a:pt x="6877964" y="431228"/>
                </a:lnTo>
                <a:lnTo>
                  <a:pt x="6878231" y="431228"/>
                </a:lnTo>
                <a:close/>
              </a:path>
            </a:pathLst>
          </a:custGeom>
          <a:solidFill>
            <a:srgbClr val="929292"/>
          </a:solidFill>
        </p:spPr>
        <p:txBody>
          <a:bodyPr wrap="square" lIns="0" tIns="0" rIns="0" bIns="0" rtlCol="0"/>
          <a:lstStyle/>
          <a:p>
            <a:endParaRPr sz="1266"/>
          </a:p>
        </p:txBody>
      </p:sp>
      <p:sp>
        <p:nvSpPr>
          <p:cNvPr id="18" name="bg object 18"/>
          <p:cNvSpPr/>
          <p:nvPr/>
        </p:nvSpPr>
        <p:spPr>
          <a:xfrm>
            <a:off x="4212209" y="1527508"/>
            <a:ext cx="374452" cy="254943"/>
          </a:xfrm>
          <a:custGeom>
            <a:avLst/>
            <a:gdLst/>
            <a:ahLst/>
            <a:cxnLst/>
            <a:rect l="l" t="t" r="r" b="b"/>
            <a:pathLst>
              <a:path w="399414" h="362585">
                <a:moveTo>
                  <a:pt x="221412" y="0"/>
                </a:moveTo>
                <a:lnTo>
                  <a:pt x="177707" y="0"/>
                </a:lnTo>
                <a:lnTo>
                  <a:pt x="134849" y="8720"/>
                </a:lnTo>
                <a:lnTo>
                  <a:pt x="94532" y="26162"/>
                </a:lnTo>
                <a:lnTo>
                  <a:pt x="58450" y="52324"/>
                </a:lnTo>
                <a:lnTo>
                  <a:pt x="25977" y="91211"/>
                </a:lnTo>
                <a:lnTo>
                  <a:pt x="6494" y="135015"/>
                </a:lnTo>
                <a:lnTo>
                  <a:pt x="0" y="181277"/>
                </a:lnTo>
                <a:lnTo>
                  <a:pt x="6494" y="227539"/>
                </a:lnTo>
                <a:lnTo>
                  <a:pt x="25977" y="271343"/>
                </a:lnTo>
                <a:lnTo>
                  <a:pt x="58450" y="310230"/>
                </a:lnTo>
                <a:lnTo>
                  <a:pt x="94532" y="336392"/>
                </a:lnTo>
                <a:lnTo>
                  <a:pt x="134849" y="353834"/>
                </a:lnTo>
                <a:lnTo>
                  <a:pt x="177707" y="362554"/>
                </a:lnTo>
                <a:lnTo>
                  <a:pt x="221412" y="362554"/>
                </a:lnTo>
                <a:lnTo>
                  <a:pt x="264270" y="353834"/>
                </a:lnTo>
                <a:lnTo>
                  <a:pt x="304587" y="336392"/>
                </a:lnTo>
                <a:lnTo>
                  <a:pt x="340669" y="310230"/>
                </a:lnTo>
                <a:lnTo>
                  <a:pt x="373141" y="271343"/>
                </a:lnTo>
                <a:lnTo>
                  <a:pt x="392625" y="227539"/>
                </a:lnTo>
                <a:lnTo>
                  <a:pt x="399119" y="181277"/>
                </a:lnTo>
                <a:lnTo>
                  <a:pt x="392625" y="135015"/>
                </a:lnTo>
                <a:lnTo>
                  <a:pt x="373141" y="91211"/>
                </a:lnTo>
                <a:lnTo>
                  <a:pt x="340669" y="52324"/>
                </a:lnTo>
                <a:lnTo>
                  <a:pt x="304587" y="26162"/>
                </a:lnTo>
                <a:lnTo>
                  <a:pt x="264270" y="8720"/>
                </a:lnTo>
                <a:lnTo>
                  <a:pt x="221412" y="0"/>
                </a:lnTo>
                <a:close/>
              </a:path>
            </a:pathLst>
          </a:custGeom>
          <a:solidFill>
            <a:srgbClr val="A7A7A7"/>
          </a:solidFill>
        </p:spPr>
        <p:txBody>
          <a:bodyPr wrap="square" lIns="0" tIns="0" rIns="0" bIns="0" rtlCol="0"/>
          <a:lstStyle/>
          <a:p>
            <a:endParaRPr sz="1266"/>
          </a:p>
        </p:txBody>
      </p:sp>
      <p:sp>
        <p:nvSpPr>
          <p:cNvPr id="19" name="bg object 19"/>
          <p:cNvSpPr/>
          <p:nvPr/>
        </p:nvSpPr>
        <p:spPr>
          <a:xfrm>
            <a:off x="1028680" y="1654025"/>
            <a:ext cx="3224213" cy="2232"/>
          </a:xfrm>
          <a:custGeom>
            <a:avLst/>
            <a:gdLst/>
            <a:ahLst/>
            <a:cxnLst/>
            <a:rect l="l" t="t" r="r" b="b"/>
            <a:pathLst>
              <a:path w="3439160" h="3175">
                <a:moveTo>
                  <a:pt x="3439114" y="212"/>
                </a:moveTo>
                <a:lnTo>
                  <a:pt x="0" y="212"/>
                </a:lnTo>
                <a:lnTo>
                  <a:pt x="0" y="0"/>
                </a:lnTo>
                <a:lnTo>
                  <a:pt x="3439114" y="0"/>
                </a:lnTo>
                <a:lnTo>
                  <a:pt x="3439114" y="212"/>
                </a:lnTo>
                <a:close/>
              </a:path>
            </a:pathLst>
          </a:custGeom>
          <a:solidFill>
            <a:srgbClr val="A7A7A7"/>
          </a:solidFill>
        </p:spPr>
        <p:txBody>
          <a:bodyPr wrap="square" lIns="0" tIns="0" rIns="0" bIns="0" rtlCol="0"/>
          <a:lstStyle/>
          <a:p>
            <a:endParaRPr sz="1266"/>
          </a:p>
        </p:txBody>
      </p:sp>
      <p:sp>
        <p:nvSpPr>
          <p:cNvPr id="20" name="bg object 20"/>
          <p:cNvSpPr/>
          <p:nvPr/>
        </p:nvSpPr>
        <p:spPr>
          <a:xfrm>
            <a:off x="10812365" y="1527508"/>
            <a:ext cx="374452" cy="254943"/>
          </a:xfrm>
          <a:custGeom>
            <a:avLst/>
            <a:gdLst/>
            <a:ahLst/>
            <a:cxnLst/>
            <a:rect l="l" t="t" r="r" b="b"/>
            <a:pathLst>
              <a:path w="399415" h="362585">
                <a:moveTo>
                  <a:pt x="221412" y="0"/>
                </a:moveTo>
                <a:lnTo>
                  <a:pt x="177706" y="0"/>
                </a:lnTo>
                <a:lnTo>
                  <a:pt x="134848" y="8720"/>
                </a:lnTo>
                <a:lnTo>
                  <a:pt x="94531" y="26162"/>
                </a:lnTo>
                <a:lnTo>
                  <a:pt x="58449" y="52324"/>
                </a:lnTo>
                <a:lnTo>
                  <a:pt x="25977" y="91211"/>
                </a:lnTo>
                <a:lnTo>
                  <a:pt x="6494" y="135015"/>
                </a:lnTo>
                <a:lnTo>
                  <a:pt x="0" y="181277"/>
                </a:lnTo>
                <a:lnTo>
                  <a:pt x="6494" y="227539"/>
                </a:lnTo>
                <a:lnTo>
                  <a:pt x="25977" y="271343"/>
                </a:lnTo>
                <a:lnTo>
                  <a:pt x="58449" y="310230"/>
                </a:lnTo>
                <a:lnTo>
                  <a:pt x="94531" y="336392"/>
                </a:lnTo>
                <a:lnTo>
                  <a:pt x="134848" y="353834"/>
                </a:lnTo>
                <a:lnTo>
                  <a:pt x="177706" y="362554"/>
                </a:lnTo>
                <a:lnTo>
                  <a:pt x="221412" y="362554"/>
                </a:lnTo>
                <a:lnTo>
                  <a:pt x="264270" y="353834"/>
                </a:lnTo>
                <a:lnTo>
                  <a:pt x="304587" y="336392"/>
                </a:lnTo>
                <a:lnTo>
                  <a:pt x="340669" y="310230"/>
                </a:lnTo>
                <a:lnTo>
                  <a:pt x="373141" y="271343"/>
                </a:lnTo>
                <a:lnTo>
                  <a:pt x="392624" y="227539"/>
                </a:lnTo>
                <a:lnTo>
                  <a:pt x="399119" y="181277"/>
                </a:lnTo>
                <a:lnTo>
                  <a:pt x="392624" y="135015"/>
                </a:lnTo>
                <a:lnTo>
                  <a:pt x="373141" y="91211"/>
                </a:lnTo>
                <a:lnTo>
                  <a:pt x="340669" y="52324"/>
                </a:lnTo>
                <a:lnTo>
                  <a:pt x="304587" y="26162"/>
                </a:lnTo>
                <a:lnTo>
                  <a:pt x="264270" y="8720"/>
                </a:lnTo>
                <a:lnTo>
                  <a:pt x="221412" y="0"/>
                </a:lnTo>
                <a:close/>
              </a:path>
            </a:pathLst>
          </a:custGeom>
          <a:solidFill>
            <a:srgbClr val="A7A7A7"/>
          </a:solidFill>
        </p:spPr>
        <p:txBody>
          <a:bodyPr wrap="square" lIns="0" tIns="0" rIns="0" bIns="0" rtlCol="0"/>
          <a:lstStyle/>
          <a:p>
            <a:endParaRPr sz="1266"/>
          </a:p>
        </p:txBody>
      </p:sp>
      <p:sp>
        <p:nvSpPr>
          <p:cNvPr id="21" name="bg object 21"/>
          <p:cNvSpPr/>
          <p:nvPr/>
        </p:nvSpPr>
        <p:spPr>
          <a:xfrm>
            <a:off x="11145899" y="1655198"/>
            <a:ext cx="1046559" cy="893"/>
          </a:xfrm>
          <a:custGeom>
            <a:avLst/>
            <a:gdLst/>
            <a:ahLst/>
            <a:cxnLst/>
            <a:rect l="l" t="t" r="r" b="b"/>
            <a:pathLst>
              <a:path w="1116330" h="1269">
                <a:moveTo>
                  <a:pt x="1115839" y="0"/>
                </a:moveTo>
                <a:lnTo>
                  <a:pt x="1115839" y="212"/>
                </a:lnTo>
                <a:lnTo>
                  <a:pt x="0" y="1014"/>
                </a:lnTo>
                <a:lnTo>
                  <a:pt x="0" y="801"/>
                </a:lnTo>
                <a:lnTo>
                  <a:pt x="1115839" y="0"/>
                </a:lnTo>
                <a:close/>
              </a:path>
            </a:pathLst>
          </a:custGeom>
          <a:solidFill>
            <a:srgbClr val="A7A7A7"/>
          </a:solidFill>
        </p:spPr>
        <p:txBody>
          <a:bodyPr wrap="square" lIns="0" tIns="0" rIns="0" bIns="0" rtlCol="0"/>
          <a:lstStyle/>
          <a:p>
            <a:endParaRPr sz="1266"/>
          </a:p>
        </p:txBody>
      </p:sp>
      <p:sp>
        <p:nvSpPr>
          <p:cNvPr id="22" name="bg object 22"/>
          <p:cNvSpPr/>
          <p:nvPr/>
        </p:nvSpPr>
        <p:spPr>
          <a:xfrm>
            <a:off x="0" y="5334793"/>
            <a:ext cx="2027634" cy="739825"/>
          </a:xfrm>
          <a:custGeom>
            <a:avLst/>
            <a:gdLst/>
            <a:ahLst/>
            <a:cxnLst/>
            <a:rect l="l" t="t" r="r" b="b"/>
            <a:pathLst>
              <a:path w="2162810" h="1052195">
                <a:moveTo>
                  <a:pt x="0" y="1052124"/>
                </a:moveTo>
                <a:lnTo>
                  <a:pt x="0" y="0"/>
                </a:lnTo>
                <a:lnTo>
                  <a:pt x="2162392" y="0"/>
                </a:lnTo>
                <a:lnTo>
                  <a:pt x="2162392" y="1052124"/>
                </a:lnTo>
                <a:lnTo>
                  <a:pt x="0" y="1052124"/>
                </a:lnTo>
                <a:close/>
              </a:path>
            </a:pathLst>
          </a:custGeom>
          <a:solidFill>
            <a:srgbClr val="287DBA"/>
          </a:solidFill>
        </p:spPr>
        <p:txBody>
          <a:bodyPr wrap="square" lIns="0" tIns="0" rIns="0" bIns="0" rtlCol="0"/>
          <a:lstStyle/>
          <a:p>
            <a:endParaRPr sz="1266"/>
          </a:p>
        </p:txBody>
      </p:sp>
      <p:sp>
        <p:nvSpPr>
          <p:cNvPr id="23" name="bg object 23"/>
          <p:cNvSpPr/>
          <p:nvPr/>
        </p:nvSpPr>
        <p:spPr>
          <a:xfrm>
            <a:off x="2027244" y="5334793"/>
            <a:ext cx="2027634" cy="739825"/>
          </a:xfrm>
          <a:custGeom>
            <a:avLst/>
            <a:gdLst/>
            <a:ahLst/>
            <a:cxnLst/>
            <a:rect l="l" t="t" r="r" b="b"/>
            <a:pathLst>
              <a:path w="2162810" h="1052195">
                <a:moveTo>
                  <a:pt x="0" y="1052124"/>
                </a:moveTo>
                <a:lnTo>
                  <a:pt x="0" y="0"/>
                </a:lnTo>
                <a:lnTo>
                  <a:pt x="2162392" y="0"/>
                </a:lnTo>
                <a:lnTo>
                  <a:pt x="2162392" y="1052124"/>
                </a:lnTo>
                <a:lnTo>
                  <a:pt x="0" y="1052124"/>
                </a:lnTo>
                <a:close/>
              </a:path>
            </a:pathLst>
          </a:custGeom>
          <a:solidFill>
            <a:srgbClr val="4BAA96"/>
          </a:solidFill>
        </p:spPr>
        <p:txBody>
          <a:bodyPr wrap="square" lIns="0" tIns="0" rIns="0" bIns="0" rtlCol="0"/>
          <a:lstStyle/>
          <a:p>
            <a:endParaRPr sz="1266"/>
          </a:p>
        </p:txBody>
      </p:sp>
      <p:sp>
        <p:nvSpPr>
          <p:cNvPr id="24" name="bg object 24"/>
          <p:cNvSpPr/>
          <p:nvPr/>
        </p:nvSpPr>
        <p:spPr>
          <a:xfrm>
            <a:off x="4054483" y="5334793"/>
            <a:ext cx="2032992" cy="739825"/>
          </a:xfrm>
          <a:custGeom>
            <a:avLst/>
            <a:gdLst/>
            <a:ahLst/>
            <a:cxnLst/>
            <a:rect l="l" t="t" r="r" b="b"/>
            <a:pathLst>
              <a:path w="2168525" h="1052195">
                <a:moveTo>
                  <a:pt x="0" y="1052124"/>
                </a:moveTo>
                <a:lnTo>
                  <a:pt x="0" y="0"/>
                </a:lnTo>
                <a:lnTo>
                  <a:pt x="2168480" y="0"/>
                </a:lnTo>
                <a:lnTo>
                  <a:pt x="2168480" y="1052124"/>
                </a:lnTo>
                <a:lnTo>
                  <a:pt x="0" y="1052124"/>
                </a:lnTo>
                <a:close/>
              </a:path>
            </a:pathLst>
          </a:custGeom>
          <a:solidFill>
            <a:srgbClr val="9BB855"/>
          </a:solidFill>
        </p:spPr>
        <p:txBody>
          <a:bodyPr wrap="square" lIns="0" tIns="0" rIns="0" bIns="0" rtlCol="0"/>
          <a:lstStyle/>
          <a:p>
            <a:endParaRPr sz="1266"/>
          </a:p>
        </p:txBody>
      </p:sp>
      <p:sp>
        <p:nvSpPr>
          <p:cNvPr id="25" name="bg object 25"/>
          <p:cNvSpPr/>
          <p:nvPr/>
        </p:nvSpPr>
        <p:spPr>
          <a:xfrm>
            <a:off x="6087433" y="5334793"/>
            <a:ext cx="2027634" cy="739825"/>
          </a:xfrm>
          <a:custGeom>
            <a:avLst/>
            <a:gdLst/>
            <a:ahLst/>
            <a:cxnLst/>
            <a:rect l="l" t="t" r="r" b="b"/>
            <a:pathLst>
              <a:path w="2162809" h="1052195">
                <a:moveTo>
                  <a:pt x="0" y="1052124"/>
                </a:moveTo>
                <a:lnTo>
                  <a:pt x="0" y="0"/>
                </a:lnTo>
                <a:lnTo>
                  <a:pt x="2162393" y="0"/>
                </a:lnTo>
                <a:lnTo>
                  <a:pt x="2162393" y="1052124"/>
                </a:lnTo>
                <a:lnTo>
                  <a:pt x="0" y="1052124"/>
                </a:lnTo>
                <a:close/>
              </a:path>
            </a:pathLst>
          </a:custGeom>
          <a:solidFill>
            <a:srgbClr val="F19C31"/>
          </a:solidFill>
        </p:spPr>
        <p:txBody>
          <a:bodyPr wrap="square" lIns="0" tIns="0" rIns="0" bIns="0" rtlCol="0"/>
          <a:lstStyle/>
          <a:p>
            <a:endParaRPr sz="1266"/>
          </a:p>
        </p:txBody>
      </p:sp>
      <p:sp>
        <p:nvSpPr>
          <p:cNvPr id="26" name="bg object 26"/>
          <p:cNvSpPr/>
          <p:nvPr/>
        </p:nvSpPr>
        <p:spPr>
          <a:xfrm>
            <a:off x="8114677" y="5334793"/>
            <a:ext cx="2038945" cy="739825"/>
          </a:xfrm>
          <a:custGeom>
            <a:avLst/>
            <a:gdLst/>
            <a:ahLst/>
            <a:cxnLst/>
            <a:rect l="l" t="t" r="r" b="b"/>
            <a:pathLst>
              <a:path w="2174875" h="1052195">
                <a:moveTo>
                  <a:pt x="0" y="1052124"/>
                </a:moveTo>
                <a:lnTo>
                  <a:pt x="0" y="0"/>
                </a:lnTo>
                <a:lnTo>
                  <a:pt x="2174574" y="0"/>
                </a:lnTo>
                <a:lnTo>
                  <a:pt x="2174574" y="1052124"/>
                </a:lnTo>
                <a:lnTo>
                  <a:pt x="0" y="1052124"/>
                </a:lnTo>
                <a:close/>
              </a:path>
            </a:pathLst>
          </a:custGeom>
          <a:solidFill>
            <a:srgbClr val="BE382B"/>
          </a:solidFill>
        </p:spPr>
        <p:txBody>
          <a:bodyPr wrap="square" lIns="0" tIns="0" rIns="0" bIns="0" rtlCol="0"/>
          <a:lstStyle/>
          <a:p>
            <a:endParaRPr sz="1266"/>
          </a:p>
        </p:txBody>
      </p:sp>
      <p:sp>
        <p:nvSpPr>
          <p:cNvPr id="27" name="bg object 27"/>
          <p:cNvSpPr/>
          <p:nvPr/>
        </p:nvSpPr>
        <p:spPr>
          <a:xfrm>
            <a:off x="10153338" y="5334793"/>
            <a:ext cx="2038945" cy="739825"/>
          </a:xfrm>
          <a:custGeom>
            <a:avLst/>
            <a:gdLst/>
            <a:ahLst/>
            <a:cxnLst/>
            <a:rect l="l" t="t" r="r" b="b"/>
            <a:pathLst>
              <a:path w="2174875" h="1052195">
                <a:moveTo>
                  <a:pt x="0" y="1052124"/>
                </a:moveTo>
                <a:lnTo>
                  <a:pt x="0" y="0"/>
                </a:lnTo>
                <a:lnTo>
                  <a:pt x="2174574" y="0"/>
                </a:lnTo>
                <a:lnTo>
                  <a:pt x="2174574" y="1052124"/>
                </a:lnTo>
                <a:lnTo>
                  <a:pt x="0" y="1052124"/>
                </a:lnTo>
                <a:close/>
              </a:path>
            </a:pathLst>
          </a:custGeom>
          <a:solidFill>
            <a:srgbClr val="693A4E"/>
          </a:solidFill>
        </p:spPr>
        <p:txBody>
          <a:bodyPr wrap="square" lIns="0" tIns="0" rIns="0" bIns="0" rtlCol="0"/>
          <a:lstStyle/>
          <a:p>
            <a:endParaRPr sz="1266"/>
          </a:p>
        </p:txBody>
      </p:sp>
      <p:sp>
        <p:nvSpPr>
          <p:cNvPr id="2" name="Holder 2"/>
          <p:cNvSpPr>
            <a:spLocks noGrp="1"/>
          </p:cNvSpPr>
          <p:nvPr>
            <p:ph type="ctrTitle"/>
          </p:nvPr>
        </p:nvSpPr>
        <p:spPr>
          <a:xfrm>
            <a:off x="1473903" y="1441297"/>
            <a:ext cx="9244195" cy="432197"/>
          </a:xfrm>
          <a:prstGeom prst="rect">
            <a:avLst/>
          </a:prstGeom>
        </p:spPr>
        <p:txBody>
          <a:bodyPr wrap="square" lIns="0" tIns="0" rIns="0" bIns="0">
            <a:spAutoFit/>
          </a:bodyPr>
          <a:lstStyle>
            <a:lvl1pPr>
              <a:defRPr sz="2707" b="0" i="0">
                <a:solidFill>
                  <a:srgbClr val="137B66"/>
                </a:solidFill>
                <a:latin typeface="Palatino Linotype"/>
                <a:cs typeface="Palatino Linotype"/>
              </a:defRPr>
            </a:lvl1pPr>
          </a:lstStyle>
          <a:p>
            <a:endParaRPr/>
          </a:p>
        </p:txBody>
      </p:sp>
      <p:sp>
        <p:nvSpPr>
          <p:cNvPr id="3" name="Holder 3"/>
          <p:cNvSpPr>
            <a:spLocks noGrp="1"/>
          </p:cNvSpPr>
          <p:nvPr>
            <p:ph type="subTitle" idx="4"/>
          </p:nvPr>
        </p:nvSpPr>
        <p:spPr>
          <a:xfrm>
            <a:off x="1828800" y="3840480"/>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563097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90260" y="346563"/>
            <a:ext cx="4316611" cy="476156"/>
          </a:xfrm>
        </p:spPr>
        <p:txBody>
          <a:bodyPr lIns="0" tIns="0" rIns="0" bIns="0"/>
          <a:lstStyle>
            <a:lvl1pPr>
              <a:defRPr sz="3094" b="1" i="0">
                <a:solidFill>
                  <a:srgbClr val="535353"/>
                </a:solidFill>
                <a:latin typeface="Palatino Linotype"/>
                <a:cs typeface="Palatino Linotype"/>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018991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90260" y="346563"/>
            <a:ext cx="4316611" cy="476156"/>
          </a:xfrm>
        </p:spPr>
        <p:txBody>
          <a:bodyPr lIns="0" tIns="0" rIns="0" bIns="0"/>
          <a:lstStyle>
            <a:lvl1pPr>
              <a:defRPr sz="3094" b="1" i="0">
                <a:solidFill>
                  <a:srgbClr val="535353"/>
                </a:solidFill>
                <a:latin typeface="Palatino Linotype"/>
                <a:cs typeface="Palatino Linotype"/>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818435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90260" y="346563"/>
            <a:ext cx="4316611" cy="476156"/>
          </a:xfrm>
        </p:spPr>
        <p:txBody>
          <a:bodyPr lIns="0" tIns="0" rIns="0" bIns="0"/>
          <a:lstStyle>
            <a:lvl1pPr>
              <a:defRPr sz="3094" b="1" i="0">
                <a:solidFill>
                  <a:srgbClr val="535353"/>
                </a:solidFill>
                <a:latin typeface="Palatino Linotype"/>
                <a:cs typeface="Palatino Linotype"/>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462340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1391046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1654334" y="772715"/>
            <a:ext cx="538163" cy="288428"/>
          </a:xfrm>
          <a:custGeom>
            <a:avLst/>
            <a:gdLst/>
            <a:ahLst/>
            <a:cxnLst/>
            <a:rect l="l" t="t" r="r" b="b"/>
            <a:pathLst>
              <a:path w="574040" h="410209">
                <a:moveTo>
                  <a:pt x="573509" y="0"/>
                </a:moveTo>
                <a:lnTo>
                  <a:pt x="68276" y="0"/>
                </a:lnTo>
                <a:lnTo>
                  <a:pt x="41700" y="5365"/>
                </a:lnTo>
                <a:lnTo>
                  <a:pt x="19997" y="19997"/>
                </a:lnTo>
                <a:lnTo>
                  <a:pt x="5365" y="41700"/>
                </a:lnTo>
                <a:lnTo>
                  <a:pt x="0" y="68276"/>
                </a:lnTo>
                <a:lnTo>
                  <a:pt x="0" y="341373"/>
                </a:lnTo>
                <a:lnTo>
                  <a:pt x="5365" y="367949"/>
                </a:lnTo>
                <a:lnTo>
                  <a:pt x="19997" y="389652"/>
                </a:lnTo>
                <a:lnTo>
                  <a:pt x="41700" y="404284"/>
                </a:lnTo>
                <a:lnTo>
                  <a:pt x="68276" y="409649"/>
                </a:lnTo>
                <a:lnTo>
                  <a:pt x="573509" y="409649"/>
                </a:lnTo>
                <a:lnTo>
                  <a:pt x="573509" y="0"/>
                </a:lnTo>
                <a:close/>
              </a:path>
            </a:pathLst>
          </a:custGeom>
          <a:solidFill>
            <a:srgbClr val="D9D9D9"/>
          </a:solidFill>
        </p:spPr>
        <p:txBody>
          <a:bodyPr wrap="square" lIns="0" tIns="0" rIns="0" bIns="0" rtlCol="0"/>
          <a:lstStyle/>
          <a:p>
            <a:endParaRPr sz="1266"/>
          </a:p>
        </p:txBody>
      </p:sp>
      <p:sp>
        <p:nvSpPr>
          <p:cNvPr id="2" name="Holder 2"/>
          <p:cNvSpPr>
            <a:spLocks noGrp="1"/>
          </p:cNvSpPr>
          <p:nvPr>
            <p:ph type="title"/>
          </p:nvPr>
        </p:nvSpPr>
        <p:spPr>
          <a:xfrm>
            <a:off x="390260" y="346563"/>
            <a:ext cx="4316611" cy="677108"/>
          </a:xfrm>
          <a:prstGeom prst="rect">
            <a:avLst/>
          </a:prstGeom>
        </p:spPr>
        <p:txBody>
          <a:bodyPr wrap="square" lIns="0" tIns="0" rIns="0" bIns="0">
            <a:spAutoFit/>
          </a:bodyPr>
          <a:lstStyle>
            <a:lvl1pPr>
              <a:defRPr sz="4400" b="1" i="0">
                <a:solidFill>
                  <a:srgbClr val="535353"/>
                </a:solidFill>
                <a:latin typeface="Palatino Linotype"/>
                <a:cs typeface="Palatino Linotype"/>
              </a:defRPr>
            </a:lvl1pPr>
          </a:lstStyle>
          <a:p>
            <a:endParaRPr/>
          </a:p>
        </p:txBody>
      </p:sp>
      <p:sp>
        <p:nvSpPr>
          <p:cNvPr id="3" name="Holder 3"/>
          <p:cNvSpPr>
            <a:spLocks noGrp="1"/>
          </p:cNvSpPr>
          <p:nvPr>
            <p:ph type="body" idx="1"/>
          </p:nvPr>
        </p:nvSpPr>
        <p:spPr>
          <a:xfrm>
            <a:off x="2754735" y="2056068"/>
            <a:ext cx="6853833"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6" name="Holder 6"/>
          <p:cNvSpPr>
            <a:spLocks noGrp="1"/>
          </p:cNvSpPr>
          <p:nvPr>
            <p:ph type="sldNum" sz="quarter" idx="7"/>
          </p:nvPr>
        </p:nvSpPr>
        <p:spPr>
          <a:xfrm>
            <a:off x="8778240"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6461753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321457">
        <a:defRPr>
          <a:latin typeface="+mn-lt"/>
          <a:ea typeface="+mn-ea"/>
          <a:cs typeface="+mn-cs"/>
        </a:defRPr>
      </a:lvl2pPr>
      <a:lvl3pPr marL="642915">
        <a:defRPr>
          <a:latin typeface="+mn-lt"/>
          <a:ea typeface="+mn-ea"/>
          <a:cs typeface="+mn-cs"/>
        </a:defRPr>
      </a:lvl3pPr>
      <a:lvl4pPr marL="964372">
        <a:defRPr>
          <a:latin typeface="+mn-lt"/>
          <a:ea typeface="+mn-ea"/>
          <a:cs typeface="+mn-cs"/>
        </a:defRPr>
      </a:lvl4pPr>
      <a:lvl5pPr marL="1285829">
        <a:defRPr>
          <a:latin typeface="+mn-lt"/>
          <a:ea typeface="+mn-ea"/>
          <a:cs typeface="+mn-cs"/>
        </a:defRPr>
      </a:lvl5pPr>
      <a:lvl6pPr marL="1607287">
        <a:defRPr>
          <a:latin typeface="+mn-lt"/>
          <a:ea typeface="+mn-ea"/>
          <a:cs typeface="+mn-cs"/>
        </a:defRPr>
      </a:lvl6pPr>
      <a:lvl7pPr marL="1928744">
        <a:defRPr>
          <a:latin typeface="+mn-lt"/>
          <a:ea typeface="+mn-ea"/>
          <a:cs typeface="+mn-cs"/>
        </a:defRPr>
      </a:lvl7pPr>
      <a:lvl8pPr marL="2250201">
        <a:defRPr>
          <a:latin typeface="+mn-lt"/>
          <a:ea typeface="+mn-ea"/>
          <a:cs typeface="+mn-cs"/>
        </a:defRPr>
      </a:lvl8pPr>
      <a:lvl9pPr marL="2571659">
        <a:defRPr>
          <a:latin typeface="+mn-lt"/>
          <a:ea typeface="+mn-ea"/>
          <a:cs typeface="+mn-cs"/>
        </a:defRPr>
      </a:lvl9pPr>
    </p:bodyStyle>
    <p:otherStyle>
      <a:lvl1pPr marL="0">
        <a:defRPr>
          <a:latin typeface="+mn-lt"/>
          <a:ea typeface="+mn-ea"/>
          <a:cs typeface="+mn-cs"/>
        </a:defRPr>
      </a:lvl1pPr>
      <a:lvl2pPr marL="321457">
        <a:defRPr>
          <a:latin typeface="+mn-lt"/>
          <a:ea typeface="+mn-ea"/>
          <a:cs typeface="+mn-cs"/>
        </a:defRPr>
      </a:lvl2pPr>
      <a:lvl3pPr marL="642915">
        <a:defRPr>
          <a:latin typeface="+mn-lt"/>
          <a:ea typeface="+mn-ea"/>
          <a:cs typeface="+mn-cs"/>
        </a:defRPr>
      </a:lvl3pPr>
      <a:lvl4pPr marL="964372">
        <a:defRPr>
          <a:latin typeface="+mn-lt"/>
          <a:ea typeface="+mn-ea"/>
          <a:cs typeface="+mn-cs"/>
        </a:defRPr>
      </a:lvl4pPr>
      <a:lvl5pPr marL="1285829">
        <a:defRPr>
          <a:latin typeface="+mn-lt"/>
          <a:ea typeface="+mn-ea"/>
          <a:cs typeface="+mn-cs"/>
        </a:defRPr>
      </a:lvl5pPr>
      <a:lvl6pPr marL="1607287">
        <a:defRPr>
          <a:latin typeface="+mn-lt"/>
          <a:ea typeface="+mn-ea"/>
          <a:cs typeface="+mn-cs"/>
        </a:defRPr>
      </a:lvl6pPr>
      <a:lvl7pPr marL="1928744">
        <a:defRPr>
          <a:latin typeface="+mn-lt"/>
          <a:ea typeface="+mn-ea"/>
          <a:cs typeface="+mn-cs"/>
        </a:defRPr>
      </a:lvl7pPr>
      <a:lvl8pPr marL="2250201">
        <a:defRPr>
          <a:latin typeface="+mn-lt"/>
          <a:ea typeface="+mn-ea"/>
          <a:cs typeface="+mn-cs"/>
        </a:defRPr>
      </a:lvl8pPr>
      <a:lvl9pPr marL="2571659">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oi.org/10.1007/s40747-021-%2000321-0" TargetMode="External"/><Relationship Id="rId2" Type="http://schemas.openxmlformats.org/officeDocument/2006/relationships/hyperlink" Target="https://doi.org/10.1016/j.compbiomed.2020.103804" TargetMode="External"/><Relationship Id="rId1" Type="http://schemas.openxmlformats.org/officeDocument/2006/relationships/slideLayout" Target="../slideLayouts/slideLayout2.xml"/><Relationship Id="rId6" Type="http://schemas.openxmlformats.org/officeDocument/2006/relationships/hyperlink" Target="https://doi.org/10.1007/s11760-021-02022-0" TargetMode="External"/><Relationship Id="rId5" Type="http://schemas.openxmlformats.org/officeDocument/2006/relationships/hyperlink" Target="https://doi.org/10.3390/app12147282" TargetMode="External"/><Relationship Id="rId4" Type="http://schemas.openxmlformats.org/officeDocument/2006/relationships/hyperlink" Target="https://doi.org/10.1007/s11042-022-12977-y"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doi.org/10.1109/access.2019.2919122" TargetMode="External"/><Relationship Id="rId2" Type="http://schemas.openxmlformats.org/officeDocument/2006/relationships/hyperlink" Target="https://doi.org/10.1016/j.compmedimag.2019.05.001" TargetMode="External"/><Relationship Id="rId1" Type="http://schemas.openxmlformats.org/officeDocument/2006/relationships/slideLayout" Target="../slideLayouts/slideLayout2.xml"/><Relationship Id="rId4" Type="http://schemas.openxmlformats.org/officeDocument/2006/relationships/hyperlink" Target="https://doi.org/10.1016/j.csbj.2022.08.039"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9D760-4737-7946-C40F-360435CA126E}"/>
              </a:ext>
            </a:extLst>
          </p:cNvPr>
          <p:cNvSpPr>
            <a:spLocks noGrp="1"/>
          </p:cNvSpPr>
          <p:nvPr>
            <p:ph type="title"/>
          </p:nvPr>
        </p:nvSpPr>
        <p:spPr>
          <a:xfrm>
            <a:off x="1816695" y="346563"/>
            <a:ext cx="8565555" cy="259623"/>
          </a:xfrm>
        </p:spPr>
        <p:txBody>
          <a:bodyPr/>
          <a:lstStyle/>
          <a:p>
            <a:pPr algn="ctr"/>
            <a:r>
              <a:rPr lang="en-US" sz="1687" dirty="0"/>
              <a:t>NATIONAL INSTITUTE OF TECHNOLOGY KARNATAKA, SURATHKAL</a:t>
            </a:r>
          </a:p>
        </p:txBody>
      </p:sp>
      <p:sp>
        <p:nvSpPr>
          <p:cNvPr id="3" name="Text Placeholder 2">
            <a:extLst>
              <a:ext uri="{FF2B5EF4-FFF2-40B4-BE49-F238E27FC236}">
                <a16:creationId xmlns:a16="http://schemas.microsoft.com/office/drawing/2014/main" id="{DEE22A16-3EEA-3313-892A-EA38B9404B73}"/>
              </a:ext>
            </a:extLst>
          </p:cNvPr>
          <p:cNvSpPr>
            <a:spLocks noGrp="1"/>
          </p:cNvSpPr>
          <p:nvPr>
            <p:ph type="body" idx="1"/>
          </p:nvPr>
        </p:nvSpPr>
        <p:spPr>
          <a:xfrm>
            <a:off x="1970484" y="2399120"/>
            <a:ext cx="8411766" cy="3851888"/>
          </a:xfrm>
        </p:spPr>
        <p:txBody>
          <a:bodyPr/>
          <a:lstStyle/>
          <a:p>
            <a:pPr algn="ctr"/>
            <a:r>
              <a:rPr lang="en-US" sz="1969" dirty="0"/>
              <a:t>Department of INFORMATION TECHNOLOGY</a:t>
            </a:r>
          </a:p>
          <a:p>
            <a:pPr algn="ctr"/>
            <a:endParaRPr lang="en-US" sz="1969" dirty="0"/>
          </a:p>
          <a:p>
            <a:pPr algn="ctr"/>
            <a:r>
              <a:rPr lang="en-US" sz="1969" dirty="0"/>
              <a:t>IT890 – Professional Practice/Seminar</a:t>
            </a:r>
          </a:p>
          <a:p>
            <a:pPr algn="ctr"/>
            <a:endParaRPr lang="en-US" sz="1969" dirty="0"/>
          </a:p>
          <a:p>
            <a:pPr algn="ctr"/>
            <a:r>
              <a:rPr lang="en-US" sz="2812" dirty="0"/>
              <a:t>PRECISE BRAIN TUMOR CLASSIFICATION AND</a:t>
            </a:r>
          </a:p>
          <a:p>
            <a:pPr algn="ctr"/>
            <a:r>
              <a:rPr lang="en-US" sz="2812" dirty="0"/>
              <a:t>SEGMENTATION FOR VISUAL EXPLAINATION USING GRADCAM</a:t>
            </a:r>
            <a:endParaRPr lang="en-US" sz="1969" dirty="0"/>
          </a:p>
          <a:p>
            <a:pPr algn="ctr"/>
            <a:endParaRPr lang="en-US" sz="1969" dirty="0"/>
          </a:p>
          <a:p>
            <a:pPr algn="ctr"/>
            <a:r>
              <a:rPr lang="en-US" sz="1687" dirty="0"/>
              <a:t>Under The Guidance of</a:t>
            </a:r>
          </a:p>
          <a:p>
            <a:pPr algn="ctr"/>
            <a:r>
              <a:rPr lang="en-US" sz="1687" dirty="0"/>
              <a:t>PROF. RAM MOHANA REDDY GUDDETI</a:t>
            </a:r>
          </a:p>
          <a:p>
            <a:pPr algn="ctr"/>
            <a:endParaRPr lang="en-US" sz="1687" dirty="0"/>
          </a:p>
          <a:p>
            <a:pPr algn="ctr"/>
            <a:r>
              <a:rPr lang="en-US" sz="1687" dirty="0"/>
              <a:t>Submitted By: Vivek Patil( 232IT032 )</a:t>
            </a:r>
          </a:p>
        </p:txBody>
      </p:sp>
      <p:pic>
        <p:nvPicPr>
          <p:cNvPr id="7" name="Picture 6">
            <a:extLst>
              <a:ext uri="{FF2B5EF4-FFF2-40B4-BE49-F238E27FC236}">
                <a16:creationId xmlns:a16="http://schemas.microsoft.com/office/drawing/2014/main" id="{AA5CB31A-0E58-4717-62F2-01DE0A88E6B8}"/>
              </a:ext>
            </a:extLst>
          </p:cNvPr>
          <p:cNvPicPr>
            <a:picLocks noChangeAspect="1"/>
          </p:cNvPicPr>
          <p:nvPr/>
        </p:nvPicPr>
        <p:blipFill>
          <a:blip r:embed="rId2"/>
          <a:stretch>
            <a:fillRect/>
          </a:stretch>
        </p:blipFill>
        <p:spPr>
          <a:xfrm>
            <a:off x="5215145" y="736707"/>
            <a:ext cx="1761710" cy="1416558"/>
          </a:xfrm>
          <a:prstGeom prst="rect">
            <a:avLst/>
          </a:prstGeom>
        </p:spPr>
      </p:pic>
    </p:spTree>
    <p:extLst>
      <p:ext uri="{BB962C8B-B14F-4D97-AF65-F5344CB8AC3E}">
        <p14:creationId xmlns:p14="http://schemas.microsoft.com/office/powerpoint/2010/main" val="3219332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BF11E-8965-9F84-FDAF-D3B9932C78D9}"/>
              </a:ext>
            </a:extLst>
          </p:cNvPr>
          <p:cNvSpPr>
            <a:spLocks noGrp="1"/>
          </p:cNvSpPr>
          <p:nvPr>
            <p:ph type="title"/>
          </p:nvPr>
        </p:nvSpPr>
        <p:spPr>
          <a:xfrm>
            <a:off x="390260" y="346563"/>
            <a:ext cx="6761038" cy="952312"/>
          </a:xfrm>
        </p:spPr>
        <p:txBody>
          <a:bodyPr/>
          <a:lstStyle/>
          <a:p>
            <a:r>
              <a:rPr lang="en-US" dirty="0"/>
              <a:t>Exploratory Data Analysis</a:t>
            </a:r>
          </a:p>
        </p:txBody>
      </p:sp>
      <p:sp>
        <p:nvSpPr>
          <p:cNvPr id="7" name="Text Placeholder 2">
            <a:extLst>
              <a:ext uri="{FF2B5EF4-FFF2-40B4-BE49-F238E27FC236}">
                <a16:creationId xmlns:a16="http://schemas.microsoft.com/office/drawing/2014/main" id="{88B44A2D-4767-3EF2-6894-A84528441CE7}"/>
              </a:ext>
            </a:extLst>
          </p:cNvPr>
          <p:cNvSpPr>
            <a:spLocks noGrp="1"/>
          </p:cNvSpPr>
          <p:nvPr>
            <p:ph type="body" idx="1"/>
          </p:nvPr>
        </p:nvSpPr>
        <p:spPr>
          <a:xfrm>
            <a:off x="390260" y="1236133"/>
            <a:ext cx="6659469" cy="1384995"/>
          </a:xfrm>
        </p:spPr>
        <p:txBody>
          <a:bodyPr/>
          <a:lstStyle/>
          <a:p>
            <a:pPr marL="285750" indent="-285750">
              <a:buFont typeface="Arial" panose="020B0604020202020204" pitchFamily="34" charset="0"/>
              <a:buChar char="•"/>
            </a:pPr>
            <a:r>
              <a:rPr lang="en-US" dirty="0"/>
              <a:t>There are a total of 7023 images after combining both the datasets.</a:t>
            </a:r>
          </a:p>
          <a:p>
            <a:pPr marL="285750" indent="-285750">
              <a:buFont typeface="Arial" panose="020B0604020202020204" pitchFamily="34" charset="0"/>
              <a:buChar char="•"/>
            </a:pPr>
            <a:r>
              <a:rPr lang="en-US" dirty="0"/>
              <a:t>The Figure below shows the distribution of images for target class labels.</a:t>
            </a:r>
          </a:p>
          <a:p>
            <a:pPr marL="285750" indent="-285750">
              <a:buFont typeface="Arial" panose="020B0604020202020204" pitchFamily="34" charset="0"/>
              <a:buChar char="•"/>
            </a:pPr>
            <a:r>
              <a:rPr lang="en-US" dirty="0"/>
              <a:t>We can observe that the distribution is nearly equal for each class.</a:t>
            </a:r>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C47212E3-F134-1D4E-5A2C-25BE9494DE9A}"/>
              </a:ext>
            </a:extLst>
          </p:cNvPr>
          <p:cNvPicPr>
            <a:picLocks noChangeAspect="1"/>
          </p:cNvPicPr>
          <p:nvPr/>
        </p:nvPicPr>
        <p:blipFill>
          <a:blip r:embed="rId2"/>
          <a:stretch>
            <a:fillRect/>
          </a:stretch>
        </p:blipFill>
        <p:spPr>
          <a:xfrm>
            <a:off x="3615198" y="2624381"/>
            <a:ext cx="5135512" cy="3423675"/>
          </a:xfrm>
          <a:prstGeom prst="rect">
            <a:avLst/>
          </a:prstGeom>
        </p:spPr>
      </p:pic>
    </p:spTree>
    <p:extLst>
      <p:ext uri="{BB962C8B-B14F-4D97-AF65-F5344CB8AC3E}">
        <p14:creationId xmlns:p14="http://schemas.microsoft.com/office/powerpoint/2010/main" val="2080367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8F40B-A444-3383-1C14-CA7251DD124A}"/>
              </a:ext>
            </a:extLst>
          </p:cNvPr>
          <p:cNvSpPr>
            <a:spLocks noGrp="1"/>
          </p:cNvSpPr>
          <p:nvPr>
            <p:ph type="title"/>
          </p:nvPr>
        </p:nvSpPr>
        <p:spPr>
          <a:xfrm>
            <a:off x="390260" y="346563"/>
            <a:ext cx="2496873" cy="952312"/>
          </a:xfrm>
        </p:spPr>
        <p:txBody>
          <a:bodyPr/>
          <a:lstStyle/>
          <a:p>
            <a:r>
              <a:rPr lang="en-US" dirty="0"/>
              <a:t>Proposed Methodology</a:t>
            </a:r>
          </a:p>
        </p:txBody>
      </p:sp>
      <p:pic>
        <p:nvPicPr>
          <p:cNvPr id="5" name="Picture 4">
            <a:extLst>
              <a:ext uri="{FF2B5EF4-FFF2-40B4-BE49-F238E27FC236}">
                <a16:creationId xmlns:a16="http://schemas.microsoft.com/office/drawing/2014/main" id="{50D83FD1-ED48-47A3-85A3-1B3A6C81E96D}"/>
              </a:ext>
            </a:extLst>
          </p:cNvPr>
          <p:cNvPicPr>
            <a:picLocks noChangeAspect="1"/>
          </p:cNvPicPr>
          <p:nvPr/>
        </p:nvPicPr>
        <p:blipFill>
          <a:blip r:embed="rId2"/>
          <a:stretch>
            <a:fillRect/>
          </a:stretch>
        </p:blipFill>
        <p:spPr>
          <a:xfrm>
            <a:off x="4595351" y="822719"/>
            <a:ext cx="1826355" cy="5419878"/>
          </a:xfrm>
          <a:prstGeom prst="rect">
            <a:avLst/>
          </a:prstGeom>
        </p:spPr>
      </p:pic>
    </p:spTree>
    <p:extLst>
      <p:ext uri="{BB962C8B-B14F-4D97-AF65-F5344CB8AC3E}">
        <p14:creationId xmlns:p14="http://schemas.microsoft.com/office/powerpoint/2010/main" val="3215461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8F40B-A444-3383-1C14-CA7251DD124A}"/>
              </a:ext>
            </a:extLst>
          </p:cNvPr>
          <p:cNvSpPr>
            <a:spLocks noGrp="1"/>
          </p:cNvSpPr>
          <p:nvPr>
            <p:ph type="title"/>
          </p:nvPr>
        </p:nvSpPr>
        <p:spPr>
          <a:xfrm>
            <a:off x="390259" y="346563"/>
            <a:ext cx="10090927" cy="528508"/>
          </a:xfrm>
        </p:spPr>
        <p:txBody>
          <a:bodyPr/>
          <a:lstStyle/>
          <a:p>
            <a:r>
              <a:rPr lang="en-US" dirty="0"/>
              <a:t>Proposed Methodology</a:t>
            </a:r>
          </a:p>
        </p:txBody>
      </p:sp>
      <p:sp>
        <p:nvSpPr>
          <p:cNvPr id="3" name="TextBox 2">
            <a:extLst>
              <a:ext uri="{FF2B5EF4-FFF2-40B4-BE49-F238E27FC236}">
                <a16:creationId xmlns:a16="http://schemas.microsoft.com/office/drawing/2014/main" id="{2583F14E-1FC0-C061-9269-3BE0D8D95989}"/>
              </a:ext>
            </a:extLst>
          </p:cNvPr>
          <p:cNvSpPr txBox="1"/>
          <p:nvPr/>
        </p:nvSpPr>
        <p:spPr>
          <a:xfrm>
            <a:off x="1050536" y="1166842"/>
            <a:ext cx="10090927" cy="4524315"/>
          </a:xfrm>
          <a:prstGeom prst="rect">
            <a:avLst/>
          </a:prstGeom>
          <a:noFill/>
        </p:spPr>
        <p:txBody>
          <a:bodyPr wrap="square" rtlCol="0">
            <a:spAutoFit/>
          </a:bodyPr>
          <a:lstStyle/>
          <a:p>
            <a:pPr marL="285750" indent="-285750" algn="l">
              <a:buFont typeface="Arial" panose="020B0604020202020204" pitchFamily="34" charset="0"/>
              <a:buChar char="•"/>
            </a:pPr>
            <a:r>
              <a:rPr lang="en-IN" b="1" dirty="0"/>
              <a:t>Data Collection and Preprocessing</a:t>
            </a:r>
            <a:r>
              <a:rPr lang="en-IN" dirty="0"/>
              <a:t>:</a:t>
            </a:r>
            <a:r>
              <a:rPr lang="en-US" dirty="0"/>
              <a:t> MRI images of various brain tumor types are collected and preprocessed through resizing, normalization, and augmentation to ensure dataset consistency and quality.</a:t>
            </a:r>
          </a:p>
          <a:p>
            <a:pPr marL="285750" indent="-285750" algn="l">
              <a:buFont typeface="Arial" panose="020B0604020202020204" pitchFamily="34" charset="0"/>
              <a:buChar char="•"/>
            </a:pPr>
            <a:r>
              <a:rPr lang="en-US" b="1" dirty="0"/>
              <a:t>Exploratory Data Analysis (EDA): </a:t>
            </a:r>
            <a:r>
              <a:rPr lang="en-US" dirty="0"/>
              <a:t>EDA</a:t>
            </a:r>
            <a:r>
              <a:rPr lang="en-US" b="1" dirty="0"/>
              <a:t> </a:t>
            </a:r>
            <a:r>
              <a:rPr lang="en-US" dirty="0"/>
              <a:t>is conducted to understand class distributions, imaging variations, and potential imbalances, guiding preprocessing strategies and ensuring dataset representativeness.</a:t>
            </a:r>
          </a:p>
          <a:p>
            <a:pPr marL="285750" indent="-285750" algn="l">
              <a:buFont typeface="Arial" panose="020B0604020202020204" pitchFamily="34" charset="0"/>
              <a:buChar char="•"/>
            </a:pPr>
            <a:r>
              <a:rPr lang="en-US" b="1" dirty="0"/>
              <a:t>Model Selection and Transfer Learning:</a:t>
            </a:r>
            <a:r>
              <a:rPr lang="en-US" dirty="0"/>
              <a:t>EfficientNetB0, known for computational efficiency, is chosen for transfer learning, leveraging pre-trained weights for brain tumor classification tasks.</a:t>
            </a:r>
          </a:p>
          <a:p>
            <a:pPr marL="285750" indent="-285750" algn="l">
              <a:buFont typeface="Arial" panose="020B0604020202020204" pitchFamily="34" charset="0"/>
              <a:buChar char="•"/>
            </a:pPr>
            <a:r>
              <a:rPr lang="en-US" b="1" dirty="0"/>
              <a:t>Stage 1 Training: </a:t>
            </a:r>
            <a:r>
              <a:rPr lang="en-US" dirty="0"/>
              <a:t>It fine-tunes EfficientNetB0 with custom layers for tumor-specific features, focusing on preventing overfitting with techniques like early stopping and learning rate adjustments.</a:t>
            </a:r>
          </a:p>
          <a:p>
            <a:pPr marL="285750" indent="-285750" algn="l">
              <a:buFont typeface="Arial" panose="020B0604020202020204" pitchFamily="34" charset="0"/>
              <a:buChar char="•"/>
            </a:pPr>
            <a:r>
              <a:rPr lang="en-US" b="1" dirty="0"/>
              <a:t>Stage 2 Training:</a:t>
            </a:r>
            <a:r>
              <a:rPr lang="en-US" dirty="0"/>
              <a:t> optimizes the model further by unfreezing layers, refining feature representations with a lower learning rate to improve classification accuracy.</a:t>
            </a:r>
          </a:p>
          <a:p>
            <a:pPr marL="285750" indent="-285750" algn="l">
              <a:buFont typeface="Arial" panose="020B0604020202020204" pitchFamily="34" charset="0"/>
              <a:buChar char="•"/>
            </a:pPr>
            <a:r>
              <a:rPr lang="en-IN" b="1" dirty="0"/>
              <a:t>Model Evaluation: </a:t>
            </a:r>
            <a:r>
              <a:rPr lang="en-US" dirty="0"/>
              <a:t>Trained models undergo thorough evaluation on a test set, measuring metrics like accuracy, precision, recall, and F1-score to ensure reliability and real-world applicability.</a:t>
            </a:r>
          </a:p>
          <a:p>
            <a:pPr marL="285750" indent="-285750" algn="l">
              <a:buFont typeface="Arial" panose="020B0604020202020204" pitchFamily="34" charset="0"/>
              <a:buChar char="•"/>
            </a:pPr>
            <a:r>
              <a:rPr lang="en-US" b="1" dirty="0" err="1"/>
              <a:t>GradCAM</a:t>
            </a:r>
            <a:r>
              <a:rPr lang="en-US" b="1" dirty="0"/>
              <a:t> Segmentation: </a:t>
            </a:r>
            <a:r>
              <a:rPr lang="en-US" dirty="0"/>
              <a:t>It helps interpret model predictions by highlighting relevant tumor regions in MRI images, enhancing transparency and interpretability.</a:t>
            </a:r>
          </a:p>
        </p:txBody>
      </p:sp>
    </p:spTree>
    <p:extLst>
      <p:ext uri="{BB962C8B-B14F-4D97-AF65-F5344CB8AC3E}">
        <p14:creationId xmlns:p14="http://schemas.microsoft.com/office/powerpoint/2010/main" val="3388207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111AF-D30A-F804-C856-415FA144F7A8}"/>
              </a:ext>
            </a:extLst>
          </p:cNvPr>
          <p:cNvSpPr>
            <a:spLocks noGrp="1"/>
          </p:cNvSpPr>
          <p:nvPr>
            <p:ph type="title"/>
          </p:nvPr>
        </p:nvSpPr>
        <p:spPr>
          <a:xfrm>
            <a:off x="390260" y="346563"/>
            <a:ext cx="5398065" cy="476156"/>
          </a:xfrm>
        </p:spPr>
        <p:txBody>
          <a:bodyPr/>
          <a:lstStyle/>
          <a:p>
            <a:r>
              <a:rPr lang="en-US" dirty="0"/>
              <a:t>EfficientNetB0</a:t>
            </a:r>
          </a:p>
        </p:txBody>
      </p:sp>
      <p:sp>
        <p:nvSpPr>
          <p:cNvPr id="7" name="TextBox 6">
            <a:extLst>
              <a:ext uri="{FF2B5EF4-FFF2-40B4-BE49-F238E27FC236}">
                <a16:creationId xmlns:a16="http://schemas.microsoft.com/office/drawing/2014/main" id="{D294E4D4-570A-EACA-6201-C3BB4A9B2C9A}"/>
              </a:ext>
            </a:extLst>
          </p:cNvPr>
          <p:cNvSpPr txBox="1"/>
          <p:nvPr/>
        </p:nvSpPr>
        <p:spPr>
          <a:xfrm>
            <a:off x="511277" y="1445342"/>
            <a:ext cx="106680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EfficientNetB0 is the smallest variant in the </a:t>
            </a:r>
            <a:r>
              <a:rPr lang="en-US" dirty="0" err="1"/>
              <a:t>EfficientNet</a:t>
            </a:r>
            <a:r>
              <a:rPr lang="en-US" dirty="0"/>
              <a:t> architecture family, designed for efficiency with fewer parameters and computations. </a:t>
            </a:r>
          </a:p>
          <a:p>
            <a:pPr marL="285750" indent="-285750">
              <a:buFont typeface="Arial" panose="020B0604020202020204" pitchFamily="34" charset="0"/>
              <a:buChar char="•"/>
            </a:pPr>
            <a:r>
              <a:rPr lang="en-US" dirty="0"/>
              <a:t>It strikes a balance between model size and performance, making it suitable for tasks on resource-constrained devices like mobile phones. </a:t>
            </a:r>
          </a:p>
          <a:p>
            <a:pPr marL="285750" indent="-285750">
              <a:buFont typeface="Arial" panose="020B0604020202020204" pitchFamily="34" charset="0"/>
              <a:buChar char="•"/>
            </a:pPr>
            <a:r>
              <a:rPr lang="en-US" dirty="0"/>
              <a:t>Despite its compact size, EfficientNetB0 can achieve competitive accuracy in tasks such as image classification and object detection.</a:t>
            </a:r>
            <a:endParaRPr lang="en-IN" dirty="0"/>
          </a:p>
        </p:txBody>
      </p:sp>
      <p:pic>
        <p:nvPicPr>
          <p:cNvPr id="9" name="Picture 8">
            <a:extLst>
              <a:ext uri="{FF2B5EF4-FFF2-40B4-BE49-F238E27FC236}">
                <a16:creationId xmlns:a16="http://schemas.microsoft.com/office/drawing/2014/main" id="{00E656F3-D798-3855-4D93-C146B10F00AF}"/>
              </a:ext>
            </a:extLst>
          </p:cNvPr>
          <p:cNvPicPr>
            <a:picLocks noChangeAspect="1"/>
          </p:cNvPicPr>
          <p:nvPr/>
        </p:nvPicPr>
        <p:blipFill>
          <a:blip r:embed="rId2"/>
          <a:stretch>
            <a:fillRect/>
          </a:stretch>
        </p:blipFill>
        <p:spPr>
          <a:xfrm>
            <a:off x="2343610" y="3199668"/>
            <a:ext cx="7504780" cy="2401529"/>
          </a:xfrm>
          <a:prstGeom prst="rect">
            <a:avLst/>
          </a:prstGeom>
        </p:spPr>
      </p:pic>
      <p:sp>
        <p:nvSpPr>
          <p:cNvPr id="10" name="TextBox 9">
            <a:extLst>
              <a:ext uri="{FF2B5EF4-FFF2-40B4-BE49-F238E27FC236}">
                <a16:creationId xmlns:a16="http://schemas.microsoft.com/office/drawing/2014/main" id="{045FF43A-BE94-EDF9-3D86-3900089D6744}"/>
              </a:ext>
            </a:extLst>
          </p:cNvPr>
          <p:cNvSpPr txBox="1"/>
          <p:nvPr/>
        </p:nvSpPr>
        <p:spPr>
          <a:xfrm>
            <a:off x="4321277" y="5997676"/>
            <a:ext cx="3549446" cy="369332"/>
          </a:xfrm>
          <a:prstGeom prst="rect">
            <a:avLst/>
          </a:prstGeom>
          <a:noFill/>
        </p:spPr>
        <p:txBody>
          <a:bodyPr wrap="square" rtlCol="0">
            <a:spAutoFit/>
          </a:bodyPr>
          <a:lstStyle/>
          <a:p>
            <a:pPr algn="ctr"/>
            <a:r>
              <a:rPr lang="en-IN" dirty="0"/>
              <a:t>EfficientNetB0 Architecture</a:t>
            </a:r>
          </a:p>
        </p:txBody>
      </p:sp>
    </p:spTree>
    <p:extLst>
      <p:ext uri="{BB962C8B-B14F-4D97-AF65-F5344CB8AC3E}">
        <p14:creationId xmlns:p14="http://schemas.microsoft.com/office/powerpoint/2010/main" val="3661325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55EAD-BA60-8998-D8D2-9BB077FBDA7D}"/>
              </a:ext>
            </a:extLst>
          </p:cNvPr>
          <p:cNvSpPr>
            <a:spLocks noGrp="1"/>
          </p:cNvSpPr>
          <p:nvPr>
            <p:ph type="title"/>
          </p:nvPr>
        </p:nvSpPr>
        <p:spPr>
          <a:xfrm>
            <a:off x="390260" y="346563"/>
            <a:ext cx="7951483" cy="476156"/>
          </a:xfrm>
        </p:spPr>
        <p:txBody>
          <a:bodyPr/>
          <a:lstStyle/>
          <a:p>
            <a:r>
              <a:rPr lang="en-US" dirty="0"/>
              <a:t>Proposed Model Architecture</a:t>
            </a:r>
          </a:p>
        </p:txBody>
      </p:sp>
      <p:pic>
        <p:nvPicPr>
          <p:cNvPr id="8" name="Picture 7">
            <a:extLst>
              <a:ext uri="{FF2B5EF4-FFF2-40B4-BE49-F238E27FC236}">
                <a16:creationId xmlns:a16="http://schemas.microsoft.com/office/drawing/2014/main" id="{83AA84E9-5702-46C0-D303-B4001DF62DFB}"/>
              </a:ext>
            </a:extLst>
          </p:cNvPr>
          <p:cNvPicPr>
            <a:picLocks noChangeAspect="1"/>
          </p:cNvPicPr>
          <p:nvPr/>
        </p:nvPicPr>
        <p:blipFill>
          <a:blip r:embed="rId2"/>
          <a:stretch>
            <a:fillRect/>
          </a:stretch>
        </p:blipFill>
        <p:spPr>
          <a:xfrm>
            <a:off x="2394155" y="2125942"/>
            <a:ext cx="7403690" cy="1977769"/>
          </a:xfrm>
          <a:prstGeom prst="rect">
            <a:avLst/>
          </a:prstGeom>
        </p:spPr>
      </p:pic>
      <p:sp>
        <p:nvSpPr>
          <p:cNvPr id="9" name="TextBox 8">
            <a:extLst>
              <a:ext uri="{FF2B5EF4-FFF2-40B4-BE49-F238E27FC236}">
                <a16:creationId xmlns:a16="http://schemas.microsoft.com/office/drawing/2014/main" id="{0EABBB32-A748-A450-2396-DE550500D579}"/>
              </a:ext>
            </a:extLst>
          </p:cNvPr>
          <p:cNvSpPr txBox="1"/>
          <p:nvPr/>
        </p:nvSpPr>
        <p:spPr>
          <a:xfrm>
            <a:off x="4252451" y="4357029"/>
            <a:ext cx="3549446" cy="369332"/>
          </a:xfrm>
          <a:prstGeom prst="rect">
            <a:avLst/>
          </a:prstGeom>
          <a:noFill/>
        </p:spPr>
        <p:txBody>
          <a:bodyPr wrap="square" rtlCol="0">
            <a:spAutoFit/>
          </a:bodyPr>
          <a:lstStyle/>
          <a:p>
            <a:pPr algn="ctr"/>
            <a:r>
              <a:rPr lang="en-IN" dirty="0"/>
              <a:t>Proposed Model</a:t>
            </a:r>
          </a:p>
        </p:txBody>
      </p:sp>
    </p:spTree>
    <p:extLst>
      <p:ext uri="{BB962C8B-B14F-4D97-AF65-F5344CB8AC3E}">
        <p14:creationId xmlns:p14="http://schemas.microsoft.com/office/powerpoint/2010/main" val="3712816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55EAD-BA60-8998-D8D2-9BB077FBDA7D}"/>
              </a:ext>
            </a:extLst>
          </p:cNvPr>
          <p:cNvSpPr>
            <a:spLocks noGrp="1"/>
          </p:cNvSpPr>
          <p:nvPr>
            <p:ph type="title"/>
          </p:nvPr>
        </p:nvSpPr>
        <p:spPr>
          <a:xfrm>
            <a:off x="390260" y="346563"/>
            <a:ext cx="7951483" cy="476156"/>
          </a:xfrm>
        </p:spPr>
        <p:txBody>
          <a:bodyPr/>
          <a:lstStyle/>
          <a:p>
            <a:r>
              <a:rPr lang="en-US" dirty="0"/>
              <a:t>Proposed Model Architecture</a:t>
            </a:r>
          </a:p>
        </p:txBody>
      </p:sp>
      <p:sp>
        <p:nvSpPr>
          <p:cNvPr id="3" name="TextBox 2">
            <a:extLst>
              <a:ext uri="{FF2B5EF4-FFF2-40B4-BE49-F238E27FC236}">
                <a16:creationId xmlns:a16="http://schemas.microsoft.com/office/drawing/2014/main" id="{081EAD9F-34DE-59D4-6A66-57D8BAEB3FBE}"/>
              </a:ext>
            </a:extLst>
          </p:cNvPr>
          <p:cNvSpPr txBox="1"/>
          <p:nvPr/>
        </p:nvSpPr>
        <p:spPr>
          <a:xfrm>
            <a:off x="762000" y="1356851"/>
            <a:ext cx="10668000" cy="4524315"/>
          </a:xfrm>
          <a:prstGeom prst="rect">
            <a:avLst/>
          </a:prstGeom>
          <a:noFill/>
        </p:spPr>
        <p:txBody>
          <a:bodyPr wrap="square" rtlCol="0">
            <a:spAutoFit/>
          </a:bodyPr>
          <a:lstStyle/>
          <a:p>
            <a:r>
              <a:rPr lang="en-IN" dirty="0"/>
              <a:t>• Input Layer: </a:t>
            </a:r>
          </a:p>
          <a:p>
            <a:pPr lvl="1"/>
            <a:r>
              <a:rPr lang="en-IN" dirty="0"/>
              <a:t>– Shape: (None, 224, 224, 3) </a:t>
            </a:r>
          </a:p>
          <a:p>
            <a:pPr lvl="1"/>
            <a:r>
              <a:rPr lang="en-IN" dirty="0"/>
              <a:t>– Receives the input images with dimensions 224x224 pixels and 3 </a:t>
            </a:r>
            <a:r>
              <a:rPr lang="en-IN" dirty="0" err="1"/>
              <a:t>color</a:t>
            </a:r>
            <a:r>
              <a:rPr lang="en-IN" dirty="0"/>
              <a:t> channels (RGB).</a:t>
            </a:r>
          </a:p>
          <a:p>
            <a:pPr lvl="1"/>
            <a:r>
              <a:rPr lang="en-IN" dirty="0"/>
              <a:t> </a:t>
            </a:r>
          </a:p>
          <a:p>
            <a:r>
              <a:rPr lang="en-IN" dirty="0"/>
              <a:t>• Base Model (EfficientNetB0): </a:t>
            </a:r>
          </a:p>
          <a:p>
            <a:pPr lvl="1"/>
            <a:r>
              <a:rPr lang="en-IN" dirty="0"/>
              <a:t>– Pre-trained convolutional base with efficient architecture. </a:t>
            </a:r>
          </a:p>
          <a:p>
            <a:pPr lvl="1"/>
            <a:r>
              <a:rPr lang="en-IN" dirty="0"/>
              <a:t>– Input Shape: (None, 224, 224, 3) </a:t>
            </a:r>
          </a:p>
          <a:p>
            <a:pPr lvl="1"/>
            <a:r>
              <a:rPr lang="en-IN" dirty="0"/>
              <a:t>– Parameters: 5 million </a:t>
            </a:r>
          </a:p>
          <a:p>
            <a:pPr lvl="1"/>
            <a:r>
              <a:rPr lang="en-IN" dirty="0"/>
              <a:t>– Trainable: False (Frozen) </a:t>
            </a:r>
          </a:p>
          <a:p>
            <a:pPr lvl="1"/>
            <a:endParaRPr lang="en-IN" dirty="0"/>
          </a:p>
          <a:p>
            <a:r>
              <a:rPr lang="en-IN" dirty="0"/>
              <a:t>• Custom Layers: </a:t>
            </a:r>
          </a:p>
          <a:p>
            <a:pPr lvl="1"/>
            <a:r>
              <a:rPr lang="en-IN" dirty="0"/>
              <a:t>– Convolutional Layer: </a:t>
            </a:r>
          </a:p>
          <a:p>
            <a:pPr lvl="2"/>
            <a:r>
              <a:rPr lang="en-IN" dirty="0"/>
              <a:t>∗ Filters: 32 </a:t>
            </a:r>
          </a:p>
          <a:p>
            <a:pPr lvl="2"/>
            <a:r>
              <a:rPr lang="en-IN" dirty="0"/>
              <a:t>∗ Kernel Size: (3, 3) </a:t>
            </a:r>
          </a:p>
          <a:p>
            <a:pPr lvl="2"/>
            <a:r>
              <a:rPr lang="en-IN" dirty="0"/>
              <a:t>∗ Activation: </a:t>
            </a:r>
            <a:r>
              <a:rPr lang="en-IN" dirty="0" err="1"/>
              <a:t>ReLU</a:t>
            </a:r>
            <a:r>
              <a:rPr lang="en-IN" dirty="0"/>
              <a:t> </a:t>
            </a:r>
          </a:p>
          <a:p>
            <a:pPr lvl="2"/>
            <a:r>
              <a:rPr lang="en-IN" dirty="0"/>
              <a:t>∗  Output Shape: (None, 7, 7, 32) </a:t>
            </a:r>
          </a:p>
        </p:txBody>
      </p:sp>
    </p:spTree>
    <p:extLst>
      <p:ext uri="{BB962C8B-B14F-4D97-AF65-F5344CB8AC3E}">
        <p14:creationId xmlns:p14="http://schemas.microsoft.com/office/powerpoint/2010/main" val="1175146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55EAD-BA60-8998-D8D2-9BB077FBDA7D}"/>
              </a:ext>
            </a:extLst>
          </p:cNvPr>
          <p:cNvSpPr>
            <a:spLocks noGrp="1"/>
          </p:cNvSpPr>
          <p:nvPr>
            <p:ph type="title"/>
          </p:nvPr>
        </p:nvSpPr>
        <p:spPr>
          <a:xfrm>
            <a:off x="390260" y="346563"/>
            <a:ext cx="7951483" cy="476156"/>
          </a:xfrm>
        </p:spPr>
        <p:txBody>
          <a:bodyPr/>
          <a:lstStyle/>
          <a:p>
            <a:r>
              <a:rPr lang="en-US" dirty="0"/>
              <a:t>Proposed Model Architecture</a:t>
            </a:r>
          </a:p>
        </p:txBody>
      </p:sp>
      <p:sp>
        <p:nvSpPr>
          <p:cNvPr id="3" name="TextBox 2">
            <a:extLst>
              <a:ext uri="{FF2B5EF4-FFF2-40B4-BE49-F238E27FC236}">
                <a16:creationId xmlns:a16="http://schemas.microsoft.com/office/drawing/2014/main" id="{081EAD9F-34DE-59D4-6A66-57D8BAEB3FBE}"/>
              </a:ext>
            </a:extLst>
          </p:cNvPr>
          <p:cNvSpPr txBox="1"/>
          <p:nvPr/>
        </p:nvSpPr>
        <p:spPr>
          <a:xfrm>
            <a:off x="471948" y="1150374"/>
            <a:ext cx="10668000" cy="2031325"/>
          </a:xfrm>
          <a:prstGeom prst="rect">
            <a:avLst/>
          </a:prstGeom>
          <a:noFill/>
        </p:spPr>
        <p:txBody>
          <a:bodyPr wrap="square" rtlCol="0">
            <a:spAutoFit/>
          </a:bodyPr>
          <a:lstStyle/>
          <a:p>
            <a:pPr lvl="1"/>
            <a:r>
              <a:rPr lang="en-IN" dirty="0"/>
              <a:t>• Global Average Pooling Layer: </a:t>
            </a:r>
          </a:p>
          <a:p>
            <a:pPr lvl="2"/>
            <a:r>
              <a:rPr lang="en-IN" dirty="0"/>
              <a:t>- Output Shape: (None, 32) </a:t>
            </a:r>
          </a:p>
          <a:p>
            <a:pPr lvl="1"/>
            <a:r>
              <a:rPr lang="en-IN" dirty="0"/>
              <a:t> </a:t>
            </a:r>
          </a:p>
          <a:p>
            <a:pPr lvl="1"/>
            <a:r>
              <a:rPr lang="en-IN" dirty="0"/>
              <a:t>• Dense Layer: </a:t>
            </a:r>
          </a:p>
          <a:p>
            <a:pPr lvl="2"/>
            <a:r>
              <a:rPr lang="en-IN" dirty="0"/>
              <a:t>- Units: 4 (Number of classes) </a:t>
            </a:r>
          </a:p>
          <a:p>
            <a:pPr lvl="2"/>
            <a:r>
              <a:rPr lang="en-IN" dirty="0"/>
              <a:t>- Activation: </a:t>
            </a:r>
            <a:r>
              <a:rPr lang="en-IN" dirty="0" err="1"/>
              <a:t>Softmax</a:t>
            </a:r>
            <a:r>
              <a:rPr lang="en-IN" dirty="0"/>
              <a:t> </a:t>
            </a:r>
          </a:p>
          <a:p>
            <a:pPr lvl="2"/>
            <a:r>
              <a:rPr lang="en-IN" dirty="0"/>
              <a:t>- Output Shape: (None, 4)</a:t>
            </a:r>
          </a:p>
        </p:txBody>
      </p:sp>
    </p:spTree>
    <p:extLst>
      <p:ext uri="{BB962C8B-B14F-4D97-AF65-F5344CB8AC3E}">
        <p14:creationId xmlns:p14="http://schemas.microsoft.com/office/powerpoint/2010/main" val="3306768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111AF-D30A-F804-C856-415FA144F7A8}"/>
              </a:ext>
            </a:extLst>
          </p:cNvPr>
          <p:cNvSpPr>
            <a:spLocks noGrp="1"/>
          </p:cNvSpPr>
          <p:nvPr>
            <p:ph type="title"/>
          </p:nvPr>
        </p:nvSpPr>
        <p:spPr>
          <a:xfrm>
            <a:off x="390260" y="346563"/>
            <a:ext cx="5398065" cy="476156"/>
          </a:xfrm>
        </p:spPr>
        <p:txBody>
          <a:bodyPr/>
          <a:lstStyle/>
          <a:p>
            <a:r>
              <a:rPr lang="en-US" dirty="0"/>
              <a:t>GRADCAM</a:t>
            </a:r>
          </a:p>
        </p:txBody>
      </p:sp>
      <p:sp>
        <p:nvSpPr>
          <p:cNvPr id="7" name="TextBox 6">
            <a:extLst>
              <a:ext uri="{FF2B5EF4-FFF2-40B4-BE49-F238E27FC236}">
                <a16:creationId xmlns:a16="http://schemas.microsoft.com/office/drawing/2014/main" id="{D294E4D4-570A-EACA-6201-C3BB4A9B2C9A}"/>
              </a:ext>
            </a:extLst>
          </p:cNvPr>
          <p:cNvSpPr txBox="1"/>
          <p:nvPr/>
        </p:nvSpPr>
        <p:spPr>
          <a:xfrm>
            <a:off x="511277" y="1445342"/>
            <a:ext cx="10668000" cy="1754326"/>
          </a:xfrm>
          <a:prstGeom prst="rect">
            <a:avLst/>
          </a:prstGeom>
          <a:noFill/>
        </p:spPr>
        <p:txBody>
          <a:bodyPr wrap="square" rtlCol="0">
            <a:spAutoFit/>
          </a:bodyPr>
          <a:lstStyle/>
          <a:p>
            <a:pPr marL="285750" indent="-285750">
              <a:buFont typeface="Arial" panose="020B0604020202020204" pitchFamily="34" charset="0"/>
              <a:buChar char="•"/>
            </a:pPr>
            <a:r>
              <a:rPr lang="en-US" dirty="0" err="1"/>
              <a:t>GradCAM</a:t>
            </a:r>
            <a:r>
              <a:rPr lang="en-US" dirty="0"/>
              <a:t> segmentation helps us understand how a deep learning model makes decisions by showing which parts of MRI images are important for predicting different types of tumors.</a:t>
            </a:r>
          </a:p>
          <a:p>
            <a:pPr marL="285750" indent="-285750">
              <a:buFont typeface="Arial" panose="020B0604020202020204" pitchFamily="34" charset="0"/>
              <a:buChar char="•"/>
            </a:pPr>
            <a:r>
              <a:rPr lang="en-US" dirty="0"/>
              <a:t>It creates heatmaps on MRI images to highlight where the model focuses, helping doctors and experts see why the model made certain predictions.</a:t>
            </a:r>
          </a:p>
          <a:p>
            <a:pPr marL="285750" indent="-285750">
              <a:buFont typeface="Arial" panose="020B0604020202020204" pitchFamily="34" charset="0"/>
              <a:buChar char="•"/>
            </a:pPr>
            <a:r>
              <a:rPr lang="en-US" dirty="0"/>
              <a:t>This visualization makes the model's predictions easier to understand and trust by showing which areas of the image influenced its decisions the most.</a:t>
            </a:r>
            <a:endParaRPr lang="en-IN" dirty="0"/>
          </a:p>
        </p:txBody>
      </p:sp>
    </p:spTree>
    <p:extLst>
      <p:ext uri="{BB962C8B-B14F-4D97-AF65-F5344CB8AC3E}">
        <p14:creationId xmlns:p14="http://schemas.microsoft.com/office/powerpoint/2010/main" val="3391734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76BF1-023A-407B-33A0-82AB8859C7D0}"/>
              </a:ext>
            </a:extLst>
          </p:cNvPr>
          <p:cNvSpPr>
            <a:spLocks noGrp="1"/>
          </p:cNvSpPr>
          <p:nvPr>
            <p:ph type="title"/>
          </p:nvPr>
        </p:nvSpPr>
        <p:spPr/>
        <p:txBody>
          <a:bodyPr/>
          <a:lstStyle/>
          <a:p>
            <a:r>
              <a:rPr lang="en-US" dirty="0"/>
              <a:t>Performance Matrices</a:t>
            </a:r>
          </a:p>
        </p:txBody>
      </p:sp>
      <p:sp>
        <p:nvSpPr>
          <p:cNvPr id="3" name="Text Placeholder 2">
            <a:extLst>
              <a:ext uri="{FF2B5EF4-FFF2-40B4-BE49-F238E27FC236}">
                <a16:creationId xmlns:a16="http://schemas.microsoft.com/office/drawing/2014/main" id="{F1D6C041-7B39-E11D-D842-1BDC1756647A}"/>
              </a:ext>
            </a:extLst>
          </p:cNvPr>
          <p:cNvSpPr>
            <a:spLocks noGrp="1"/>
          </p:cNvSpPr>
          <p:nvPr>
            <p:ph type="body" idx="1"/>
          </p:nvPr>
        </p:nvSpPr>
        <p:spPr>
          <a:xfrm>
            <a:off x="360470" y="1263538"/>
            <a:ext cx="11471060" cy="4985980"/>
          </a:xfrm>
        </p:spPr>
        <p:txBody>
          <a:bodyPr/>
          <a:lstStyle/>
          <a:p>
            <a:pPr marL="285750" indent="-285750">
              <a:buFont typeface="Arial" panose="020B0604020202020204" pitchFamily="34" charset="0"/>
              <a:buChar char="•"/>
            </a:pPr>
            <a:r>
              <a:rPr lang="en-US" dirty="0"/>
              <a:t>Accuracy: the ratio between correctly predicted output and the sum of all predictions. </a:t>
            </a:r>
          </a:p>
          <a:p>
            <a:pPr lvl="2"/>
            <a:r>
              <a:rPr lang="en-US" dirty="0"/>
              <a:t>Given by: (T P +T N )/(T P +T N+F P +F N) </a:t>
            </a:r>
          </a:p>
          <a:p>
            <a:pPr lvl="2"/>
            <a:endParaRPr lang="en-US" dirty="0"/>
          </a:p>
          <a:p>
            <a:pPr marL="285750" indent="-285750">
              <a:buFont typeface="Arial" panose="020B0604020202020204" pitchFamily="34" charset="0"/>
              <a:buChar char="•"/>
            </a:pPr>
            <a:r>
              <a:rPr lang="en-US" dirty="0"/>
              <a:t>Precision: Count of true positives divided by count of all correct predictions. </a:t>
            </a:r>
          </a:p>
          <a:p>
            <a:pPr lvl="2"/>
            <a:r>
              <a:rPr lang="en-US" dirty="0"/>
              <a:t>Given by: T P /(T P +F P )</a:t>
            </a:r>
          </a:p>
          <a:p>
            <a:pPr lvl="2"/>
            <a:endParaRPr lang="en-US" dirty="0"/>
          </a:p>
          <a:p>
            <a:pPr marL="285750" indent="-285750">
              <a:buFont typeface="Arial" panose="020B0604020202020204" pitchFamily="34" charset="0"/>
              <a:buChar char="•"/>
            </a:pPr>
            <a:r>
              <a:rPr lang="en-US" dirty="0"/>
              <a:t>Recall: Count of true positives divided by count of all actual positives. </a:t>
            </a:r>
          </a:p>
          <a:p>
            <a:pPr lvl="2"/>
            <a:r>
              <a:rPr lang="en-US" dirty="0"/>
              <a:t>Given by: T P /(T P +F N )</a:t>
            </a:r>
          </a:p>
          <a:p>
            <a:pPr lvl="2"/>
            <a:endParaRPr lang="en-US" dirty="0"/>
          </a:p>
          <a:p>
            <a:pPr marL="285750" indent="-285750">
              <a:buFont typeface="Arial" panose="020B0604020202020204" pitchFamily="34" charset="0"/>
              <a:buChar char="•"/>
            </a:pPr>
            <a:r>
              <a:rPr lang="en-US" dirty="0"/>
              <a:t>F1-score: Weighted average of recall and precision</a:t>
            </a:r>
          </a:p>
          <a:p>
            <a:pPr lvl="2"/>
            <a:r>
              <a:rPr lang="en-US" dirty="0"/>
              <a:t> Given by: 2∗Recall∗Precision /(</a:t>
            </a:r>
            <a:r>
              <a:rPr lang="en-US" dirty="0" err="1"/>
              <a:t>Recall+Precision</a:t>
            </a:r>
            <a:r>
              <a:rPr lang="en-US" dirty="0"/>
              <a:t>)  </a:t>
            </a:r>
          </a:p>
          <a:p>
            <a:pPr lvl="2"/>
            <a:endParaRPr lang="en-US" dirty="0"/>
          </a:p>
          <a:p>
            <a:pPr marL="285750" indent="-285750">
              <a:buFont typeface="Arial" panose="020B0604020202020204" pitchFamily="34" charset="0"/>
              <a:buChar char="•"/>
            </a:pPr>
            <a:r>
              <a:rPr lang="en-US" dirty="0"/>
              <a:t>Area Under Curve (AUC): it is the area below ROC curve.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Receiver Operating Characteristic Curve (ROC) is a graph representing the performance of a classification model at all thresholds of classification.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75012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76BF1-023A-407B-33A0-82AB8859C7D0}"/>
              </a:ext>
            </a:extLst>
          </p:cNvPr>
          <p:cNvSpPr>
            <a:spLocks noGrp="1"/>
          </p:cNvSpPr>
          <p:nvPr>
            <p:ph type="title"/>
          </p:nvPr>
        </p:nvSpPr>
        <p:spPr/>
        <p:txBody>
          <a:bodyPr/>
          <a:lstStyle/>
          <a:p>
            <a:r>
              <a:rPr lang="en-US" dirty="0"/>
              <a:t>Results</a:t>
            </a:r>
          </a:p>
        </p:txBody>
      </p:sp>
      <p:pic>
        <p:nvPicPr>
          <p:cNvPr id="6" name="Picture 5">
            <a:extLst>
              <a:ext uri="{FF2B5EF4-FFF2-40B4-BE49-F238E27FC236}">
                <a16:creationId xmlns:a16="http://schemas.microsoft.com/office/drawing/2014/main" id="{F64EAAC6-3168-3DA5-6B4B-F024FC368FD2}"/>
              </a:ext>
            </a:extLst>
          </p:cNvPr>
          <p:cNvPicPr>
            <a:picLocks noChangeAspect="1"/>
          </p:cNvPicPr>
          <p:nvPr/>
        </p:nvPicPr>
        <p:blipFill>
          <a:blip r:embed="rId2"/>
          <a:stretch>
            <a:fillRect/>
          </a:stretch>
        </p:blipFill>
        <p:spPr>
          <a:xfrm>
            <a:off x="1083879" y="894477"/>
            <a:ext cx="4094656" cy="2974525"/>
          </a:xfrm>
          <a:prstGeom prst="rect">
            <a:avLst/>
          </a:prstGeom>
        </p:spPr>
      </p:pic>
      <p:pic>
        <p:nvPicPr>
          <p:cNvPr id="10" name="Picture 9">
            <a:extLst>
              <a:ext uri="{FF2B5EF4-FFF2-40B4-BE49-F238E27FC236}">
                <a16:creationId xmlns:a16="http://schemas.microsoft.com/office/drawing/2014/main" id="{901D5250-B8BF-3322-0994-55F4D45F1B14}"/>
              </a:ext>
            </a:extLst>
          </p:cNvPr>
          <p:cNvPicPr>
            <a:picLocks noChangeAspect="1"/>
          </p:cNvPicPr>
          <p:nvPr/>
        </p:nvPicPr>
        <p:blipFill>
          <a:blip r:embed="rId3"/>
          <a:stretch>
            <a:fillRect/>
          </a:stretch>
        </p:blipFill>
        <p:spPr>
          <a:xfrm>
            <a:off x="1083879" y="3791100"/>
            <a:ext cx="4094656" cy="2720337"/>
          </a:xfrm>
          <a:prstGeom prst="rect">
            <a:avLst/>
          </a:prstGeom>
        </p:spPr>
      </p:pic>
      <p:pic>
        <p:nvPicPr>
          <p:cNvPr id="12" name="Picture 11">
            <a:extLst>
              <a:ext uri="{FF2B5EF4-FFF2-40B4-BE49-F238E27FC236}">
                <a16:creationId xmlns:a16="http://schemas.microsoft.com/office/drawing/2014/main" id="{8D2DF40C-0558-B3AC-539D-63E0761BFA17}"/>
              </a:ext>
            </a:extLst>
          </p:cNvPr>
          <p:cNvPicPr>
            <a:picLocks noChangeAspect="1"/>
          </p:cNvPicPr>
          <p:nvPr/>
        </p:nvPicPr>
        <p:blipFill>
          <a:blip r:embed="rId4"/>
          <a:stretch>
            <a:fillRect/>
          </a:stretch>
        </p:blipFill>
        <p:spPr>
          <a:xfrm>
            <a:off x="5827836" y="822719"/>
            <a:ext cx="4456704" cy="3045949"/>
          </a:xfrm>
          <a:prstGeom prst="rect">
            <a:avLst/>
          </a:prstGeom>
        </p:spPr>
      </p:pic>
      <p:pic>
        <p:nvPicPr>
          <p:cNvPr id="14" name="Picture 13">
            <a:extLst>
              <a:ext uri="{FF2B5EF4-FFF2-40B4-BE49-F238E27FC236}">
                <a16:creationId xmlns:a16="http://schemas.microsoft.com/office/drawing/2014/main" id="{668B0913-68D7-E045-9D59-50180C2856B9}"/>
              </a:ext>
            </a:extLst>
          </p:cNvPr>
          <p:cNvPicPr>
            <a:picLocks noChangeAspect="1"/>
          </p:cNvPicPr>
          <p:nvPr/>
        </p:nvPicPr>
        <p:blipFill>
          <a:blip r:embed="rId5"/>
          <a:stretch>
            <a:fillRect/>
          </a:stretch>
        </p:blipFill>
        <p:spPr>
          <a:xfrm>
            <a:off x="6199565" y="3986989"/>
            <a:ext cx="4222628" cy="2165945"/>
          </a:xfrm>
          <a:prstGeom prst="rect">
            <a:avLst/>
          </a:prstGeom>
        </p:spPr>
      </p:pic>
    </p:spTree>
    <p:extLst>
      <p:ext uri="{BB962C8B-B14F-4D97-AF65-F5344CB8AC3E}">
        <p14:creationId xmlns:p14="http://schemas.microsoft.com/office/powerpoint/2010/main" val="217423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B78BD-CD00-78F9-73B5-BBA9F663D568}"/>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DB8E4B66-58F8-8267-8919-5FB76F306263}"/>
              </a:ext>
            </a:extLst>
          </p:cNvPr>
          <p:cNvSpPr>
            <a:spLocks noGrp="1"/>
          </p:cNvSpPr>
          <p:nvPr>
            <p:ph type="body" idx="1"/>
          </p:nvPr>
        </p:nvSpPr>
        <p:spPr>
          <a:xfrm>
            <a:off x="622833" y="1578623"/>
            <a:ext cx="10946333" cy="2265789"/>
          </a:xfrm>
        </p:spPr>
        <p:txBody>
          <a:bodyPr/>
          <a:lstStyle/>
          <a:p>
            <a:r>
              <a:rPr lang="en-US" dirty="0"/>
              <a:t>Brain tumors, whether benign or malignant, are among the deadliest illnesses, with malignant tumors being fast-growing and prone to spreading. Meningioma, glioma, and pituitary tumors are common types, with meningioma and glioma affecting the meninges and glial cells respectively. Early diagnosis is crucial due to the severity of high-risk gliomas and pituitary tumors. The 5-year survival rates for cancerous brain tumors stand at 34% for men and 36% for women, highlighting the urgent need for improved diagnostics and treatment planning. Image modalities like MRI, which offer high-resolution images without radiation, are increasingly used for diagnosis, aided by Computer-Aided Diagnosis (CAD) systems utilizing ML/DL techniques for accurate tumor detection and segmentation from MRI images. </a:t>
            </a:r>
          </a:p>
        </p:txBody>
      </p:sp>
    </p:spTree>
    <p:extLst>
      <p:ext uri="{BB962C8B-B14F-4D97-AF65-F5344CB8AC3E}">
        <p14:creationId xmlns:p14="http://schemas.microsoft.com/office/powerpoint/2010/main" val="3254804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76BF1-023A-407B-33A0-82AB8859C7D0}"/>
              </a:ext>
            </a:extLst>
          </p:cNvPr>
          <p:cNvSpPr>
            <a:spLocks noGrp="1"/>
          </p:cNvSpPr>
          <p:nvPr>
            <p:ph type="title"/>
          </p:nvPr>
        </p:nvSpPr>
        <p:spPr/>
        <p:txBody>
          <a:bodyPr/>
          <a:lstStyle/>
          <a:p>
            <a:r>
              <a:rPr lang="en-US" dirty="0"/>
              <a:t>Results</a:t>
            </a:r>
          </a:p>
        </p:txBody>
      </p:sp>
      <p:pic>
        <p:nvPicPr>
          <p:cNvPr id="4" name="Picture 3">
            <a:extLst>
              <a:ext uri="{FF2B5EF4-FFF2-40B4-BE49-F238E27FC236}">
                <a16:creationId xmlns:a16="http://schemas.microsoft.com/office/drawing/2014/main" id="{FE049A6F-76C7-B091-7F6B-D3EE1A5D5133}"/>
              </a:ext>
            </a:extLst>
          </p:cNvPr>
          <p:cNvPicPr>
            <a:picLocks noChangeAspect="1"/>
          </p:cNvPicPr>
          <p:nvPr/>
        </p:nvPicPr>
        <p:blipFill>
          <a:blip r:embed="rId2"/>
          <a:stretch>
            <a:fillRect/>
          </a:stretch>
        </p:blipFill>
        <p:spPr>
          <a:xfrm>
            <a:off x="1360082" y="1577855"/>
            <a:ext cx="4018164" cy="4007576"/>
          </a:xfrm>
          <a:prstGeom prst="rect">
            <a:avLst/>
          </a:prstGeom>
        </p:spPr>
      </p:pic>
      <p:pic>
        <p:nvPicPr>
          <p:cNvPr id="7" name="Picture 6">
            <a:extLst>
              <a:ext uri="{FF2B5EF4-FFF2-40B4-BE49-F238E27FC236}">
                <a16:creationId xmlns:a16="http://schemas.microsoft.com/office/drawing/2014/main" id="{4D5B463C-4E11-97FB-038A-77DDCEBD7AB7}"/>
              </a:ext>
            </a:extLst>
          </p:cNvPr>
          <p:cNvPicPr>
            <a:picLocks noChangeAspect="1"/>
          </p:cNvPicPr>
          <p:nvPr/>
        </p:nvPicPr>
        <p:blipFill>
          <a:blip r:embed="rId3"/>
          <a:stretch>
            <a:fillRect/>
          </a:stretch>
        </p:blipFill>
        <p:spPr>
          <a:xfrm>
            <a:off x="6381383" y="1505267"/>
            <a:ext cx="4117893" cy="4080164"/>
          </a:xfrm>
          <a:prstGeom prst="rect">
            <a:avLst/>
          </a:prstGeom>
        </p:spPr>
      </p:pic>
    </p:spTree>
    <p:extLst>
      <p:ext uri="{BB962C8B-B14F-4D97-AF65-F5344CB8AC3E}">
        <p14:creationId xmlns:p14="http://schemas.microsoft.com/office/powerpoint/2010/main" val="3702454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76BF1-023A-407B-33A0-82AB8859C7D0}"/>
              </a:ext>
            </a:extLst>
          </p:cNvPr>
          <p:cNvSpPr>
            <a:spLocks noGrp="1"/>
          </p:cNvSpPr>
          <p:nvPr>
            <p:ph type="title"/>
          </p:nvPr>
        </p:nvSpPr>
        <p:spPr/>
        <p:txBody>
          <a:bodyPr/>
          <a:lstStyle/>
          <a:p>
            <a:r>
              <a:rPr lang="en-US" dirty="0"/>
              <a:t>Results</a:t>
            </a:r>
          </a:p>
        </p:txBody>
      </p:sp>
      <p:graphicFrame>
        <p:nvGraphicFramePr>
          <p:cNvPr id="4" name="Table 3">
            <a:extLst>
              <a:ext uri="{FF2B5EF4-FFF2-40B4-BE49-F238E27FC236}">
                <a16:creationId xmlns:a16="http://schemas.microsoft.com/office/drawing/2014/main" id="{FAE4E4DB-02D5-0C7A-5B0D-74405D405EE1}"/>
              </a:ext>
            </a:extLst>
          </p:cNvPr>
          <p:cNvGraphicFramePr>
            <a:graphicFrameLocks noGrp="1"/>
          </p:cNvGraphicFramePr>
          <p:nvPr>
            <p:extLst>
              <p:ext uri="{D42A27DB-BD31-4B8C-83A1-F6EECF244321}">
                <p14:modId xmlns:p14="http://schemas.microsoft.com/office/powerpoint/2010/main" val="3831971307"/>
              </p:ext>
            </p:extLst>
          </p:nvPr>
        </p:nvGraphicFramePr>
        <p:xfrm>
          <a:off x="1808723" y="1158706"/>
          <a:ext cx="8682294" cy="5296100"/>
        </p:xfrm>
        <a:graphic>
          <a:graphicData uri="http://schemas.openxmlformats.org/drawingml/2006/table">
            <a:tbl>
              <a:tblPr firstRow="1" bandRow="1"/>
              <a:tblGrid>
                <a:gridCol w="1425714">
                  <a:extLst>
                    <a:ext uri="{9D8B030D-6E8A-4147-A177-3AD203B41FA5}">
                      <a16:colId xmlns:a16="http://schemas.microsoft.com/office/drawing/2014/main" val="3315705920"/>
                    </a:ext>
                  </a:extLst>
                </a:gridCol>
                <a:gridCol w="1425714">
                  <a:extLst>
                    <a:ext uri="{9D8B030D-6E8A-4147-A177-3AD203B41FA5}">
                      <a16:colId xmlns:a16="http://schemas.microsoft.com/office/drawing/2014/main" val="1914715238"/>
                    </a:ext>
                  </a:extLst>
                </a:gridCol>
                <a:gridCol w="1425714">
                  <a:extLst>
                    <a:ext uri="{9D8B030D-6E8A-4147-A177-3AD203B41FA5}">
                      <a16:colId xmlns:a16="http://schemas.microsoft.com/office/drawing/2014/main" val="2732161041"/>
                    </a:ext>
                  </a:extLst>
                </a:gridCol>
                <a:gridCol w="1591877">
                  <a:extLst>
                    <a:ext uri="{9D8B030D-6E8A-4147-A177-3AD203B41FA5}">
                      <a16:colId xmlns:a16="http://schemas.microsoft.com/office/drawing/2014/main" val="1995041722"/>
                    </a:ext>
                  </a:extLst>
                </a:gridCol>
                <a:gridCol w="1648182">
                  <a:extLst>
                    <a:ext uri="{9D8B030D-6E8A-4147-A177-3AD203B41FA5}">
                      <a16:colId xmlns:a16="http://schemas.microsoft.com/office/drawing/2014/main" val="1568519057"/>
                    </a:ext>
                  </a:extLst>
                </a:gridCol>
                <a:gridCol w="1165093">
                  <a:extLst>
                    <a:ext uri="{9D8B030D-6E8A-4147-A177-3AD203B41FA5}">
                      <a16:colId xmlns:a16="http://schemas.microsoft.com/office/drawing/2014/main" val="1288469705"/>
                    </a:ext>
                  </a:extLst>
                </a:gridCol>
              </a:tblGrid>
              <a:tr h="520579">
                <a:tc>
                  <a:txBody>
                    <a:bodyPr/>
                    <a:lstStyle/>
                    <a:p>
                      <a:r>
                        <a:rPr lang="en-IN" sz="1500" b="1" i="0" dirty="0">
                          <a:solidFill>
                            <a:srgbClr val="535353"/>
                          </a:solidFill>
                          <a:latin typeface="Palatino Linotype"/>
                          <a:ea typeface="+mj-ea"/>
                        </a:rPr>
                        <a:t>Dataset</a:t>
                      </a:r>
                    </a:p>
                  </a:txBody>
                  <a:tcPr>
                    <a:solidFill>
                      <a:schemeClr val="bg1">
                        <a:lumMod val="85000"/>
                      </a:schemeClr>
                    </a:solidFill>
                  </a:tcPr>
                </a:tc>
                <a:tc>
                  <a:txBody>
                    <a:bodyPr/>
                    <a:lstStyle/>
                    <a:p>
                      <a:r>
                        <a:rPr lang="en-IN" sz="1500" b="1" i="0" dirty="0">
                          <a:solidFill>
                            <a:srgbClr val="535353"/>
                          </a:solidFill>
                          <a:latin typeface="Palatino Linotype"/>
                          <a:ea typeface="+mj-ea"/>
                        </a:rPr>
                        <a:t>Method</a:t>
                      </a:r>
                    </a:p>
                  </a:txBody>
                  <a:tcPr>
                    <a:solidFill>
                      <a:schemeClr val="bg1">
                        <a:lumMod val="85000"/>
                      </a:schemeClr>
                    </a:solidFill>
                  </a:tcPr>
                </a:tc>
                <a:tc>
                  <a:txBody>
                    <a:bodyPr/>
                    <a:lstStyle/>
                    <a:p>
                      <a:pPr marL="0"/>
                      <a:r>
                        <a:rPr lang="en-IN" sz="1500" b="1" i="0" dirty="0">
                          <a:solidFill>
                            <a:srgbClr val="535353"/>
                          </a:solidFill>
                          <a:latin typeface="Palatino Linotype"/>
                          <a:ea typeface="+mj-ea"/>
                          <a:cs typeface="+mn-cs"/>
                        </a:rPr>
                        <a:t>Number of Images</a:t>
                      </a:r>
                    </a:p>
                  </a:txBody>
                  <a:tcPr>
                    <a:solidFill>
                      <a:schemeClr val="bg1">
                        <a:lumMod val="85000"/>
                      </a:schemeClr>
                    </a:solidFill>
                  </a:tcPr>
                </a:tc>
                <a:tc>
                  <a:txBody>
                    <a:bodyPr/>
                    <a:lstStyle/>
                    <a:p>
                      <a:pPr marL="0"/>
                      <a:r>
                        <a:rPr lang="en-IN" sz="1500" b="1" i="0" dirty="0">
                          <a:solidFill>
                            <a:srgbClr val="535353"/>
                          </a:solidFill>
                          <a:latin typeface="Palatino Linotype"/>
                          <a:ea typeface="+mj-ea"/>
                          <a:cs typeface="+mn-cs"/>
                        </a:rPr>
                        <a:t>Classifier</a:t>
                      </a:r>
                    </a:p>
                  </a:txBody>
                  <a:tcPr>
                    <a:solidFill>
                      <a:schemeClr val="bg1">
                        <a:lumMod val="85000"/>
                      </a:schemeClr>
                    </a:solidFill>
                  </a:tcPr>
                </a:tc>
                <a:tc>
                  <a:txBody>
                    <a:bodyPr/>
                    <a:lstStyle/>
                    <a:p>
                      <a:pPr marL="0"/>
                      <a:r>
                        <a:rPr lang="en-IN" sz="1500" b="1" i="0" dirty="0">
                          <a:solidFill>
                            <a:srgbClr val="535353"/>
                          </a:solidFill>
                          <a:latin typeface="Palatino Linotype"/>
                          <a:ea typeface="+mj-ea"/>
                          <a:cs typeface="+mn-cs"/>
                        </a:rPr>
                        <a:t>Classification Type </a:t>
                      </a:r>
                    </a:p>
                  </a:txBody>
                  <a:tcPr>
                    <a:solidFill>
                      <a:schemeClr val="bg1">
                        <a:lumMod val="85000"/>
                      </a:schemeClr>
                    </a:solidFill>
                  </a:tcPr>
                </a:tc>
                <a:tc>
                  <a:txBody>
                    <a:bodyPr/>
                    <a:lstStyle/>
                    <a:p>
                      <a:pPr marL="0"/>
                      <a:r>
                        <a:rPr lang="en-IN" sz="1500" b="1" i="0" dirty="0">
                          <a:solidFill>
                            <a:srgbClr val="535353"/>
                          </a:solidFill>
                          <a:latin typeface="Palatino Linotype"/>
                          <a:ea typeface="+mj-ea"/>
                          <a:cs typeface="+mn-cs"/>
                        </a:rPr>
                        <a:t>Accuracy (%)</a:t>
                      </a:r>
                    </a:p>
                  </a:txBody>
                  <a:tcPr>
                    <a:solidFill>
                      <a:schemeClr val="bg1">
                        <a:lumMod val="85000"/>
                      </a:schemeClr>
                    </a:solidFill>
                  </a:tcPr>
                </a:tc>
                <a:extLst>
                  <a:ext uri="{0D108BD9-81ED-4DB2-BD59-A6C34878D82A}">
                    <a16:rowId xmlns:a16="http://schemas.microsoft.com/office/drawing/2014/main" val="4188888490"/>
                  </a:ext>
                </a:extLst>
              </a:tr>
              <a:tr h="464860">
                <a:tc rowSpan="4">
                  <a:txBody>
                    <a:bodyPr/>
                    <a:lstStyle/>
                    <a:p>
                      <a:r>
                        <a:rPr lang="en-IN" sz="1500" dirty="0" err="1"/>
                        <a:t>FigShare</a:t>
                      </a:r>
                      <a:endParaRPr lang="en-IN" sz="1500" dirty="0"/>
                    </a:p>
                  </a:txBody>
                  <a:tcPr/>
                </a:tc>
                <a:tc>
                  <a:txBody>
                    <a:bodyPr/>
                    <a:lstStyle/>
                    <a:p>
                      <a:r>
                        <a:rPr lang="en-IN" sz="1500" dirty="0"/>
                        <a:t>Swati et al. [7] </a:t>
                      </a:r>
                    </a:p>
                  </a:txBody>
                  <a:tcPr/>
                </a:tc>
                <a:tc>
                  <a:txBody>
                    <a:bodyPr/>
                    <a:lstStyle/>
                    <a:p>
                      <a:r>
                        <a:rPr lang="en-IN" sz="1500" dirty="0"/>
                        <a:t>3064</a:t>
                      </a:r>
                    </a:p>
                  </a:txBody>
                  <a:tcPr/>
                </a:tc>
                <a:tc>
                  <a:txBody>
                    <a:bodyPr/>
                    <a:lstStyle/>
                    <a:p>
                      <a:r>
                        <a:rPr lang="en-IN" sz="1500" dirty="0"/>
                        <a:t>VGG19</a:t>
                      </a:r>
                    </a:p>
                  </a:txBody>
                  <a:tcPr/>
                </a:tc>
                <a:tc>
                  <a:txBody>
                    <a:bodyPr/>
                    <a:lstStyle/>
                    <a:p>
                      <a:r>
                        <a:rPr lang="en-IN" sz="1500" dirty="0"/>
                        <a:t>Multi Class</a:t>
                      </a:r>
                    </a:p>
                  </a:txBody>
                  <a:tcPr/>
                </a:tc>
                <a:tc>
                  <a:txBody>
                    <a:bodyPr/>
                    <a:lstStyle/>
                    <a:p>
                      <a:r>
                        <a:rPr lang="en-IN" sz="1500" dirty="0"/>
                        <a:t>94.8</a:t>
                      </a:r>
                    </a:p>
                  </a:txBody>
                  <a:tcPr/>
                </a:tc>
                <a:extLst>
                  <a:ext uri="{0D108BD9-81ED-4DB2-BD59-A6C34878D82A}">
                    <a16:rowId xmlns:a16="http://schemas.microsoft.com/office/drawing/2014/main" val="3706456577"/>
                  </a:ext>
                </a:extLst>
              </a:tr>
              <a:tr h="464860">
                <a:tc vMerge="1">
                  <a:txBody>
                    <a:bodyPr/>
                    <a:lstStyle/>
                    <a:p>
                      <a:endParaRPr lang="en-IN" sz="1800" dirty="0"/>
                    </a:p>
                  </a:txBody>
                  <a:tcPr/>
                </a:tc>
                <a:tc>
                  <a:txBody>
                    <a:bodyPr/>
                    <a:lstStyle/>
                    <a:p>
                      <a:r>
                        <a:rPr lang="en-IN" sz="1500" dirty="0"/>
                        <a:t>Sultan et al. [8]</a:t>
                      </a:r>
                    </a:p>
                  </a:txBody>
                  <a:tcPr/>
                </a:tc>
                <a:tc>
                  <a:txBody>
                    <a:bodyPr/>
                    <a:lstStyle/>
                    <a:p>
                      <a:r>
                        <a:rPr lang="en-IN" sz="1500" dirty="0"/>
                        <a:t>3064</a:t>
                      </a:r>
                    </a:p>
                  </a:txBody>
                  <a:tcPr/>
                </a:tc>
                <a:tc>
                  <a:txBody>
                    <a:bodyPr/>
                    <a:lstStyle/>
                    <a:p>
                      <a:r>
                        <a:rPr lang="en-IN" sz="1500" dirty="0"/>
                        <a:t>CNN</a:t>
                      </a:r>
                    </a:p>
                  </a:txBody>
                  <a:tcPr/>
                </a:tc>
                <a:tc>
                  <a:txBody>
                    <a:bodyPr/>
                    <a:lstStyle/>
                    <a:p>
                      <a:r>
                        <a:rPr lang="en-IN" sz="1500" dirty="0"/>
                        <a:t>Multi Class</a:t>
                      </a:r>
                    </a:p>
                  </a:txBody>
                  <a:tcPr/>
                </a:tc>
                <a:tc>
                  <a:txBody>
                    <a:bodyPr/>
                    <a:lstStyle/>
                    <a:p>
                      <a:r>
                        <a:rPr lang="en-IN" sz="1500" dirty="0"/>
                        <a:t>96.1</a:t>
                      </a:r>
                    </a:p>
                  </a:txBody>
                  <a:tcPr/>
                </a:tc>
                <a:extLst>
                  <a:ext uri="{0D108BD9-81ED-4DB2-BD59-A6C34878D82A}">
                    <a16:rowId xmlns:a16="http://schemas.microsoft.com/office/drawing/2014/main" val="260376855"/>
                  </a:ext>
                </a:extLst>
              </a:tr>
              <a:tr h="464860">
                <a:tc vMerge="1">
                  <a:txBody>
                    <a:bodyPr/>
                    <a:lstStyle/>
                    <a:p>
                      <a:endParaRPr lang="en-IN" sz="1800" dirty="0"/>
                    </a:p>
                  </a:txBody>
                  <a:tcPr/>
                </a:tc>
                <a:tc>
                  <a:txBody>
                    <a:bodyPr/>
                    <a:lstStyle/>
                    <a:p>
                      <a:r>
                        <a:rPr lang="en-IN" sz="1500" dirty="0"/>
                        <a:t>Khan et al. [9]</a:t>
                      </a:r>
                    </a:p>
                  </a:txBody>
                  <a:tcPr/>
                </a:tc>
                <a:tc>
                  <a:txBody>
                    <a:bodyPr/>
                    <a:lstStyle/>
                    <a:p>
                      <a:r>
                        <a:rPr lang="en-IN" sz="1500" dirty="0"/>
                        <a:t>3064</a:t>
                      </a:r>
                    </a:p>
                  </a:txBody>
                  <a:tcPr/>
                </a:tc>
                <a:tc>
                  <a:txBody>
                    <a:bodyPr/>
                    <a:lstStyle/>
                    <a:p>
                      <a:r>
                        <a:rPr lang="en-IN" sz="1500" dirty="0"/>
                        <a:t>CNN</a:t>
                      </a:r>
                    </a:p>
                  </a:txBody>
                  <a:tcPr/>
                </a:tc>
                <a:tc>
                  <a:txBody>
                    <a:bodyPr/>
                    <a:lstStyle/>
                    <a:p>
                      <a:r>
                        <a:rPr lang="en-IN" sz="1500" dirty="0"/>
                        <a:t>Multi Class</a:t>
                      </a:r>
                    </a:p>
                  </a:txBody>
                  <a:tcPr/>
                </a:tc>
                <a:tc>
                  <a:txBody>
                    <a:bodyPr/>
                    <a:lstStyle/>
                    <a:p>
                      <a:r>
                        <a:rPr lang="en-IN" sz="1500" dirty="0"/>
                        <a:t>97.8</a:t>
                      </a:r>
                    </a:p>
                  </a:txBody>
                  <a:tcPr/>
                </a:tc>
                <a:extLst>
                  <a:ext uri="{0D108BD9-81ED-4DB2-BD59-A6C34878D82A}">
                    <a16:rowId xmlns:a16="http://schemas.microsoft.com/office/drawing/2014/main" val="2402660405"/>
                  </a:ext>
                </a:extLst>
              </a:tr>
              <a:tr h="484111">
                <a:tc vMerge="1">
                  <a:txBody>
                    <a:bodyPr/>
                    <a:lstStyle/>
                    <a:p>
                      <a:endParaRPr lang="en-IN" sz="1800" dirty="0"/>
                    </a:p>
                  </a:txBody>
                  <a:tcPr/>
                </a:tc>
                <a:tc>
                  <a:txBody>
                    <a:bodyPr/>
                    <a:lstStyle/>
                    <a:p>
                      <a:r>
                        <a:rPr lang="en-IN" sz="1500" dirty="0"/>
                        <a:t>Proposed</a:t>
                      </a:r>
                    </a:p>
                    <a:p>
                      <a:r>
                        <a:rPr lang="en-IN" sz="1500" dirty="0"/>
                        <a:t>Method</a:t>
                      </a:r>
                    </a:p>
                  </a:txBody>
                  <a:tcPr/>
                </a:tc>
                <a:tc>
                  <a:txBody>
                    <a:bodyPr/>
                    <a:lstStyle/>
                    <a:p>
                      <a:r>
                        <a:rPr lang="en-IN" sz="1500" dirty="0"/>
                        <a:t>3064</a:t>
                      </a:r>
                    </a:p>
                  </a:txBody>
                  <a:tcPr/>
                </a:tc>
                <a:tc>
                  <a:txBody>
                    <a:bodyPr/>
                    <a:lstStyle/>
                    <a:p>
                      <a:r>
                        <a:rPr lang="en-IN" sz="1500" dirty="0" err="1"/>
                        <a:t>EfficientNet+CNN</a:t>
                      </a:r>
                      <a:endParaRPr lang="en-IN" sz="1500" dirty="0"/>
                    </a:p>
                  </a:txBody>
                  <a:tcPr/>
                </a:tc>
                <a:tc>
                  <a:txBody>
                    <a:bodyPr/>
                    <a:lstStyle/>
                    <a:p>
                      <a:r>
                        <a:rPr lang="en-IN" sz="1500" dirty="0"/>
                        <a:t>Multi Class</a:t>
                      </a:r>
                    </a:p>
                  </a:txBody>
                  <a:tcPr/>
                </a:tc>
                <a:tc>
                  <a:txBody>
                    <a:bodyPr/>
                    <a:lstStyle/>
                    <a:p>
                      <a:r>
                        <a:rPr lang="en-IN" sz="1500" dirty="0"/>
                        <a:t>98</a:t>
                      </a:r>
                    </a:p>
                  </a:txBody>
                  <a:tcPr/>
                </a:tc>
                <a:extLst>
                  <a:ext uri="{0D108BD9-81ED-4DB2-BD59-A6C34878D82A}">
                    <a16:rowId xmlns:a16="http://schemas.microsoft.com/office/drawing/2014/main" val="3889647423"/>
                  </a:ext>
                </a:extLst>
              </a:tr>
              <a:tr h="743960">
                <a:tc rowSpan="2">
                  <a:txBody>
                    <a:bodyPr/>
                    <a:lstStyle/>
                    <a:p>
                      <a:r>
                        <a:rPr lang="en-IN" sz="1500" dirty="0"/>
                        <a:t>Br35H</a:t>
                      </a:r>
                    </a:p>
                  </a:txBody>
                  <a:tcPr/>
                </a:tc>
                <a:tc>
                  <a:txBody>
                    <a:bodyPr/>
                    <a:lstStyle/>
                    <a:p>
                      <a:r>
                        <a:rPr lang="en-IN" sz="1500" b="0" i="0" dirty="0" err="1">
                          <a:solidFill>
                            <a:schemeClr val="tx1"/>
                          </a:solidFill>
                          <a:effectLst/>
                          <a:latin typeface="+mn-lt"/>
                          <a:ea typeface="+mn-ea"/>
                          <a:cs typeface="+mn-cs"/>
                        </a:rPr>
                        <a:t>Mercaldo</a:t>
                      </a:r>
                      <a:r>
                        <a:rPr lang="en-IN" sz="1500" b="0" i="0" dirty="0">
                          <a:solidFill>
                            <a:schemeClr val="tx1"/>
                          </a:solidFill>
                          <a:effectLst/>
                          <a:latin typeface="+mn-lt"/>
                          <a:ea typeface="+mn-ea"/>
                          <a:cs typeface="+mn-cs"/>
                        </a:rPr>
                        <a:t> et al.[10]</a:t>
                      </a:r>
                      <a:endParaRPr lang="en-IN" sz="1500" dirty="0"/>
                    </a:p>
                  </a:txBody>
                  <a:tcPr/>
                </a:tc>
                <a:tc>
                  <a:txBody>
                    <a:bodyPr/>
                    <a:lstStyle/>
                    <a:p>
                      <a:r>
                        <a:rPr lang="en-IN" sz="1500" dirty="0"/>
                        <a:t>3000</a:t>
                      </a:r>
                    </a:p>
                  </a:txBody>
                  <a:tcPr/>
                </a:tc>
                <a:tc>
                  <a:txBody>
                    <a:bodyPr/>
                    <a:lstStyle/>
                    <a:p>
                      <a:r>
                        <a:rPr lang="en-IN" sz="1500" dirty="0"/>
                        <a:t>VGG16, MobileNet,ResNet50,AlexNet</a:t>
                      </a:r>
                    </a:p>
                  </a:txBody>
                  <a:tcPr/>
                </a:tc>
                <a:tc>
                  <a:txBody>
                    <a:bodyPr/>
                    <a:lstStyle/>
                    <a:p>
                      <a:r>
                        <a:rPr lang="en-IN" sz="1500" dirty="0" err="1"/>
                        <a:t>Biary</a:t>
                      </a:r>
                      <a:r>
                        <a:rPr lang="en-IN" sz="1500" dirty="0"/>
                        <a:t> Class</a:t>
                      </a:r>
                    </a:p>
                  </a:txBody>
                  <a:tcPr/>
                </a:tc>
                <a:tc>
                  <a:txBody>
                    <a:bodyPr/>
                    <a:lstStyle/>
                    <a:p>
                      <a:r>
                        <a:rPr lang="en-IN" sz="1500" dirty="0"/>
                        <a:t>98</a:t>
                      </a:r>
                    </a:p>
                  </a:txBody>
                  <a:tcPr/>
                </a:tc>
                <a:extLst>
                  <a:ext uri="{0D108BD9-81ED-4DB2-BD59-A6C34878D82A}">
                    <a16:rowId xmlns:a16="http://schemas.microsoft.com/office/drawing/2014/main" val="308386399"/>
                  </a:ext>
                </a:extLst>
              </a:tr>
              <a:tr h="484111">
                <a:tc vMerge="1">
                  <a:txBody>
                    <a:bodyPr/>
                    <a:lstStyle/>
                    <a:p>
                      <a:endParaRPr lang="en-IN" sz="1800" dirty="0"/>
                    </a:p>
                  </a:txBody>
                  <a:tcPr/>
                </a:tc>
                <a:tc>
                  <a:txBody>
                    <a:bodyPr/>
                    <a:lstStyle/>
                    <a:p>
                      <a:r>
                        <a:rPr lang="en-IN" sz="1500" dirty="0"/>
                        <a:t>Proposed Method</a:t>
                      </a:r>
                    </a:p>
                  </a:txBody>
                  <a:tcPr/>
                </a:tc>
                <a:tc>
                  <a:txBody>
                    <a:bodyPr/>
                    <a:lstStyle/>
                    <a:p>
                      <a:r>
                        <a:rPr lang="en-IN" sz="1500" dirty="0"/>
                        <a:t>3000</a:t>
                      </a:r>
                    </a:p>
                  </a:txBody>
                  <a:tcPr/>
                </a:tc>
                <a:tc>
                  <a:txBody>
                    <a:bodyPr/>
                    <a:lstStyle/>
                    <a:p>
                      <a:r>
                        <a:rPr lang="en-IN" sz="1500" dirty="0" err="1"/>
                        <a:t>EfficientNet+CNN</a:t>
                      </a:r>
                      <a:endParaRPr lang="en-IN" sz="1500" dirty="0"/>
                    </a:p>
                  </a:txBody>
                  <a:tcPr/>
                </a:tc>
                <a:tc>
                  <a:txBody>
                    <a:bodyPr/>
                    <a:lstStyle/>
                    <a:p>
                      <a:r>
                        <a:rPr lang="en-IN" sz="1500" dirty="0"/>
                        <a:t>Binary Class</a:t>
                      </a:r>
                    </a:p>
                  </a:txBody>
                  <a:tcPr/>
                </a:tc>
                <a:tc>
                  <a:txBody>
                    <a:bodyPr/>
                    <a:lstStyle/>
                    <a:p>
                      <a:r>
                        <a:rPr lang="en-IN" sz="1500" dirty="0"/>
                        <a:t>99.33</a:t>
                      </a:r>
                    </a:p>
                  </a:txBody>
                  <a:tcPr/>
                </a:tc>
                <a:extLst>
                  <a:ext uri="{0D108BD9-81ED-4DB2-BD59-A6C34878D82A}">
                    <a16:rowId xmlns:a16="http://schemas.microsoft.com/office/drawing/2014/main" val="4259203652"/>
                  </a:ext>
                </a:extLst>
              </a:tr>
              <a:tr h="464860">
                <a:tc rowSpan="3">
                  <a:txBody>
                    <a:bodyPr/>
                    <a:lstStyle/>
                    <a:p>
                      <a:r>
                        <a:rPr lang="en-IN" sz="1500" dirty="0"/>
                        <a:t>Brain</a:t>
                      </a:r>
                    </a:p>
                    <a:p>
                      <a:r>
                        <a:rPr lang="en-IN" sz="1500" dirty="0"/>
                        <a:t>MRI</a:t>
                      </a:r>
                    </a:p>
                  </a:txBody>
                  <a:tcPr/>
                </a:tc>
                <a:tc>
                  <a:txBody>
                    <a:bodyPr/>
                    <a:lstStyle/>
                    <a:p>
                      <a:r>
                        <a:rPr lang="en-IN" sz="1500" dirty="0"/>
                        <a:t>Shaikh et al.[5]</a:t>
                      </a:r>
                    </a:p>
                  </a:txBody>
                  <a:tcPr/>
                </a:tc>
                <a:tc>
                  <a:txBody>
                    <a:bodyPr/>
                    <a:lstStyle/>
                    <a:p>
                      <a:r>
                        <a:rPr lang="en-IN" sz="1500" dirty="0"/>
                        <a:t>7023</a:t>
                      </a:r>
                    </a:p>
                  </a:txBody>
                  <a:tcPr/>
                </a:tc>
                <a:tc>
                  <a:txBody>
                    <a:bodyPr/>
                    <a:lstStyle/>
                    <a:p>
                      <a:r>
                        <a:rPr lang="en-IN" sz="1500" dirty="0" err="1"/>
                        <a:t>MANet</a:t>
                      </a:r>
                      <a:endParaRPr lang="en-IN" sz="1500" dirty="0"/>
                    </a:p>
                  </a:txBody>
                  <a:tcPr/>
                </a:tc>
                <a:tc>
                  <a:txBody>
                    <a:bodyPr/>
                    <a:lstStyle/>
                    <a:p>
                      <a:r>
                        <a:rPr lang="en-IN" sz="1500" dirty="0"/>
                        <a:t>Multi Class</a:t>
                      </a:r>
                    </a:p>
                  </a:txBody>
                  <a:tcPr/>
                </a:tc>
                <a:tc>
                  <a:txBody>
                    <a:bodyPr/>
                    <a:lstStyle/>
                    <a:p>
                      <a:r>
                        <a:rPr lang="en-IN" sz="1500" dirty="0"/>
                        <a:t>97.73</a:t>
                      </a:r>
                    </a:p>
                  </a:txBody>
                  <a:tcPr/>
                </a:tc>
                <a:extLst>
                  <a:ext uri="{0D108BD9-81ED-4DB2-BD59-A6C34878D82A}">
                    <a16:rowId xmlns:a16="http://schemas.microsoft.com/office/drawing/2014/main" val="2938887886"/>
                  </a:ext>
                </a:extLst>
              </a:tr>
              <a:tr h="464860">
                <a:tc vMerge="1">
                  <a:txBody>
                    <a:bodyPr/>
                    <a:lstStyle/>
                    <a:p>
                      <a:endParaRPr lang="en-IN" sz="1400" dirty="0"/>
                    </a:p>
                  </a:txBody>
                  <a:tcPr/>
                </a:tc>
                <a:tc>
                  <a:txBody>
                    <a:bodyPr/>
                    <a:lstStyle/>
                    <a:p>
                      <a:r>
                        <a:rPr lang="en-IN" sz="1500" dirty="0"/>
                        <a:t>Ahmad et al. [6]</a:t>
                      </a:r>
                    </a:p>
                  </a:txBody>
                  <a:tcPr/>
                </a:tc>
                <a:tc>
                  <a:txBody>
                    <a:bodyPr/>
                    <a:lstStyle/>
                    <a:p>
                      <a:r>
                        <a:rPr lang="en-IN" sz="1500" dirty="0"/>
                        <a:t>7023</a:t>
                      </a:r>
                    </a:p>
                  </a:txBody>
                  <a:tcPr/>
                </a:tc>
                <a:tc>
                  <a:txBody>
                    <a:bodyPr/>
                    <a:lstStyle/>
                    <a:p>
                      <a:r>
                        <a:rPr lang="en-IN" sz="1500" dirty="0"/>
                        <a:t>GAN</a:t>
                      </a:r>
                    </a:p>
                  </a:txBody>
                  <a:tcPr/>
                </a:tc>
                <a:tc>
                  <a:txBody>
                    <a:bodyPr/>
                    <a:lstStyle/>
                    <a:p>
                      <a:r>
                        <a:rPr lang="en-IN" sz="1500" dirty="0"/>
                        <a:t>Multi Class</a:t>
                      </a:r>
                    </a:p>
                  </a:txBody>
                  <a:tcPr/>
                </a:tc>
                <a:tc>
                  <a:txBody>
                    <a:bodyPr/>
                    <a:lstStyle/>
                    <a:p>
                      <a:r>
                        <a:rPr lang="en-IN" sz="1500" dirty="0"/>
                        <a:t>96.25</a:t>
                      </a:r>
                    </a:p>
                  </a:txBody>
                  <a:tcPr/>
                </a:tc>
                <a:extLst>
                  <a:ext uri="{0D108BD9-81ED-4DB2-BD59-A6C34878D82A}">
                    <a16:rowId xmlns:a16="http://schemas.microsoft.com/office/drawing/2014/main" val="1688064087"/>
                  </a:ext>
                </a:extLst>
              </a:tr>
              <a:tr h="484111">
                <a:tc vMerge="1">
                  <a:txBody>
                    <a:bodyPr/>
                    <a:lstStyle/>
                    <a:p>
                      <a:endParaRPr lang="en-IN" sz="1400" dirty="0"/>
                    </a:p>
                  </a:txBody>
                  <a:tcPr/>
                </a:tc>
                <a:tc>
                  <a:txBody>
                    <a:bodyPr/>
                    <a:lstStyle/>
                    <a:p>
                      <a:r>
                        <a:rPr lang="en-IN" sz="1500" dirty="0"/>
                        <a:t>Proposed</a:t>
                      </a:r>
                    </a:p>
                    <a:p>
                      <a:r>
                        <a:rPr lang="en-IN" sz="1500" dirty="0"/>
                        <a:t>Method</a:t>
                      </a:r>
                    </a:p>
                  </a:txBody>
                  <a:tcPr/>
                </a:tc>
                <a:tc>
                  <a:txBody>
                    <a:bodyPr/>
                    <a:lstStyle/>
                    <a:p>
                      <a:r>
                        <a:rPr lang="en-IN" sz="1500" dirty="0"/>
                        <a:t>7023</a:t>
                      </a:r>
                    </a:p>
                  </a:txBody>
                  <a:tcPr/>
                </a:tc>
                <a:tc>
                  <a:txBody>
                    <a:bodyPr/>
                    <a:lstStyle/>
                    <a:p>
                      <a:r>
                        <a:rPr lang="en-IN" sz="1500" dirty="0" err="1"/>
                        <a:t>EfficientNet+CNN</a:t>
                      </a:r>
                      <a:endParaRPr lang="en-IN" sz="1500" dirty="0"/>
                    </a:p>
                  </a:txBody>
                  <a:tcPr/>
                </a:tc>
                <a:tc>
                  <a:txBody>
                    <a:bodyPr/>
                    <a:lstStyle/>
                    <a:p>
                      <a:r>
                        <a:rPr lang="en-IN" sz="1500" dirty="0"/>
                        <a:t>Multi Class</a:t>
                      </a:r>
                    </a:p>
                  </a:txBody>
                  <a:tcPr/>
                </a:tc>
                <a:tc>
                  <a:txBody>
                    <a:bodyPr/>
                    <a:lstStyle/>
                    <a:p>
                      <a:r>
                        <a:rPr lang="en-IN" sz="1500" dirty="0"/>
                        <a:t>97.78</a:t>
                      </a:r>
                    </a:p>
                  </a:txBody>
                  <a:tcPr/>
                </a:tc>
                <a:extLst>
                  <a:ext uri="{0D108BD9-81ED-4DB2-BD59-A6C34878D82A}">
                    <a16:rowId xmlns:a16="http://schemas.microsoft.com/office/drawing/2014/main" val="969280923"/>
                  </a:ext>
                </a:extLst>
              </a:tr>
            </a:tbl>
          </a:graphicData>
        </a:graphic>
      </p:graphicFrame>
      <p:sp>
        <p:nvSpPr>
          <p:cNvPr id="3" name="TextBox 2">
            <a:extLst>
              <a:ext uri="{FF2B5EF4-FFF2-40B4-BE49-F238E27FC236}">
                <a16:creationId xmlns:a16="http://schemas.microsoft.com/office/drawing/2014/main" id="{61A8B6AD-A233-5556-B2BF-5BA18923ED3A}"/>
              </a:ext>
            </a:extLst>
          </p:cNvPr>
          <p:cNvSpPr txBox="1"/>
          <p:nvPr/>
        </p:nvSpPr>
        <p:spPr>
          <a:xfrm>
            <a:off x="3903406" y="658119"/>
            <a:ext cx="4876800" cy="369332"/>
          </a:xfrm>
          <a:prstGeom prst="rect">
            <a:avLst/>
          </a:prstGeom>
          <a:noFill/>
        </p:spPr>
        <p:txBody>
          <a:bodyPr wrap="square" rtlCol="0">
            <a:spAutoFit/>
          </a:bodyPr>
          <a:lstStyle/>
          <a:p>
            <a:pPr algn="ctr"/>
            <a:r>
              <a:rPr lang="en-US" dirty="0"/>
              <a:t>Table 1: Accuracy of various works</a:t>
            </a:r>
            <a:endParaRPr lang="en-IN" dirty="0"/>
          </a:p>
        </p:txBody>
      </p:sp>
    </p:spTree>
    <p:extLst>
      <p:ext uri="{BB962C8B-B14F-4D97-AF65-F5344CB8AC3E}">
        <p14:creationId xmlns:p14="http://schemas.microsoft.com/office/powerpoint/2010/main" val="2857885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76BF1-023A-407B-33A0-82AB8859C7D0}"/>
              </a:ext>
            </a:extLst>
          </p:cNvPr>
          <p:cNvSpPr>
            <a:spLocks noGrp="1"/>
          </p:cNvSpPr>
          <p:nvPr>
            <p:ph type="title"/>
          </p:nvPr>
        </p:nvSpPr>
        <p:spPr/>
        <p:txBody>
          <a:bodyPr/>
          <a:lstStyle/>
          <a:p>
            <a:r>
              <a:rPr lang="en-US" dirty="0"/>
              <a:t>Results</a:t>
            </a:r>
          </a:p>
        </p:txBody>
      </p:sp>
      <p:graphicFrame>
        <p:nvGraphicFramePr>
          <p:cNvPr id="4" name="Table 3">
            <a:extLst>
              <a:ext uri="{FF2B5EF4-FFF2-40B4-BE49-F238E27FC236}">
                <a16:creationId xmlns:a16="http://schemas.microsoft.com/office/drawing/2014/main" id="{FAE4E4DB-02D5-0C7A-5B0D-74405D405EE1}"/>
              </a:ext>
            </a:extLst>
          </p:cNvPr>
          <p:cNvGraphicFramePr>
            <a:graphicFrameLocks noGrp="1"/>
          </p:cNvGraphicFramePr>
          <p:nvPr>
            <p:extLst>
              <p:ext uri="{D42A27DB-BD31-4B8C-83A1-F6EECF244321}">
                <p14:modId xmlns:p14="http://schemas.microsoft.com/office/powerpoint/2010/main" val="3993980761"/>
              </p:ext>
            </p:extLst>
          </p:nvPr>
        </p:nvGraphicFramePr>
        <p:xfrm>
          <a:off x="1956249" y="1342572"/>
          <a:ext cx="8338168" cy="4832190"/>
        </p:xfrm>
        <a:graphic>
          <a:graphicData uri="http://schemas.openxmlformats.org/drawingml/2006/table">
            <a:tbl>
              <a:tblPr firstRow="1" bandRow="1"/>
              <a:tblGrid>
                <a:gridCol w="1581419">
                  <a:extLst>
                    <a:ext uri="{9D8B030D-6E8A-4147-A177-3AD203B41FA5}">
                      <a16:colId xmlns:a16="http://schemas.microsoft.com/office/drawing/2014/main" val="3315705920"/>
                    </a:ext>
                  </a:extLst>
                </a:gridCol>
                <a:gridCol w="1581419">
                  <a:extLst>
                    <a:ext uri="{9D8B030D-6E8A-4147-A177-3AD203B41FA5}">
                      <a16:colId xmlns:a16="http://schemas.microsoft.com/office/drawing/2014/main" val="1914715238"/>
                    </a:ext>
                  </a:extLst>
                </a:gridCol>
                <a:gridCol w="1581419">
                  <a:extLst>
                    <a:ext uri="{9D8B030D-6E8A-4147-A177-3AD203B41FA5}">
                      <a16:colId xmlns:a16="http://schemas.microsoft.com/office/drawing/2014/main" val="2732161041"/>
                    </a:ext>
                  </a:extLst>
                </a:gridCol>
                <a:gridCol w="1765729">
                  <a:extLst>
                    <a:ext uri="{9D8B030D-6E8A-4147-A177-3AD203B41FA5}">
                      <a16:colId xmlns:a16="http://schemas.microsoft.com/office/drawing/2014/main" val="1995041722"/>
                    </a:ext>
                  </a:extLst>
                </a:gridCol>
                <a:gridCol w="1828182">
                  <a:extLst>
                    <a:ext uri="{9D8B030D-6E8A-4147-A177-3AD203B41FA5}">
                      <a16:colId xmlns:a16="http://schemas.microsoft.com/office/drawing/2014/main" val="1568519057"/>
                    </a:ext>
                  </a:extLst>
                </a:gridCol>
              </a:tblGrid>
              <a:tr h="550258">
                <a:tc>
                  <a:txBody>
                    <a:bodyPr/>
                    <a:lstStyle/>
                    <a:p>
                      <a:r>
                        <a:rPr lang="en-IN" sz="1600" b="1" i="0" dirty="0">
                          <a:solidFill>
                            <a:srgbClr val="535353"/>
                          </a:solidFill>
                          <a:latin typeface="Palatino Linotype"/>
                          <a:ea typeface="+mj-ea"/>
                        </a:rPr>
                        <a:t>Dataset</a:t>
                      </a:r>
                    </a:p>
                  </a:txBody>
                  <a:tcPr>
                    <a:solidFill>
                      <a:schemeClr val="bg1">
                        <a:lumMod val="85000"/>
                      </a:schemeClr>
                    </a:solidFill>
                  </a:tcPr>
                </a:tc>
                <a:tc>
                  <a:txBody>
                    <a:bodyPr/>
                    <a:lstStyle/>
                    <a:p>
                      <a:r>
                        <a:rPr lang="en-IN" sz="1600" b="1" i="0" dirty="0">
                          <a:solidFill>
                            <a:srgbClr val="535353"/>
                          </a:solidFill>
                          <a:latin typeface="Palatino Linotype"/>
                          <a:ea typeface="+mj-ea"/>
                        </a:rPr>
                        <a:t>Author</a:t>
                      </a:r>
                    </a:p>
                  </a:txBody>
                  <a:tcPr>
                    <a:solidFill>
                      <a:schemeClr val="bg1">
                        <a:lumMod val="85000"/>
                      </a:schemeClr>
                    </a:solidFill>
                  </a:tcPr>
                </a:tc>
                <a:tc>
                  <a:txBody>
                    <a:bodyPr/>
                    <a:lstStyle/>
                    <a:p>
                      <a:pPr marL="0"/>
                      <a:r>
                        <a:rPr lang="en-IN" sz="1600" b="1" i="0" dirty="0">
                          <a:solidFill>
                            <a:srgbClr val="535353"/>
                          </a:solidFill>
                          <a:latin typeface="Palatino Linotype"/>
                          <a:ea typeface="+mj-ea"/>
                          <a:cs typeface="+mn-cs"/>
                        </a:rPr>
                        <a:t>Precision</a:t>
                      </a:r>
                    </a:p>
                  </a:txBody>
                  <a:tcPr>
                    <a:solidFill>
                      <a:schemeClr val="bg1">
                        <a:lumMod val="85000"/>
                      </a:schemeClr>
                    </a:solidFill>
                  </a:tcPr>
                </a:tc>
                <a:tc>
                  <a:txBody>
                    <a:bodyPr/>
                    <a:lstStyle/>
                    <a:p>
                      <a:pPr marL="0"/>
                      <a:r>
                        <a:rPr lang="en-IN" sz="1600" b="1" i="0" dirty="0">
                          <a:solidFill>
                            <a:srgbClr val="535353"/>
                          </a:solidFill>
                          <a:latin typeface="Palatino Linotype"/>
                          <a:ea typeface="+mj-ea"/>
                          <a:cs typeface="+mn-cs"/>
                        </a:rPr>
                        <a:t>Recall</a:t>
                      </a:r>
                    </a:p>
                  </a:txBody>
                  <a:tcPr>
                    <a:solidFill>
                      <a:schemeClr val="bg1">
                        <a:lumMod val="85000"/>
                      </a:schemeClr>
                    </a:solidFill>
                  </a:tcPr>
                </a:tc>
                <a:tc>
                  <a:txBody>
                    <a:bodyPr/>
                    <a:lstStyle/>
                    <a:p>
                      <a:pPr marL="0"/>
                      <a:r>
                        <a:rPr lang="en-IN" sz="1600" b="1" i="0" dirty="0">
                          <a:solidFill>
                            <a:srgbClr val="535353"/>
                          </a:solidFill>
                          <a:latin typeface="Palatino Linotype"/>
                          <a:ea typeface="+mj-ea"/>
                          <a:cs typeface="+mn-cs"/>
                        </a:rPr>
                        <a:t>F-1 Score</a:t>
                      </a:r>
                    </a:p>
                  </a:txBody>
                  <a:tcPr>
                    <a:solidFill>
                      <a:schemeClr val="bg1">
                        <a:lumMod val="85000"/>
                      </a:schemeClr>
                    </a:solidFill>
                  </a:tcPr>
                </a:tc>
                <a:extLst>
                  <a:ext uri="{0D108BD9-81ED-4DB2-BD59-A6C34878D82A}">
                    <a16:rowId xmlns:a16="http://schemas.microsoft.com/office/drawing/2014/main" val="4188888490"/>
                  </a:ext>
                </a:extLst>
              </a:tr>
              <a:tr h="491363">
                <a:tc rowSpan="3">
                  <a:txBody>
                    <a:bodyPr/>
                    <a:lstStyle/>
                    <a:p>
                      <a:r>
                        <a:rPr lang="en-IN" sz="1600" dirty="0" err="1"/>
                        <a:t>FigShare</a:t>
                      </a:r>
                      <a:endParaRPr lang="en-IN" sz="1600" dirty="0"/>
                    </a:p>
                  </a:txBody>
                  <a:tcPr/>
                </a:tc>
                <a:tc>
                  <a:txBody>
                    <a:bodyPr/>
                    <a:lstStyle/>
                    <a:p>
                      <a:r>
                        <a:rPr lang="en-IN" sz="1600" dirty="0"/>
                        <a:t>Khan et al. [9]</a:t>
                      </a:r>
                    </a:p>
                  </a:txBody>
                  <a:tcPr/>
                </a:tc>
                <a:tc>
                  <a:txBody>
                    <a:bodyPr/>
                    <a:lstStyle/>
                    <a:p>
                      <a:r>
                        <a:rPr lang="en-IN" sz="1600" dirty="0"/>
                        <a:t>96.5</a:t>
                      </a:r>
                    </a:p>
                  </a:txBody>
                  <a:tcPr/>
                </a:tc>
                <a:tc>
                  <a:txBody>
                    <a:bodyPr/>
                    <a:lstStyle/>
                    <a:p>
                      <a:r>
                        <a:rPr lang="en-IN" sz="1600" dirty="0"/>
                        <a:t>96.4</a:t>
                      </a:r>
                    </a:p>
                  </a:txBody>
                  <a:tcPr/>
                </a:tc>
                <a:tc>
                  <a:txBody>
                    <a:bodyPr/>
                    <a:lstStyle/>
                    <a:p>
                      <a:r>
                        <a:rPr lang="en-IN" sz="1600" dirty="0"/>
                        <a:t>0.96</a:t>
                      </a:r>
                    </a:p>
                  </a:txBody>
                  <a:tcPr/>
                </a:tc>
                <a:extLst>
                  <a:ext uri="{0D108BD9-81ED-4DB2-BD59-A6C34878D82A}">
                    <a16:rowId xmlns:a16="http://schemas.microsoft.com/office/drawing/2014/main" val="3706456577"/>
                  </a:ext>
                </a:extLst>
              </a:tr>
              <a:tr h="491363">
                <a:tc vMerge="1">
                  <a:txBody>
                    <a:bodyPr/>
                    <a:lstStyle/>
                    <a:p>
                      <a:endParaRPr lang="en-IN" sz="1800" dirty="0"/>
                    </a:p>
                  </a:txBody>
                  <a:tcPr/>
                </a:tc>
                <a:tc>
                  <a:txBody>
                    <a:bodyPr/>
                    <a:lstStyle/>
                    <a:p>
                      <a:r>
                        <a:rPr lang="en-IN" sz="1600" dirty="0"/>
                        <a:t>Sultan et al. [8]</a:t>
                      </a:r>
                    </a:p>
                  </a:txBody>
                  <a:tcPr/>
                </a:tc>
                <a:tc>
                  <a:txBody>
                    <a:bodyPr/>
                    <a:lstStyle/>
                    <a:p>
                      <a:r>
                        <a:rPr lang="en-IN" sz="1600" dirty="0"/>
                        <a:t>96.06</a:t>
                      </a:r>
                    </a:p>
                  </a:txBody>
                  <a:tcPr/>
                </a:tc>
                <a:tc>
                  <a:txBody>
                    <a:bodyPr/>
                    <a:lstStyle/>
                    <a:p>
                      <a:r>
                        <a:rPr lang="en-IN" sz="1600" dirty="0"/>
                        <a:t>94.43</a:t>
                      </a:r>
                    </a:p>
                  </a:txBody>
                  <a:tcPr/>
                </a:tc>
                <a:tc>
                  <a:txBody>
                    <a:bodyPr/>
                    <a:lstStyle/>
                    <a:p>
                      <a:r>
                        <a:rPr lang="en-IN" sz="1600" dirty="0"/>
                        <a:t>0.95</a:t>
                      </a:r>
                    </a:p>
                  </a:txBody>
                  <a:tcPr/>
                </a:tc>
                <a:extLst>
                  <a:ext uri="{0D108BD9-81ED-4DB2-BD59-A6C34878D82A}">
                    <a16:rowId xmlns:a16="http://schemas.microsoft.com/office/drawing/2014/main" val="260376855"/>
                  </a:ext>
                </a:extLst>
              </a:tr>
              <a:tr h="497555">
                <a:tc vMerge="1">
                  <a:txBody>
                    <a:bodyPr/>
                    <a:lstStyle/>
                    <a:p>
                      <a:endParaRPr lang="en-IN" sz="1800" dirty="0"/>
                    </a:p>
                  </a:txBody>
                  <a:tcPr/>
                </a:tc>
                <a:tc>
                  <a:txBody>
                    <a:bodyPr/>
                    <a:lstStyle/>
                    <a:p>
                      <a:r>
                        <a:rPr lang="en-IN" sz="1600" dirty="0"/>
                        <a:t>Proposed</a:t>
                      </a:r>
                    </a:p>
                    <a:p>
                      <a:r>
                        <a:rPr lang="en-IN" sz="1600" dirty="0"/>
                        <a:t>Method</a:t>
                      </a:r>
                    </a:p>
                  </a:txBody>
                  <a:tcPr/>
                </a:tc>
                <a:tc>
                  <a:txBody>
                    <a:bodyPr/>
                    <a:lstStyle/>
                    <a:p>
                      <a:r>
                        <a:rPr lang="en-IN" sz="1600" dirty="0"/>
                        <a:t>100</a:t>
                      </a:r>
                    </a:p>
                  </a:txBody>
                  <a:tcPr/>
                </a:tc>
                <a:tc>
                  <a:txBody>
                    <a:bodyPr/>
                    <a:lstStyle/>
                    <a:p>
                      <a:r>
                        <a:rPr lang="en-IN" sz="1600" dirty="0"/>
                        <a:t>100</a:t>
                      </a:r>
                    </a:p>
                  </a:txBody>
                  <a:tcPr/>
                </a:tc>
                <a:tc>
                  <a:txBody>
                    <a:bodyPr/>
                    <a:lstStyle/>
                    <a:p>
                      <a:r>
                        <a:rPr lang="en-IN" sz="1600" dirty="0"/>
                        <a:t>1</a:t>
                      </a:r>
                    </a:p>
                  </a:txBody>
                  <a:tcPr/>
                </a:tc>
                <a:extLst>
                  <a:ext uri="{0D108BD9-81ED-4DB2-BD59-A6C34878D82A}">
                    <a16:rowId xmlns:a16="http://schemas.microsoft.com/office/drawing/2014/main" val="3889647423"/>
                  </a:ext>
                </a:extLst>
              </a:tr>
              <a:tr h="467416">
                <a:tc rowSpan="2">
                  <a:txBody>
                    <a:bodyPr/>
                    <a:lstStyle/>
                    <a:p>
                      <a:r>
                        <a:rPr lang="en-IN" sz="1600" dirty="0"/>
                        <a:t>Br35H</a:t>
                      </a:r>
                    </a:p>
                  </a:txBody>
                  <a:tcPr/>
                </a:tc>
                <a:tc>
                  <a:txBody>
                    <a:bodyPr/>
                    <a:lstStyle/>
                    <a:p>
                      <a:r>
                        <a:rPr lang="en-IN" sz="1600" b="0" i="0" dirty="0" err="1">
                          <a:solidFill>
                            <a:schemeClr val="tx1"/>
                          </a:solidFill>
                          <a:effectLst/>
                          <a:latin typeface="+mn-lt"/>
                          <a:ea typeface="+mn-ea"/>
                          <a:cs typeface="+mn-cs"/>
                        </a:rPr>
                        <a:t>Mercaldo</a:t>
                      </a:r>
                      <a:r>
                        <a:rPr lang="en-IN" sz="1600" b="0" i="0" dirty="0">
                          <a:solidFill>
                            <a:schemeClr val="tx1"/>
                          </a:solidFill>
                          <a:effectLst/>
                          <a:latin typeface="+mn-lt"/>
                          <a:ea typeface="+mn-ea"/>
                          <a:cs typeface="+mn-cs"/>
                        </a:rPr>
                        <a:t> et al.[10]</a:t>
                      </a:r>
                      <a:endParaRPr lang="en-IN" sz="1600" dirty="0"/>
                    </a:p>
                  </a:txBody>
                  <a:tcPr/>
                </a:tc>
                <a:tc>
                  <a:txBody>
                    <a:bodyPr/>
                    <a:lstStyle/>
                    <a:p>
                      <a:r>
                        <a:rPr lang="en-IN" sz="1600" dirty="0"/>
                        <a:t>97.83</a:t>
                      </a:r>
                    </a:p>
                  </a:txBody>
                  <a:tcPr/>
                </a:tc>
                <a:tc>
                  <a:txBody>
                    <a:bodyPr/>
                    <a:lstStyle/>
                    <a:p>
                      <a:r>
                        <a:rPr lang="en-IN" sz="1600" dirty="0"/>
                        <a:t>97.83</a:t>
                      </a:r>
                    </a:p>
                  </a:txBody>
                  <a:tcPr/>
                </a:tc>
                <a:tc>
                  <a:txBody>
                    <a:bodyPr/>
                    <a:lstStyle/>
                    <a:p>
                      <a:r>
                        <a:rPr lang="en-IN" sz="1600" dirty="0"/>
                        <a:t>0.97</a:t>
                      </a:r>
                    </a:p>
                  </a:txBody>
                  <a:tcPr/>
                </a:tc>
                <a:extLst>
                  <a:ext uri="{0D108BD9-81ED-4DB2-BD59-A6C34878D82A}">
                    <a16:rowId xmlns:a16="http://schemas.microsoft.com/office/drawing/2014/main" val="308386399"/>
                  </a:ext>
                </a:extLst>
              </a:tr>
              <a:tr h="492870">
                <a:tc vMerge="1">
                  <a:txBody>
                    <a:bodyPr/>
                    <a:lstStyle/>
                    <a:p>
                      <a:endParaRPr lang="en-IN" sz="1800" dirty="0"/>
                    </a:p>
                  </a:txBody>
                  <a:tcPr/>
                </a:tc>
                <a:tc>
                  <a:txBody>
                    <a:bodyPr/>
                    <a:lstStyle/>
                    <a:p>
                      <a:r>
                        <a:rPr lang="en-IN" sz="1600" dirty="0"/>
                        <a:t>Proposed Method</a:t>
                      </a:r>
                    </a:p>
                  </a:txBody>
                  <a:tcPr/>
                </a:tc>
                <a:tc>
                  <a:txBody>
                    <a:bodyPr/>
                    <a:lstStyle/>
                    <a:p>
                      <a:r>
                        <a:rPr lang="en-IN" sz="1600" dirty="0"/>
                        <a:t>100</a:t>
                      </a:r>
                    </a:p>
                  </a:txBody>
                  <a:tcPr/>
                </a:tc>
                <a:tc>
                  <a:txBody>
                    <a:bodyPr/>
                    <a:lstStyle/>
                    <a:p>
                      <a:r>
                        <a:rPr lang="en-IN" sz="1600" dirty="0"/>
                        <a:t>100</a:t>
                      </a:r>
                    </a:p>
                  </a:txBody>
                  <a:tcPr/>
                </a:tc>
                <a:tc>
                  <a:txBody>
                    <a:bodyPr/>
                    <a:lstStyle/>
                    <a:p>
                      <a:r>
                        <a:rPr lang="en-IN" sz="1600" dirty="0"/>
                        <a:t>1</a:t>
                      </a:r>
                    </a:p>
                  </a:txBody>
                  <a:tcPr/>
                </a:tc>
                <a:extLst>
                  <a:ext uri="{0D108BD9-81ED-4DB2-BD59-A6C34878D82A}">
                    <a16:rowId xmlns:a16="http://schemas.microsoft.com/office/drawing/2014/main" val="4259203652"/>
                  </a:ext>
                </a:extLst>
              </a:tr>
              <a:tr h="491363">
                <a:tc rowSpan="3">
                  <a:txBody>
                    <a:bodyPr/>
                    <a:lstStyle/>
                    <a:p>
                      <a:r>
                        <a:rPr lang="en-IN" sz="1600" dirty="0"/>
                        <a:t>Brain</a:t>
                      </a:r>
                    </a:p>
                    <a:p>
                      <a:r>
                        <a:rPr lang="en-IN" sz="1600" dirty="0"/>
                        <a:t>MRI</a:t>
                      </a:r>
                    </a:p>
                  </a:txBody>
                  <a:tcPr/>
                </a:tc>
                <a:tc>
                  <a:txBody>
                    <a:bodyPr/>
                    <a:lstStyle/>
                    <a:p>
                      <a:r>
                        <a:rPr lang="en-IN" sz="1600" dirty="0"/>
                        <a:t>Shaikh et al.[5]</a:t>
                      </a:r>
                    </a:p>
                  </a:txBody>
                  <a:tcPr/>
                </a:tc>
                <a:tc>
                  <a:txBody>
                    <a:bodyPr/>
                    <a:lstStyle/>
                    <a:p>
                      <a:r>
                        <a:rPr lang="en-IN" sz="1600" dirty="0"/>
                        <a:t>96.14</a:t>
                      </a:r>
                    </a:p>
                  </a:txBody>
                  <a:tcPr/>
                </a:tc>
                <a:tc>
                  <a:txBody>
                    <a:bodyPr/>
                    <a:lstStyle/>
                    <a:p>
                      <a:r>
                        <a:rPr lang="en-IN" sz="1600" dirty="0"/>
                        <a:t>95.99</a:t>
                      </a:r>
                    </a:p>
                  </a:txBody>
                  <a:tcPr/>
                </a:tc>
                <a:tc>
                  <a:txBody>
                    <a:bodyPr/>
                    <a:lstStyle/>
                    <a:p>
                      <a:r>
                        <a:rPr lang="en-IN" sz="1600" dirty="0"/>
                        <a:t>0.96</a:t>
                      </a:r>
                    </a:p>
                  </a:txBody>
                  <a:tcPr/>
                </a:tc>
                <a:extLst>
                  <a:ext uri="{0D108BD9-81ED-4DB2-BD59-A6C34878D82A}">
                    <a16:rowId xmlns:a16="http://schemas.microsoft.com/office/drawing/2014/main" val="2938887886"/>
                  </a:ext>
                </a:extLst>
              </a:tr>
              <a:tr h="491363">
                <a:tc vMerge="1">
                  <a:txBody>
                    <a:bodyPr/>
                    <a:lstStyle/>
                    <a:p>
                      <a:endParaRPr lang="en-IN" sz="1400" dirty="0"/>
                    </a:p>
                  </a:txBody>
                  <a:tcPr/>
                </a:tc>
                <a:tc>
                  <a:txBody>
                    <a:bodyPr/>
                    <a:lstStyle/>
                    <a:p>
                      <a:r>
                        <a:rPr lang="en-IN" sz="1600" dirty="0"/>
                        <a:t>Ahmad et al. [6]</a:t>
                      </a:r>
                    </a:p>
                  </a:txBody>
                  <a:tcPr/>
                </a:tc>
                <a:tc>
                  <a:txBody>
                    <a:bodyPr/>
                    <a:lstStyle/>
                    <a:p>
                      <a:r>
                        <a:rPr lang="en-IN" sz="1600" dirty="0"/>
                        <a:t>95.9</a:t>
                      </a:r>
                    </a:p>
                  </a:txBody>
                  <a:tcPr/>
                </a:tc>
                <a:tc>
                  <a:txBody>
                    <a:bodyPr/>
                    <a:lstStyle/>
                    <a:p>
                      <a:r>
                        <a:rPr lang="en-IN" sz="1600" dirty="0"/>
                        <a:t>96.19</a:t>
                      </a:r>
                    </a:p>
                  </a:txBody>
                  <a:tcPr/>
                </a:tc>
                <a:tc>
                  <a:txBody>
                    <a:bodyPr/>
                    <a:lstStyle/>
                    <a:p>
                      <a:r>
                        <a:rPr lang="en-IN" sz="1600" dirty="0"/>
                        <a:t>0.95</a:t>
                      </a:r>
                    </a:p>
                  </a:txBody>
                  <a:tcPr/>
                </a:tc>
                <a:extLst>
                  <a:ext uri="{0D108BD9-81ED-4DB2-BD59-A6C34878D82A}">
                    <a16:rowId xmlns:a16="http://schemas.microsoft.com/office/drawing/2014/main" val="1688064087"/>
                  </a:ext>
                </a:extLst>
              </a:tr>
              <a:tr h="497555">
                <a:tc vMerge="1">
                  <a:txBody>
                    <a:bodyPr/>
                    <a:lstStyle/>
                    <a:p>
                      <a:endParaRPr lang="en-IN" sz="1400" dirty="0"/>
                    </a:p>
                  </a:txBody>
                  <a:tcPr/>
                </a:tc>
                <a:tc>
                  <a:txBody>
                    <a:bodyPr/>
                    <a:lstStyle/>
                    <a:p>
                      <a:r>
                        <a:rPr lang="en-IN" sz="1600" dirty="0"/>
                        <a:t>Proposed</a:t>
                      </a:r>
                    </a:p>
                    <a:p>
                      <a:r>
                        <a:rPr lang="en-IN" sz="1600" dirty="0"/>
                        <a:t>Method</a:t>
                      </a:r>
                    </a:p>
                  </a:txBody>
                  <a:tcPr/>
                </a:tc>
                <a:tc>
                  <a:txBody>
                    <a:bodyPr/>
                    <a:lstStyle/>
                    <a:p>
                      <a:r>
                        <a:rPr lang="en-IN" sz="1600" dirty="0"/>
                        <a:t>98</a:t>
                      </a:r>
                    </a:p>
                  </a:txBody>
                  <a:tcPr/>
                </a:tc>
                <a:tc>
                  <a:txBody>
                    <a:bodyPr/>
                    <a:lstStyle/>
                    <a:p>
                      <a:r>
                        <a:rPr lang="en-IN" sz="1600" dirty="0"/>
                        <a:t>98</a:t>
                      </a:r>
                    </a:p>
                  </a:txBody>
                  <a:tcPr/>
                </a:tc>
                <a:tc>
                  <a:txBody>
                    <a:bodyPr/>
                    <a:lstStyle/>
                    <a:p>
                      <a:r>
                        <a:rPr lang="en-IN" sz="1600" dirty="0"/>
                        <a:t>0.98</a:t>
                      </a:r>
                    </a:p>
                  </a:txBody>
                  <a:tcPr/>
                </a:tc>
                <a:extLst>
                  <a:ext uri="{0D108BD9-81ED-4DB2-BD59-A6C34878D82A}">
                    <a16:rowId xmlns:a16="http://schemas.microsoft.com/office/drawing/2014/main" val="969280923"/>
                  </a:ext>
                </a:extLst>
              </a:tr>
            </a:tbl>
          </a:graphicData>
        </a:graphic>
      </p:graphicFrame>
      <p:sp>
        <p:nvSpPr>
          <p:cNvPr id="3" name="TextBox 2">
            <a:extLst>
              <a:ext uri="{FF2B5EF4-FFF2-40B4-BE49-F238E27FC236}">
                <a16:creationId xmlns:a16="http://schemas.microsoft.com/office/drawing/2014/main" id="{61A8B6AD-A233-5556-B2BF-5BA18923ED3A}"/>
              </a:ext>
            </a:extLst>
          </p:cNvPr>
          <p:cNvSpPr txBox="1"/>
          <p:nvPr/>
        </p:nvSpPr>
        <p:spPr>
          <a:xfrm>
            <a:off x="3903406" y="658119"/>
            <a:ext cx="4876800" cy="369332"/>
          </a:xfrm>
          <a:prstGeom prst="rect">
            <a:avLst/>
          </a:prstGeom>
          <a:noFill/>
        </p:spPr>
        <p:txBody>
          <a:bodyPr wrap="square" rtlCol="0">
            <a:spAutoFit/>
          </a:bodyPr>
          <a:lstStyle/>
          <a:p>
            <a:pPr algn="ctr"/>
            <a:r>
              <a:rPr lang="en-US" dirty="0"/>
              <a:t>Table 2: Other Performance Metrics</a:t>
            </a:r>
            <a:endParaRPr lang="en-IN" dirty="0"/>
          </a:p>
        </p:txBody>
      </p:sp>
    </p:spTree>
    <p:extLst>
      <p:ext uri="{BB962C8B-B14F-4D97-AF65-F5344CB8AC3E}">
        <p14:creationId xmlns:p14="http://schemas.microsoft.com/office/powerpoint/2010/main" val="1683183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C9BDF-AEA4-388D-0702-62FFD6D59509}"/>
              </a:ext>
            </a:extLst>
          </p:cNvPr>
          <p:cNvSpPr>
            <a:spLocks noGrp="1"/>
          </p:cNvSpPr>
          <p:nvPr>
            <p:ph type="title"/>
          </p:nvPr>
        </p:nvSpPr>
        <p:spPr>
          <a:xfrm>
            <a:off x="390260" y="346563"/>
            <a:ext cx="6226200" cy="593716"/>
          </a:xfrm>
        </p:spPr>
        <p:txBody>
          <a:bodyPr/>
          <a:lstStyle/>
          <a:p>
            <a:r>
              <a:rPr lang="en-US" dirty="0"/>
              <a:t>Conclusion and Future Work</a:t>
            </a:r>
          </a:p>
        </p:txBody>
      </p:sp>
      <p:sp>
        <p:nvSpPr>
          <p:cNvPr id="3" name="Text Placeholder 2">
            <a:extLst>
              <a:ext uri="{FF2B5EF4-FFF2-40B4-BE49-F238E27FC236}">
                <a16:creationId xmlns:a16="http://schemas.microsoft.com/office/drawing/2014/main" id="{64547C17-9E69-5C10-BE6D-D3809085D66C}"/>
              </a:ext>
            </a:extLst>
          </p:cNvPr>
          <p:cNvSpPr>
            <a:spLocks noGrp="1"/>
          </p:cNvSpPr>
          <p:nvPr>
            <p:ph type="body" idx="1"/>
          </p:nvPr>
        </p:nvSpPr>
        <p:spPr>
          <a:xfrm>
            <a:off x="390261" y="1121434"/>
            <a:ext cx="11013860" cy="2769989"/>
          </a:xfrm>
        </p:spPr>
        <p:txBody>
          <a:bodyPr/>
          <a:lstStyle/>
          <a:p>
            <a:pPr marL="285750" indent="-285750">
              <a:buFont typeface="Arial" panose="020B0604020202020204" pitchFamily="34" charset="0"/>
              <a:buChar char="•"/>
            </a:pPr>
            <a:r>
              <a:rPr lang="en-US" dirty="0"/>
              <a:t>The developed model, utilizing transfer learning with EfficientNetB0 as the base model and custom layers for fine-tuning, achieved robust performance in accurately classifying various brain tumor types from MRI images.</a:t>
            </a:r>
          </a:p>
          <a:p>
            <a:pPr marL="285750" indent="-285750">
              <a:buFont typeface="Arial" panose="020B0604020202020204" pitchFamily="34" charset="0"/>
              <a:buChar char="•"/>
            </a:pPr>
            <a:r>
              <a:rPr lang="en-US" dirty="0"/>
              <a:t>The integration of Grad-CAM for segmentation enhanced the model's interpretability and trustworthiness in clinical applications by providing valuable insights into its decision-making process.</a:t>
            </a:r>
          </a:p>
          <a:p>
            <a:pPr marL="285750" indent="-285750">
              <a:buFont typeface="Arial" panose="020B0604020202020204" pitchFamily="34" charset="0"/>
              <a:buChar char="•"/>
            </a:pPr>
            <a:r>
              <a:rPr lang="en-US" dirty="0"/>
              <a:t> Incorporating data from other brain scans like PET scans, offers avenues to further enhance the model's capabilities in accurately diagnosing and treating brain tumors.</a:t>
            </a:r>
          </a:p>
          <a:p>
            <a:pPr marL="285750" indent="-285750">
              <a:buFont typeface="Arial" panose="020B0604020202020204" pitchFamily="34" charset="0"/>
              <a:buChar char="•"/>
            </a:pPr>
            <a:r>
              <a:rPr lang="en-US" dirty="0"/>
              <a:t>Further experiments in transfer learning with different </a:t>
            </a:r>
            <a:r>
              <a:rPr lang="en-US" dirty="0" err="1"/>
              <a:t>pretained</a:t>
            </a:r>
            <a:r>
              <a:rPr lang="en-US" dirty="0"/>
              <a:t> models may show a chance of performance improvement.</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953818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136C8-84E6-2B73-32FC-09B351A52010}"/>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F982A791-E4F2-3FDB-8550-9507CFEA3ACC}"/>
              </a:ext>
            </a:extLst>
          </p:cNvPr>
          <p:cNvSpPr>
            <a:spLocks noGrp="1"/>
          </p:cNvSpPr>
          <p:nvPr>
            <p:ph type="body" idx="1"/>
          </p:nvPr>
        </p:nvSpPr>
        <p:spPr>
          <a:xfrm>
            <a:off x="390260" y="1490007"/>
            <a:ext cx="11598539" cy="4431983"/>
          </a:xfrm>
        </p:spPr>
        <p:txBody>
          <a:bodyPr/>
          <a:lstStyle/>
          <a:p>
            <a:pPr marL="342900" indent="-342900">
              <a:buFont typeface="+mj-lt"/>
              <a:buAutoNum type="arabicPeriod"/>
            </a:pPr>
            <a:r>
              <a:rPr lang="en-IN" sz="1600" dirty="0" err="1"/>
              <a:t>Tandel</a:t>
            </a:r>
            <a:r>
              <a:rPr lang="en-IN" sz="1600" dirty="0"/>
              <a:t>, G. S., </a:t>
            </a:r>
            <a:r>
              <a:rPr lang="en-IN" sz="1600" dirty="0" err="1"/>
              <a:t>Balestrieri</a:t>
            </a:r>
            <a:r>
              <a:rPr lang="en-IN" sz="1600" dirty="0"/>
              <a:t>, A., </a:t>
            </a:r>
            <a:r>
              <a:rPr lang="en-IN" sz="1600" dirty="0" err="1"/>
              <a:t>Jujaray</a:t>
            </a:r>
            <a:r>
              <a:rPr lang="en-IN" sz="1600" dirty="0"/>
              <a:t>, T., Khanna, N. N., Saba, L., &amp; Suri, J. S. (2020). Multiclass magnetic resonance imaging brain </a:t>
            </a:r>
            <a:r>
              <a:rPr lang="en-IN" sz="1600" dirty="0" err="1"/>
              <a:t>tumor</a:t>
            </a:r>
            <a:r>
              <a:rPr lang="en-IN" sz="1600" dirty="0"/>
              <a:t> classification using artificial intelligence paradigm. In Computers in Biology and Medicine (Vol. 122, p. 103804). Elsevier BV. </a:t>
            </a:r>
            <a:r>
              <a:rPr lang="en-IN" sz="1600" dirty="0">
                <a:hlinkClick r:id="rId2"/>
              </a:rPr>
              <a:t>https://doi.org/10.1016/j.compbiomed.2020.103804</a:t>
            </a:r>
            <a:endParaRPr lang="en-IN" sz="1600" dirty="0"/>
          </a:p>
          <a:p>
            <a:pPr marL="342900" indent="-342900">
              <a:buFont typeface="+mj-lt"/>
              <a:buAutoNum type="arabicPeriod"/>
            </a:pPr>
            <a:r>
              <a:rPr lang="en-IN" sz="1600" dirty="0"/>
              <a:t>Sharif, M. I., Khan, M. A., </a:t>
            </a:r>
            <a:r>
              <a:rPr lang="en-IN" sz="1600" dirty="0" err="1"/>
              <a:t>Alhussein</a:t>
            </a:r>
            <a:r>
              <a:rPr lang="en-IN" sz="1600" dirty="0"/>
              <a:t>, M., Aurangzeb, K., &amp; Raza, M. (2021). A decision support system for multimodal brain </a:t>
            </a:r>
            <a:r>
              <a:rPr lang="en-IN" sz="1600" dirty="0" err="1"/>
              <a:t>tumor</a:t>
            </a:r>
            <a:r>
              <a:rPr lang="en-IN" sz="1600" dirty="0"/>
              <a:t> classification using deep learning. In Complex &amp; Intelligent Systems (Vol. 8, Issue 4, pp. 3007–3020). Springer Science and Business Media LLC. </a:t>
            </a:r>
            <a:r>
              <a:rPr lang="en-IN" sz="1600" dirty="0">
                <a:hlinkClick r:id="rId3"/>
              </a:rPr>
              <a:t>https://doi.org/10.1007/s40747-021- 00321-0</a:t>
            </a:r>
            <a:endParaRPr lang="en-IN" sz="1600" dirty="0"/>
          </a:p>
          <a:p>
            <a:pPr marL="342900" indent="-342900">
              <a:buFont typeface="+mj-lt"/>
              <a:buAutoNum type="arabicPeriod"/>
            </a:pPr>
            <a:r>
              <a:rPr lang="en-IN" sz="1600" dirty="0" err="1"/>
              <a:t>Kibriya</a:t>
            </a:r>
            <a:r>
              <a:rPr lang="en-IN" sz="1600" dirty="0"/>
              <a:t>, H., Masood, M., Nawaz, M., &amp; Nazir, T. (2022). Multiclass classification of brain </a:t>
            </a:r>
            <a:r>
              <a:rPr lang="en-IN" sz="1600" dirty="0" err="1"/>
              <a:t>tumors</a:t>
            </a:r>
            <a:r>
              <a:rPr lang="en-IN" sz="1600" dirty="0"/>
              <a:t> using a novel CNN architecture. In Multimedia Tools and Applications (Vol. 81, Issue 21, pp. 29847–29863). Springer Science and Business Media LLC. </a:t>
            </a:r>
            <a:r>
              <a:rPr lang="en-IN" sz="1600" dirty="0">
                <a:hlinkClick r:id="rId4"/>
              </a:rPr>
              <a:t>https://doi.org/10.1007/s11042-022-12977-y</a:t>
            </a:r>
            <a:endParaRPr lang="en-IN" sz="1600" dirty="0"/>
          </a:p>
          <a:p>
            <a:pPr marL="342900" indent="-342900">
              <a:buFont typeface="+mj-lt"/>
              <a:buAutoNum type="arabicPeriod"/>
            </a:pPr>
            <a:r>
              <a:rPr lang="en-IN" sz="1600" dirty="0"/>
              <a:t>Younis, A., </a:t>
            </a:r>
            <a:r>
              <a:rPr lang="en-IN" sz="1600" dirty="0" err="1"/>
              <a:t>Qiang</a:t>
            </a:r>
            <a:r>
              <a:rPr lang="en-IN" sz="1600" dirty="0"/>
              <a:t>, L., </a:t>
            </a:r>
            <a:r>
              <a:rPr lang="en-IN" sz="1600" dirty="0" err="1"/>
              <a:t>Nyatega</a:t>
            </a:r>
            <a:r>
              <a:rPr lang="en-IN" sz="1600" dirty="0"/>
              <a:t>, C. O., Adamu, M. J., &amp; </a:t>
            </a:r>
            <a:r>
              <a:rPr lang="en-IN" sz="1600" dirty="0" err="1"/>
              <a:t>Kawuwa</a:t>
            </a:r>
            <a:r>
              <a:rPr lang="en-IN" sz="1600" dirty="0"/>
              <a:t>, H. B. (2022). Brain </a:t>
            </a:r>
            <a:r>
              <a:rPr lang="en-IN" sz="1600" dirty="0" err="1"/>
              <a:t>Tumor</a:t>
            </a:r>
            <a:r>
              <a:rPr lang="en-IN" sz="1600" dirty="0"/>
              <a:t> Analysis Using Deep Learning and VGG-16 </a:t>
            </a:r>
            <a:r>
              <a:rPr lang="en-IN" sz="1600" dirty="0" err="1"/>
              <a:t>Ensembling</a:t>
            </a:r>
            <a:r>
              <a:rPr lang="en-IN" sz="1600" dirty="0"/>
              <a:t> Learning Approaches. In Applied Sciences (Vol. 12, Issue 14, p. 7282). MDPI AG. </a:t>
            </a:r>
            <a:r>
              <a:rPr lang="en-IN" sz="1600" dirty="0">
                <a:hlinkClick r:id="rId5"/>
              </a:rPr>
              <a:t>https://doi.org/10.3390/app12147282</a:t>
            </a:r>
            <a:endParaRPr lang="en-IN" sz="1600" dirty="0"/>
          </a:p>
          <a:p>
            <a:pPr marL="342900" indent="-342900">
              <a:buFont typeface="+mj-lt"/>
              <a:buAutoNum type="arabicPeriod"/>
            </a:pPr>
            <a:r>
              <a:rPr lang="en-IN" sz="1600" dirty="0"/>
              <a:t>Shaik, N. S., </a:t>
            </a:r>
            <a:r>
              <a:rPr lang="en-IN" sz="1600" dirty="0" err="1"/>
              <a:t>Cherukuri</a:t>
            </a:r>
            <a:r>
              <a:rPr lang="en-IN" sz="1600" dirty="0"/>
              <a:t>, T. K. (2021). Multi-level attention network: application to brain </a:t>
            </a:r>
            <a:r>
              <a:rPr lang="en-IN" sz="1600" dirty="0" err="1"/>
              <a:t>tumor</a:t>
            </a:r>
            <a:r>
              <a:rPr lang="en-IN" sz="1600" dirty="0"/>
              <a:t> classification. In Signal, Image and Video Processing (Vol. 16, Issue 3, pp. 817–824). Springer Science and Business Media LLC. </a:t>
            </a:r>
            <a:r>
              <a:rPr lang="en-IN" sz="1600" dirty="0">
                <a:hlinkClick r:id="rId6"/>
              </a:rPr>
              <a:t>https://doi.org/10.1007/s11760-021-02022-0</a:t>
            </a:r>
            <a:r>
              <a:rPr lang="en-IN" sz="1600" dirty="0"/>
              <a:t>.</a:t>
            </a:r>
          </a:p>
          <a:p>
            <a:pPr marL="342900" indent="-342900">
              <a:buFont typeface="+mj-lt"/>
              <a:buAutoNum type="arabicPeriod"/>
            </a:pPr>
            <a:r>
              <a:rPr lang="en-US" sz="1600" dirty="0"/>
              <a:t>Ahmad, B., Sun, J., You, Q., Palade, V., &amp; Mao, Z. (2022). Brain Tumor Classification Using a Combination of Variational Autoencoders and Generative Adversarial Networks. In Biomedicines (Vol. 10, Issue 2, p. 223). MDPI AG. https://doi.org/10.3390/biomedicines10020223</a:t>
            </a:r>
          </a:p>
          <a:p>
            <a:pPr marL="342900" indent="-342900">
              <a:buFont typeface="+mj-lt"/>
              <a:buAutoNum type="arabicPeriod"/>
            </a:pPr>
            <a:endParaRPr lang="en-US" sz="1600" dirty="0"/>
          </a:p>
          <a:p>
            <a:pPr marL="342900" indent="-342900">
              <a:buFont typeface="+mj-lt"/>
              <a:buAutoNum type="arabicPeriod"/>
            </a:pPr>
            <a:endParaRPr lang="en-US" sz="1600" dirty="0"/>
          </a:p>
        </p:txBody>
      </p:sp>
    </p:spTree>
    <p:extLst>
      <p:ext uri="{BB962C8B-B14F-4D97-AF65-F5344CB8AC3E}">
        <p14:creationId xmlns:p14="http://schemas.microsoft.com/office/powerpoint/2010/main" val="2889009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136C8-84E6-2B73-32FC-09B351A52010}"/>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F982A791-E4F2-3FDB-8550-9507CFEA3ACC}"/>
              </a:ext>
            </a:extLst>
          </p:cNvPr>
          <p:cNvSpPr>
            <a:spLocks noGrp="1"/>
          </p:cNvSpPr>
          <p:nvPr>
            <p:ph type="body" idx="1"/>
          </p:nvPr>
        </p:nvSpPr>
        <p:spPr>
          <a:xfrm>
            <a:off x="296730" y="1199535"/>
            <a:ext cx="11598539" cy="2462213"/>
          </a:xfrm>
        </p:spPr>
        <p:txBody>
          <a:bodyPr/>
          <a:lstStyle/>
          <a:p>
            <a:pPr marL="342900" indent="-342900">
              <a:buFont typeface="+mj-lt"/>
              <a:buAutoNum type="arabicPeriod" startAt="7"/>
            </a:pPr>
            <a:r>
              <a:rPr lang="en-IN" sz="1600" dirty="0"/>
              <a:t>Swati, Z. N. K., Zhao, Q., Kabir, M., Ali, F., Ali, Z., Ahmed, S., &amp; Lu, J. (2019). Brain </a:t>
            </a:r>
            <a:r>
              <a:rPr lang="en-IN" sz="1600" dirty="0" err="1"/>
              <a:t>tumor</a:t>
            </a:r>
            <a:r>
              <a:rPr lang="en-IN" sz="1600" dirty="0"/>
              <a:t> classification for MR images using transfer learning and fine-tuning. In Computerized Medical Imaging and Graphics (Vol. 75, pp. 34–46). Elsevier BV. </a:t>
            </a:r>
            <a:r>
              <a:rPr lang="en-IN" sz="1600" dirty="0">
                <a:hlinkClick r:id="rId2"/>
              </a:rPr>
              <a:t>https://doi.org/10.1016/j.compmedimag.2019.05.001</a:t>
            </a:r>
            <a:endParaRPr lang="en-IN" sz="1600" dirty="0"/>
          </a:p>
          <a:p>
            <a:pPr marL="342900" indent="-342900">
              <a:buFont typeface="+mj-lt"/>
              <a:buAutoNum type="arabicPeriod" startAt="7"/>
            </a:pPr>
            <a:r>
              <a:rPr lang="en-IN" sz="1600" dirty="0"/>
              <a:t>Sultan, H. H., Salem, N. M., &amp; Al-</a:t>
            </a:r>
            <a:r>
              <a:rPr lang="en-IN" sz="1600" dirty="0" err="1"/>
              <a:t>Atabany</a:t>
            </a:r>
            <a:r>
              <a:rPr lang="en-IN" sz="1600" dirty="0"/>
              <a:t>, W. (2019). Multi-Classification of Brain </a:t>
            </a:r>
            <a:r>
              <a:rPr lang="en-IN" sz="1600" dirty="0" err="1"/>
              <a:t>Tumor</a:t>
            </a:r>
            <a:r>
              <a:rPr lang="en-IN" sz="1600" dirty="0"/>
              <a:t> Images Using Deep Neural Network. In IEEE Access (Vol. 7, pp. 69215–69225). Institute of Electrical and Electronics Engineers (IEEE). </a:t>
            </a:r>
            <a:r>
              <a:rPr lang="en-IN" sz="1600" dirty="0">
                <a:hlinkClick r:id="rId3"/>
              </a:rPr>
              <a:t>https://doi.org/10.1109/access.2019.2919122</a:t>
            </a:r>
            <a:endParaRPr lang="en-IN" sz="1600" dirty="0"/>
          </a:p>
          <a:p>
            <a:pPr marL="342900" indent="-342900">
              <a:buFont typeface="+mj-lt"/>
              <a:buAutoNum type="arabicPeriod" startAt="7"/>
            </a:pPr>
            <a:r>
              <a:rPr lang="en-IN" sz="1600" dirty="0"/>
              <a:t>Khan, Md. S. I., Rahman, A., Debnath, T., Karim, Md. R., Nasir, M. K., Band, S. S., </a:t>
            </a:r>
            <a:r>
              <a:rPr lang="en-IN" sz="1600" dirty="0" err="1"/>
              <a:t>Mosavi</a:t>
            </a:r>
            <a:r>
              <a:rPr lang="en-IN" sz="1600" dirty="0"/>
              <a:t>, A., &amp; </a:t>
            </a:r>
            <a:r>
              <a:rPr lang="en-IN" sz="1600" dirty="0" err="1"/>
              <a:t>Dehzangi</a:t>
            </a:r>
            <a:r>
              <a:rPr lang="en-IN" sz="1600" dirty="0"/>
              <a:t>, I. (2022). Accurate brain </a:t>
            </a:r>
            <a:r>
              <a:rPr lang="en-IN" sz="1600" dirty="0" err="1"/>
              <a:t>tumor</a:t>
            </a:r>
            <a:r>
              <a:rPr lang="en-IN" sz="1600" dirty="0"/>
              <a:t> detection using deep convolutional neural network. In Computational and Structural Biotechnology Journal (Vol. 20, pp. 4733–4745). Elsevier BV. </a:t>
            </a:r>
            <a:r>
              <a:rPr lang="en-IN" sz="1600" dirty="0">
                <a:hlinkClick r:id="rId4"/>
              </a:rPr>
              <a:t>https://doi.org/10.1016/j.csbj.2022.08.039</a:t>
            </a:r>
            <a:endParaRPr lang="en-IN" sz="1600" dirty="0"/>
          </a:p>
          <a:p>
            <a:pPr marL="342900" indent="-342900">
              <a:buFont typeface="+mj-lt"/>
              <a:buAutoNum type="arabicPeriod" startAt="7"/>
            </a:pPr>
            <a:r>
              <a:rPr lang="en-IN" sz="1600" dirty="0" err="1"/>
              <a:t>Mercaldo</a:t>
            </a:r>
            <a:r>
              <a:rPr lang="en-IN" sz="1600" dirty="0"/>
              <a:t>, F., </a:t>
            </a:r>
            <a:r>
              <a:rPr lang="en-IN" sz="1600" dirty="0" err="1"/>
              <a:t>Brunese</a:t>
            </a:r>
            <a:r>
              <a:rPr lang="en-IN" sz="1600" dirty="0"/>
              <a:t>, L., Martinelli, F., </a:t>
            </a:r>
            <a:r>
              <a:rPr lang="en-IN" sz="1600" dirty="0" err="1"/>
              <a:t>Santone</a:t>
            </a:r>
            <a:r>
              <a:rPr lang="en-IN" sz="1600" dirty="0"/>
              <a:t>, A., &amp; </a:t>
            </a:r>
            <a:r>
              <a:rPr lang="en-IN" sz="1600" dirty="0" err="1"/>
              <a:t>Cesarelli</a:t>
            </a:r>
            <a:r>
              <a:rPr lang="en-IN" sz="1600" dirty="0"/>
              <a:t>, M. (2023). Explainable Convolutional Neural Networks for Brain Cancer Detection and Localisation. In Sensors (Vol. 23, Issue 17, p. 7614). MDPI AG. https://doi.org/10.3390/s23177614</a:t>
            </a:r>
          </a:p>
        </p:txBody>
      </p:sp>
    </p:spTree>
    <p:extLst>
      <p:ext uri="{BB962C8B-B14F-4D97-AF65-F5344CB8AC3E}">
        <p14:creationId xmlns:p14="http://schemas.microsoft.com/office/powerpoint/2010/main" val="6114249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3E010-CD0F-DA4D-AB36-5055B1DB3242}"/>
              </a:ext>
            </a:extLst>
          </p:cNvPr>
          <p:cNvSpPr>
            <a:spLocks noGrp="1"/>
          </p:cNvSpPr>
          <p:nvPr>
            <p:ph type="title"/>
          </p:nvPr>
        </p:nvSpPr>
        <p:spPr>
          <a:xfrm>
            <a:off x="5038063" y="2952844"/>
            <a:ext cx="2115874" cy="476156"/>
          </a:xfrm>
        </p:spPr>
        <p:txBody>
          <a:bodyPr/>
          <a:lstStyle/>
          <a:p>
            <a:r>
              <a:rPr lang="en-US" dirty="0"/>
              <a:t>Thank You</a:t>
            </a:r>
          </a:p>
        </p:txBody>
      </p:sp>
    </p:spTree>
    <p:extLst>
      <p:ext uri="{BB962C8B-B14F-4D97-AF65-F5344CB8AC3E}">
        <p14:creationId xmlns:p14="http://schemas.microsoft.com/office/powerpoint/2010/main" val="3848186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6F12C-91D1-DA1B-6268-E8428DF9168A}"/>
              </a:ext>
            </a:extLst>
          </p:cNvPr>
          <p:cNvSpPr>
            <a:spLocks noGrp="1"/>
          </p:cNvSpPr>
          <p:nvPr>
            <p:ph type="title"/>
          </p:nvPr>
        </p:nvSpPr>
        <p:spPr/>
        <p:txBody>
          <a:bodyPr/>
          <a:lstStyle/>
          <a:p>
            <a:r>
              <a:rPr lang="en-US" dirty="0"/>
              <a:t>Literature Survey</a:t>
            </a:r>
          </a:p>
        </p:txBody>
      </p:sp>
      <p:sp>
        <p:nvSpPr>
          <p:cNvPr id="3" name="Text Placeholder 2">
            <a:extLst>
              <a:ext uri="{FF2B5EF4-FFF2-40B4-BE49-F238E27FC236}">
                <a16:creationId xmlns:a16="http://schemas.microsoft.com/office/drawing/2014/main" id="{64EB3F2C-F8D1-1B66-A241-4F1CE7560D0B}"/>
              </a:ext>
            </a:extLst>
          </p:cNvPr>
          <p:cNvSpPr>
            <a:spLocks noGrp="1"/>
          </p:cNvSpPr>
          <p:nvPr>
            <p:ph type="body" idx="1"/>
          </p:nvPr>
        </p:nvSpPr>
        <p:spPr/>
        <p:txBody>
          <a:bodyPr/>
          <a:lstStyle/>
          <a:p>
            <a:endParaRPr lang="en-US" dirty="0"/>
          </a:p>
        </p:txBody>
      </p:sp>
      <p:graphicFrame>
        <p:nvGraphicFramePr>
          <p:cNvPr id="4" name="Table 4">
            <a:extLst>
              <a:ext uri="{FF2B5EF4-FFF2-40B4-BE49-F238E27FC236}">
                <a16:creationId xmlns:a16="http://schemas.microsoft.com/office/drawing/2014/main" id="{4A9C6115-6955-C934-93C3-28FFBDAD2EC4}"/>
              </a:ext>
            </a:extLst>
          </p:cNvPr>
          <p:cNvGraphicFramePr>
            <a:graphicFrameLocks noGrp="1"/>
          </p:cNvGraphicFramePr>
          <p:nvPr>
            <p:extLst>
              <p:ext uri="{D42A27DB-BD31-4B8C-83A1-F6EECF244321}">
                <p14:modId xmlns:p14="http://schemas.microsoft.com/office/powerpoint/2010/main" val="3858860598"/>
              </p:ext>
            </p:extLst>
          </p:nvPr>
        </p:nvGraphicFramePr>
        <p:xfrm>
          <a:off x="390260" y="1088633"/>
          <a:ext cx="11368602" cy="3851580"/>
        </p:xfrm>
        <a:graphic>
          <a:graphicData uri="http://schemas.openxmlformats.org/drawingml/2006/table">
            <a:tbl>
              <a:tblPr firstRow="1" bandRow="1">
                <a:tableStyleId>{5C22544A-7EE6-4342-B048-85BDC9FD1C3A}</a:tableStyleId>
              </a:tblPr>
              <a:tblGrid>
                <a:gridCol w="3789534">
                  <a:extLst>
                    <a:ext uri="{9D8B030D-6E8A-4147-A177-3AD203B41FA5}">
                      <a16:colId xmlns:a16="http://schemas.microsoft.com/office/drawing/2014/main" val="2831564661"/>
                    </a:ext>
                  </a:extLst>
                </a:gridCol>
                <a:gridCol w="3789534">
                  <a:extLst>
                    <a:ext uri="{9D8B030D-6E8A-4147-A177-3AD203B41FA5}">
                      <a16:colId xmlns:a16="http://schemas.microsoft.com/office/drawing/2014/main" val="1171691118"/>
                    </a:ext>
                  </a:extLst>
                </a:gridCol>
                <a:gridCol w="3789534">
                  <a:extLst>
                    <a:ext uri="{9D8B030D-6E8A-4147-A177-3AD203B41FA5}">
                      <a16:colId xmlns:a16="http://schemas.microsoft.com/office/drawing/2014/main" val="981952700"/>
                    </a:ext>
                  </a:extLst>
                </a:gridCol>
              </a:tblGrid>
              <a:tr h="424582">
                <a:tc>
                  <a:txBody>
                    <a:bodyPr/>
                    <a:lstStyle/>
                    <a:p>
                      <a:r>
                        <a:rPr lang="en-US" dirty="0"/>
                        <a:t>Author/Year</a:t>
                      </a:r>
                    </a:p>
                  </a:txBody>
                  <a:tcPr/>
                </a:tc>
                <a:tc>
                  <a:txBody>
                    <a:bodyPr/>
                    <a:lstStyle/>
                    <a:p>
                      <a:r>
                        <a:rPr lang="en-US" dirty="0"/>
                        <a:t>Methodology</a:t>
                      </a:r>
                    </a:p>
                  </a:txBody>
                  <a:tcPr/>
                </a:tc>
                <a:tc>
                  <a:txBody>
                    <a:bodyPr/>
                    <a:lstStyle/>
                    <a:p>
                      <a:r>
                        <a:rPr lang="en-US" dirty="0"/>
                        <a:t>Observation</a:t>
                      </a:r>
                    </a:p>
                  </a:txBody>
                  <a:tcPr/>
                </a:tc>
                <a:extLst>
                  <a:ext uri="{0D108BD9-81ED-4DB2-BD59-A6C34878D82A}">
                    <a16:rowId xmlns:a16="http://schemas.microsoft.com/office/drawing/2014/main" val="722621935"/>
                  </a:ext>
                </a:extLst>
              </a:tr>
              <a:tr h="732841">
                <a:tc>
                  <a:txBody>
                    <a:bodyPr/>
                    <a:lstStyle/>
                    <a:p>
                      <a:r>
                        <a:rPr lang="en-IN" dirty="0" err="1"/>
                        <a:t>Tandel</a:t>
                      </a:r>
                      <a:r>
                        <a:rPr lang="en-IN" dirty="0"/>
                        <a:t> et al. [1]</a:t>
                      </a:r>
                      <a:r>
                        <a:rPr lang="en-US" dirty="0"/>
                        <a:t> (2020)</a:t>
                      </a:r>
                    </a:p>
                  </a:txBody>
                  <a:tcPr/>
                </a:tc>
                <a:tc>
                  <a:txBody>
                    <a:bodyPr/>
                    <a:lstStyle/>
                    <a:p>
                      <a:r>
                        <a:rPr lang="en-US" b="0" i="0" dirty="0">
                          <a:solidFill>
                            <a:schemeClr val="dk1"/>
                          </a:solidFill>
                          <a:effectLst/>
                          <a:latin typeface="+mn-lt"/>
                          <a:ea typeface="+mn-ea"/>
                          <a:cs typeface="+mn-cs"/>
                        </a:rPr>
                        <a:t>Transfer-learning-based CNN for multiclass brain tumor classification.</a:t>
                      </a:r>
                      <a:endParaRPr lang="en-US" dirty="0"/>
                    </a:p>
                  </a:txBody>
                  <a:tcPr/>
                </a:tc>
                <a:tc>
                  <a:txBody>
                    <a:bodyPr/>
                    <a:lstStyle/>
                    <a:p>
                      <a:r>
                        <a:rPr lang="en-US" dirty="0"/>
                        <a:t>DL techniques outperform ML models.</a:t>
                      </a:r>
                    </a:p>
                  </a:txBody>
                  <a:tcPr/>
                </a:tc>
                <a:extLst>
                  <a:ext uri="{0D108BD9-81ED-4DB2-BD59-A6C34878D82A}">
                    <a16:rowId xmlns:a16="http://schemas.microsoft.com/office/drawing/2014/main" val="2798812121"/>
                  </a:ext>
                </a:extLst>
              </a:tr>
              <a:tr h="732841">
                <a:tc>
                  <a:txBody>
                    <a:bodyPr/>
                    <a:lstStyle/>
                    <a:p>
                      <a:r>
                        <a:rPr lang="en-IN" dirty="0"/>
                        <a:t>Sharif et al. [2]</a:t>
                      </a:r>
                      <a:r>
                        <a:rPr lang="en-US" dirty="0"/>
                        <a:t> (2021)</a:t>
                      </a:r>
                    </a:p>
                  </a:txBody>
                  <a:tcPr/>
                </a:tc>
                <a:tc>
                  <a:txBody>
                    <a:bodyPr/>
                    <a:lstStyle/>
                    <a:p>
                      <a:r>
                        <a:rPr lang="en-US" b="0" i="0" dirty="0">
                          <a:solidFill>
                            <a:schemeClr val="dk1"/>
                          </a:solidFill>
                          <a:effectLst/>
                          <a:latin typeface="+mn-lt"/>
                          <a:ea typeface="+mn-ea"/>
                          <a:cs typeface="+mn-cs"/>
                        </a:rPr>
                        <a:t>Deep learning-based tumor classification, multiclass SVM.</a:t>
                      </a:r>
                      <a:endParaRPr lang="en-US" dirty="0"/>
                    </a:p>
                  </a:txBody>
                  <a:tcPr/>
                </a:tc>
                <a:tc>
                  <a:txBody>
                    <a:bodyPr/>
                    <a:lstStyle/>
                    <a:p>
                      <a:r>
                        <a:rPr lang="en-US" b="0" i="0" dirty="0">
                          <a:solidFill>
                            <a:schemeClr val="dk1"/>
                          </a:solidFill>
                          <a:effectLst/>
                          <a:latin typeface="+mn-lt"/>
                          <a:ea typeface="+mn-ea"/>
                          <a:cs typeface="+mn-cs"/>
                        </a:rPr>
                        <a:t>High accuracy but limited generalization, complex replication.</a:t>
                      </a:r>
                      <a:endParaRPr lang="en-US" dirty="0"/>
                    </a:p>
                  </a:txBody>
                  <a:tcPr/>
                </a:tc>
                <a:extLst>
                  <a:ext uri="{0D108BD9-81ED-4DB2-BD59-A6C34878D82A}">
                    <a16:rowId xmlns:a16="http://schemas.microsoft.com/office/drawing/2014/main" val="110705015"/>
                  </a:ext>
                </a:extLst>
              </a:tr>
              <a:tr h="732841">
                <a:tc>
                  <a:txBody>
                    <a:bodyPr/>
                    <a:lstStyle/>
                    <a:p>
                      <a:r>
                        <a:rPr lang="da-DK" b="0" i="0" dirty="0">
                          <a:solidFill>
                            <a:schemeClr val="dk1"/>
                          </a:solidFill>
                          <a:effectLst/>
                          <a:latin typeface="+mn-lt"/>
                          <a:ea typeface="+mn-ea"/>
                          <a:cs typeface="+mn-cs"/>
                        </a:rPr>
                        <a:t>Hareem Kibriya1 et al. [3] </a:t>
                      </a:r>
                      <a:r>
                        <a:rPr lang="en-US" dirty="0"/>
                        <a:t>(2022)</a:t>
                      </a:r>
                    </a:p>
                  </a:txBody>
                  <a:tcPr/>
                </a:tc>
                <a:tc>
                  <a:txBody>
                    <a:bodyPr/>
                    <a:lstStyle/>
                    <a:p>
                      <a:r>
                        <a:rPr lang="en-US" b="0" i="0" dirty="0">
                          <a:solidFill>
                            <a:schemeClr val="dk1"/>
                          </a:solidFill>
                          <a:effectLst/>
                          <a:latin typeface="+mn-lt"/>
                          <a:ea typeface="+mn-ea"/>
                          <a:cs typeface="+mn-cs"/>
                        </a:rPr>
                        <a:t>13-layer CNN for brain tumor classification.</a:t>
                      </a:r>
                      <a:endParaRPr 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n-lt"/>
                          <a:ea typeface="+mn-ea"/>
                          <a:cs typeface="+mn-cs"/>
                        </a:rPr>
                        <a:t>High performance, challenges in dataset dependency and interpretation.</a:t>
                      </a:r>
                      <a:endParaRPr lang="en-US" dirty="0"/>
                    </a:p>
                  </a:txBody>
                  <a:tcPr/>
                </a:tc>
                <a:extLst>
                  <a:ext uri="{0D108BD9-81ED-4DB2-BD59-A6C34878D82A}">
                    <a16:rowId xmlns:a16="http://schemas.microsoft.com/office/drawing/2014/main" val="1034389891"/>
                  </a:ext>
                </a:extLst>
              </a:tr>
              <a:tr h="1046916">
                <a:tc>
                  <a:txBody>
                    <a:bodyPr/>
                    <a:lstStyle/>
                    <a:p>
                      <a:r>
                        <a:rPr lang="en-IN" dirty="0"/>
                        <a:t>Younis et al. [4]</a:t>
                      </a:r>
                      <a:r>
                        <a:rPr lang="en-US" dirty="0"/>
                        <a:t> (2022)</a:t>
                      </a:r>
                    </a:p>
                  </a:txBody>
                  <a:tcPr/>
                </a:tc>
                <a:tc>
                  <a:txBody>
                    <a:bodyPr/>
                    <a:lstStyle/>
                    <a:p>
                      <a:r>
                        <a:rPr lang="en-US" b="0" i="0" dirty="0">
                          <a:solidFill>
                            <a:schemeClr val="dk1"/>
                          </a:solidFill>
                          <a:effectLst/>
                          <a:latin typeface="+mn-lt"/>
                          <a:ea typeface="+mn-ea"/>
                          <a:cs typeface="+mn-cs"/>
                        </a:rPr>
                        <a:t>Two-stage CNN classification with diverse feature extraction.</a:t>
                      </a:r>
                      <a:endParaRPr lang="en-US" dirty="0"/>
                    </a:p>
                  </a:txBody>
                  <a:tcPr/>
                </a:tc>
                <a:tc>
                  <a:txBody>
                    <a:bodyPr/>
                    <a:lstStyle/>
                    <a:p>
                      <a:r>
                        <a:rPr lang="en-US" b="0" i="0" dirty="0">
                          <a:solidFill>
                            <a:schemeClr val="dk1"/>
                          </a:solidFill>
                          <a:effectLst/>
                          <a:latin typeface="+mn-lt"/>
                          <a:ea typeface="+mn-ea"/>
                          <a:cs typeface="+mn-cs"/>
                        </a:rPr>
                        <a:t>High accuracy with comprehensive feature analysis. </a:t>
                      </a:r>
                      <a:r>
                        <a:rPr lang="en-US" dirty="0"/>
                        <a:t>Limitations may include computational complexity.</a:t>
                      </a:r>
                    </a:p>
                  </a:txBody>
                  <a:tcPr/>
                </a:tc>
                <a:extLst>
                  <a:ext uri="{0D108BD9-81ED-4DB2-BD59-A6C34878D82A}">
                    <a16:rowId xmlns:a16="http://schemas.microsoft.com/office/drawing/2014/main" val="1798512631"/>
                  </a:ext>
                </a:extLst>
              </a:tr>
            </a:tbl>
          </a:graphicData>
        </a:graphic>
      </p:graphicFrame>
    </p:spTree>
    <p:extLst>
      <p:ext uri="{BB962C8B-B14F-4D97-AF65-F5344CB8AC3E}">
        <p14:creationId xmlns:p14="http://schemas.microsoft.com/office/powerpoint/2010/main" val="2336423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6F12C-91D1-DA1B-6268-E8428DF9168A}"/>
              </a:ext>
            </a:extLst>
          </p:cNvPr>
          <p:cNvSpPr>
            <a:spLocks noGrp="1"/>
          </p:cNvSpPr>
          <p:nvPr>
            <p:ph type="title"/>
          </p:nvPr>
        </p:nvSpPr>
        <p:spPr/>
        <p:txBody>
          <a:bodyPr/>
          <a:lstStyle/>
          <a:p>
            <a:r>
              <a:rPr lang="en-US" dirty="0"/>
              <a:t>Literature Survey</a:t>
            </a:r>
          </a:p>
        </p:txBody>
      </p:sp>
      <p:sp>
        <p:nvSpPr>
          <p:cNvPr id="3" name="Text Placeholder 2">
            <a:extLst>
              <a:ext uri="{FF2B5EF4-FFF2-40B4-BE49-F238E27FC236}">
                <a16:creationId xmlns:a16="http://schemas.microsoft.com/office/drawing/2014/main" id="{64EB3F2C-F8D1-1B66-A241-4F1CE7560D0B}"/>
              </a:ext>
            </a:extLst>
          </p:cNvPr>
          <p:cNvSpPr>
            <a:spLocks noGrp="1"/>
          </p:cNvSpPr>
          <p:nvPr>
            <p:ph type="body" idx="1"/>
          </p:nvPr>
        </p:nvSpPr>
        <p:spPr/>
        <p:txBody>
          <a:bodyPr/>
          <a:lstStyle/>
          <a:p>
            <a:endParaRPr lang="en-US" dirty="0"/>
          </a:p>
        </p:txBody>
      </p:sp>
      <p:graphicFrame>
        <p:nvGraphicFramePr>
          <p:cNvPr id="4" name="Table 4">
            <a:extLst>
              <a:ext uri="{FF2B5EF4-FFF2-40B4-BE49-F238E27FC236}">
                <a16:creationId xmlns:a16="http://schemas.microsoft.com/office/drawing/2014/main" id="{4A9C6115-6955-C934-93C3-28FFBDAD2EC4}"/>
              </a:ext>
            </a:extLst>
          </p:cNvPr>
          <p:cNvGraphicFramePr>
            <a:graphicFrameLocks noGrp="1"/>
          </p:cNvGraphicFramePr>
          <p:nvPr>
            <p:extLst>
              <p:ext uri="{D42A27DB-BD31-4B8C-83A1-F6EECF244321}">
                <p14:modId xmlns:p14="http://schemas.microsoft.com/office/powerpoint/2010/main" val="29453162"/>
              </p:ext>
            </p:extLst>
          </p:nvPr>
        </p:nvGraphicFramePr>
        <p:xfrm>
          <a:off x="390260" y="1088633"/>
          <a:ext cx="11368602" cy="4723583"/>
        </p:xfrm>
        <a:graphic>
          <a:graphicData uri="http://schemas.openxmlformats.org/drawingml/2006/table">
            <a:tbl>
              <a:tblPr firstRow="1" bandRow="1">
                <a:tableStyleId>{5C22544A-7EE6-4342-B048-85BDC9FD1C3A}</a:tableStyleId>
              </a:tblPr>
              <a:tblGrid>
                <a:gridCol w="3789534">
                  <a:extLst>
                    <a:ext uri="{9D8B030D-6E8A-4147-A177-3AD203B41FA5}">
                      <a16:colId xmlns:a16="http://schemas.microsoft.com/office/drawing/2014/main" val="2831564661"/>
                    </a:ext>
                  </a:extLst>
                </a:gridCol>
                <a:gridCol w="3789534">
                  <a:extLst>
                    <a:ext uri="{9D8B030D-6E8A-4147-A177-3AD203B41FA5}">
                      <a16:colId xmlns:a16="http://schemas.microsoft.com/office/drawing/2014/main" val="1171691118"/>
                    </a:ext>
                  </a:extLst>
                </a:gridCol>
                <a:gridCol w="3789534">
                  <a:extLst>
                    <a:ext uri="{9D8B030D-6E8A-4147-A177-3AD203B41FA5}">
                      <a16:colId xmlns:a16="http://schemas.microsoft.com/office/drawing/2014/main" val="981952700"/>
                    </a:ext>
                  </a:extLst>
                </a:gridCol>
              </a:tblGrid>
              <a:tr h="424582">
                <a:tc>
                  <a:txBody>
                    <a:bodyPr/>
                    <a:lstStyle/>
                    <a:p>
                      <a:r>
                        <a:rPr lang="en-US" dirty="0"/>
                        <a:t>Author/Year</a:t>
                      </a:r>
                    </a:p>
                  </a:txBody>
                  <a:tcPr/>
                </a:tc>
                <a:tc>
                  <a:txBody>
                    <a:bodyPr/>
                    <a:lstStyle/>
                    <a:p>
                      <a:r>
                        <a:rPr lang="en-US" dirty="0"/>
                        <a:t>Methodology</a:t>
                      </a:r>
                    </a:p>
                  </a:txBody>
                  <a:tcPr/>
                </a:tc>
                <a:tc>
                  <a:txBody>
                    <a:bodyPr/>
                    <a:lstStyle/>
                    <a:p>
                      <a:r>
                        <a:rPr lang="en-US" dirty="0"/>
                        <a:t>Observation</a:t>
                      </a:r>
                    </a:p>
                  </a:txBody>
                  <a:tcPr/>
                </a:tc>
                <a:extLst>
                  <a:ext uri="{0D108BD9-81ED-4DB2-BD59-A6C34878D82A}">
                    <a16:rowId xmlns:a16="http://schemas.microsoft.com/office/drawing/2014/main" val="722621935"/>
                  </a:ext>
                </a:extLst>
              </a:tr>
              <a:tr h="732841">
                <a:tc>
                  <a:txBody>
                    <a:bodyPr/>
                    <a:lstStyle/>
                    <a:p>
                      <a:r>
                        <a:rPr lang="da-DK" b="0" i="0" dirty="0">
                          <a:solidFill>
                            <a:schemeClr val="dk1"/>
                          </a:solidFill>
                          <a:effectLst/>
                          <a:latin typeface="+mn-lt"/>
                          <a:ea typeface="+mn-ea"/>
                          <a:cs typeface="+mn-cs"/>
                        </a:rPr>
                        <a:t>Shaik et al. [5] (2021)</a:t>
                      </a:r>
                      <a:endParaRPr lang="en-US" dirty="0"/>
                    </a:p>
                  </a:txBody>
                  <a:tcPr/>
                </a:tc>
                <a:tc>
                  <a:txBody>
                    <a:bodyPr/>
                    <a:lstStyle/>
                    <a:p>
                      <a:r>
                        <a:rPr lang="en-IN" b="0" i="0" dirty="0">
                          <a:solidFill>
                            <a:schemeClr val="dk1"/>
                          </a:solidFill>
                          <a:effectLst/>
                          <a:latin typeface="+mn-lt"/>
                          <a:ea typeface="+mn-ea"/>
                          <a:cs typeface="+mn-cs"/>
                        </a:rPr>
                        <a:t>Multi-level attention</a:t>
                      </a:r>
                    </a:p>
                    <a:p>
                      <a:r>
                        <a:rPr lang="en-IN" b="0" i="0" dirty="0">
                          <a:solidFill>
                            <a:schemeClr val="dk1"/>
                          </a:solidFill>
                          <a:effectLst/>
                          <a:latin typeface="+mn-lt"/>
                          <a:ea typeface="+mn-ea"/>
                          <a:cs typeface="+mn-cs"/>
                        </a:rPr>
                        <a:t>(</a:t>
                      </a:r>
                      <a:r>
                        <a:rPr lang="en-IN" b="0" i="0" dirty="0" err="1">
                          <a:solidFill>
                            <a:schemeClr val="dk1"/>
                          </a:solidFill>
                          <a:effectLst/>
                          <a:latin typeface="+mn-lt"/>
                          <a:ea typeface="+mn-ea"/>
                          <a:cs typeface="+mn-cs"/>
                        </a:rPr>
                        <a:t>MANet</a:t>
                      </a:r>
                      <a:r>
                        <a:rPr lang="en-IN" b="0" i="0" dirty="0">
                          <a:solidFill>
                            <a:schemeClr val="dk1"/>
                          </a:solidFill>
                          <a:effectLst/>
                          <a:latin typeface="+mn-lt"/>
                          <a:ea typeface="+mn-ea"/>
                          <a:cs typeface="+mn-cs"/>
                        </a:rPr>
                        <a:t>)</a:t>
                      </a:r>
                      <a:endParaRPr lang="en-US" dirty="0"/>
                    </a:p>
                  </a:txBody>
                  <a:tcPr/>
                </a:tc>
                <a:tc>
                  <a:txBody>
                    <a:bodyPr/>
                    <a:lstStyle/>
                    <a:p>
                      <a:r>
                        <a:rPr lang="en-US" dirty="0" err="1">
                          <a:effectLst/>
                        </a:rPr>
                        <a:t>MANet</a:t>
                      </a:r>
                      <a:r>
                        <a:rPr lang="en-US" dirty="0">
                          <a:effectLst/>
                        </a:rPr>
                        <a:t> achieves 96.51% - 94.91% accuracies on </a:t>
                      </a:r>
                      <a:r>
                        <a:rPr lang="en-US" dirty="0" err="1">
                          <a:effectLst/>
                        </a:rPr>
                        <a:t>Figshare</a:t>
                      </a:r>
                      <a:r>
                        <a:rPr lang="en-US" dirty="0">
                          <a:effectLst/>
                        </a:rPr>
                        <a:t> and BraTS’2018, superior</a:t>
                      </a:r>
                    </a:p>
                    <a:p>
                      <a:r>
                        <a:rPr lang="en-US" dirty="0">
                          <a:effectLst/>
                        </a:rPr>
                        <a:t>to existing models.</a:t>
                      </a:r>
                      <a:br>
                        <a:rPr lang="en-US" b="0" i="0" dirty="0">
                          <a:solidFill>
                            <a:schemeClr val="dk1"/>
                          </a:solidFill>
                          <a:effectLst/>
                          <a:latin typeface="+mn-lt"/>
                          <a:ea typeface="+mn-ea"/>
                          <a:cs typeface="+mn-cs"/>
                        </a:rPr>
                      </a:br>
                      <a:endParaRPr lang="en-US" dirty="0"/>
                    </a:p>
                  </a:txBody>
                  <a:tcPr/>
                </a:tc>
                <a:extLst>
                  <a:ext uri="{0D108BD9-81ED-4DB2-BD59-A6C34878D82A}">
                    <a16:rowId xmlns:a16="http://schemas.microsoft.com/office/drawing/2014/main" val="2337937264"/>
                  </a:ext>
                </a:extLst>
              </a:tr>
              <a:tr h="732841">
                <a:tc>
                  <a:txBody>
                    <a:bodyPr/>
                    <a:lstStyle/>
                    <a:p>
                      <a:r>
                        <a:rPr lang="da-DK" b="0" i="0" dirty="0">
                          <a:solidFill>
                            <a:schemeClr val="dk1"/>
                          </a:solidFill>
                          <a:effectLst/>
                          <a:latin typeface="+mn-lt"/>
                          <a:ea typeface="+mn-ea"/>
                          <a:cs typeface="+mn-cs"/>
                        </a:rPr>
                        <a:t>Ahmad et al. [6] (2022)</a:t>
                      </a:r>
                      <a:endParaRPr lang="en-US" dirty="0"/>
                    </a:p>
                  </a:txBody>
                  <a:tcPr/>
                </a:tc>
                <a:tc>
                  <a:txBody>
                    <a:bodyPr/>
                    <a:lstStyle/>
                    <a:p>
                      <a:r>
                        <a:rPr lang="en-US" b="0" i="0" dirty="0">
                          <a:solidFill>
                            <a:schemeClr val="dk1"/>
                          </a:solidFill>
                          <a:effectLst/>
                          <a:latin typeface="+mn-lt"/>
                          <a:ea typeface="+mn-ea"/>
                          <a:cs typeface="+mn-cs"/>
                        </a:rPr>
                        <a:t>VAEs and GANs Framework.</a:t>
                      </a:r>
                      <a:endParaRPr lang="en-US" dirty="0"/>
                    </a:p>
                  </a:txBody>
                  <a:tcPr/>
                </a:tc>
                <a:tc>
                  <a:txBody>
                    <a:bodyPr/>
                    <a:lstStyle/>
                    <a:p>
                      <a:r>
                        <a:rPr lang="en-US" b="0" i="0" dirty="0">
                          <a:solidFill>
                            <a:schemeClr val="dk1"/>
                          </a:solidFill>
                          <a:effectLst/>
                          <a:latin typeface="+mn-lt"/>
                          <a:ea typeface="+mn-ea"/>
                          <a:cs typeface="+mn-cs"/>
                        </a:rPr>
                        <a:t>Framework enhances classification from 72.63% to 96.25%, generates realistic tumor images.</a:t>
                      </a:r>
                      <a:endParaRPr lang="en-US" dirty="0"/>
                    </a:p>
                  </a:txBody>
                  <a:tcPr/>
                </a:tc>
                <a:extLst>
                  <a:ext uri="{0D108BD9-81ED-4DB2-BD59-A6C34878D82A}">
                    <a16:rowId xmlns:a16="http://schemas.microsoft.com/office/drawing/2014/main" val="2640070865"/>
                  </a:ext>
                </a:extLst>
              </a:tr>
              <a:tr h="732841">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b="0" i="0" dirty="0">
                          <a:solidFill>
                            <a:schemeClr val="dk1"/>
                          </a:solidFill>
                          <a:effectLst/>
                          <a:latin typeface="+mn-lt"/>
                          <a:ea typeface="+mn-ea"/>
                          <a:cs typeface="+mn-cs"/>
                        </a:rPr>
                        <a:t>Swati et al. [7] </a:t>
                      </a:r>
                      <a:r>
                        <a:rPr lang="en-US" dirty="0"/>
                        <a:t>(2022)</a:t>
                      </a:r>
                    </a:p>
                    <a:p>
                      <a:endParaRPr 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n-lt"/>
                          <a:ea typeface="+mn-ea"/>
                          <a:cs typeface="+mn-cs"/>
                        </a:rPr>
                        <a:t>Block-wise fine-tuning with pre-trained VGG19.</a:t>
                      </a:r>
                      <a:endParaRPr 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n-lt"/>
                          <a:ea typeface="+mn-ea"/>
                          <a:cs typeface="+mn-cs"/>
                        </a:rPr>
                        <a:t>Achieved good accuracy on CE-MRI dataset, outperforming traditional methods.</a:t>
                      </a:r>
                      <a:r>
                        <a:rPr lang="en-US" dirty="0"/>
                        <a:t>.</a:t>
                      </a:r>
                    </a:p>
                    <a:p>
                      <a:endParaRPr lang="en-US" dirty="0"/>
                    </a:p>
                  </a:txBody>
                  <a:tcPr/>
                </a:tc>
                <a:extLst>
                  <a:ext uri="{0D108BD9-81ED-4DB2-BD59-A6C34878D82A}">
                    <a16:rowId xmlns:a16="http://schemas.microsoft.com/office/drawing/2014/main" val="1849329205"/>
                  </a:ext>
                </a:extLst>
              </a:tr>
              <a:tr h="732841">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b="0" i="0" dirty="0">
                          <a:solidFill>
                            <a:schemeClr val="dk1"/>
                          </a:solidFill>
                          <a:effectLst/>
                          <a:latin typeface="+mn-lt"/>
                          <a:ea typeface="+mn-ea"/>
                          <a:cs typeface="+mn-cs"/>
                        </a:rPr>
                        <a:t>Sultan et al. [8]</a:t>
                      </a:r>
                      <a:r>
                        <a:rPr lang="en-US" dirty="0"/>
                        <a:t>(2020)</a:t>
                      </a:r>
                    </a:p>
                    <a:p>
                      <a:endParaRPr 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n-lt"/>
                          <a:ea typeface="+mn-ea"/>
                          <a:cs typeface="+mn-cs"/>
                        </a:rPr>
                        <a:t>Deep learning CNN for brain tumor classification.</a:t>
                      </a:r>
                      <a:endParaRPr lang="en-US" dirty="0"/>
                    </a:p>
                  </a:txBody>
                  <a:tcPr/>
                </a:tc>
                <a:tc>
                  <a:txBody>
                    <a:bodyPr/>
                    <a:lstStyle/>
                    <a:p>
                      <a:r>
                        <a:rPr lang="en-US" b="0" i="0" dirty="0">
                          <a:solidFill>
                            <a:schemeClr val="dk1"/>
                          </a:solidFill>
                          <a:effectLst/>
                          <a:latin typeface="+mn-lt"/>
                          <a:ea typeface="+mn-ea"/>
                          <a:cs typeface="+mn-cs"/>
                        </a:rPr>
                        <a:t>98% accuracy and outperformance of previous works in tumor classification.</a:t>
                      </a:r>
                      <a:endParaRPr lang="en-US" dirty="0"/>
                    </a:p>
                  </a:txBody>
                  <a:tcPr/>
                </a:tc>
                <a:extLst>
                  <a:ext uri="{0D108BD9-81ED-4DB2-BD59-A6C34878D82A}">
                    <a16:rowId xmlns:a16="http://schemas.microsoft.com/office/drawing/2014/main" val="2410140215"/>
                  </a:ext>
                </a:extLst>
              </a:tr>
            </a:tbl>
          </a:graphicData>
        </a:graphic>
      </p:graphicFrame>
    </p:spTree>
    <p:extLst>
      <p:ext uri="{BB962C8B-B14F-4D97-AF65-F5344CB8AC3E}">
        <p14:creationId xmlns:p14="http://schemas.microsoft.com/office/powerpoint/2010/main" val="283055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456E2-4C08-2DF9-F09D-99B5BA44BAF4}"/>
              </a:ext>
            </a:extLst>
          </p:cNvPr>
          <p:cNvSpPr>
            <a:spLocks noGrp="1"/>
          </p:cNvSpPr>
          <p:nvPr>
            <p:ph type="title"/>
          </p:nvPr>
        </p:nvSpPr>
        <p:spPr/>
        <p:txBody>
          <a:bodyPr/>
          <a:lstStyle/>
          <a:p>
            <a:r>
              <a:rPr lang="en-US" dirty="0"/>
              <a:t>Literature Survey</a:t>
            </a:r>
          </a:p>
        </p:txBody>
      </p:sp>
      <p:sp>
        <p:nvSpPr>
          <p:cNvPr id="3" name="Text Placeholder 2">
            <a:extLst>
              <a:ext uri="{FF2B5EF4-FFF2-40B4-BE49-F238E27FC236}">
                <a16:creationId xmlns:a16="http://schemas.microsoft.com/office/drawing/2014/main" id="{B8579FBB-0C7D-120F-CBB0-7F6B11BA4DC0}"/>
              </a:ext>
            </a:extLst>
          </p:cNvPr>
          <p:cNvSpPr>
            <a:spLocks noGrp="1"/>
          </p:cNvSpPr>
          <p:nvPr>
            <p:ph type="body" idx="1"/>
          </p:nvPr>
        </p:nvSpPr>
        <p:spPr/>
        <p:txBody>
          <a:bodyPr/>
          <a:lstStyle/>
          <a:p>
            <a:endParaRPr lang="en-US" dirty="0"/>
          </a:p>
        </p:txBody>
      </p:sp>
      <p:graphicFrame>
        <p:nvGraphicFramePr>
          <p:cNvPr id="4" name="Table 4">
            <a:extLst>
              <a:ext uri="{FF2B5EF4-FFF2-40B4-BE49-F238E27FC236}">
                <a16:creationId xmlns:a16="http://schemas.microsoft.com/office/drawing/2014/main" id="{86BD850E-0240-DAA1-F248-DA7E48D85AC3}"/>
              </a:ext>
            </a:extLst>
          </p:cNvPr>
          <p:cNvGraphicFramePr>
            <a:graphicFrameLocks noGrp="1"/>
          </p:cNvGraphicFramePr>
          <p:nvPr>
            <p:extLst>
              <p:ext uri="{D42A27DB-BD31-4B8C-83A1-F6EECF244321}">
                <p14:modId xmlns:p14="http://schemas.microsoft.com/office/powerpoint/2010/main" val="1023378887"/>
              </p:ext>
            </p:extLst>
          </p:nvPr>
        </p:nvGraphicFramePr>
        <p:xfrm>
          <a:off x="390261" y="1220546"/>
          <a:ext cx="11352561" cy="2811959"/>
        </p:xfrm>
        <a:graphic>
          <a:graphicData uri="http://schemas.openxmlformats.org/drawingml/2006/table">
            <a:tbl>
              <a:tblPr firstRow="1" bandRow="1">
                <a:tableStyleId>{5C22544A-7EE6-4342-B048-85BDC9FD1C3A}</a:tableStyleId>
              </a:tblPr>
              <a:tblGrid>
                <a:gridCol w="3784187">
                  <a:extLst>
                    <a:ext uri="{9D8B030D-6E8A-4147-A177-3AD203B41FA5}">
                      <a16:colId xmlns:a16="http://schemas.microsoft.com/office/drawing/2014/main" val="4231485573"/>
                    </a:ext>
                  </a:extLst>
                </a:gridCol>
                <a:gridCol w="3784187">
                  <a:extLst>
                    <a:ext uri="{9D8B030D-6E8A-4147-A177-3AD203B41FA5}">
                      <a16:colId xmlns:a16="http://schemas.microsoft.com/office/drawing/2014/main" val="1271790123"/>
                    </a:ext>
                  </a:extLst>
                </a:gridCol>
                <a:gridCol w="3784187">
                  <a:extLst>
                    <a:ext uri="{9D8B030D-6E8A-4147-A177-3AD203B41FA5}">
                      <a16:colId xmlns:a16="http://schemas.microsoft.com/office/drawing/2014/main" val="993654501"/>
                    </a:ext>
                  </a:extLst>
                </a:gridCol>
              </a:tblGrid>
              <a:tr h="434519">
                <a:tc>
                  <a:txBody>
                    <a:bodyPr/>
                    <a:lstStyle/>
                    <a:p>
                      <a:r>
                        <a:rPr lang="en-US" dirty="0"/>
                        <a:t>Author/Year</a:t>
                      </a:r>
                    </a:p>
                  </a:txBody>
                  <a:tcPr/>
                </a:tc>
                <a:tc>
                  <a:txBody>
                    <a:bodyPr/>
                    <a:lstStyle/>
                    <a:p>
                      <a:r>
                        <a:rPr lang="en-US" dirty="0"/>
                        <a:t>Methodology</a:t>
                      </a:r>
                    </a:p>
                  </a:txBody>
                  <a:tcPr/>
                </a:tc>
                <a:tc>
                  <a:txBody>
                    <a:bodyPr/>
                    <a:lstStyle/>
                    <a:p>
                      <a:r>
                        <a:rPr lang="en-US" dirty="0"/>
                        <a:t>Observation</a:t>
                      </a:r>
                    </a:p>
                  </a:txBody>
                  <a:tcPr/>
                </a:tc>
                <a:extLst>
                  <a:ext uri="{0D108BD9-81ED-4DB2-BD59-A6C34878D82A}">
                    <a16:rowId xmlns:a16="http://schemas.microsoft.com/office/drawing/2014/main" val="425949883"/>
                  </a:ext>
                </a:extLst>
              </a:tr>
              <a:tr h="1071417">
                <a:tc>
                  <a:txBody>
                    <a:bodyPr/>
                    <a:lstStyle/>
                    <a:p>
                      <a:r>
                        <a:rPr lang="en-IN" b="0" i="0" dirty="0">
                          <a:solidFill>
                            <a:schemeClr val="dk1"/>
                          </a:solidFill>
                          <a:effectLst/>
                          <a:latin typeface="+mn-lt"/>
                          <a:ea typeface="+mn-ea"/>
                          <a:cs typeface="+mn-cs"/>
                        </a:rPr>
                        <a:t>Khan et al. [9] </a:t>
                      </a:r>
                      <a:r>
                        <a:rPr lang="en-US" dirty="0"/>
                        <a:t>(2022)</a:t>
                      </a:r>
                    </a:p>
                  </a:txBody>
                  <a:tcPr/>
                </a:tc>
                <a:tc>
                  <a:txBody>
                    <a:bodyPr/>
                    <a:lstStyle/>
                    <a:p>
                      <a:r>
                        <a:rPr lang="en-US" b="0" i="0" dirty="0">
                          <a:solidFill>
                            <a:schemeClr val="dk1"/>
                          </a:solidFill>
                          <a:effectLst/>
                          <a:latin typeface="+mn-lt"/>
                          <a:ea typeface="+mn-ea"/>
                          <a:cs typeface="+mn-cs"/>
                        </a:rPr>
                        <a:t>Two models, a 23-layers CNN and a Fine-tuned VGG16 architecture</a:t>
                      </a:r>
                      <a:endParaRPr lang="en-US" dirty="0"/>
                    </a:p>
                  </a:txBody>
                  <a:tcPr/>
                </a:tc>
                <a:tc>
                  <a:txBody>
                    <a:bodyPr/>
                    <a:lstStyle/>
                    <a:p>
                      <a:r>
                        <a:rPr lang="en-US" b="0" i="0" dirty="0">
                          <a:solidFill>
                            <a:schemeClr val="dk1"/>
                          </a:solidFill>
                          <a:effectLst/>
                          <a:latin typeface="+mn-lt"/>
                          <a:ea typeface="+mn-ea"/>
                          <a:cs typeface="+mn-cs"/>
                        </a:rPr>
                        <a:t>High classification accuracy and avoidance of overfitting. However, limitations may include reliance on specific datasets</a:t>
                      </a:r>
                      <a:endParaRPr lang="en-US" dirty="0"/>
                    </a:p>
                  </a:txBody>
                  <a:tcPr/>
                </a:tc>
                <a:extLst>
                  <a:ext uri="{0D108BD9-81ED-4DB2-BD59-A6C34878D82A}">
                    <a16:rowId xmlns:a16="http://schemas.microsoft.com/office/drawing/2014/main" val="1323335427"/>
                  </a:ext>
                </a:extLst>
              </a:tr>
              <a:tr h="1071417">
                <a:tc>
                  <a:txBody>
                    <a:bodyPr/>
                    <a:lstStyle/>
                    <a:p>
                      <a:r>
                        <a:rPr lang="en-IN" b="0" i="0" dirty="0" err="1">
                          <a:solidFill>
                            <a:schemeClr val="dk1"/>
                          </a:solidFill>
                          <a:effectLst/>
                          <a:latin typeface="+mn-lt"/>
                          <a:ea typeface="+mn-ea"/>
                          <a:cs typeface="+mn-cs"/>
                        </a:rPr>
                        <a:t>Mercaldo</a:t>
                      </a:r>
                      <a:r>
                        <a:rPr lang="en-IN" b="0" i="0" dirty="0">
                          <a:solidFill>
                            <a:schemeClr val="dk1"/>
                          </a:solidFill>
                          <a:effectLst/>
                          <a:latin typeface="+mn-lt"/>
                          <a:ea typeface="+mn-ea"/>
                          <a:cs typeface="+mn-cs"/>
                        </a:rPr>
                        <a:t> et al. [10]</a:t>
                      </a:r>
                      <a:r>
                        <a:rPr lang="en-US" dirty="0"/>
                        <a:t> (2023)</a:t>
                      </a:r>
                    </a:p>
                  </a:txBody>
                  <a:tcPr/>
                </a:tc>
                <a:tc>
                  <a:txBody>
                    <a:bodyPr/>
                    <a:lstStyle/>
                    <a:p>
                      <a:r>
                        <a:rPr lang="en-US" b="0" i="0" dirty="0">
                          <a:solidFill>
                            <a:schemeClr val="dk1"/>
                          </a:solidFill>
                          <a:effectLst/>
                          <a:latin typeface="+mn-lt"/>
                          <a:ea typeface="+mn-ea"/>
                          <a:cs typeface="+mn-cs"/>
                        </a:rPr>
                        <a:t>CNNs with class activation mapping for brain cancer detection.</a:t>
                      </a:r>
                      <a:endParaRPr lang="en-US" dirty="0"/>
                    </a:p>
                  </a:txBody>
                  <a:tcPr/>
                </a:tc>
                <a:tc>
                  <a:txBody>
                    <a:bodyPr/>
                    <a:lstStyle/>
                    <a:p>
                      <a:r>
                        <a:rPr lang="en-US" b="0" i="0" dirty="0">
                          <a:solidFill>
                            <a:schemeClr val="dk1"/>
                          </a:solidFill>
                          <a:effectLst/>
                          <a:latin typeface="+mn-lt"/>
                          <a:ea typeface="+mn-ea"/>
                          <a:cs typeface="+mn-cs"/>
                        </a:rPr>
                        <a:t>High accuracy rates of 97.83% to 99.67% achieved using VGG16, ResNet50, </a:t>
                      </a:r>
                      <a:r>
                        <a:rPr lang="en-US" b="0" i="0" dirty="0" err="1">
                          <a:solidFill>
                            <a:schemeClr val="dk1"/>
                          </a:solidFill>
                          <a:effectLst/>
                          <a:latin typeface="+mn-lt"/>
                          <a:ea typeface="+mn-ea"/>
                          <a:cs typeface="+mn-cs"/>
                        </a:rPr>
                        <a:t>AlexNet</a:t>
                      </a:r>
                      <a:r>
                        <a:rPr lang="en-US" b="0" i="0" dirty="0">
                          <a:solidFill>
                            <a:schemeClr val="dk1"/>
                          </a:solidFill>
                          <a:effectLst/>
                          <a:latin typeface="+mn-lt"/>
                          <a:ea typeface="+mn-ea"/>
                          <a:cs typeface="+mn-cs"/>
                        </a:rPr>
                        <a:t>, and </a:t>
                      </a:r>
                      <a:r>
                        <a:rPr lang="en-US" b="0" i="0" dirty="0" err="1">
                          <a:solidFill>
                            <a:schemeClr val="dk1"/>
                          </a:solidFill>
                          <a:effectLst/>
                          <a:latin typeface="+mn-lt"/>
                          <a:ea typeface="+mn-ea"/>
                          <a:cs typeface="+mn-cs"/>
                        </a:rPr>
                        <a:t>MobileNet</a:t>
                      </a:r>
                      <a:r>
                        <a:rPr lang="en-US" b="0" i="0" dirty="0">
                          <a:solidFill>
                            <a:schemeClr val="dk1"/>
                          </a:solidFill>
                          <a:effectLst/>
                          <a:latin typeface="+mn-lt"/>
                          <a:ea typeface="+mn-ea"/>
                          <a:cs typeface="+mn-cs"/>
                        </a:rPr>
                        <a:t>. Used for Binary classification.</a:t>
                      </a:r>
                      <a:endParaRPr lang="en-US" dirty="0"/>
                    </a:p>
                  </a:txBody>
                  <a:tcPr/>
                </a:tc>
                <a:extLst>
                  <a:ext uri="{0D108BD9-81ED-4DB2-BD59-A6C34878D82A}">
                    <a16:rowId xmlns:a16="http://schemas.microsoft.com/office/drawing/2014/main" val="1223410804"/>
                  </a:ext>
                </a:extLst>
              </a:tr>
            </a:tbl>
          </a:graphicData>
        </a:graphic>
      </p:graphicFrame>
    </p:spTree>
    <p:extLst>
      <p:ext uri="{BB962C8B-B14F-4D97-AF65-F5344CB8AC3E}">
        <p14:creationId xmlns:p14="http://schemas.microsoft.com/office/powerpoint/2010/main" val="3688066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A704A-9171-F93E-74FE-6C03A87961A2}"/>
              </a:ext>
            </a:extLst>
          </p:cNvPr>
          <p:cNvSpPr>
            <a:spLocks noGrp="1"/>
          </p:cNvSpPr>
          <p:nvPr>
            <p:ph type="title"/>
          </p:nvPr>
        </p:nvSpPr>
        <p:spPr>
          <a:xfrm>
            <a:off x="390260" y="346563"/>
            <a:ext cx="5705740" cy="952312"/>
          </a:xfrm>
        </p:spPr>
        <p:txBody>
          <a:bodyPr/>
          <a:lstStyle/>
          <a:p>
            <a:r>
              <a:rPr lang="en-US" dirty="0"/>
              <a:t>Outcome of Literature Review</a:t>
            </a:r>
          </a:p>
        </p:txBody>
      </p:sp>
      <p:sp>
        <p:nvSpPr>
          <p:cNvPr id="3" name="Text Placeholder 2">
            <a:extLst>
              <a:ext uri="{FF2B5EF4-FFF2-40B4-BE49-F238E27FC236}">
                <a16:creationId xmlns:a16="http://schemas.microsoft.com/office/drawing/2014/main" id="{7B26B0CF-EB66-4785-9C8F-8D2B5F4FA86B}"/>
              </a:ext>
            </a:extLst>
          </p:cNvPr>
          <p:cNvSpPr>
            <a:spLocks noGrp="1"/>
          </p:cNvSpPr>
          <p:nvPr>
            <p:ph type="body" idx="1"/>
          </p:nvPr>
        </p:nvSpPr>
        <p:spPr>
          <a:xfrm>
            <a:off x="390260" y="1380756"/>
            <a:ext cx="11561107" cy="1661993"/>
          </a:xfrm>
        </p:spPr>
        <p:txBody>
          <a:bodyPr/>
          <a:lstStyle/>
          <a:p>
            <a:r>
              <a:rPr lang="en-US" dirty="0"/>
              <a:t>Recent advances in brain tumor classification using deep learning methods have greatly improved accuracy, with techniques such as transfer learning-based CNNs and models like DenseNet201 achieving accuracies over 95%. Despite some limitations due to small dataset sizes, these approaches provide efficient feature extraction from MRI images and robust multiclass classification, highlighting the potential of deep learning in revolutionizing brain tumor diagnosis. Challenges in model complexity and interpretability remain, but these advancements represent promising strides towards non-invasive and accurate diagnosis for improved patient care. </a:t>
            </a:r>
          </a:p>
        </p:txBody>
      </p:sp>
    </p:spTree>
    <p:extLst>
      <p:ext uri="{BB962C8B-B14F-4D97-AF65-F5344CB8AC3E}">
        <p14:creationId xmlns:p14="http://schemas.microsoft.com/office/powerpoint/2010/main" val="2200037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F0BEE-BE48-4ACA-2F9E-68AB6297E9DB}"/>
              </a:ext>
            </a:extLst>
          </p:cNvPr>
          <p:cNvSpPr>
            <a:spLocks noGrp="1"/>
          </p:cNvSpPr>
          <p:nvPr>
            <p:ph type="title"/>
          </p:nvPr>
        </p:nvSpPr>
        <p:spPr/>
        <p:txBody>
          <a:bodyPr/>
          <a:lstStyle/>
          <a:p>
            <a:r>
              <a:rPr lang="en-US" dirty="0"/>
              <a:t>Problem Statement</a:t>
            </a:r>
          </a:p>
        </p:txBody>
      </p:sp>
      <p:sp>
        <p:nvSpPr>
          <p:cNvPr id="3" name="Text Placeholder 2">
            <a:extLst>
              <a:ext uri="{FF2B5EF4-FFF2-40B4-BE49-F238E27FC236}">
                <a16:creationId xmlns:a16="http://schemas.microsoft.com/office/drawing/2014/main" id="{7D0FD761-4F6C-3F20-88B1-04A2F844C051}"/>
              </a:ext>
            </a:extLst>
          </p:cNvPr>
          <p:cNvSpPr>
            <a:spLocks noGrp="1"/>
          </p:cNvSpPr>
          <p:nvPr>
            <p:ph type="body" idx="1"/>
          </p:nvPr>
        </p:nvSpPr>
        <p:spPr>
          <a:xfrm>
            <a:off x="390260" y="1511580"/>
            <a:ext cx="11336518" cy="923330"/>
          </a:xfrm>
        </p:spPr>
        <p:txBody>
          <a:bodyPr/>
          <a:lstStyle/>
          <a:p>
            <a:r>
              <a:rPr lang="en-US" sz="2000" dirty="0"/>
              <a:t>Developing a deep learning-based framework for the classification and segmentation of brain tumors using MRI images, with a user-friendly webpage for demonstration, aiming to enhance accuracy and interpretability for improved clinical decisions.</a:t>
            </a:r>
          </a:p>
        </p:txBody>
      </p:sp>
    </p:spTree>
    <p:extLst>
      <p:ext uri="{BB962C8B-B14F-4D97-AF65-F5344CB8AC3E}">
        <p14:creationId xmlns:p14="http://schemas.microsoft.com/office/powerpoint/2010/main" val="3051799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3621C-A384-F5CD-CDFF-DDCB6AAE3432}"/>
              </a:ext>
            </a:extLst>
          </p:cNvPr>
          <p:cNvSpPr>
            <a:spLocks noGrp="1"/>
          </p:cNvSpPr>
          <p:nvPr>
            <p:ph type="title"/>
          </p:nvPr>
        </p:nvSpPr>
        <p:spPr/>
        <p:txBody>
          <a:bodyPr/>
          <a:lstStyle/>
          <a:p>
            <a:r>
              <a:rPr lang="en-US" dirty="0"/>
              <a:t>Objective</a:t>
            </a:r>
          </a:p>
        </p:txBody>
      </p:sp>
      <p:sp>
        <p:nvSpPr>
          <p:cNvPr id="3" name="Text Placeholder 2">
            <a:extLst>
              <a:ext uri="{FF2B5EF4-FFF2-40B4-BE49-F238E27FC236}">
                <a16:creationId xmlns:a16="http://schemas.microsoft.com/office/drawing/2014/main" id="{10F62A73-892E-92ED-6D70-1117876AE89F}"/>
              </a:ext>
            </a:extLst>
          </p:cNvPr>
          <p:cNvSpPr>
            <a:spLocks noGrp="1"/>
          </p:cNvSpPr>
          <p:nvPr>
            <p:ph type="body" idx="1"/>
          </p:nvPr>
        </p:nvSpPr>
        <p:spPr>
          <a:xfrm>
            <a:off x="390261" y="1331495"/>
            <a:ext cx="11368602" cy="3046988"/>
          </a:xfrm>
        </p:spPr>
        <p:txBody>
          <a:bodyPr/>
          <a:lstStyle/>
          <a:p>
            <a:pPr marL="285750" indent="-285750">
              <a:buFont typeface="Arial" panose="020B0604020202020204" pitchFamily="34" charset="0"/>
              <a:buChar char="•"/>
            </a:pPr>
            <a:r>
              <a:rPr lang="en-US" dirty="0"/>
              <a:t> To develop a deep learning-based framework utilizing the EfficientNetB0 architecture for accurate classification of brain tumors from MRI images.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 integrate Grad-CAM segmentation techniques to provide visual explanations of the model's predictions, highlighting regions of interest within MRI images and aiding clinicians in interpreting and validating the model's decisions effectively.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Enhance the accuracy and interpretability of brain tumor analysis, facilitating more informed clinical decisions.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Creating a user-friendly webpage for classification and segmentation of MRI images using the developed deep learning framework.</a:t>
            </a:r>
          </a:p>
        </p:txBody>
      </p:sp>
    </p:spTree>
    <p:extLst>
      <p:ext uri="{BB962C8B-B14F-4D97-AF65-F5344CB8AC3E}">
        <p14:creationId xmlns:p14="http://schemas.microsoft.com/office/powerpoint/2010/main" val="1492260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B9261-F974-1408-6671-B9CF41543602}"/>
              </a:ext>
            </a:extLst>
          </p:cNvPr>
          <p:cNvSpPr>
            <a:spLocks noGrp="1"/>
          </p:cNvSpPr>
          <p:nvPr>
            <p:ph type="title"/>
          </p:nvPr>
        </p:nvSpPr>
        <p:spPr/>
        <p:txBody>
          <a:bodyPr/>
          <a:lstStyle/>
          <a:p>
            <a:r>
              <a:rPr lang="en-US" dirty="0"/>
              <a:t>Dataset Description</a:t>
            </a:r>
          </a:p>
        </p:txBody>
      </p:sp>
      <p:sp>
        <p:nvSpPr>
          <p:cNvPr id="3" name="Text Placeholder 2">
            <a:extLst>
              <a:ext uri="{FF2B5EF4-FFF2-40B4-BE49-F238E27FC236}">
                <a16:creationId xmlns:a16="http://schemas.microsoft.com/office/drawing/2014/main" id="{567C594A-DE09-4845-A5D0-8DE5BC10467C}"/>
              </a:ext>
            </a:extLst>
          </p:cNvPr>
          <p:cNvSpPr>
            <a:spLocks noGrp="1"/>
          </p:cNvSpPr>
          <p:nvPr>
            <p:ph type="body" idx="1"/>
          </p:nvPr>
        </p:nvSpPr>
        <p:spPr>
          <a:xfrm>
            <a:off x="390260" y="1441267"/>
            <a:ext cx="6669301" cy="3877985"/>
          </a:xfrm>
        </p:spPr>
        <p:txBody>
          <a:bodyPr/>
          <a:lstStyle/>
          <a:p>
            <a:pPr marL="285750" indent="-285750">
              <a:buFont typeface="Arial" panose="020B0604020202020204" pitchFamily="34" charset="0"/>
              <a:buChar char="•"/>
            </a:pPr>
            <a:r>
              <a:rPr lang="en-US" dirty="0"/>
              <a:t>Dataset 1, sourced from a publicly available </a:t>
            </a:r>
            <a:r>
              <a:rPr lang="en-US" dirty="0" err="1"/>
              <a:t>Figshare</a:t>
            </a:r>
            <a:r>
              <a:rPr lang="en-US" dirty="0"/>
              <a:t> dataset, comprises 3064 MRI slices of patients diagnosed with meningioma, glioma, and pituitary tumors. These MRI images are available in axial, coronal, and sagittal views.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Dataset 2, obtained from the Harvard repository, includes 3959 MRI images. This dataset contains healthy images without tumors and abnormal images with three tumor types: meningioma, glioma, and pituitary tumors.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Combining these datasets results in a total of 5712 files across four classes: glioma, meningioma, no tumor, and pituitary. Of these, 5712 files are used for training the model, while 1311 files are reserved for testing.</a:t>
            </a:r>
          </a:p>
        </p:txBody>
      </p:sp>
      <p:pic>
        <p:nvPicPr>
          <p:cNvPr id="9" name="Picture 8">
            <a:extLst>
              <a:ext uri="{FF2B5EF4-FFF2-40B4-BE49-F238E27FC236}">
                <a16:creationId xmlns:a16="http://schemas.microsoft.com/office/drawing/2014/main" id="{A66F2490-047B-DB87-85B6-B36CB695647E}"/>
              </a:ext>
            </a:extLst>
          </p:cNvPr>
          <p:cNvPicPr>
            <a:picLocks noChangeAspect="1"/>
          </p:cNvPicPr>
          <p:nvPr/>
        </p:nvPicPr>
        <p:blipFill>
          <a:blip r:embed="rId2"/>
          <a:stretch>
            <a:fillRect/>
          </a:stretch>
        </p:blipFill>
        <p:spPr>
          <a:xfrm>
            <a:off x="7119810" y="1723440"/>
            <a:ext cx="4681930" cy="3411120"/>
          </a:xfrm>
          <a:prstGeom prst="rect">
            <a:avLst/>
          </a:prstGeom>
        </p:spPr>
      </p:pic>
      <p:sp>
        <p:nvSpPr>
          <p:cNvPr id="10" name="TextBox 9">
            <a:extLst>
              <a:ext uri="{FF2B5EF4-FFF2-40B4-BE49-F238E27FC236}">
                <a16:creationId xmlns:a16="http://schemas.microsoft.com/office/drawing/2014/main" id="{12757CFB-3550-098A-4F38-FBA02E134462}"/>
              </a:ext>
            </a:extLst>
          </p:cNvPr>
          <p:cNvSpPr txBox="1"/>
          <p:nvPr/>
        </p:nvSpPr>
        <p:spPr>
          <a:xfrm>
            <a:off x="8268929" y="5319252"/>
            <a:ext cx="3018504" cy="369332"/>
          </a:xfrm>
          <a:prstGeom prst="rect">
            <a:avLst/>
          </a:prstGeom>
          <a:noFill/>
        </p:spPr>
        <p:txBody>
          <a:bodyPr wrap="square" rtlCol="0">
            <a:spAutoFit/>
          </a:bodyPr>
          <a:lstStyle/>
          <a:p>
            <a:pPr algn="ctr"/>
            <a:r>
              <a:rPr lang="en-IN" dirty="0"/>
              <a:t>Dataset Details</a:t>
            </a:r>
          </a:p>
        </p:txBody>
      </p:sp>
    </p:spTree>
    <p:extLst>
      <p:ext uri="{BB962C8B-B14F-4D97-AF65-F5344CB8AC3E}">
        <p14:creationId xmlns:p14="http://schemas.microsoft.com/office/powerpoint/2010/main" val="155253325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1209</TotalTime>
  <Words>2572</Words>
  <Application>Microsoft Office PowerPoint</Application>
  <PresentationFormat>Widescreen</PresentationFormat>
  <Paragraphs>266</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Palatino Linotype</vt:lpstr>
      <vt:lpstr>1_Office Theme</vt:lpstr>
      <vt:lpstr>NATIONAL INSTITUTE OF TECHNOLOGY KARNATAKA, SURATHKAL</vt:lpstr>
      <vt:lpstr>Introduction</vt:lpstr>
      <vt:lpstr>Literature Survey</vt:lpstr>
      <vt:lpstr>Literature Survey</vt:lpstr>
      <vt:lpstr>Literature Survey</vt:lpstr>
      <vt:lpstr>Outcome of Literature Review</vt:lpstr>
      <vt:lpstr>Problem Statement</vt:lpstr>
      <vt:lpstr>Objective</vt:lpstr>
      <vt:lpstr>Dataset Description</vt:lpstr>
      <vt:lpstr>Exploratory Data Analysis</vt:lpstr>
      <vt:lpstr>Proposed Methodology</vt:lpstr>
      <vt:lpstr>Proposed Methodology</vt:lpstr>
      <vt:lpstr>EfficientNetB0</vt:lpstr>
      <vt:lpstr>Proposed Model Architecture</vt:lpstr>
      <vt:lpstr>Proposed Model Architecture</vt:lpstr>
      <vt:lpstr>Proposed Model Architecture</vt:lpstr>
      <vt:lpstr>GRADCAM</vt:lpstr>
      <vt:lpstr>Performance Matrices</vt:lpstr>
      <vt:lpstr>Results</vt:lpstr>
      <vt:lpstr>Results</vt:lpstr>
      <vt:lpstr>Results</vt:lpstr>
      <vt:lpstr>Results</vt:lpstr>
      <vt:lpstr>Conclusion and Future Work</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INSTITUTE OF TECHNOLOGY KARNATAKA, SURATHKAL</dc:title>
  <dc:creator>Vivek Patil</dc:creator>
  <cp:lastModifiedBy>Vivek Patil</cp:lastModifiedBy>
  <cp:revision>6</cp:revision>
  <dcterms:modified xsi:type="dcterms:W3CDTF">2024-04-13T15:42:09Z</dcterms:modified>
</cp:coreProperties>
</file>