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8" r:id="rId2"/>
    <p:sldId id="259" r:id="rId3"/>
    <p:sldId id="260" r:id="rId4"/>
    <p:sldId id="284" r:id="rId5"/>
    <p:sldId id="285" r:id="rId6"/>
    <p:sldId id="286" r:id="rId7"/>
    <p:sldId id="262" r:id="rId8"/>
    <p:sldId id="261" r:id="rId9"/>
    <p:sldId id="287" r:id="rId10"/>
    <p:sldId id="263" r:id="rId11"/>
    <p:sldId id="264" r:id="rId12"/>
    <p:sldId id="266" r:id="rId13"/>
    <p:sldId id="268" r:id="rId14"/>
    <p:sldId id="282" r:id="rId15"/>
    <p:sldId id="270" r:id="rId16"/>
    <p:sldId id="271" r:id="rId17"/>
    <p:sldId id="272" r:id="rId18"/>
    <p:sldId id="288" r:id="rId19"/>
    <p:sldId id="273" r:id="rId20"/>
    <p:sldId id="274" r:id="rId21"/>
    <p:sldId id="275" r:id="rId22"/>
    <p:sldId id="276" r:id="rId23"/>
    <p:sldId id="277" r:id="rId24"/>
    <p:sldId id="278" r:id="rId25"/>
    <p:sldId id="279" r:id="rId26"/>
    <p:sldId id="280" r:id="rId27"/>
    <p:sldId id="281" r:id="rId28"/>
    <p:sldId id="283"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Kumar Singh" userId="6200fc446f9ad73e" providerId="LiveId" clId="{1C71F57D-219F-4F96-B0AA-C46D7312C8D1}"/>
    <pc:docChg chg="undo custSel addSld delSld modSld modMainMaster">
      <pc:chgData name="Vivek Kumar Singh" userId="6200fc446f9ad73e" providerId="LiveId" clId="{1C71F57D-219F-4F96-B0AA-C46D7312C8D1}" dt="2022-07-05T06:04:55.900" v="270" actId="20577"/>
      <pc:docMkLst>
        <pc:docMk/>
      </pc:docMkLst>
      <pc:sldChg chg="modSp mod">
        <pc:chgData name="Vivek Kumar Singh" userId="6200fc446f9ad73e" providerId="LiveId" clId="{1C71F57D-219F-4F96-B0AA-C46D7312C8D1}" dt="2022-07-05T05:56:13.387" v="257" actId="115"/>
        <pc:sldMkLst>
          <pc:docMk/>
          <pc:sldMk cId="4189406392" sldId="258"/>
        </pc:sldMkLst>
        <pc:spChg chg="mod">
          <ac:chgData name="Vivek Kumar Singh" userId="6200fc446f9ad73e" providerId="LiveId" clId="{1C71F57D-219F-4F96-B0AA-C46D7312C8D1}" dt="2022-07-05T05:54:47.029" v="234" actId="14100"/>
          <ac:spMkLst>
            <pc:docMk/>
            <pc:sldMk cId="4189406392" sldId="258"/>
            <ac:spMk id="2" creationId="{3C1CC486-1FFF-4AA3-9C11-31E6ED26CDEC}"/>
          </ac:spMkLst>
        </pc:spChg>
        <pc:spChg chg="mod">
          <ac:chgData name="Vivek Kumar Singh" userId="6200fc446f9ad73e" providerId="LiveId" clId="{1C71F57D-219F-4F96-B0AA-C46D7312C8D1}" dt="2022-07-05T05:56:13.387" v="257" actId="115"/>
          <ac:spMkLst>
            <pc:docMk/>
            <pc:sldMk cId="4189406392" sldId="258"/>
            <ac:spMk id="3" creationId="{22DB7ED4-0FB2-45F5-944B-DC04E9E8B003}"/>
          </ac:spMkLst>
        </pc:spChg>
      </pc:sldChg>
      <pc:sldChg chg="modSp mod">
        <pc:chgData name="Vivek Kumar Singh" userId="6200fc446f9ad73e" providerId="LiveId" clId="{1C71F57D-219F-4F96-B0AA-C46D7312C8D1}" dt="2022-07-05T03:26:05.887" v="0" actId="207"/>
        <pc:sldMkLst>
          <pc:docMk/>
          <pc:sldMk cId="2406133048" sldId="259"/>
        </pc:sldMkLst>
        <pc:spChg chg="mod">
          <ac:chgData name="Vivek Kumar Singh" userId="6200fc446f9ad73e" providerId="LiveId" clId="{1C71F57D-219F-4F96-B0AA-C46D7312C8D1}" dt="2022-07-05T03:26:05.887" v="0" actId="207"/>
          <ac:spMkLst>
            <pc:docMk/>
            <pc:sldMk cId="2406133048" sldId="259"/>
            <ac:spMk id="3" creationId="{3EB3BEE8-7CB2-4164-BCF8-404DF47C4FA9}"/>
          </ac:spMkLst>
        </pc:spChg>
      </pc:sldChg>
      <pc:sldChg chg="modSp mod">
        <pc:chgData name="Vivek Kumar Singh" userId="6200fc446f9ad73e" providerId="LiveId" clId="{1C71F57D-219F-4F96-B0AA-C46D7312C8D1}" dt="2022-07-05T05:51:06.539" v="204" actId="11"/>
        <pc:sldMkLst>
          <pc:docMk/>
          <pc:sldMk cId="3830882231" sldId="261"/>
        </pc:sldMkLst>
        <pc:spChg chg="mod">
          <ac:chgData name="Vivek Kumar Singh" userId="6200fc446f9ad73e" providerId="LiveId" clId="{1C71F57D-219F-4F96-B0AA-C46D7312C8D1}" dt="2022-07-05T05:51:06.539" v="204" actId="11"/>
          <ac:spMkLst>
            <pc:docMk/>
            <pc:sldMk cId="3830882231" sldId="261"/>
            <ac:spMk id="3" creationId="{153D9795-EED3-B913-969F-2010B9FC3DE0}"/>
          </ac:spMkLst>
        </pc:spChg>
      </pc:sldChg>
      <pc:sldChg chg="modSp mod">
        <pc:chgData name="Vivek Kumar Singh" userId="6200fc446f9ad73e" providerId="LiveId" clId="{1C71F57D-219F-4F96-B0AA-C46D7312C8D1}" dt="2022-07-05T06:04:55.900" v="270" actId="20577"/>
        <pc:sldMkLst>
          <pc:docMk/>
          <pc:sldMk cId="3978961995" sldId="262"/>
        </pc:sldMkLst>
        <pc:spChg chg="mod">
          <ac:chgData name="Vivek Kumar Singh" userId="6200fc446f9ad73e" providerId="LiveId" clId="{1C71F57D-219F-4F96-B0AA-C46D7312C8D1}" dt="2022-07-05T06:04:55.900" v="270" actId="20577"/>
          <ac:spMkLst>
            <pc:docMk/>
            <pc:sldMk cId="3978961995" sldId="262"/>
            <ac:spMk id="3" creationId="{24CCC880-6A6B-68A1-EFAB-8045437384F6}"/>
          </ac:spMkLst>
        </pc:spChg>
      </pc:sldChg>
      <pc:sldChg chg="addSp delSp modSp mod">
        <pc:chgData name="Vivek Kumar Singh" userId="6200fc446f9ad73e" providerId="LiveId" clId="{1C71F57D-219F-4F96-B0AA-C46D7312C8D1}" dt="2022-07-05T03:33:04.686" v="83" actId="20577"/>
        <pc:sldMkLst>
          <pc:docMk/>
          <pc:sldMk cId="3826906748" sldId="266"/>
        </pc:sldMkLst>
        <pc:spChg chg="mod">
          <ac:chgData name="Vivek Kumar Singh" userId="6200fc446f9ad73e" providerId="LiveId" clId="{1C71F57D-219F-4F96-B0AA-C46D7312C8D1}" dt="2022-07-05T03:33:04.686" v="83" actId="20577"/>
          <ac:spMkLst>
            <pc:docMk/>
            <pc:sldMk cId="3826906748" sldId="266"/>
            <ac:spMk id="8" creationId="{6E444DED-D55D-B1FB-F5D6-595EF381F1A2}"/>
          </ac:spMkLst>
        </pc:spChg>
        <pc:picChg chg="add mod">
          <ac:chgData name="Vivek Kumar Singh" userId="6200fc446f9ad73e" providerId="LiveId" clId="{1C71F57D-219F-4F96-B0AA-C46D7312C8D1}" dt="2022-07-05T03:32:16.636" v="12" actId="1076"/>
          <ac:picMkLst>
            <pc:docMk/>
            <pc:sldMk cId="3826906748" sldId="266"/>
            <ac:picMk id="6" creationId="{2D77ED04-2287-55B4-C7B6-0CE79DF8D0ED}"/>
          </ac:picMkLst>
        </pc:picChg>
        <pc:picChg chg="del">
          <ac:chgData name="Vivek Kumar Singh" userId="6200fc446f9ad73e" providerId="LiveId" clId="{1C71F57D-219F-4F96-B0AA-C46D7312C8D1}" dt="2022-07-05T03:28:28.519" v="4" actId="478"/>
          <ac:picMkLst>
            <pc:docMk/>
            <pc:sldMk cId="3826906748" sldId="266"/>
            <ac:picMk id="10" creationId="{F448C91F-3B42-F518-7196-68B60B537FEB}"/>
          </ac:picMkLst>
        </pc:picChg>
        <pc:picChg chg="mod">
          <ac:chgData name="Vivek Kumar Singh" userId="6200fc446f9ad73e" providerId="LiveId" clId="{1C71F57D-219F-4F96-B0AA-C46D7312C8D1}" dt="2022-07-05T03:32:27.619" v="15" actId="1076"/>
          <ac:picMkLst>
            <pc:docMk/>
            <pc:sldMk cId="3826906748" sldId="266"/>
            <ac:picMk id="15" creationId="{DC5B2F35-F173-7EB6-8517-19762B956C4B}"/>
          </ac:picMkLst>
        </pc:picChg>
      </pc:sldChg>
      <pc:sldChg chg="modSp mod">
        <pc:chgData name="Vivek Kumar Singh" userId="6200fc446f9ad73e" providerId="LiveId" clId="{1C71F57D-219F-4F96-B0AA-C46D7312C8D1}" dt="2022-07-05T03:36:22.367" v="103" actId="1076"/>
        <pc:sldMkLst>
          <pc:docMk/>
          <pc:sldMk cId="464194759" sldId="268"/>
        </pc:sldMkLst>
        <pc:spChg chg="mod">
          <ac:chgData name="Vivek Kumar Singh" userId="6200fc446f9ad73e" providerId="LiveId" clId="{1C71F57D-219F-4F96-B0AA-C46D7312C8D1}" dt="2022-07-05T03:36:22.367" v="103" actId="1076"/>
          <ac:spMkLst>
            <pc:docMk/>
            <pc:sldMk cId="464194759" sldId="268"/>
            <ac:spMk id="3" creationId="{152E3826-64F4-315D-0619-DE19FC9D108A}"/>
          </ac:spMkLst>
        </pc:spChg>
        <pc:picChg chg="mod">
          <ac:chgData name="Vivek Kumar Singh" userId="6200fc446f9ad73e" providerId="LiveId" clId="{1C71F57D-219F-4F96-B0AA-C46D7312C8D1}" dt="2022-07-05T03:36:09.344" v="101" actId="1076"/>
          <ac:picMkLst>
            <pc:docMk/>
            <pc:sldMk cId="464194759" sldId="268"/>
            <ac:picMk id="7" creationId="{BACE16FC-2D42-1946-E337-1705F05A8BD7}"/>
          </ac:picMkLst>
        </pc:picChg>
      </pc:sldChg>
      <pc:sldChg chg="modSp mod">
        <pc:chgData name="Vivek Kumar Singh" userId="6200fc446f9ad73e" providerId="LiveId" clId="{1C71F57D-219F-4F96-B0AA-C46D7312C8D1}" dt="2022-07-05T04:30:46.467" v="200" actId="12"/>
        <pc:sldMkLst>
          <pc:docMk/>
          <pc:sldMk cId="1198178250" sldId="270"/>
        </pc:sldMkLst>
        <pc:spChg chg="mod">
          <ac:chgData name="Vivek Kumar Singh" userId="6200fc446f9ad73e" providerId="LiveId" clId="{1C71F57D-219F-4F96-B0AA-C46D7312C8D1}" dt="2022-07-05T04:30:46.467" v="200" actId="12"/>
          <ac:spMkLst>
            <pc:docMk/>
            <pc:sldMk cId="1198178250" sldId="270"/>
            <ac:spMk id="3" creationId="{10FCE660-890D-7BAA-7797-E880395C6B1D}"/>
          </ac:spMkLst>
        </pc:spChg>
      </pc:sldChg>
      <pc:sldChg chg="modSp mod">
        <pc:chgData name="Vivek Kumar Singh" userId="6200fc446f9ad73e" providerId="LiveId" clId="{1C71F57D-219F-4F96-B0AA-C46D7312C8D1}" dt="2022-07-05T04:30:02.509" v="196" actId="12"/>
        <pc:sldMkLst>
          <pc:docMk/>
          <pc:sldMk cId="1709292519" sldId="271"/>
        </pc:sldMkLst>
        <pc:spChg chg="mod">
          <ac:chgData name="Vivek Kumar Singh" userId="6200fc446f9ad73e" providerId="LiveId" clId="{1C71F57D-219F-4F96-B0AA-C46D7312C8D1}" dt="2022-07-05T04:30:02.509" v="196" actId="12"/>
          <ac:spMkLst>
            <pc:docMk/>
            <pc:sldMk cId="1709292519" sldId="271"/>
            <ac:spMk id="3" creationId="{D2FBB053-494F-3D7F-911D-0422563A9B9F}"/>
          </ac:spMkLst>
        </pc:spChg>
      </pc:sldChg>
      <pc:sldChg chg="modSp mod">
        <pc:chgData name="Vivek Kumar Singh" userId="6200fc446f9ad73e" providerId="LiveId" clId="{1C71F57D-219F-4F96-B0AA-C46D7312C8D1}" dt="2022-07-05T04:29:38.267" v="194" actId="12"/>
        <pc:sldMkLst>
          <pc:docMk/>
          <pc:sldMk cId="1807600388" sldId="272"/>
        </pc:sldMkLst>
        <pc:spChg chg="mod">
          <ac:chgData name="Vivek Kumar Singh" userId="6200fc446f9ad73e" providerId="LiveId" clId="{1C71F57D-219F-4F96-B0AA-C46D7312C8D1}" dt="2022-07-05T04:29:38.267" v="194" actId="12"/>
          <ac:spMkLst>
            <pc:docMk/>
            <pc:sldMk cId="1807600388" sldId="272"/>
            <ac:spMk id="3" creationId="{CE0427A0-4E4C-4C1D-12DE-05DE1A4CEBDF}"/>
          </ac:spMkLst>
        </pc:spChg>
      </pc:sldChg>
      <pc:sldChg chg="modSp mod">
        <pc:chgData name="Vivek Kumar Singh" userId="6200fc446f9ad73e" providerId="LiveId" clId="{1C71F57D-219F-4F96-B0AA-C46D7312C8D1}" dt="2022-07-05T04:28:52.571" v="189" actId="12"/>
        <pc:sldMkLst>
          <pc:docMk/>
          <pc:sldMk cId="1302197799" sldId="273"/>
        </pc:sldMkLst>
        <pc:spChg chg="mod">
          <ac:chgData name="Vivek Kumar Singh" userId="6200fc446f9ad73e" providerId="LiveId" clId="{1C71F57D-219F-4F96-B0AA-C46D7312C8D1}" dt="2022-07-05T04:28:52.571" v="189" actId="12"/>
          <ac:spMkLst>
            <pc:docMk/>
            <pc:sldMk cId="1302197799" sldId="273"/>
            <ac:spMk id="3" creationId="{8404AF54-D5FA-543C-EDE5-4A548F9DF080}"/>
          </ac:spMkLst>
        </pc:spChg>
      </pc:sldChg>
      <pc:sldChg chg="modSp mod">
        <pc:chgData name="Vivek Kumar Singh" userId="6200fc446f9ad73e" providerId="LiveId" clId="{1C71F57D-219F-4F96-B0AA-C46D7312C8D1}" dt="2022-07-05T04:28:03.535" v="185" actId="12"/>
        <pc:sldMkLst>
          <pc:docMk/>
          <pc:sldMk cId="1459719448" sldId="274"/>
        </pc:sldMkLst>
        <pc:spChg chg="mod">
          <ac:chgData name="Vivek Kumar Singh" userId="6200fc446f9ad73e" providerId="LiveId" clId="{1C71F57D-219F-4F96-B0AA-C46D7312C8D1}" dt="2022-07-05T04:28:03.535" v="185" actId="12"/>
          <ac:spMkLst>
            <pc:docMk/>
            <pc:sldMk cId="1459719448" sldId="274"/>
            <ac:spMk id="3" creationId="{6B0D5F5B-1EC3-DA02-4B7F-5566639018C7}"/>
          </ac:spMkLst>
        </pc:spChg>
      </pc:sldChg>
      <pc:sldChg chg="modSp mod">
        <pc:chgData name="Vivek Kumar Singh" userId="6200fc446f9ad73e" providerId="LiveId" clId="{1C71F57D-219F-4F96-B0AA-C46D7312C8D1}" dt="2022-07-05T04:27:37.312" v="183" actId="207"/>
        <pc:sldMkLst>
          <pc:docMk/>
          <pc:sldMk cId="1488847767" sldId="275"/>
        </pc:sldMkLst>
        <pc:spChg chg="mod">
          <ac:chgData name="Vivek Kumar Singh" userId="6200fc446f9ad73e" providerId="LiveId" clId="{1C71F57D-219F-4F96-B0AA-C46D7312C8D1}" dt="2022-07-05T04:27:37.312" v="183" actId="207"/>
          <ac:spMkLst>
            <pc:docMk/>
            <pc:sldMk cId="1488847767" sldId="275"/>
            <ac:spMk id="3" creationId="{5B23E0CE-C2F9-C55D-EF6C-29ABC1F25FA3}"/>
          </ac:spMkLst>
        </pc:spChg>
      </pc:sldChg>
      <pc:sldChg chg="modSp mod">
        <pc:chgData name="Vivek Kumar Singh" userId="6200fc446f9ad73e" providerId="LiveId" clId="{1C71F57D-219F-4F96-B0AA-C46D7312C8D1}" dt="2022-07-05T04:26:48.343" v="181" actId="12"/>
        <pc:sldMkLst>
          <pc:docMk/>
          <pc:sldMk cId="2233824703" sldId="276"/>
        </pc:sldMkLst>
        <pc:spChg chg="mod">
          <ac:chgData name="Vivek Kumar Singh" userId="6200fc446f9ad73e" providerId="LiveId" clId="{1C71F57D-219F-4F96-B0AA-C46D7312C8D1}" dt="2022-07-05T04:26:48.343" v="181" actId="12"/>
          <ac:spMkLst>
            <pc:docMk/>
            <pc:sldMk cId="2233824703" sldId="276"/>
            <ac:spMk id="3" creationId="{ED3CE1F0-21C1-DA67-2B14-FE55E20D7765}"/>
          </ac:spMkLst>
        </pc:spChg>
      </pc:sldChg>
      <pc:sldChg chg="modSp mod">
        <pc:chgData name="Vivek Kumar Singh" userId="6200fc446f9ad73e" providerId="LiveId" clId="{1C71F57D-219F-4F96-B0AA-C46D7312C8D1}" dt="2022-07-05T04:26:09.680" v="179" actId="12"/>
        <pc:sldMkLst>
          <pc:docMk/>
          <pc:sldMk cId="1846400939" sldId="277"/>
        </pc:sldMkLst>
        <pc:spChg chg="mod">
          <ac:chgData name="Vivek Kumar Singh" userId="6200fc446f9ad73e" providerId="LiveId" clId="{1C71F57D-219F-4F96-B0AA-C46D7312C8D1}" dt="2022-07-05T04:26:09.680" v="179" actId="12"/>
          <ac:spMkLst>
            <pc:docMk/>
            <pc:sldMk cId="1846400939" sldId="277"/>
            <ac:spMk id="3" creationId="{BC5B7808-AF1E-A550-9CCA-435F61CA9685}"/>
          </ac:spMkLst>
        </pc:spChg>
      </pc:sldChg>
      <pc:sldChg chg="modSp mod">
        <pc:chgData name="Vivek Kumar Singh" userId="6200fc446f9ad73e" providerId="LiveId" clId="{1C71F57D-219F-4F96-B0AA-C46D7312C8D1}" dt="2022-07-05T04:25:31.406" v="176" actId="12"/>
        <pc:sldMkLst>
          <pc:docMk/>
          <pc:sldMk cId="1940457584" sldId="278"/>
        </pc:sldMkLst>
        <pc:spChg chg="mod">
          <ac:chgData name="Vivek Kumar Singh" userId="6200fc446f9ad73e" providerId="LiveId" clId="{1C71F57D-219F-4F96-B0AA-C46D7312C8D1}" dt="2022-07-05T04:25:31.406" v="176" actId="12"/>
          <ac:spMkLst>
            <pc:docMk/>
            <pc:sldMk cId="1940457584" sldId="278"/>
            <ac:spMk id="3" creationId="{F8A26CCB-5686-2A08-2105-555771808543}"/>
          </ac:spMkLst>
        </pc:spChg>
      </pc:sldChg>
      <pc:sldChg chg="modSp mod">
        <pc:chgData name="Vivek Kumar Singh" userId="6200fc446f9ad73e" providerId="LiveId" clId="{1C71F57D-219F-4F96-B0AA-C46D7312C8D1}" dt="2022-07-05T04:25:04.236" v="174" actId="12"/>
        <pc:sldMkLst>
          <pc:docMk/>
          <pc:sldMk cId="1979881501" sldId="279"/>
        </pc:sldMkLst>
        <pc:spChg chg="mod">
          <ac:chgData name="Vivek Kumar Singh" userId="6200fc446f9ad73e" providerId="LiveId" clId="{1C71F57D-219F-4F96-B0AA-C46D7312C8D1}" dt="2022-07-05T04:25:04.236" v="174" actId="12"/>
          <ac:spMkLst>
            <pc:docMk/>
            <pc:sldMk cId="1979881501" sldId="279"/>
            <ac:spMk id="3" creationId="{EB7AEA09-D1F4-17F1-9A5A-5385CF502D8A}"/>
          </ac:spMkLst>
        </pc:spChg>
      </pc:sldChg>
      <pc:sldChg chg="modSp mod">
        <pc:chgData name="Vivek Kumar Singh" userId="6200fc446f9ad73e" providerId="LiveId" clId="{1C71F57D-219F-4F96-B0AA-C46D7312C8D1}" dt="2022-07-05T04:14:53.580" v="168" actId="20577"/>
        <pc:sldMkLst>
          <pc:docMk/>
          <pc:sldMk cId="1605997611" sldId="280"/>
        </pc:sldMkLst>
        <pc:spChg chg="mod">
          <ac:chgData name="Vivek Kumar Singh" userId="6200fc446f9ad73e" providerId="LiveId" clId="{1C71F57D-219F-4F96-B0AA-C46D7312C8D1}" dt="2022-07-05T04:14:53.580" v="168" actId="20577"/>
          <ac:spMkLst>
            <pc:docMk/>
            <pc:sldMk cId="1605997611" sldId="280"/>
            <ac:spMk id="3" creationId="{04134995-0F86-F3E4-7430-2C257E0B2DB0}"/>
          </ac:spMkLst>
        </pc:spChg>
      </pc:sldChg>
      <pc:sldChg chg="modSp mod">
        <pc:chgData name="Vivek Kumar Singh" userId="6200fc446f9ad73e" providerId="LiveId" clId="{1C71F57D-219F-4F96-B0AA-C46D7312C8D1}" dt="2022-07-05T04:24:20.990" v="172" actId="1076"/>
        <pc:sldMkLst>
          <pc:docMk/>
          <pc:sldMk cId="3722471881" sldId="281"/>
        </pc:sldMkLst>
        <pc:spChg chg="mod">
          <ac:chgData name="Vivek Kumar Singh" userId="6200fc446f9ad73e" providerId="LiveId" clId="{1C71F57D-219F-4F96-B0AA-C46D7312C8D1}" dt="2022-07-05T04:24:11.698" v="171" actId="12"/>
          <ac:spMkLst>
            <pc:docMk/>
            <pc:sldMk cId="3722471881" sldId="281"/>
            <ac:spMk id="4" creationId="{75C552A8-CDF9-ABB6-6ED0-E7839DAE61C7}"/>
          </ac:spMkLst>
        </pc:spChg>
        <pc:picChg chg="mod">
          <ac:chgData name="Vivek Kumar Singh" userId="6200fc446f9ad73e" providerId="LiveId" clId="{1C71F57D-219F-4F96-B0AA-C46D7312C8D1}" dt="2022-07-05T04:24:20.990" v="172" actId="1076"/>
          <ac:picMkLst>
            <pc:docMk/>
            <pc:sldMk cId="3722471881" sldId="281"/>
            <ac:picMk id="6" creationId="{76861ED9-312A-928E-47AD-E469728949AE}"/>
          </ac:picMkLst>
        </pc:picChg>
      </pc:sldChg>
      <pc:sldChg chg="modSp mod">
        <pc:chgData name="Vivek Kumar Singh" userId="6200fc446f9ad73e" providerId="LiveId" clId="{1C71F57D-219F-4F96-B0AA-C46D7312C8D1}" dt="2022-07-05T04:31:10.563" v="201" actId="11"/>
        <pc:sldMkLst>
          <pc:docMk/>
          <pc:sldMk cId="2689920753" sldId="282"/>
        </pc:sldMkLst>
        <pc:spChg chg="mod">
          <ac:chgData name="Vivek Kumar Singh" userId="6200fc446f9ad73e" providerId="LiveId" clId="{1C71F57D-219F-4F96-B0AA-C46D7312C8D1}" dt="2022-07-05T04:31:10.563" v="201" actId="11"/>
          <ac:spMkLst>
            <pc:docMk/>
            <pc:sldMk cId="2689920753" sldId="282"/>
            <ac:spMk id="3" creationId="{A23E9A2E-C083-F152-46CE-20F500428FA6}"/>
          </ac:spMkLst>
        </pc:spChg>
      </pc:sldChg>
      <pc:sldChg chg="modSp mod">
        <pc:chgData name="Vivek Kumar Singh" userId="6200fc446f9ad73e" providerId="LiveId" clId="{1C71F57D-219F-4F96-B0AA-C46D7312C8D1}" dt="2022-07-05T03:55:20.317" v="145" actId="11"/>
        <pc:sldMkLst>
          <pc:docMk/>
          <pc:sldMk cId="3890096306" sldId="283"/>
        </pc:sldMkLst>
        <pc:spChg chg="mod">
          <ac:chgData name="Vivek Kumar Singh" userId="6200fc446f9ad73e" providerId="LiveId" clId="{1C71F57D-219F-4F96-B0AA-C46D7312C8D1}" dt="2022-07-05T03:55:20.317" v="145" actId="11"/>
          <ac:spMkLst>
            <pc:docMk/>
            <pc:sldMk cId="3890096306" sldId="283"/>
            <ac:spMk id="3" creationId="{86AFC38C-7A5C-6CC8-9290-E08B95B9186E}"/>
          </ac:spMkLst>
        </pc:spChg>
      </pc:sldChg>
      <pc:sldChg chg="modSp mod">
        <pc:chgData name="Vivek Kumar Singh" userId="6200fc446f9ad73e" providerId="LiveId" clId="{1C71F57D-219F-4F96-B0AA-C46D7312C8D1}" dt="2022-07-05T06:04:18.403" v="267" actId="20577"/>
        <pc:sldMkLst>
          <pc:docMk/>
          <pc:sldMk cId="1122174656" sldId="284"/>
        </pc:sldMkLst>
        <pc:spChg chg="mod">
          <ac:chgData name="Vivek Kumar Singh" userId="6200fc446f9ad73e" providerId="LiveId" clId="{1C71F57D-219F-4F96-B0AA-C46D7312C8D1}" dt="2022-07-05T06:04:18.403" v="267" actId="20577"/>
          <ac:spMkLst>
            <pc:docMk/>
            <pc:sldMk cId="1122174656" sldId="284"/>
            <ac:spMk id="3" creationId="{57CED54C-938A-7786-44F4-B88FB6EC5D48}"/>
          </ac:spMkLst>
        </pc:spChg>
      </pc:sldChg>
      <pc:sldChg chg="modSp mod">
        <pc:chgData name="Vivek Kumar Singh" userId="6200fc446f9ad73e" providerId="LiveId" clId="{1C71F57D-219F-4F96-B0AA-C46D7312C8D1}" dt="2022-07-05T03:27:21.162" v="2" actId="207"/>
        <pc:sldMkLst>
          <pc:docMk/>
          <pc:sldMk cId="1339513939" sldId="287"/>
        </pc:sldMkLst>
        <pc:spChg chg="mod">
          <ac:chgData name="Vivek Kumar Singh" userId="6200fc446f9ad73e" providerId="LiveId" clId="{1C71F57D-219F-4F96-B0AA-C46D7312C8D1}" dt="2022-07-05T03:27:21.162" v="2" actId="207"/>
          <ac:spMkLst>
            <pc:docMk/>
            <pc:sldMk cId="1339513939" sldId="287"/>
            <ac:spMk id="3" creationId="{3B225551-0817-4917-96B0-38935DFC6365}"/>
          </ac:spMkLst>
        </pc:spChg>
      </pc:sldChg>
      <pc:sldChg chg="modSp mod">
        <pc:chgData name="Vivek Kumar Singh" userId="6200fc446f9ad73e" providerId="LiveId" clId="{1C71F57D-219F-4F96-B0AA-C46D7312C8D1}" dt="2022-07-05T04:29:15.945" v="191" actId="12"/>
        <pc:sldMkLst>
          <pc:docMk/>
          <pc:sldMk cId="3121571323" sldId="288"/>
        </pc:sldMkLst>
        <pc:spChg chg="mod">
          <ac:chgData name="Vivek Kumar Singh" userId="6200fc446f9ad73e" providerId="LiveId" clId="{1C71F57D-219F-4F96-B0AA-C46D7312C8D1}" dt="2022-07-05T04:29:15.945" v="191" actId="12"/>
          <ac:spMkLst>
            <pc:docMk/>
            <pc:sldMk cId="3121571323" sldId="288"/>
            <ac:spMk id="3" creationId="{2410EED7-A704-0836-817E-606AE9DD842C}"/>
          </ac:spMkLst>
        </pc:spChg>
      </pc:sldChg>
      <pc:sldChg chg="modSp new add del mod">
        <pc:chgData name="Vivek Kumar Singh" userId="6200fc446f9ad73e" providerId="LiveId" clId="{1C71F57D-219F-4F96-B0AA-C46D7312C8D1}" dt="2022-07-05T03:51:01.047" v="142" actId="2696"/>
        <pc:sldMkLst>
          <pc:docMk/>
          <pc:sldMk cId="3418509157" sldId="289"/>
        </pc:sldMkLst>
        <pc:spChg chg="mod">
          <ac:chgData name="Vivek Kumar Singh" userId="6200fc446f9ad73e" providerId="LiveId" clId="{1C71F57D-219F-4F96-B0AA-C46D7312C8D1}" dt="2022-07-05T03:50:53.024" v="141" actId="113"/>
          <ac:spMkLst>
            <pc:docMk/>
            <pc:sldMk cId="3418509157" sldId="289"/>
            <ac:spMk id="3" creationId="{664CF7B9-04BF-8269-2CA9-67B58FDA335C}"/>
          </ac:spMkLst>
        </pc:spChg>
      </pc:sldChg>
      <pc:sldMasterChg chg="modSldLayout">
        <pc:chgData name="Vivek Kumar Singh" userId="6200fc446f9ad73e" providerId="LiveId" clId="{1C71F57D-219F-4F96-B0AA-C46D7312C8D1}" dt="2022-07-05T03:50:47.356" v="139"/>
        <pc:sldMasterMkLst>
          <pc:docMk/>
          <pc:sldMasterMk cId="0" sldId="2147483659"/>
        </pc:sldMasterMkLst>
        <pc:sldLayoutChg chg="modSp setBg">
          <pc:chgData name="Vivek Kumar Singh" userId="6200fc446f9ad73e" providerId="LiveId" clId="{1C71F57D-219F-4F96-B0AA-C46D7312C8D1}" dt="2022-07-05T03:50:47.356" v="139"/>
          <pc:sldLayoutMkLst>
            <pc:docMk/>
            <pc:sldMasterMk cId="0" sldId="2147483659"/>
            <pc:sldLayoutMk cId="2908924305" sldId="2147483660"/>
          </pc:sldLayoutMkLst>
          <pc:spChg chg="mod">
            <ac:chgData name="Vivek Kumar Singh" userId="6200fc446f9ad73e" providerId="LiveId" clId="{1C71F57D-219F-4F96-B0AA-C46D7312C8D1}" dt="2022-07-05T03:49:48.736" v="138"/>
            <ac:spMkLst>
              <pc:docMk/>
              <pc:sldMasterMk cId="0" sldId="2147483659"/>
              <pc:sldLayoutMk cId="2908924305" sldId="2147483660"/>
              <ac:spMk id="3" creationId="{973BD6F2-8005-4B45-965C-4AA4932481FC}"/>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14BE85-8CB6-44E5-9704-2835305AC288}" type="slidenum">
              <a:rPr lang="en-IN" smtClean="0"/>
              <a:t>1</a:t>
            </a:fld>
            <a:endParaRPr lang="en-IN"/>
          </a:p>
        </p:txBody>
      </p:sp>
    </p:spTree>
    <p:extLst>
      <p:ext uri="{BB962C8B-B14F-4D97-AF65-F5344CB8AC3E}">
        <p14:creationId xmlns:p14="http://schemas.microsoft.com/office/powerpoint/2010/main" val="4079434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A2DD-CF45-40FD-8D99-9E2803845E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3BD6F2-8005-4B45-965C-4AA4932481F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5ED40CA7-CB9D-4B0B-8B76-779E79E4CB77}"/>
              </a:ext>
            </a:extLst>
          </p:cNvPr>
          <p:cNvSpPr>
            <a:spLocks noGrp="1"/>
          </p:cNvSpPr>
          <p:nvPr>
            <p:ph type="dt" sz="half" idx="10"/>
          </p:nvPr>
        </p:nvSpPr>
        <p:spPr/>
        <p:txBody>
          <a:bodyPr/>
          <a:lstStyle/>
          <a:p>
            <a:fld id="{694BD6E0-D41A-4AE7-806A-9313D60F5A65}" type="datetimeFigureOut">
              <a:rPr lang="en-IN" smtClean="0"/>
              <a:t>05-07-2022</a:t>
            </a:fld>
            <a:endParaRPr lang="en-IN"/>
          </a:p>
        </p:txBody>
      </p:sp>
      <p:sp>
        <p:nvSpPr>
          <p:cNvPr id="5" name="Footer Placeholder 4">
            <a:extLst>
              <a:ext uri="{FF2B5EF4-FFF2-40B4-BE49-F238E27FC236}">
                <a16:creationId xmlns:a16="http://schemas.microsoft.com/office/drawing/2014/main" id="{1CD3FA8C-4CF5-4686-815E-A470F5C12A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11FCCE-510E-42AF-A87F-1F47A467AA5E}"/>
              </a:ext>
            </a:extLst>
          </p:cNvPr>
          <p:cNvSpPr>
            <a:spLocks noGrp="1"/>
          </p:cNvSpPr>
          <p:nvPr>
            <p:ph type="sldNum" sz="quarter" idx="12"/>
          </p:nvPr>
        </p:nvSpPr>
        <p:spPr/>
        <p:txBody>
          <a:bodyPr/>
          <a:lstStyle/>
          <a:p>
            <a:fld id="{B20EF5F1-7B17-4AA5-B731-BC1F4C77B9DF}" type="slidenum">
              <a:rPr lang="en-IN" smtClean="0"/>
              <a:t>‹#›</a:t>
            </a:fld>
            <a:endParaRPr lang="en-IN"/>
          </a:p>
        </p:txBody>
      </p:sp>
    </p:spTree>
    <p:extLst>
      <p:ext uri="{BB962C8B-B14F-4D97-AF65-F5344CB8AC3E}">
        <p14:creationId xmlns:p14="http://schemas.microsoft.com/office/powerpoint/2010/main" val="290892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4">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C486-1FFF-4AA3-9C11-31E6ED26CDEC}"/>
              </a:ext>
            </a:extLst>
          </p:cNvPr>
          <p:cNvSpPr>
            <a:spLocks noGrp="1"/>
          </p:cNvSpPr>
          <p:nvPr>
            <p:ph type="ctrTitle"/>
          </p:nvPr>
        </p:nvSpPr>
        <p:spPr>
          <a:xfrm>
            <a:off x="311708" y="976393"/>
            <a:ext cx="8520600" cy="1820782"/>
          </a:xfrm>
        </p:spPr>
        <p:txBody>
          <a:bodyPr>
            <a:normAutofit/>
          </a:bodyPr>
          <a:lstStyle/>
          <a:p>
            <a:r>
              <a:rPr lang="en-US" sz="7200" b="1" dirty="0">
                <a:solidFill>
                  <a:srgbClr val="C00000"/>
                </a:solidFill>
              </a:rPr>
              <a:t>Capstone Project</a:t>
            </a:r>
            <a:endParaRPr lang="en-IN" sz="7200" b="1" dirty="0">
              <a:solidFill>
                <a:srgbClr val="C00000"/>
              </a:solidFill>
            </a:endParaRPr>
          </a:p>
        </p:txBody>
      </p:sp>
      <p:sp>
        <p:nvSpPr>
          <p:cNvPr id="3" name="Subtitle 2">
            <a:extLst>
              <a:ext uri="{FF2B5EF4-FFF2-40B4-BE49-F238E27FC236}">
                <a16:creationId xmlns:a16="http://schemas.microsoft.com/office/drawing/2014/main" id="{22DB7ED4-0FB2-45F5-944B-DC04E9E8B003}"/>
              </a:ext>
            </a:extLst>
          </p:cNvPr>
          <p:cNvSpPr>
            <a:spLocks noGrp="1"/>
          </p:cNvSpPr>
          <p:nvPr>
            <p:ph type="subTitle" idx="1"/>
          </p:nvPr>
        </p:nvSpPr>
        <p:spPr>
          <a:xfrm>
            <a:off x="311700" y="2834125"/>
            <a:ext cx="8520600" cy="2052600"/>
          </a:xfrm>
        </p:spPr>
        <p:txBody>
          <a:bodyPr>
            <a:normAutofit/>
          </a:bodyPr>
          <a:lstStyle/>
          <a:p>
            <a:r>
              <a:rPr lang="en-US" sz="4950" dirty="0">
                <a:solidFill>
                  <a:schemeClr val="accent5">
                    <a:lumMod val="50000"/>
                  </a:schemeClr>
                </a:solidFill>
              </a:rPr>
              <a:t>Hotel Booking Analysis</a:t>
            </a:r>
          </a:p>
          <a:p>
            <a:r>
              <a:rPr lang="en-US" sz="3500" u="sng" dirty="0">
                <a:solidFill>
                  <a:schemeClr val="accent5">
                    <a:lumMod val="50000"/>
                  </a:schemeClr>
                </a:solidFill>
              </a:rPr>
              <a:t>Project Done By:</a:t>
            </a:r>
          </a:p>
          <a:p>
            <a:r>
              <a:rPr lang="en-US" sz="3500" dirty="0">
                <a:solidFill>
                  <a:schemeClr val="accent5">
                    <a:lumMod val="50000"/>
                  </a:schemeClr>
                </a:solidFill>
              </a:rPr>
              <a:t>Vivek Kumar Singh</a:t>
            </a:r>
          </a:p>
          <a:p>
            <a:endParaRPr lang="en-IN" sz="4950" dirty="0">
              <a:solidFill>
                <a:schemeClr val="accent5">
                  <a:lumMod val="50000"/>
                </a:schemeClr>
              </a:solidFill>
            </a:endParaRPr>
          </a:p>
        </p:txBody>
      </p:sp>
    </p:spTree>
    <p:extLst>
      <p:ext uri="{BB962C8B-B14F-4D97-AF65-F5344CB8AC3E}">
        <p14:creationId xmlns:p14="http://schemas.microsoft.com/office/powerpoint/2010/main" val="418940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84C02-11D3-0E40-BC93-12FB731B3366}"/>
              </a:ext>
            </a:extLst>
          </p:cNvPr>
          <p:cNvSpPr>
            <a:spLocks noGrp="1"/>
          </p:cNvSpPr>
          <p:nvPr>
            <p:ph type="title"/>
          </p:nvPr>
        </p:nvSpPr>
        <p:spPr/>
        <p:txBody>
          <a:bodyPr/>
          <a:lstStyle/>
          <a:p>
            <a:r>
              <a:rPr lang="en-US" dirty="0">
                <a:solidFill>
                  <a:srgbClr val="C00000"/>
                </a:solidFill>
              </a:rPr>
              <a:t>Viewing the Data :</a:t>
            </a:r>
            <a:endParaRPr lang="en-IN" dirty="0">
              <a:solidFill>
                <a:srgbClr val="C00000"/>
              </a:solidFill>
            </a:endParaRPr>
          </a:p>
        </p:txBody>
      </p:sp>
      <p:sp>
        <p:nvSpPr>
          <p:cNvPr id="3" name="Content Placeholder 2">
            <a:extLst>
              <a:ext uri="{FF2B5EF4-FFF2-40B4-BE49-F238E27FC236}">
                <a16:creationId xmlns:a16="http://schemas.microsoft.com/office/drawing/2014/main" id="{7438E617-89DA-223A-77A1-EDDB789FEFD2}"/>
              </a:ext>
            </a:extLst>
          </p:cNvPr>
          <p:cNvSpPr>
            <a:spLocks noGrp="1"/>
          </p:cNvSpPr>
          <p:nvPr>
            <p:ph idx="1"/>
          </p:nvPr>
        </p:nvSpPr>
        <p:spPr/>
        <p:txBody>
          <a:bodyPr/>
          <a:lstStyle/>
          <a:p>
            <a:pPr marL="0" indent="0">
              <a:buNone/>
            </a:pPr>
            <a:r>
              <a:rPr lang="en-US" dirty="0">
                <a:solidFill>
                  <a:srgbClr val="002060"/>
                </a:solidFill>
              </a:rPr>
              <a:t>Quick look:</a:t>
            </a:r>
          </a:p>
          <a:p>
            <a:r>
              <a:rPr lang="en-US" dirty="0">
                <a:solidFill>
                  <a:srgbClr val="002060"/>
                </a:solidFill>
              </a:rPr>
              <a:t>Size of data : (119390, 32) =&gt; 119390 rows and 32 features</a:t>
            </a:r>
          </a:p>
          <a:p>
            <a:r>
              <a:rPr lang="en-US" dirty="0">
                <a:solidFill>
                  <a:srgbClr val="002060"/>
                </a:solidFill>
              </a:rPr>
              <a:t> Viewing first 5 rows</a:t>
            </a:r>
          </a:p>
          <a:p>
            <a:pPr marL="0" indent="0">
              <a:buNone/>
            </a:pPr>
            <a:endParaRPr lang="en-IN" dirty="0">
              <a:solidFill>
                <a:srgbClr val="002060"/>
              </a:solidFill>
            </a:endParaRPr>
          </a:p>
        </p:txBody>
      </p:sp>
      <p:pic>
        <p:nvPicPr>
          <p:cNvPr id="5" name="Picture 4">
            <a:extLst>
              <a:ext uri="{FF2B5EF4-FFF2-40B4-BE49-F238E27FC236}">
                <a16:creationId xmlns:a16="http://schemas.microsoft.com/office/drawing/2014/main" id="{991C3BBB-240F-767B-86DB-0858D50294BD}"/>
              </a:ext>
            </a:extLst>
          </p:cNvPr>
          <p:cNvPicPr>
            <a:picLocks noChangeAspect="1"/>
          </p:cNvPicPr>
          <p:nvPr/>
        </p:nvPicPr>
        <p:blipFill rotWithShape="1">
          <a:blip r:embed="rId2">
            <a:extLst>
              <a:ext uri="{28A0092B-C50C-407E-A947-70E740481C1C}">
                <a14:useLocalDpi xmlns:a14="http://schemas.microsoft.com/office/drawing/2010/main" val="0"/>
              </a:ext>
            </a:extLst>
          </a:blip>
          <a:srcRect l="4220" t="24636" r="1055" b="13113"/>
          <a:stretch/>
        </p:blipFill>
        <p:spPr>
          <a:xfrm>
            <a:off x="1325366" y="2758612"/>
            <a:ext cx="6226140" cy="2234630"/>
          </a:xfrm>
          <a:prstGeom prst="rect">
            <a:avLst/>
          </a:prstGeom>
        </p:spPr>
      </p:pic>
    </p:spTree>
    <p:extLst>
      <p:ext uri="{BB962C8B-B14F-4D97-AF65-F5344CB8AC3E}">
        <p14:creationId xmlns:p14="http://schemas.microsoft.com/office/powerpoint/2010/main" val="168381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10A6-C3EC-7B56-866D-339D0721023D}"/>
              </a:ext>
            </a:extLst>
          </p:cNvPr>
          <p:cNvSpPr>
            <a:spLocks noGrp="1"/>
          </p:cNvSpPr>
          <p:nvPr>
            <p:ph type="title"/>
          </p:nvPr>
        </p:nvSpPr>
        <p:spPr>
          <a:xfrm>
            <a:off x="628650" y="258433"/>
            <a:ext cx="7886700" cy="994172"/>
          </a:xfrm>
        </p:spPr>
        <p:txBody>
          <a:bodyPr/>
          <a:lstStyle/>
          <a:p>
            <a:r>
              <a:rPr lang="en-US" dirty="0">
                <a:solidFill>
                  <a:srgbClr val="C00000"/>
                </a:solidFill>
              </a:rPr>
              <a:t>Data Cleaning:</a:t>
            </a:r>
            <a:endParaRPr lang="en-IN" dirty="0">
              <a:solidFill>
                <a:srgbClr val="C00000"/>
              </a:solidFill>
            </a:endParaRPr>
          </a:p>
        </p:txBody>
      </p:sp>
      <p:sp>
        <p:nvSpPr>
          <p:cNvPr id="8" name="Content Placeholder 7">
            <a:extLst>
              <a:ext uri="{FF2B5EF4-FFF2-40B4-BE49-F238E27FC236}">
                <a16:creationId xmlns:a16="http://schemas.microsoft.com/office/drawing/2014/main" id="{B9ABE328-4991-89F6-F14E-C79BF92B6255}"/>
              </a:ext>
            </a:extLst>
          </p:cNvPr>
          <p:cNvSpPr>
            <a:spLocks noGrp="1"/>
          </p:cNvSpPr>
          <p:nvPr>
            <p:ph idx="1"/>
          </p:nvPr>
        </p:nvSpPr>
        <p:spPr/>
        <p:txBody>
          <a:bodyPr/>
          <a:lstStyle/>
          <a:p>
            <a:r>
              <a:rPr lang="en-US" dirty="0">
                <a:solidFill>
                  <a:srgbClr val="0070C0"/>
                </a:solidFill>
              </a:rPr>
              <a:t>Checking The Missing or Null values:</a:t>
            </a:r>
            <a:endParaRPr lang="en-IN" dirty="0">
              <a:solidFill>
                <a:srgbClr val="0070C0"/>
              </a:solidFill>
            </a:endParaRPr>
          </a:p>
        </p:txBody>
      </p:sp>
      <p:pic>
        <p:nvPicPr>
          <p:cNvPr id="9" name="Content Placeholder 4">
            <a:extLst>
              <a:ext uri="{FF2B5EF4-FFF2-40B4-BE49-F238E27FC236}">
                <a16:creationId xmlns:a16="http://schemas.microsoft.com/office/drawing/2014/main" id="{D9D9FCEE-4485-04B9-E0F0-C3280B3542CD}"/>
              </a:ext>
            </a:extLst>
          </p:cNvPr>
          <p:cNvPicPr>
            <a:picLocks noChangeAspect="1"/>
          </p:cNvPicPr>
          <p:nvPr/>
        </p:nvPicPr>
        <p:blipFill rotWithShape="1">
          <a:blip r:embed="rId2">
            <a:extLst>
              <a:ext uri="{28A0092B-C50C-407E-A947-70E740481C1C}">
                <a14:useLocalDpi xmlns:a14="http://schemas.microsoft.com/office/drawing/2010/main" val="0"/>
              </a:ext>
            </a:extLst>
          </a:blip>
          <a:srcRect l="4250" t="23745" r="58261" b="7256"/>
          <a:stretch/>
        </p:blipFill>
        <p:spPr>
          <a:xfrm>
            <a:off x="801385" y="1739089"/>
            <a:ext cx="4230384" cy="3263504"/>
          </a:xfrm>
          <a:prstGeom prst="rect">
            <a:avLst/>
          </a:prstGeom>
        </p:spPr>
      </p:pic>
    </p:spTree>
    <p:extLst>
      <p:ext uri="{BB962C8B-B14F-4D97-AF65-F5344CB8AC3E}">
        <p14:creationId xmlns:p14="http://schemas.microsoft.com/office/powerpoint/2010/main" val="193458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42B3-FFF8-90FC-6E5A-BE42D982B314}"/>
              </a:ext>
            </a:extLst>
          </p:cNvPr>
          <p:cNvSpPr>
            <a:spLocks noGrp="1"/>
          </p:cNvSpPr>
          <p:nvPr>
            <p:ph type="title"/>
          </p:nvPr>
        </p:nvSpPr>
        <p:spPr/>
        <p:txBody>
          <a:bodyPr/>
          <a:lstStyle/>
          <a:p>
            <a:r>
              <a:rPr lang="en-US" dirty="0">
                <a:solidFill>
                  <a:srgbClr val="C00000"/>
                </a:solidFill>
              </a:rPr>
              <a:t>Data Cleaning:</a:t>
            </a:r>
            <a:endParaRPr lang="en-IN" dirty="0">
              <a:solidFill>
                <a:srgbClr val="C00000"/>
              </a:solidFill>
            </a:endParaRPr>
          </a:p>
        </p:txBody>
      </p:sp>
      <p:sp>
        <p:nvSpPr>
          <p:cNvPr id="8" name="Content Placeholder 7">
            <a:extLst>
              <a:ext uri="{FF2B5EF4-FFF2-40B4-BE49-F238E27FC236}">
                <a16:creationId xmlns:a16="http://schemas.microsoft.com/office/drawing/2014/main" id="{6E444DED-D55D-B1FB-F5D6-595EF381F1A2}"/>
              </a:ext>
            </a:extLst>
          </p:cNvPr>
          <p:cNvSpPr>
            <a:spLocks noGrp="1"/>
          </p:cNvSpPr>
          <p:nvPr>
            <p:ph idx="1"/>
          </p:nvPr>
        </p:nvSpPr>
        <p:spPr/>
        <p:txBody>
          <a:bodyPr/>
          <a:lstStyle/>
          <a:p>
            <a:pPr marL="114300" indent="0">
              <a:buNone/>
            </a:pPr>
            <a:r>
              <a:rPr lang="en-IN" dirty="0">
                <a:solidFill>
                  <a:srgbClr val="0070C0"/>
                </a:solidFill>
              </a:rPr>
              <a:t>Checking and Dropping Duplicate Rows:</a:t>
            </a:r>
          </a:p>
          <a:p>
            <a:endParaRPr lang="en-IN" dirty="0">
              <a:solidFill>
                <a:srgbClr val="0070C0"/>
              </a:solidFill>
            </a:endParaRPr>
          </a:p>
          <a:p>
            <a:endParaRPr lang="en-IN" dirty="0">
              <a:solidFill>
                <a:srgbClr val="0070C0"/>
              </a:solidFill>
            </a:endParaRPr>
          </a:p>
          <a:p>
            <a:endParaRPr lang="en-IN" dirty="0">
              <a:solidFill>
                <a:srgbClr val="0070C0"/>
              </a:solidFill>
            </a:endParaRPr>
          </a:p>
          <a:p>
            <a:endParaRPr lang="en-IN" dirty="0">
              <a:solidFill>
                <a:srgbClr val="0070C0"/>
              </a:solidFill>
            </a:endParaRPr>
          </a:p>
          <a:p>
            <a:endParaRPr lang="en-IN" dirty="0">
              <a:solidFill>
                <a:srgbClr val="0070C0"/>
              </a:solidFill>
            </a:endParaRPr>
          </a:p>
          <a:p>
            <a:pPr marL="114300" indent="0">
              <a:buNone/>
            </a:pPr>
            <a:r>
              <a:rPr lang="en-IN" dirty="0">
                <a:solidFill>
                  <a:srgbClr val="0070C0"/>
                </a:solidFill>
              </a:rPr>
              <a:t>Removing Cancelled bookings from our Dataset</a:t>
            </a:r>
          </a:p>
          <a:p>
            <a:endParaRPr lang="en-IN" dirty="0">
              <a:solidFill>
                <a:srgbClr val="0070C0"/>
              </a:solidFill>
            </a:endParaRPr>
          </a:p>
          <a:p>
            <a:pPr marL="114300" indent="0">
              <a:buNone/>
            </a:pPr>
            <a:endParaRPr lang="en-IN" dirty="0">
              <a:solidFill>
                <a:srgbClr val="0070C0"/>
              </a:solidFill>
            </a:endParaRPr>
          </a:p>
          <a:p>
            <a:endParaRPr lang="en-IN" dirty="0">
              <a:solidFill>
                <a:srgbClr val="0070C0"/>
              </a:solidFill>
            </a:endParaRPr>
          </a:p>
        </p:txBody>
      </p:sp>
      <p:pic>
        <p:nvPicPr>
          <p:cNvPr id="15" name="Picture 14">
            <a:extLst>
              <a:ext uri="{FF2B5EF4-FFF2-40B4-BE49-F238E27FC236}">
                <a16:creationId xmlns:a16="http://schemas.microsoft.com/office/drawing/2014/main" id="{DC5B2F35-F173-7EB6-8517-19762B956C4B}"/>
              </a:ext>
            </a:extLst>
          </p:cNvPr>
          <p:cNvPicPr>
            <a:picLocks noChangeAspect="1"/>
          </p:cNvPicPr>
          <p:nvPr/>
        </p:nvPicPr>
        <p:blipFill rotWithShape="1">
          <a:blip r:embed="rId2"/>
          <a:srcRect l="7152" t="39191" b="52766"/>
          <a:stretch/>
        </p:blipFill>
        <p:spPr>
          <a:xfrm>
            <a:off x="570216" y="3566239"/>
            <a:ext cx="8003568" cy="581791"/>
          </a:xfrm>
          <a:prstGeom prst="rect">
            <a:avLst/>
          </a:prstGeom>
        </p:spPr>
      </p:pic>
      <p:pic>
        <p:nvPicPr>
          <p:cNvPr id="6" name="Content Placeholder 4">
            <a:extLst>
              <a:ext uri="{FF2B5EF4-FFF2-40B4-BE49-F238E27FC236}">
                <a16:creationId xmlns:a16="http://schemas.microsoft.com/office/drawing/2014/main" id="{2D77ED04-2287-55B4-C7B6-0CE79DF8D0ED}"/>
              </a:ext>
            </a:extLst>
          </p:cNvPr>
          <p:cNvPicPr>
            <a:picLocks noChangeAspect="1"/>
          </p:cNvPicPr>
          <p:nvPr/>
        </p:nvPicPr>
        <p:blipFill rotWithShape="1">
          <a:blip r:embed="rId3">
            <a:extLst>
              <a:ext uri="{28A0092B-C50C-407E-A947-70E740481C1C}">
                <a14:useLocalDpi xmlns:a14="http://schemas.microsoft.com/office/drawing/2010/main" val="0"/>
              </a:ext>
            </a:extLst>
          </a:blip>
          <a:srcRect l="2674" t="24393" r="55622" b="54357"/>
          <a:stretch/>
        </p:blipFill>
        <p:spPr>
          <a:xfrm>
            <a:off x="506260" y="1611061"/>
            <a:ext cx="6330148" cy="1534333"/>
          </a:xfrm>
          <a:prstGeom prst="rect">
            <a:avLst/>
          </a:prstGeom>
        </p:spPr>
      </p:pic>
    </p:spTree>
    <p:extLst>
      <p:ext uri="{BB962C8B-B14F-4D97-AF65-F5344CB8AC3E}">
        <p14:creationId xmlns:p14="http://schemas.microsoft.com/office/powerpoint/2010/main" val="3826906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F4AF-09D1-F502-928C-1E3967BD859D}"/>
              </a:ext>
            </a:extLst>
          </p:cNvPr>
          <p:cNvSpPr>
            <a:spLocks noGrp="1"/>
          </p:cNvSpPr>
          <p:nvPr>
            <p:ph type="title"/>
          </p:nvPr>
        </p:nvSpPr>
        <p:spPr>
          <a:xfrm>
            <a:off x="628650" y="273844"/>
            <a:ext cx="7886700" cy="735593"/>
          </a:xfrm>
        </p:spPr>
        <p:txBody>
          <a:bodyPr/>
          <a:lstStyle/>
          <a:p>
            <a:r>
              <a:rPr lang="en-US" dirty="0">
                <a:solidFill>
                  <a:srgbClr val="C00000"/>
                </a:solidFill>
              </a:rPr>
              <a:t>Data Cleaning:</a:t>
            </a:r>
            <a:endParaRPr lang="en-IN" dirty="0">
              <a:solidFill>
                <a:srgbClr val="C00000"/>
              </a:solidFill>
            </a:endParaRPr>
          </a:p>
        </p:txBody>
      </p:sp>
      <p:sp>
        <p:nvSpPr>
          <p:cNvPr id="3" name="Content Placeholder 2">
            <a:extLst>
              <a:ext uri="{FF2B5EF4-FFF2-40B4-BE49-F238E27FC236}">
                <a16:creationId xmlns:a16="http://schemas.microsoft.com/office/drawing/2014/main" id="{152E3826-64F4-315D-0619-DE19FC9D108A}"/>
              </a:ext>
            </a:extLst>
          </p:cNvPr>
          <p:cNvSpPr>
            <a:spLocks noGrp="1"/>
          </p:cNvSpPr>
          <p:nvPr>
            <p:ph idx="1"/>
          </p:nvPr>
        </p:nvSpPr>
        <p:spPr>
          <a:xfrm>
            <a:off x="628650" y="1163635"/>
            <a:ext cx="7886700" cy="3484586"/>
          </a:xfrm>
        </p:spPr>
        <p:txBody>
          <a:bodyPr/>
          <a:lstStyle/>
          <a:p>
            <a:pPr marL="114300" indent="0">
              <a:buNone/>
            </a:pPr>
            <a:r>
              <a:rPr lang="en-IN" dirty="0">
                <a:solidFill>
                  <a:srgbClr val="0070C0"/>
                </a:solidFill>
              </a:rPr>
              <a:t>Dropping Rows without any visitor:</a:t>
            </a:r>
          </a:p>
          <a:p>
            <a:endParaRPr lang="en-IN" dirty="0">
              <a:solidFill>
                <a:srgbClr val="0070C0"/>
              </a:solidFill>
            </a:endParaRPr>
          </a:p>
          <a:p>
            <a:endParaRPr lang="en-IN" dirty="0">
              <a:solidFill>
                <a:srgbClr val="0070C0"/>
              </a:solidFill>
            </a:endParaRPr>
          </a:p>
          <a:p>
            <a:endParaRPr lang="en-IN" dirty="0">
              <a:solidFill>
                <a:srgbClr val="0070C0"/>
              </a:solidFill>
            </a:endParaRPr>
          </a:p>
          <a:p>
            <a:pPr marL="114300" indent="0">
              <a:buNone/>
            </a:pPr>
            <a:endParaRPr lang="en-IN" dirty="0">
              <a:solidFill>
                <a:srgbClr val="0070C0"/>
              </a:solidFill>
            </a:endParaRPr>
          </a:p>
          <a:p>
            <a:pPr marL="114300" indent="0">
              <a:buNone/>
            </a:pPr>
            <a:r>
              <a:rPr lang="en-IN" dirty="0">
                <a:solidFill>
                  <a:srgbClr val="0070C0"/>
                </a:solidFill>
              </a:rPr>
              <a:t>Imputing Data :</a:t>
            </a:r>
          </a:p>
          <a:p>
            <a:endParaRPr lang="en-IN" dirty="0">
              <a:solidFill>
                <a:srgbClr val="0070C0"/>
              </a:solidFill>
            </a:endParaRPr>
          </a:p>
          <a:p>
            <a:endParaRPr lang="en-IN" dirty="0">
              <a:solidFill>
                <a:srgbClr val="0070C0"/>
              </a:solidFill>
            </a:endParaRPr>
          </a:p>
          <a:p>
            <a:endParaRPr lang="en-IN" dirty="0">
              <a:solidFill>
                <a:srgbClr val="0070C0"/>
              </a:solidFill>
            </a:endParaRPr>
          </a:p>
          <a:p>
            <a:endParaRPr lang="en-IN" dirty="0">
              <a:solidFill>
                <a:srgbClr val="0070C0"/>
              </a:solidFill>
            </a:endParaRPr>
          </a:p>
          <a:p>
            <a:endParaRPr lang="en-IN" dirty="0">
              <a:solidFill>
                <a:srgbClr val="0070C0"/>
              </a:solidFill>
            </a:endParaRPr>
          </a:p>
          <a:p>
            <a:endParaRPr lang="en-IN" dirty="0">
              <a:solidFill>
                <a:srgbClr val="0070C0"/>
              </a:solidFill>
            </a:endParaRPr>
          </a:p>
          <a:p>
            <a:pPr marL="0" indent="0">
              <a:buNone/>
            </a:pPr>
            <a:endParaRPr lang="en-IN" dirty="0">
              <a:solidFill>
                <a:srgbClr val="0070C0"/>
              </a:solidFill>
            </a:endParaRPr>
          </a:p>
        </p:txBody>
      </p:sp>
      <p:pic>
        <p:nvPicPr>
          <p:cNvPr id="6" name="Picture 5">
            <a:extLst>
              <a:ext uri="{FF2B5EF4-FFF2-40B4-BE49-F238E27FC236}">
                <a16:creationId xmlns:a16="http://schemas.microsoft.com/office/drawing/2014/main" id="{681124FC-E154-D555-76F4-97E316DE0353}"/>
              </a:ext>
            </a:extLst>
          </p:cNvPr>
          <p:cNvPicPr>
            <a:picLocks noChangeAspect="1"/>
          </p:cNvPicPr>
          <p:nvPr/>
        </p:nvPicPr>
        <p:blipFill rotWithShape="1">
          <a:blip r:embed="rId2">
            <a:extLst>
              <a:ext uri="{28A0092B-C50C-407E-A947-70E740481C1C}">
                <a14:useLocalDpi xmlns:a14="http://schemas.microsoft.com/office/drawing/2010/main" val="0"/>
              </a:ext>
            </a:extLst>
          </a:blip>
          <a:srcRect t="54682" r="50000" b="22996"/>
          <a:stretch/>
        </p:blipFill>
        <p:spPr>
          <a:xfrm>
            <a:off x="254286" y="1579579"/>
            <a:ext cx="7682501" cy="994172"/>
          </a:xfrm>
          <a:prstGeom prst="rect">
            <a:avLst/>
          </a:prstGeom>
        </p:spPr>
      </p:pic>
      <p:pic>
        <p:nvPicPr>
          <p:cNvPr id="7" name="Content Placeholder 6">
            <a:extLst>
              <a:ext uri="{FF2B5EF4-FFF2-40B4-BE49-F238E27FC236}">
                <a16:creationId xmlns:a16="http://schemas.microsoft.com/office/drawing/2014/main" id="{BACE16FC-2D42-1946-E337-1705F05A8BD7}"/>
              </a:ext>
            </a:extLst>
          </p:cNvPr>
          <p:cNvPicPr>
            <a:picLocks noChangeAspect="1"/>
          </p:cNvPicPr>
          <p:nvPr/>
        </p:nvPicPr>
        <p:blipFill rotWithShape="1">
          <a:blip r:embed="rId3"/>
          <a:srcRect l="3471" t="58157" r="41013" b="9495"/>
          <a:stretch/>
        </p:blipFill>
        <p:spPr>
          <a:xfrm>
            <a:off x="628650" y="3143893"/>
            <a:ext cx="7197047" cy="2003608"/>
          </a:xfrm>
          <a:prstGeom prst="rect">
            <a:avLst/>
          </a:prstGeom>
        </p:spPr>
      </p:pic>
    </p:spTree>
    <p:extLst>
      <p:ext uri="{BB962C8B-B14F-4D97-AF65-F5344CB8AC3E}">
        <p14:creationId xmlns:p14="http://schemas.microsoft.com/office/powerpoint/2010/main" val="46419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43AA-1755-97B7-A78B-AD51969E078C}"/>
              </a:ext>
            </a:extLst>
          </p:cNvPr>
          <p:cNvSpPr>
            <a:spLocks noGrp="1"/>
          </p:cNvSpPr>
          <p:nvPr>
            <p:ph type="title"/>
          </p:nvPr>
        </p:nvSpPr>
        <p:spPr/>
        <p:txBody>
          <a:bodyPr/>
          <a:lstStyle/>
          <a:p>
            <a:r>
              <a:rPr lang="en-US" dirty="0">
                <a:solidFill>
                  <a:srgbClr val="C00000"/>
                </a:solidFill>
              </a:rPr>
              <a:t>Problem Formulation:</a:t>
            </a:r>
            <a:endParaRPr lang="en-IN" dirty="0">
              <a:solidFill>
                <a:srgbClr val="C00000"/>
              </a:solidFill>
            </a:endParaRPr>
          </a:p>
        </p:txBody>
      </p:sp>
      <p:sp>
        <p:nvSpPr>
          <p:cNvPr id="3" name="Content Placeholder 2">
            <a:extLst>
              <a:ext uri="{FF2B5EF4-FFF2-40B4-BE49-F238E27FC236}">
                <a16:creationId xmlns:a16="http://schemas.microsoft.com/office/drawing/2014/main" id="{A23E9A2E-C083-F152-46CE-20F500428FA6}"/>
              </a:ext>
            </a:extLst>
          </p:cNvPr>
          <p:cNvSpPr>
            <a:spLocks noGrp="1"/>
          </p:cNvSpPr>
          <p:nvPr>
            <p:ph idx="1"/>
          </p:nvPr>
        </p:nvSpPr>
        <p:spPr>
          <a:xfrm>
            <a:off x="628650" y="1268017"/>
            <a:ext cx="7886700" cy="3364706"/>
          </a:xfrm>
        </p:spPr>
        <p:txBody>
          <a:bodyPr numCol="2">
            <a:noAutofit/>
          </a:bodyPr>
          <a:lstStyle/>
          <a:p>
            <a:pPr marL="342900" lvl="0">
              <a:lnSpc>
                <a:spcPct val="100000"/>
              </a:lnSpc>
              <a:spcAft>
                <a:spcPts val="800"/>
              </a:spcAft>
              <a:buClr>
                <a:schemeClr val="bg1">
                  <a:lumMod val="50000"/>
                </a:schemeClr>
              </a:buClr>
              <a:buSzPct val="100000"/>
              <a:buFont typeface="+mj-lt"/>
              <a:buAutoNum type="arabicPeriod"/>
              <a:tabLst>
                <a:tab pos="457200" algn="l"/>
              </a:tabLst>
            </a:pP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What is the booking ratio between the two  types of Hotels?</a:t>
            </a:r>
          </a:p>
          <a:p>
            <a:pPr marL="342900" lvl="0">
              <a:lnSpc>
                <a:spcPct val="100000"/>
              </a:lnSpc>
              <a:spcAft>
                <a:spcPts val="800"/>
              </a:spcAft>
              <a:buClr>
                <a:schemeClr val="bg1">
                  <a:lumMod val="50000"/>
                </a:schemeClr>
              </a:buClr>
              <a:buSzPct val="100000"/>
              <a:buFont typeface="+mj-lt"/>
              <a:buAutoNum type="arabicPeriod"/>
              <a:tabLst>
                <a:tab pos="457200" algn="l"/>
              </a:tabLst>
            </a:pP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What is the trend of Hotel Bookings by Months?</a:t>
            </a:r>
          </a:p>
          <a:p>
            <a:pPr marL="342900" lvl="0">
              <a:lnSpc>
                <a:spcPct val="100000"/>
              </a:lnSpc>
              <a:spcAft>
                <a:spcPts val="800"/>
              </a:spcAft>
              <a:buClr>
                <a:schemeClr val="bg1">
                  <a:lumMod val="50000"/>
                </a:schemeClr>
              </a:buClr>
              <a:buSzPct val="100000"/>
              <a:buFont typeface="+mj-lt"/>
              <a:buAutoNum type="arabicPeriod"/>
              <a:tabLst>
                <a:tab pos="457200" algn="l"/>
              </a:tabLst>
            </a:pP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What is the trend of Hotel Bookings by Year?</a:t>
            </a:r>
          </a:p>
          <a:p>
            <a:pPr marL="342900" lvl="0">
              <a:lnSpc>
                <a:spcPct val="100000"/>
              </a:lnSpc>
              <a:spcAft>
                <a:spcPts val="800"/>
              </a:spcAft>
              <a:buClr>
                <a:schemeClr val="bg1">
                  <a:lumMod val="50000"/>
                </a:schemeClr>
              </a:buClr>
              <a:buSzPct val="100000"/>
              <a:buFont typeface="+mj-lt"/>
              <a:buAutoNum type="arabicPeriod"/>
              <a:tabLst>
                <a:tab pos="457200" algn="l"/>
              </a:tabLst>
            </a:pPr>
            <a:r>
              <a:rPr lang="en-IN" sz="14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Top ten countries by most visitors in Hotels</a:t>
            </a:r>
            <a:endPar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a:lnSpc>
                <a:spcPct val="100000"/>
              </a:lnSpc>
              <a:spcAft>
                <a:spcPts val="800"/>
              </a:spcAft>
              <a:buClr>
                <a:schemeClr val="bg1">
                  <a:lumMod val="50000"/>
                </a:schemeClr>
              </a:buClr>
              <a:buSzPct val="100000"/>
              <a:buFont typeface="+mj-lt"/>
              <a:buAutoNum type="arabicPeriod"/>
              <a:tabLst>
                <a:tab pos="457200" algn="l"/>
              </a:tabLst>
            </a:pP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Which type of hotel is most preferred Hotel For Babies?</a:t>
            </a:r>
          </a:p>
          <a:p>
            <a:pPr marL="342900" lvl="0">
              <a:lnSpc>
                <a:spcPct val="100000"/>
              </a:lnSpc>
              <a:spcAft>
                <a:spcPts val="800"/>
              </a:spcAft>
              <a:buClr>
                <a:schemeClr val="bg1">
                  <a:lumMod val="50000"/>
                </a:schemeClr>
              </a:buClr>
              <a:buSzPct val="100000"/>
              <a:buFont typeface="+mj-lt"/>
              <a:buAutoNum type="arabicPeriod"/>
              <a:tabLst>
                <a:tab pos="457200" algn="l"/>
              </a:tabLst>
            </a:pP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What is the Preferred Meal type?</a:t>
            </a:r>
          </a:p>
          <a:p>
            <a:pPr marL="342900" lvl="0">
              <a:lnSpc>
                <a:spcPct val="100000"/>
              </a:lnSpc>
              <a:spcAft>
                <a:spcPts val="800"/>
              </a:spcAft>
              <a:buClr>
                <a:schemeClr val="bg1">
                  <a:lumMod val="50000"/>
                </a:schemeClr>
              </a:buClr>
              <a:buSzPct val="100000"/>
              <a:buFont typeface="+mj-lt"/>
              <a:buAutoNum type="arabicPeriod"/>
              <a:tabLst>
                <a:tab pos="457200" algn="l"/>
              </a:tabLst>
            </a:pP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Which Market Segment contribute most to Hotel Bookings?</a:t>
            </a:r>
          </a:p>
          <a:p>
            <a:pPr marL="342900" lvl="0">
              <a:lnSpc>
                <a:spcPct val="100000"/>
              </a:lnSpc>
              <a:spcAft>
                <a:spcPts val="800"/>
              </a:spcAft>
              <a:buClr>
                <a:schemeClr val="bg1">
                  <a:lumMod val="50000"/>
                </a:schemeClr>
              </a:buClr>
              <a:buSzPct val="100000"/>
              <a:buFont typeface="+mj-lt"/>
              <a:buAutoNum type="arabicPeriod"/>
              <a:tabLst>
                <a:tab pos="457200" algn="l"/>
              </a:tabLst>
            </a:pP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Which type of room is allotted most</a:t>
            </a:r>
          </a:p>
          <a:p>
            <a:pPr marL="342900" lvl="0">
              <a:lnSpc>
                <a:spcPct val="100000"/>
              </a:lnSpc>
              <a:spcAft>
                <a:spcPts val="800"/>
              </a:spcAft>
              <a:buClr>
                <a:schemeClr val="bg1">
                  <a:lumMod val="50000"/>
                </a:schemeClr>
              </a:buClr>
              <a:buSzPct val="100000"/>
              <a:buFont typeface="+mj-lt"/>
              <a:buAutoNum type="arabicPeriod"/>
              <a:tabLst>
                <a:tab pos="457200" algn="l"/>
              </a:tabLst>
            </a:pP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Who are the Top ten performing agents?</a:t>
            </a:r>
          </a:p>
          <a:p>
            <a:pPr marL="342900" lvl="0">
              <a:lnSpc>
                <a:spcPct val="100000"/>
              </a:lnSpc>
              <a:spcAft>
                <a:spcPts val="800"/>
              </a:spcAft>
              <a:buClr>
                <a:schemeClr val="bg1">
                  <a:lumMod val="50000"/>
                </a:schemeClr>
              </a:buClr>
              <a:buSzPct val="100000"/>
              <a:buFont typeface="+mj-lt"/>
              <a:buAutoNum type="arabicPeriod"/>
              <a:tabLst>
                <a:tab pos="457200" algn="l"/>
              </a:tabLst>
            </a:pP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What is the share of Distribution channel in Hotel Bookings?</a:t>
            </a:r>
          </a:p>
          <a:p>
            <a:pPr marL="342900" lvl="0">
              <a:lnSpc>
                <a:spcPct val="100000"/>
              </a:lnSpc>
              <a:spcAft>
                <a:spcPts val="800"/>
              </a:spcAft>
              <a:buClr>
                <a:schemeClr val="bg1">
                  <a:lumMod val="50000"/>
                </a:schemeClr>
              </a:buClr>
              <a:buSzPct val="100000"/>
              <a:buFont typeface="+mj-lt"/>
              <a:buAutoNum type="arabicPeriod"/>
              <a:tabLst>
                <a:tab pos="457200" algn="l"/>
              </a:tabLst>
            </a:pP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What is the Average Daily Rate of Hotels by Months?</a:t>
            </a:r>
          </a:p>
          <a:p>
            <a:pPr marL="342900" lvl="0">
              <a:lnSpc>
                <a:spcPct val="100000"/>
              </a:lnSpc>
              <a:spcAft>
                <a:spcPts val="800"/>
              </a:spcAft>
              <a:buClr>
                <a:schemeClr val="bg1">
                  <a:lumMod val="50000"/>
                </a:schemeClr>
              </a:buClr>
              <a:buSzPct val="100000"/>
              <a:buFont typeface="+mj-lt"/>
              <a:buAutoNum type="arabicPeriod"/>
              <a:tabLst>
                <a:tab pos="457200" algn="l"/>
              </a:tabLst>
            </a:pP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What Number of Visitors are Repeat Guests and how many are Non Repeat Guests?</a:t>
            </a:r>
          </a:p>
          <a:p>
            <a:pPr marL="342900" lvl="0">
              <a:lnSpc>
                <a:spcPct val="100000"/>
              </a:lnSpc>
              <a:spcAft>
                <a:spcPts val="800"/>
              </a:spcAft>
              <a:buClr>
                <a:schemeClr val="bg1">
                  <a:lumMod val="50000"/>
                </a:schemeClr>
              </a:buClr>
              <a:buSzPct val="100000"/>
              <a:buFont typeface="+mj-lt"/>
              <a:buAutoNum type="arabicPeriod"/>
              <a:tabLst>
                <a:tab pos="457200" algn="l"/>
              </a:tabLst>
            </a:pPr>
            <a:r>
              <a:rPr lang="en-US"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What is the Correlation between the Variables?</a:t>
            </a:r>
            <a:endPar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9920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7B5D-BAD9-38C3-DA36-66F79F175078}"/>
              </a:ext>
            </a:extLst>
          </p:cNvPr>
          <p:cNvSpPr>
            <a:spLocks noGrp="1"/>
          </p:cNvSpPr>
          <p:nvPr>
            <p:ph type="title"/>
          </p:nvPr>
        </p:nvSpPr>
        <p:spPr/>
        <p:txBody>
          <a:bodyPr/>
          <a:lstStyle/>
          <a:p>
            <a:pPr algn="ctr"/>
            <a:r>
              <a:rPr lang="en-US" dirty="0">
                <a:solidFill>
                  <a:srgbClr val="C00000"/>
                </a:solidFill>
              </a:rPr>
              <a:t>Exploratory Data Analysis(EDA)</a:t>
            </a:r>
            <a:endParaRPr lang="en-IN" dirty="0">
              <a:solidFill>
                <a:srgbClr val="C00000"/>
              </a:solidFill>
            </a:endParaRPr>
          </a:p>
        </p:txBody>
      </p:sp>
      <p:sp>
        <p:nvSpPr>
          <p:cNvPr id="3" name="Content Placeholder 2">
            <a:extLst>
              <a:ext uri="{FF2B5EF4-FFF2-40B4-BE49-F238E27FC236}">
                <a16:creationId xmlns:a16="http://schemas.microsoft.com/office/drawing/2014/main" id="{10FCE660-890D-7BAA-7797-E880395C6B1D}"/>
              </a:ext>
            </a:extLst>
          </p:cNvPr>
          <p:cNvSpPr>
            <a:spLocks noGrp="1"/>
          </p:cNvSpPr>
          <p:nvPr>
            <p:ph idx="1"/>
          </p:nvPr>
        </p:nvSpPr>
        <p:spPr/>
        <p:txBody>
          <a:bodyPr/>
          <a:lstStyle/>
          <a:p>
            <a:pPr>
              <a:buClrTx/>
            </a:pPr>
            <a:r>
              <a:rPr lang="en-IN" dirty="0">
                <a:solidFill>
                  <a:schemeClr val="bg1">
                    <a:lumMod val="50000"/>
                  </a:schemeClr>
                </a:solidFill>
              </a:rPr>
              <a:t>What is the booking ratio between the two  types of Hotels?</a:t>
            </a:r>
          </a:p>
          <a:p>
            <a:pPr marL="285750" indent="-285750">
              <a:buClrTx/>
            </a:pPr>
            <a:endParaRPr lang="en-IN" dirty="0">
              <a:solidFill>
                <a:schemeClr val="bg1">
                  <a:lumMod val="50000"/>
                </a:schemeClr>
              </a:solidFill>
            </a:endParaRPr>
          </a:p>
          <a:p>
            <a:pPr marL="285750" indent="-285750">
              <a:buClrTx/>
            </a:pPr>
            <a:endParaRPr lang="en-IN" dirty="0">
              <a:solidFill>
                <a:schemeClr val="bg1">
                  <a:lumMod val="50000"/>
                </a:schemeClr>
              </a:solidFill>
            </a:endParaRPr>
          </a:p>
        </p:txBody>
      </p:sp>
      <p:pic>
        <p:nvPicPr>
          <p:cNvPr id="1026" name="Picture 2">
            <a:extLst>
              <a:ext uri="{FF2B5EF4-FFF2-40B4-BE49-F238E27FC236}">
                <a16:creationId xmlns:a16="http://schemas.microsoft.com/office/drawing/2014/main" id="{21B3CF92-AD5A-288A-B44B-B9A9EC9BA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728" y="1787704"/>
            <a:ext cx="3918347" cy="284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178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BF0B-6F9D-F152-A2BD-9B0062EFDF63}"/>
              </a:ext>
            </a:extLst>
          </p:cNvPr>
          <p:cNvSpPr>
            <a:spLocks noGrp="1"/>
          </p:cNvSpPr>
          <p:nvPr>
            <p:ph type="title"/>
          </p:nvPr>
        </p:nvSpPr>
        <p:spPr/>
        <p:txBody>
          <a:bodyPr/>
          <a:lstStyle/>
          <a:p>
            <a:pPr algn="ctr"/>
            <a:r>
              <a:rPr lang="en-US" dirty="0">
                <a:solidFill>
                  <a:srgbClr val="C00000"/>
                </a:solidFill>
              </a:rPr>
              <a:t>Exploratory Data Analysis(EDA)</a:t>
            </a:r>
            <a:endParaRPr lang="en-IN" dirty="0">
              <a:solidFill>
                <a:srgbClr val="C00000"/>
              </a:solidFill>
            </a:endParaRPr>
          </a:p>
        </p:txBody>
      </p:sp>
      <p:sp>
        <p:nvSpPr>
          <p:cNvPr id="3" name="Content Placeholder 2">
            <a:extLst>
              <a:ext uri="{FF2B5EF4-FFF2-40B4-BE49-F238E27FC236}">
                <a16:creationId xmlns:a16="http://schemas.microsoft.com/office/drawing/2014/main" id="{D2FBB053-494F-3D7F-911D-0422563A9B9F}"/>
              </a:ext>
            </a:extLst>
          </p:cNvPr>
          <p:cNvSpPr>
            <a:spLocks noGrp="1"/>
          </p:cNvSpPr>
          <p:nvPr>
            <p:ph idx="1"/>
          </p:nvPr>
        </p:nvSpPr>
        <p:spPr/>
        <p:txBody>
          <a:bodyPr/>
          <a:lstStyle/>
          <a:p>
            <a:pPr>
              <a:buClr>
                <a:schemeClr val="bg1">
                  <a:lumMod val="50000"/>
                </a:schemeClr>
              </a:buClr>
            </a:pPr>
            <a:r>
              <a:rPr lang="en-IN" dirty="0">
                <a:solidFill>
                  <a:schemeClr val="bg1">
                    <a:lumMod val="50000"/>
                  </a:schemeClr>
                </a:solidFill>
              </a:rPr>
              <a:t>What is the trend of Hotel Bookings by Months?</a:t>
            </a:r>
          </a:p>
        </p:txBody>
      </p:sp>
      <p:pic>
        <p:nvPicPr>
          <p:cNvPr id="4098" name="Picture 2">
            <a:extLst>
              <a:ext uri="{FF2B5EF4-FFF2-40B4-BE49-F238E27FC236}">
                <a16:creationId xmlns:a16="http://schemas.microsoft.com/office/drawing/2014/main" id="{73340D62-7747-E8C3-1AEE-A38172F2A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889" y="1826419"/>
            <a:ext cx="6007894" cy="3043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292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0595-1255-59B6-5F2D-7A83F03F6147}"/>
              </a:ext>
            </a:extLst>
          </p:cNvPr>
          <p:cNvSpPr>
            <a:spLocks noGrp="1"/>
          </p:cNvSpPr>
          <p:nvPr>
            <p:ph type="title"/>
          </p:nvPr>
        </p:nvSpPr>
        <p:spPr/>
        <p:txBody>
          <a:bodyPr/>
          <a:lstStyle/>
          <a:p>
            <a:pPr algn="ctr"/>
            <a:r>
              <a:rPr lang="en-US" dirty="0">
                <a:solidFill>
                  <a:srgbClr val="C00000"/>
                </a:solidFill>
              </a:rPr>
              <a:t>Exploratory Data Analysis(EDA)</a:t>
            </a:r>
            <a:endParaRPr lang="en-IN" dirty="0">
              <a:solidFill>
                <a:srgbClr val="C00000"/>
              </a:solidFill>
            </a:endParaRPr>
          </a:p>
        </p:txBody>
      </p:sp>
      <p:sp>
        <p:nvSpPr>
          <p:cNvPr id="3" name="Content Placeholder 2">
            <a:extLst>
              <a:ext uri="{FF2B5EF4-FFF2-40B4-BE49-F238E27FC236}">
                <a16:creationId xmlns:a16="http://schemas.microsoft.com/office/drawing/2014/main" id="{CE0427A0-4E4C-4C1D-12DE-05DE1A4CEBDF}"/>
              </a:ext>
            </a:extLst>
          </p:cNvPr>
          <p:cNvSpPr>
            <a:spLocks noGrp="1"/>
          </p:cNvSpPr>
          <p:nvPr>
            <p:ph idx="1"/>
          </p:nvPr>
        </p:nvSpPr>
        <p:spPr/>
        <p:txBody>
          <a:bodyPr/>
          <a:lstStyle/>
          <a:p>
            <a:pPr>
              <a:buClrTx/>
            </a:pPr>
            <a:r>
              <a:rPr lang="en-IN" dirty="0">
                <a:solidFill>
                  <a:schemeClr val="bg1">
                    <a:lumMod val="50000"/>
                  </a:schemeClr>
                </a:solidFill>
              </a:rPr>
              <a:t>What is the trend of Hotel Bookings by year?</a:t>
            </a:r>
          </a:p>
          <a:p>
            <a:pPr marL="285750" indent="-285750">
              <a:buClrTx/>
            </a:pPr>
            <a:endParaRPr lang="en-IN" dirty="0">
              <a:solidFill>
                <a:schemeClr val="bg1">
                  <a:lumMod val="50000"/>
                </a:schemeClr>
              </a:solidFill>
            </a:endParaRPr>
          </a:p>
        </p:txBody>
      </p:sp>
      <p:pic>
        <p:nvPicPr>
          <p:cNvPr id="2050" name="Picture 2">
            <a:extLst>
              <a:ext uri="{FF2B5EF4-FFF2-40B4-BE49-F238E27FC236}">
                <a16:creationId xmlns:a16="http://schemas.microsoft.com/office/drawing/2014/main" id="{5B502CCD-6E4E-4BD7-170E-3E85BED9E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176" y="2160824"/>
            <a:ext cx="4222678" cy="298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60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76A2-F391-08C4-FBE7-52879EBA1C9B}"/>
              </a:ext>
            </a:extLst>
          </p:cNvPr>
          <p:cNvSpPr>
            <a:spLocks noGrp="1"/>
          </p:cNvSpPr>
          <p:nvPr>
            <p:ph type="title"/>
          </p:nvPr>
        </p:nvSpPr>
        <p:spPr/>
        <p:txBody>
          <a:bodyPr/>
          <a:lstStyle/>
          <a:p>
            <a:pPr algn="ctr"/>
            <a:r>
              <a:rPr lang="en-IN" dirty="0">
                <a:solidFill>
                  <a:srgbClr val="C00000"/>
                </a:solidFill>
              </a:rPr>
              <a:t>Exploratory Data Analysis(EDA)</a:t>
            </a:r>
          </a:p>
        </p:txBody>
      </p:sp>
      <p:sp>
        <p:nvSpPr>
          <p:cNvPr id="3" name="Content Placeholder 2">
            <a:extLst>
              <a:ext uri="{FF2B5EF4-FFF2-40B4-BE49-F238E27FC236}">
                <a16:creationId xmlns:a16="http://schemas.microsoft.com/office/drawing/2014/main" id="{2410EED7-A704-0836-817E-606AE9DD842C}"/>
              </a:ext>
            </a:extLst>
          </p:cNvPr>
          <p:cNvSpPr>
            <a:spLocks noGrp="1"/>
          </p:cNvSpPr>
          <p:nvPr>
            <p:ph idx="1"/>
          </p:nvPr>
        </p:nvSpPr>
        <p:spPr/>
        <p:txBody>
          <a:bodyPr/>
          <a:lstStyle/>
          <a:p>
            <a:pPr>
              <a:buClrTx/>
            </a:pPr>
            <a:r>
              <a:rPr lang="en-IN" dirty="0">
                <a:solidFill>
                  <a:schemeClr val="bg1">
                    <a:lumMod val="50000"/>
                  </a:schemeClr>
                </a:solidFill>
              </a:rPr>
              <a:t>Top ten countries with most visitors</a:t>
            </a:r>
          </a:p>
          <a:p>
            <a:pPr>
              <a:buClrTx/>
            </a:pPr>
            <a:endParaRPr lang="en-IN" dirty="0">
              <a:solidFill>
                <a:schemeClr val="bg1">
                  <a:lumMod val="50000"/>
                </a:schemeClr>
              </a:solidFill>
            </a:endParaRPr>
          </a:p>
        </p:txBody>
      </p:sp>
      <p:pic>
        <p:nvPicPr>
          <p:cNvPr id="1028" name="Picture 4">
            <a:extLst>
              <a:ext uri="{FF2B5EF4-FFF2-40B4-BE49-F238E27FC236}">
                <a16:creationId xmlns:a16="http://schemas.microsoft.com/office/drawing/2014/main" id="{B7F42FEA-CA75-8587-2898-1D9688073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8" y="1787703"/>
            <a:ext cx="8846263" cy="316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571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0E62-46A3-D744-DD8F-BFF60DC1FE93}"/>
              </a:ext>
            </a:extLst>
          </p:cNvPr>
          <p:cNvSpPr>
            <a:spLocks noGrp="1"/>
          </p:cNvSpPr>
          <p:nvPr>
            <p:ph type="title"/>
          </p:nvPr>
        </p:nvSpPr>
        <p:spPr/>
        <p:txBody>
          <a:bodyPr/>
          <a:lstStyle/>
          <a:p>
            <a:pPr algn="ctr"/>
            <a:r>
              <a:rPr lang="en-US" dirty="0">
                <a:solidFill>
                  <a:srgbClr val="C00000"/>
                </a:solidFill>
              </a:rPr>
              <a:t>Exploratory Data Analysis(EDA)</a:t>
            </a:r>
            <a:endParaRPr lang="en-IN" dirty="0">
              <a:solidFill>
                <a:srgbClr val="C00000"/>
              </a:solidFill>
            </a:endParaRPr>
          </a:p>
        </p:txBody>
      </p:sp>
      <p:sp>
        <p:nvSpPr>
          <p:cNvPr id="3" name="Content Placeholder 2">
            <a:extLst>
              <a:ext uri="{FF2B5EF4-FFF2-40B4-BE49-F238E27FC236}">
                <a16:creationId xmlns:a16="http://schemas.microsoft.com/office/drawing/2014/main" id="{8404AF54-D5FA-543C-EDE5-4A548F9DF080}"/>
              </a:ext>
            </a:extLst>
          </p:cNvPr>
          <p:cNvSpPr>
            <a:spLocks noGrp="1"/>
          </p:cNvSpPr>
          <p:nvPr>
            <p:ph idx="1"/>
          </p:nvPr>
        </p:nvSpPr>
        <p:spPr/>
        <p:txBody>
          <a:bodyPr/>
          <a:lstStyle/>
          <a:p>
            <a:pPr marL="285750" indent="-285750">
              <a:buClrTx/>
            </a:pPr>
            <a:r>
              <a:rPr lang="en-IN" dirty="0">
                <a:solidFill>
                  <a:schemeClr val="bg1">
                    <a:lumMod val="50000"/>
                  </a:schemeClr>
                </a:solidFill>
              </a:rPr>
              <a:t>Which type of hotel is most preferred Hotel For Babies?</a:t>
            </a:r>
          </a:p>
          <a:p>
            <a:pPr marL="285750" indent="-285750">
              <a:buClrTx/>
            </a:pPr>
            <a:endParaRPr lang="en-IN" dirty="0">
              <a:solidFill>
                <a:schemeClr val="bg1">
                  <a:lumMod val="50000"/>
                </a:schemeClr>
              </a:solidFill>
            </a:endParaRPr>
          </a:p>
        </p:txBody>
      </p:sp>
      <p:pic>
        <p:nvPicPr>
          <p:cNvPr id="3074" name="Picture 2">
            <a:extLst>
              <a:ext uri="{FF2B5EF4-FFF2-40B4-BE49-F238E27FC236}">
                <a16:creationId xmlns:a16="http://schemas.microsoft.com/office/drawing/2014/main" id="{8857A4DB-6E55-E44E-0642-1B537F787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643" y="1849349"/>
            <a:ext cx="3268748" cy="31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19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8FD6-DA27-4965-9C8E-9AA26CD6A9FB}"/>
              </a:ext>
            </a:extLst>
          </p:cNvPr>
          <p:cNvSpPr>
            <a:spLocks noGrp="1"/>
          </p:cNvSpPr>
          <p:nvPr>
            <p:ph type="title"/>
          </p:nvPr>
        </p:nvSpPr>
        <p:spPr/>
        <p:txBody>
          <a:bodyPr/>
          <a:lstStyle/>
          <a:p>
            <a:r>
              <a:rPr lang="en-US" dirty="0">
                <a:solidFill>
                  <a:srgbClr val="C00000"/>
                </a:solidFill>
              </a:rPr>
              <a:t>Problem Statement:</a:t>
            </a:r>
            <a:endParaRPr lang="en-IN" dirty="0">
              <a:solidFill>
                <a:srgbClr val="C00000"/>
              </a:solidFill>
            </a:endParaRPr>
          </a:p>
        </p:txBody>
      </p:sp>
      <p:sp>
        <p:nvSpPr>
          <p:cNvPr id="3" name="Content Placeholder 2">
            <a:extLst>
              <a:ext uri="{FF2B5EF4-FFF2-40B4-BE49-F238E27FC236}">
                <a16:creationId xmlns:a16="http://schemas.microsoft.com/office/drawing/2014/main" id="{3EB3BEE8-7CB2-4164-BCF8-404DF47C4FA9}"/>
              </a:ext>
            </a:extLst>
          </p:cNvPr>
          <p:cNvSpPr>
            <a:spLocks noGrp="1"/>
          </p:cNvSpPr>
          <p:nvPr>
            <p:ph idx="1"/>
          </p:nvPr>
        </p:nvSpPr>
        <p:spPr/>
        <p:txBody>
          <a:bodyPr/>
          <a:lstStyle/>
          <a:p>
            <a:pPr marL="0" indent="0">
              <a:buNone/>
            </a:pPr>
            <a:endParaRPr lang="en-IN" dirty="0">
              <a:solidFill>
                <a:schemeClr val="accent1">
                  <a:lumMod val="50000"/>
                </a:schemeClr>
              </a:solidFill>
            </a:endParaRPr>
          </a:p>
          <a:p>
            <a:r>
              <a:rPr lang="en-IN" dirty="0">
                <a:solidFill>
                  <a:srgbClr val="002060"/>
                </a:solidFill>
              </a:rPr>
              <a:t>We have got the data of a Hotel’s booking system .There are two types of hotels ‘resort hotel’ and ‘city hotel’  Our goal is to find and extract meaningful insights from data. Using these insights hotels can take steps to attract more customers and thus increase their profits thereby.</a:t>
            </a:r>
          </a:p>
        </p:txBody>
      </p:sp>
    </p:spTree>
    <p:extLst>
      <p:ext uri="{BB962C8B-B14F-4D97-AF65-F5344CB8AC3E}">
        <p14:creationId xmlns:p14="http://schemas.microsoft.com/office/powerpoint/2010/main" val="240613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B5899-382A-531F-F326-0075CD4EDC58}"/>
              </a:ext>
            </a:extLst>
          </p:cNvPr>
          <p:cNvSpPr>
            <a:spLocks noGrp="1"/>
          </p:cNvSpPr>
          <p:nvPr>
            <p:ph type="title"/>
          </p:nvPr>
        </p:nvSpPr>
        <p:spPr/>
        <p:txBody>
          <a:bodyPr/>
          <a:lstStyle/>
          <a:p>
            <a:pPr algn="ctr"/>
            <a:r>
              <a:rPr lang="en-US" dirty="0">
                <a:solidFill>
                  <a:srgbClr val="C00000"/>
                </a:solidFill>
              </a:rPr>
              <a:t>Exploratory Data Analysis(EDA)</a:t>
            </a:r>
            <a:endParaRPr lang="en-IN" dirty="0">
              <a:solidFill>
                <a:srgbClr val="C00000"/>
              </a:solidFill>
            </a:endParaRPr>
          </a:p>
        </p:txBody>
      </p:sp>
      <p:sp>
        <p:nvSpPr>
          <p:cNvPr id="3" name="Content Placeholder 2">
            <a:extLst>
              <a:ext uri="{FF2B5EF4-FFF2-40B4-BE49-F238E27FC236}">
                <a16:creationId xmlns:a16="http://schemas.microsoft.com/office/drawing/2014/main" id="{6B0D5F5B-1EC3-DA02-4B7F-5566639018C7}"/>
              </a:ext>
            </a:extLst>
          </p:cNvPr>
          <p:cNvSpPr>
            <a:spLocks noGrp="1"/>
          </p:cNvSpPr>
          <p:nvPr>
            <p:ph idx="1"/>
          </p:nvPr>
        </p:nvSpPr>
        <p:spPr/>
        <p:txBody>
          <a:bodyPr/>
          <a:lstStyle/>
          <a:p>
            <a:pPr>
              <a:buClrTx/>
            </a:pPr>
            <a:r>
              <a:rPr lang="en-IN" dirty="0">
                <a:solidFill>
                  <a:schemeClr val="bg1">
                    <a:lumMod val="50000"/>
                  </a:schemeClr>
                </a:solidFill>
              </a:rPr>
              <a:t>What is the Preferred Meal type?</a:t>
            </a:r>
          </a:p>
        </p:txBody>
      </p:sp>
      <p:pic>
        <p:nvPicPr>
          <p:cNvPr id="4" name="Picture 2">
            <a:extLst>
              <a:ext uri="{FF2B5EF4-FFF2-40B4-BE49-F238E27FC236}">
                <a16:creationId xmlns:a16="http://schemas.microsoft.com/office/drawing/2014/main" id="{C0D747AF-1F9E-32D2-24A5-DE7A1E825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605" y="2055916"/>
            <a:ext cx="4539935" cy="2898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719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DD07-4DA9-6849-2CEE-111770AC7A77}"/>
              </a:ext>
            </a:extLst>
          </p:cNvPr>
          <p:cNvSpPr>
            <a:spLocks noGrp="1"/>
          </p:cNvSpPr>
          <p:nvPr>
            <p:ph type="title"/>
          </p:nvPr>
        </p:nvSpPr>
        <p:spPr/>
        <p:txBody>
          <a:bodyPr/>
          <a:lstStyle/>
          <a:p>
            <a:pPr algn="ctr"/>
            <a:r>
              <a:rPr lang="en-US" dirty="0">
                <a:solidFill>
                  <a:srgbClr val="C00000"/>
                </a:solidFill>
              </a:rPr>
              <a:t>Exploratory Data Analysis(EDA)</a:t>
            </a:r>
            <a:endParaRPr lang="en-IN" dirty="0">
              <a:solidFill>
                <a:srgbClr val="C00000"/>
              </a:solidFill>
            </a:endParaRPr>
          </a:p>
        </p:txBody>
      </p:sp>
      <p:sp>
        <p:nvSpPr>
          <p:cNvPr id="3" name="Content Placeholder 2">
            <a:extLst>
              <a:ext uri="{FF2B5EF4-FFF2-40B4-BE49-F238E27FC236}">
                <a16:creationId xmlns:a16="http://schemas.microsoft.com/office/drawing/2014/main" id="{5B23E0CE-C2F9-C55D-EF6C-29ABC1F25FA3}"/>
              </a:ext>
            </a:extLst>
          </p:cNvPr>
          <p:cNvSpPr>
            <a:spLocks noGrp="1"/>
          </p:cNvSpPr>
          <p:nvPr>
            <p:ph idx="1"/>
          </p:nvPr>
        </p:nvSpPr>
        <p:spPr/>
        <p:txBody>
          <a:bodyPr/>
          <a:lstStyle/>
          <a:p>
            <a:pPr>
              <a:buClrTx/>
            </a:pPr>
            <a:r>
              <a:rPr lang="en-IN" dirty="0">
                <a:solidFill>
                  <a:srgbClr val="002060"/>
                </a:solidFill>
              </a:rPr>
              <a:t>Which Market Segment contribute most to Hotel Bookings?</a:t>
            </a:r>
          </a:p>
          <a:p>
            <a:pPr marL="0" indent="0">
              <a:buClrTx/>
              <a:buNone/>
            </a:pPr>
            <a:endParaRPr lang="en-IN" dirty="0">
              <a:solidFill>
                <a:srgbClr val="002060"/>
              </a:solidFill>
            </a:endParaRPr>
          </a:p>
        </p:txBody>
      </p:sp>
      <p:pic>
        <p:nvPicPr>
          <p:cNvPr id="4" name="Picture 2">
            <a:extLst>
              <a:ext uri="{FF2B5EF4-FFF2-40B4-BE49-F238E27FC236}">
                <a16:creationId xmlns:a16="http://schemas.microsoft.com/office/drawing/2014/main" id="{C060C7F5-C7C9-9E66-6CF2-302B048D0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349" y="2098577"/>
            <a:ext cx="6057900" cy="227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847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BBF0-1430-0741-8638-BACA3B41B80E}"/>
              </a:ext>
            </a:extLst>
          </p:cNvPr>
          <p:cNvSpPr>
            <a:spLocks noGrp="1"/>
          </p:cNvSpPr>
          <p:nvPr>
            <p:ph type="title"/>
          </p:nvPr>
        </p:nvSpPr>
        <p:spPr/>
        <p:txBody>
          <a:bodyPr/>
          <a:lstStyle/>
          <a:p>
            <a:pPr algn="ctr"/>
            <a:r>
              <a:rPr lang="en-US" dirty="0">
                <a:solidFill>
                  <a:srgbClr val="C00000"/>
                </a:solidFill>
              </a:rPr>
              <a:t>Exploratory Data Analysis(EDA)</a:t>
            </a:r>
            <a:endParaRPr lang="en-IN" dirty="0">
              <a:solidFill>
                <a:srgbClr val="C00000"/>
              </a:solidFill>
            </a:endParaRPr>
          </a:p>
        </p:txBody>
      </p:sp>
      <p:sp>
        <p:nvSpPr>
          <p:cNvPr id="3" name="Content Placeholder 2">
            <a:extLst>
              <a:ext uri="{FF2B5EF4-FFF2-40B4-BE49-F238E27FC236}">
                <a16:creationId xmlns:a16="http://schemas.microsoft.com/office/drawing/2014/main" id="{ED3CE1F0-21C1-DA67-2B14-FE55E20D7765}"/>
              </a:ext>
            </a:extLst>
          </p:cNvPr>
          <p:cNvSpPr>
            <a:spLocks noGrp="1"/>
          </p:cNvSpPr>
          <p:nvPr>
            <p:ph idx="1"/>
          </p:nvPr>
        </p:nvSpPr>
        <p:spPr/>
        <p:txBody>
          <a:bodyPr/>
          <a:lstStyle/>
          <a:p>
            <a:pPr>
              <a:buClrTx/>
            </a:pPr>
            <a:r>
              <a:rPr lang="en-IN" dirty="0">
                <a:solidFill>
                  <a:schemeClr val="bg1">
                    <a:lumMod val="50000"/>
                  </a:schemeClr>
                </a:solidFill>
              </a:rPr>
              <a:t>Which Room type is </a:t>
            </a:r>
            <a:r>
              <a:rPr lang="en-IN" dirty="0" err="1">
                <a:solidFill>
                  <a:schemeClr val="bg1">
                    <a:lumMod val="50000"/>
                  </a:schemeClr>
                </a:solidFill>
              </a:rPr>
              <a:t>alloted</a:t>
            </a:r>
            <a:r>
              <a:rPr lang="en-IN" dirty="0">
                <a:solidFill>
                  <a:schemeClr val="bg1">
                    <a:lumMod val="50000"/>
                  </a:schemeClr>
                </a:solidFill>
              </a:rPr>
              <a:t> most ?</a:t>
            </a:r>
          </a:p>
        </p:txBody>
      </p:sp>
      <p:pic>
        <p:nvPicPr>
          <p:cNvPr id="4" name="Picture 2">
            <a:extLst>
              <a:ext uri="{FF2B5EF4-FFF2-40B4-BE49-F238E27FC236}">
                <a16:creationId xmlns:a16="http://schemas.microsoft.com/office/drawing/2014/main" id="{9F6EEF74-6BA6-B36D-AE01-A0A340735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047" y="1733551"/>
            <a:ext cx="4457700" cy="3136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824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AB18-7923-DF3F-96AA-A68BB95E7440}"/>
              </a:ext>
            </a:extLst>
          </p:cNvPr>
          <p:cNvSpPr>
            <a:spLocks noGrp="1"/>
          </p:cNvSpPr>
          <p:nvPr>
            <p:ph type="title"/>
          </p:nvPr>
        </p:nvSpPr>
        <p:spPr/>
        <p:txBody>
          <a:bodyPr/>
          <a:lstStyle/>
          <a:p>
            <a:pPr algn="ctr"/>
            <a:r>
              <a:rPr lang="en-US" dirty="0">
                <a:solidFill>
                  <a:srgbClr val="C00000"/>
                </a:solidFill>
              </a:rPr>
              <a:t>Exploratory Data Analysis(EDA)</a:t>
            </a:r>
            <a:endParaRPr lang="en-IN" dirty="0">
              <a:solidFill>
                <a:srgbClr val="C00000"/>
              </a:solidFill>
            </a:endParaRPr>
          </a:p>
        </p:txBody>
      </p:sp>
      <p:sp>
        <p:nvSpPr>
          <p:cNvPr id="3" name="Content Placeholder 2">
            <a:extLst>
              <a:ext uri="{FF2B5EF4-FFF2-40B4-BE49-F238E27FC236}">
                <a16:creationId xmlns:a16="http://schemas.microsoft.com/office/drawing/2014/main" id="{BC5B7808-AF1E-A550-9CCA-435F61CA9685}"/>
              </a:ext>
            </a:extLst>
          </p:cNvPr>
          <p:cNvSpPr>
            <a:spLocks noGrp="1"/>
          </p:cNvSpPr>
          <p:nvPr>
            <p:ph idx="1"/>
          </p:nvPr>
        </p:nvSpPr>
        <p:spPr/>
        <p:txBody>
          <a:bodyPr/>
          <a:lstStyle/>
          <a:p>
            <a:pPr>
              <a:buClrTx/>
              <a:buFont typeface="Arial" panose="020B0604020202020204" pitchFamily="34" charset="0"/>
              <a:buChar char="•"/>
            </a:pPr>
            <a:r>
              <a:rPr lang="en-IN" dirty="0">
                <a:solidFill>
                  <a:schemeClr val="bg1">
                    <a:lumMod val="50000"/>
                  </a:schemeClr>
                </a:solidFill>
              </a:rPr>
              <a:t>Who are the Top ten performing agents?</a:t>
            </a:r>
          </a:p>
        </p:txBody>
      </p:sp>
      <p:pic>
        <p:nvPicPr>
          <p:cNvPr id="4" name="Picture 2">
            <a:extLst>
              <a:ext uri="{FF2B5EF4-FFF2-40B4-BE49-F238E27FC236}">
                <a16:creationId xmlns:a16="http://schemas.microsoft.com/office/drawing/2014/main" id="{DC58858D-8381-BFDE-3D5C-584D8086E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700" y="1775862"/>
            <a:ext cx="4464844" cy="269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400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CE5C-37C9-D768-EF07-328933D8E5E5}"/>
              </a:ext>
            </a:extLst>
          </p:cNvPr>
          <p:cNvSpPr>
            <a:spLocks noGrp="1"/>
          </p:cNvSpPr>
          <p:nvPr>
            <p:ph type="title"/>
          </p:nvPr>
        </p:nvSpPr>
        <p:spPr/>
        <p:txBody>
          <a:bodyPr/>
          <a:lstStyle/>
          <a:p>
            <a:pPr algn="ctr"/>
            <a:r>
              <a:rPr lang="en-US" dirty="0">
                <a:solidFill>
                  <a:srgbClr val="C00000"/>
                </a:solidFill>
              </a:rPr>
              <a:t>Exploratory Data Analysis(EDA)</a:t>
            </a:r>
            <a:endParaRPr lang="en-IN" dirty="0">
              <a:solidFill>
                <a:srgbClr val="C00000"/>
              </a:solidFill>
            </a:endParaRPr>
          </a:p>
        </p:txBody>
      </p:sp>
      <p:sp>
        <p:nvSpPr>
          <p:cNvPr id="3" name="Content Placeholder 2">
            <a:extLst>
              <a:ext uri="{FF2B5EF4-FFF2-40B4-BE49-F238E27FC236}">
                <a16:creationId xmlns:a16="http://schemas.microsoft.com/office/drawing/2014/main" id="{F8A26CCB-5686-2A08-2105-555771808543}"/>
              </a:ext>
            </a:extLst>
          </p:cNvPr>
          <p:cNvSpPr>
            <a:spLocks noGrp="1"/>
          </p:cNvSpPr>
          <p:nvPr>
            <p:ph idx="1"/>
          </p:nvPr>
        </p:nvSpPr>
        <p:spPr/>
        <p:txBody>
          <a:bodyPr/>
          <a:lstStyle/>
          <a:p>
            <a:pPr>
              <a:buClrTx/>
            </a:pPr>
            <a:r>
              <a:rPr lang="en-IN" dirty="0">
                <a:solidFill>
                  <a:schemeClr val="bg1">
                    <a:lumMod val="50000"/>
                  </a:schemeClr>
                </a:solidFill>
              </a:rPr>
              <a:t>What is the share of Distribution channel in Hotel Bookings?</a:t>
            </a:r>
          </a:p>
          <a:p>
            <a:pPr marL="0" indent="0">
              <a:buClrTx/>
              <a:buNone/>
            </a:pPr>
            <a:endParaRPr lang="en-IN" dirty="0">
              <a:solidFill>
                <a:schemeClr val="bg1">
                  <a:lumMod val="50000"/>
                </a:schemeClr>
              </a:solidFill>
            </a:endParaRPr>
          </a:p>
        </p:txBody>
      </p:sp>
      <p:pic>
        <p:nvPicPr>
          <p:cNvPr id="4" name="Picture 2">
            <a:extLst>
              <a:ext uri="{FF2B5EF4-FFF2-40B4-BE49-F238E27FC236}">
                <a16:creationId xmlns:a16="http://schemas.microsoft.com/office/drawing/2014/main" id="{C6B284AA-9B23-F03F-5777-51583AB77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708" y="1624039"/>
            <a:ext cx="3915692" cy="351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457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6B70-B1BB-C31A-1098-A782F189AB94}"/>
              </a:ext>
            </a:extLst>
          </p:cNvPr>
          <p:cNvSpPr>
            <a:spLocks noGrp="1"/>
          </p:cNvSpPr>
          <p:nvPr>
            <p:ph type="title"/>
          </p:nvPr>
        </p:nvSpPr>
        <p:spPr/>
        <p:txBody>
          <a:bodyPr/>
          <a:lstStyle/>
          <a:p>
            <a:pPr algn="ctr"/>
            <a:r>
              <a:rPr lang="en-US" dirty="0">
                <a:solidFill>
                  <a:srgbClr val="C00000"/>
                </a:solidFill>
              </a:rPr>
              <a:t>Exploratory Data Analysis(EDA)</a:t>
            </a:r>
            <a:endParaRPr lang="en-IN" dirty="0">
              <a:solidFill>
                <a:srgbClr val="C00000"/>
              </a:solidFill>
            </a:endParaRPr>
          </a:p>
        </p:txBody>
      </p:sp>
      <p:sp>
        <p:nvSpPr>
          <p:cNvPr id="3" name="Content Placeholder 2">
            <a:extLst>
              <a:ext uri="{FF2B5EF4-FFF2-40B4-BE49-F238E27FC236}">
                <a16:creationId xmlns:a16="http://schemas.microsoft.com/office/drawing/2014/main" id="{EB7AEA09-D1F4-17F1-9A5A-5385CF502D8A}"/>
              </a:ext>
            </a:extLst>
          </p:cNvPr>
          <p:cNvSpPr>
            <a:spLocks noGrp="1"/>
          </p:cNvSpPr>
          <p:nvPr>
            <p:ph idx="1"/>
          </p:nvPr>
        </p:nvSpPr>
        <p:spPr/>
        <p:txBody>
          <a:bodyPr/>
          <a:lstStyle/>
          <a:p>
            <a:pPr>
              <a:buClrTx/>
            </a:pPr>
            <a:r>
              <a:rPr lang="en-IN" dirty="0">
                <a:solidFill>
                  <a:srgbClr val="002060"/>
                </a:solidFill>
              </a:rPr>
              <a:t>What is the Average Daily Rate of Hotels by Months?</a:t>
            </a:r>
          </a:p>
          <a:p>
            <a:pPr marL="0" indent="0">
              <a:buClrTx/>
              <a:buNone/>
            </a:pPr>
            <a:endParaRPr lang="en-IN" dirty="0">
              <a:solidFill>
                <a:srgbClr val="002060"/>
              </a:solidFill>
            </a:endParaRPr>
          </a:p>
        </p:txBody>
      </p:sp>
      <p:pic>
        <p:nvPicPr>
          <p:cNvPr id="4" name="Picture 2">
            <a:extLst>
              <a:ext uri="{FF2B5EF4-FFF2-40B4-BE49-F238E27FC236}">
                <a16:creationId xmlns:a16="http://schemas.microsoft.com/office/drawing/2014/main" id="{6CA52935-0DD8-0A86-D130-D9AB78A44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12" y="1894553"/>
            <a:ext cx="8370976" cy="273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881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F0C3-66A2-2827-79CD-217309BD85B8}"/>
              </a:ext>
            </a:extLst>
          </p:cNvPr>
          <p:cNvSpPr>
            <a:spLocks noGrp="1"/>
          </p:cNvSpPr>
          <p:nvPr>
            <p:ph type="title"/>
          </p:nvPr>
        </p:nvSpPr>
        <p:spPr/>
        <p:txBody>
          <a:bodyPr/>
          <a:lstStyle/>
          <a:p>
            <a:pPr algn="ctr"/>
            <a:r>
              <a:rPr lang="en-US" dirty="0">
                <a:solidFill>
                  <a:srgbClr val="C00000"/>
                </a:solidFill>
              </a:rPr>
              <a:t>Exploratory Data Analysis(EDA)</a:t>
            </a:r>
            <a:endParaRPr lang="en-IN" dirty="0">
              <a:solidFill>
                <a:srgbClr val="C00000"/>
              </a:solidFill>
            </a:endParaRPr>
          </a:p>
        </p:txBody>
      </p:sp>
      <p:sp>
        <p:nvSpPr>
          <p:cNvPr id="3" name="Content Placeholder 2">
            <a:extLst>
              <a:ext uri="{FF2B5EF4-FFF2-40B4-BE49-F238E27FC236}">
                <a16:creationId xmlns:a16="http://schemas.microsoft.com/office/drawing/2014/main" id="{04134995-0F86-F3E4-7430-2C257E0B2DB0}"/>
              </a:ext>
            </a:extLst>
          </p:cNvPr>
          <p:cNvSpPr>
            <a:spLocks noGrp="1"/>
          </p:cNvSpPr>
          <p:nvPr>
            <p:ph idx="1"/>
          </p:nvPr>
        </p:nvSpPr>
        <p:spPr>
          <a:xfrm>
            <a:off x="628650" y="1338397"/>
            <a:ext cx="7886700" cy="3263504"/>
          </a:xfrm>
        </p:spPr>
        <p:txBody>
          <a:bodyPr/>
          <a:lstStyle/>
          <a:p>
            <a:pPr>
              <a:buClr>
                <a:schemeClr val="accent5">
                  <a:lumMod val="50000"/>
                </a:schemeClr>
              </a:buClr>
            </a:pPr>
            <a:r>
              <a:rPr lang="en-IN" dirty="0">
                <a:solidFill>
                  <a:srgbClr val="002060"/>
                </a:solidFill>
              </a:rPr>
              <a:t>What Number of Visitors are Repeat Guests and how many are</a:t>
            </a:r>
          </a:p>
          <a:p>
            <a:pPr marL="0" indent="0">
              <a:buNone/>
            </a:pPr>
            <a:r>
              <a:rPr lang="en-IN" dirty="0">
                <a:solidFill>
                  <a:srgbClr val="002060"/>
                </a:solidFill>
              </a:rPr>
              <a:t>         Non Repeat Guests?</a:t>
            </a:r>
          </a:p>
        </p:txBody>
      </p:sp>
      <p:pic>
        <p:nvPicPr>
          <p:cNvPr id="4" name="Picture 2">
            <a:extLst>
              <a:ext uri="{FF2B5EF4-FFF2-40B4-BE49-F238E27FC236}">
                <a16:creationId xmlns:a16="http://schemas.microsoft.com/office/drawing/2014/main" id="{9197CA28-5A95-1970-6060-AD475253B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493" y="2109600"/>
            <a:ext cx="5668124" cy="30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997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698D-976C-81E2-A22C-0C918F75F4EE}"/>
              </a:ext>
            </a:extLst>
          </p:cNvPr>
          <p:cNvSpPr>
            <a:spLocks noGrp="1"/>
          </p:cNvSpPr>
          <p:nvPr>
            <p:ph type="title"/>
          </p:nvPr>
        </p:nvSpPr>
        <p:spPr>
          <a:xfrm rot="10800000" flipV="1">
            <a:off x="628650" y="202130"/>
            <a:ext cx="7886700" cy="599173"/>
          </a:xfrm>
        </p:spPr>
        <p:txBody>
          <a:bodyPr>
            <a:normAutofit fontScale="90000"/>
          </a:bodyPr>
          <a:lstStyle/>
          <a:p>
            <a:pPr algn="ctr"/>
            <a:r>
              <a:rPr lang="en-US" dirty="0">
                <a:solidFill>
                  <a:srgbClr val="C00000"/>
                </a:solidFill>
              </a:rPr>
              <a:t>Exploratory Data Analysis(EDA)</a:t>
            </a:r>
            <a:endParaRPr lang="en-IN" dirty="0">
              <a:solidFill>
                <a:srgbClr val="C00000"/>
              </a:solidFill>
            </a:endParaRPr>
          </a:p>
        </p:txBody>
      </p:sp>
      <p:sp>
        <p:nvSpPr>
          <p:cNvPr id="4" name="Content Placeholder 3">
            <a:extLst>
              <a:ext uri="{FF2B5EF4-FFF2-40B4-BE49-F238E27FC236}">
                <a16:creationId xmlns:a16="http://schemas.microsoft.com/office/drawing/2014/main" id="{75C552A8-CDF9-ABB6-6ED0-E7839DAE61C7}"/>
              </a:ext>
            </a:extLst>
          </p:cNvPr>
          <p:cNvSpPr>
            <a:spLocks noGrp="1"/>
          </p:cNvSpPr>
          <p:nvPr>
            <p:ph idx="1"/>
          </p:nvPr>
        </p:nvSpPr>
        <p:spPr>
          <a:xfrm>
            <a:off x="628650" y="737306"/>
            <a:ext cx="7886700" cy="3910828"/>
          </a:xfrm>
        </p:spPr>
        <p:txBody>
          <a:bodyPr/>
          <a:lstStyle/>
          <a:p>
            <a:pPr>
              <a:buClrTx/>
            </a:pPr>
            <a:r>
              <a:rPr lang="en-US" dirty="0">
                <a:solidFill>
                  <a:srgbClr val="002060"/>
                </a:solidFill>
              </a:rPr>
              <a:t>What is the Correlation between the Variables?</a:t>
            </a:r>
            <a:endParaRPr lang="en-IN" dirty="0">
              <a:solidFill>
                <a:srgbClr val="002060"/>
              </a:solidFill>
            </a:endParaRPr>
          </a:p>
        </p:txBody>
      </p:sp>
      <p:pic>
        <p:nvPicPr>
          <p:cNvPr id="6" name="Picture 2">
            <a:extLst>
              <a:ext uri="{FF2B5EF4-FFF2-40B4-BE49-F238E27FC236}">
                <a16:creationId xmlns:a16="http://schemas.microsoft.com/office/drawing/2014/main" id="{76861ED9-312A-928E-47AD-E46972894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103346"/>
            <a:ext cx="6865706" cy="4079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471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E903-D267-6DA1-3168-6C41B61B8EE3}"/>
              </a:ext>
            </a:extLst>
          </p:cNvPr>
          <p:cNvSpPr>
            <a:spLocks noGrp="1"/>
          </p:cNvSpPr>
          <p:nvPr>
            <p:ph type="title"/>
          </p:nvPr>
        </p:nvSpPr>
        <p:spPr/>
        <p:txBody>
          <a:bodyPr/>
          <a:lstStyle/>
          <a:p>
            <a:r>
              <a:rPr lang="en-US" dirty="0">
                <a:solidFill>
                  <a:srgbClr val="C00000"/>
                </a:solidFill>
              </a:rPr>
              <a:t>Conclusions:</a:t>
            </a:r>
            <a:endParaRPr lang="en-IN" dirty="0">
              <a:solidFill>
                <a:srgbClr val="C00000"/>
              </a:solidFill>
            </a:endParaRPr>
          </a:p>
        </p:txBody>
      </p:sp>
      <p:sp>
        <p:nvSpPr>
          <p:cNvPr id="3" name="Content Placeholder 2">
            <a:extLst>
              <a:ext uri="{FF2B5EF4-FFF2-40B4-BE49-F238E27FC236}">
                <a16:creationId xmlns:a16="http://schemas.microsoft.com/office/drawing/2014/main" id="{86AFC38C-7A5C-6CC8-9290-E08B95B9186E}"/>
              </a:ext>
            </a:extLst>
          </p:cNvPr>
          <p:cNvSpPr>
            <a:spLocks noGrp="1"/>
          </p:cNvSpPr>
          <p:nvPr>
            <p:ph idx="1"/>
          </p:nvPr>
        </p:nvSpPr>
        <p:spPr>
          <a:xfrm>
            <a:off x="289193" y="1369219"/>
            <a:ext cx="8370065" cy="3263504"/>
          </a:xfrm>
        </p:spPr>
        <p:txBody>
          <a:bodyPr numCol="2">
            <a:normAutofit fontScale="92500" lnSpcReduction="10000"/>
          </a:bodyPr>
          <a:lstStyle/>
          <a:p>
            <a:pPr marL="540000" indent="-257175">
              <a:lnSpc>
                <a:spcPct val="107000"/>
              </a:lnSpc>
              <a:spcAft>
                <a:spcPts val="600"/>
              </a:spcAft>
              <a:buClr>
                <a:srgbClr val="002060"/>
              </a:buClr>
              <a:buSzPct val="100000"/>
              <a:buFont typeface="+mj-lt"/>
              <a:buAutoNum type="arabicPeriod"/>
            </a:pPr>
            <a:r>
              <a:rPr lang="en-IN" sz="1350" b="1" dirty="0">
                <a:solidFill>
                  <a:srgbClr val="002060"/>
                </a:solidFill>
                <a:ea typeface="Calibri" panose="020F0502020204030204" pitchFamily="34" charset="0"/>
                <a:cs typeface="Times New Roman" panose="02020603050405020304" pitchFamily="18" charset="0"/>
              </a:rPr>
              <a:t>The City hotel is booked much more than the Resort Hotel</a:t>
            </a:r>
          </a:p>
          <a:p>
            <a:pPr marL="540000" indent="-257175">
              <a:spcAft>
                <a:spcPts val="900"/>
              </a:spcAft>
              <a:buClr>
                <a:srgbClr val="002060"/>
              </a:buClr>
              <a:buSzPct val="100000"/>
              <a:buFont typeface="+mj-lt"/>
              <a:buAutoNum type="arabicPeriod"/>
            </a:pPr>
            <a:r>
              <a:rPr lang="en-IN" sz="1350" b="1" dirty="0">
                <a:solidFill>
                  <a:srgbClr val="002060"/>
                </a:solidFill>
                <a:ea typeface="Times New Roman" panose="02020603050405020304" pitchFamily="18" charset="0"/>
              </a:rPr>
              <a:t>The Bookings </a:t>
            </a:r>
            <a:r>
              <a:rPr lang="en-IN" sz="1350" b="1" spc="-4" dirty="0">
                <a:solidFill>
                  <a:srgbClr val="002060"/>
                </a:solidFill>
                <a:ea typeface="Times New Roman" panose="02020603050405020304" pitchFamily="18" charset="0"/>
              </a:rPr>
              <a:t>consistently increases from January to May ,then decreases in June and consistently increases till August and the sale reaches its peak and then almost consistently decreases then after.</a:t>
            </a:r>
            <a:endParaRPr lang="en-IN" sz="1350" b="1" dirty="0">
              <a:solidFill>
                <a:srgbClr val="002060"/>
              </a:solidFill>
              <a:ea typeface="Times New Roman" panose="02020603050405020304" pitchFamily="18" charset="0"/>
            </a:endParaRPr>
          </a:p>
          <a:p>
            <a:pPr marL="540000" indent="-257175">
              <a:spcAft>
                <a:spcPts val="900"/>
              </a:spcAft>
              <a:buClr>
                <a:srgbClr val="002060"/>
              </a:buClr>
              <a:buSzPct val="100000"/>
              <a:buFont typeface="+mj-lt"/>
              <a:buAutoNum type="arabicPeriod"/>
            </a:pPr>
            <a:r>
              <a:rPr lang="en-IN" sz="1350" b="1" spc="-4" dirty="0">
                <a:solidFill>
                  <a:srgbClr val="002060"/>
                </a:solidFill>
                <a:ea typeface="Times New Roman" panose="02020603050405020304" pitchFamily="18" charset="0"/>
              </a:rPr>
              <a:t>We observe that the sales were lowest in year 2015 increased in 2016 but again decreased in 2017.</a:t>
            </a:r>
          </a:p>
          <a:p>
            <a:pPr marL="540000" indent="-257175">
              <a:spcAft>
                <a:spcPts val="900"/>
              </a:spcAft>
              <a:buClr>
                <a:srgbClr val="002060"/>
              </a:buClr>
              <a:buSzPct val="100000"/>
              <a:buFont typeface="+mj-lt"/>
              <a:buAutoNum type="arabicPeriod"/>
            </a:pPr>
            <a:r>
              <a:rPr lang="en-IN" sz="1350" b="1" dirty="0">
                <a:solidFill>
                  <a:srgbClr val="002060"/>
                </a:solidFill>
                <a:ea typeface="Times New Roman" panose="02020603050405020304" pitchFamily="18" charset="0"/>
              </a:rPr>
              <a:t>Most Visitors came to Hotel from Portugal.</a:t>
            </a:r>
          </a:p>
          <a:p>
            <a:pPr marL="540000" indent="-257175">
              <a:spcAft>
                <a:spcPts val="900"/>
              </a:spcAft>
              <a:buClr>
                <a:srgbClr val="002060"/>
              </a:buClr>
              <a:buSzPct val="100000"/>
              <a:buFont typeface="+mj-lt"/>
              <a:buAutoNum type="arabicPeriod"/>
            </a:pPr>
            <a:r>
              <a:rPr lang="en-IN" sz="1350" b="1" spc="-4" dirty="0">
                <a:solidFill>
                  <a:srgbClr val="002060"/>
                </a:solidFill>
                <a:ea typeface="Times New Roman" panose="02020603050405020304" pitchFamily="18" charset="0"/>
              </a:rPr>
              <a:t>The number of babies in city hotel vs resort hotel, and we conclude that the number of  babies arriving  in the city hotel is much less though the city hotel has much more overall bookings.</a:t>
            </a:r>
          </a:p>
          <a:p>
            <a:pPr marL="540000" indent="-257175">
              <a:lnSpc>
                <a:spcPct val="170000"/>
              </a:lnSpc>
              <a:spcAft>
                <a:spcPts val="900"/>
              </a:spcAft>
              <a:buClr>
                <a:srgbClr val="002060"/>
              </a:buClr>
              <a:buSzPct val="100000"/>
              <a:buFont typeface="+mj-lt"/>
              <a:buAutoNum type="arabicPeriod"/>
            </a:pPr>
            <a:r>
              <a:rPr lang="en-IN" sz="1350" b="1" dirty="0">
                <a:solidFill>
                  <a:srgbClr val="002060"/>
                </a:solidFill>
                <a:ea typeface="Calibri" panose="020F0502020204030204" pitchFamily="34" charset="0"/>
                <a:cs typeface="Times New Roman" panose="02020603050405020304" pitchFamily="18" charset="0"/>
              </a:rPr>
              <a:t>BB type meal is most preferred.</a:t>
            </a:r>
          </a:p>
          <a:p>
            <a:pPr marL="540000" indent="-257175">
              <a:lnSpc>
                <a:spcPct val="107000"/>
              </a:lnSpc>
              <a:buClr>
                <a:srgbClr val="002060"/>
              </a:buClr>
              <a:buSzPct val="100000"/>
              <a:buFont typeface="+mj-lt"/>
              <a:buAutoNum type="arabicPeriod"/>
            </a:pPr>
            <a:r>
              <a:rPr lang="en-IN" sz="1350" b="1" dirty="0">
                <a:solidFill>
                  <a:srgbClr val="002060"/>
                </a:solidFill>
                <a:ea typeface="Calibri" panose="020F0502020204030204" pitchFamily="34" charset="0"/>
                <a:cs typeface="Times New Roman" panose="02020603050405020304" pitchFamily="18" charset="0"/>
              </a:rPr>
              <a:t>The online market segment contributes most to the Hotel Bookings</a:t>
            </a:r>
          </a:p>
          <a:p>
            <a:pPr marL="540000" indent="-257175">
              <a:lnSpc>
                <a:spcPct val="107000"/>
              </a:lnSpc>
              <a:buClr>
                <a:srgbClr val="002060"/>
              </a:buClr>
              <a:buSzPct val="100000"/>
              <a:buFont typeface="+mj-lt"/>
              <a:buAutoNum type="arabicPeriod"/>
            </a:pPr>
            <a:r>
              <a:rPr lang="en-IN" sz="1350" b="1" dirty="0">
                <a:solidFill>
                  <a:srgbClr val="002060"/>
                </a:solidFill>
                <a:ea typeface="Calibri" panose="020F0502020204030204" pitchFamily="34" charset="0"/>
                <a:cs typeface="Times New Roman" panose="02020603050405020304" pitchFamily="18" charset="0"/>
              </a:rPr>
              <a:t>Room type ‘A’ is allotted most.</a:t>
            </a:r>
          </a:p>
          <a:p>
            <a:pPr marL="540000" indent="-257175">
              <a:lnSpc>
                <a:spcPct val="107000"/>
              </a:lnSpc>
              <a:buClr>
                <a:srgbClr val="002060"/>
              </a:buClr>
              <a:buSzPct val="100000"/>
              <a:buFont typeface="+mj-lt"/>
              <a:buAutoNum type="arabicPeriod"/>
            </a:pPr>
            <a:r>
              <a:rPr lang="en-IN" sz="1350" b="1" dirty="0">
                <a:solidFill>
                  <a:srgbClr val="002060"/>
                </a:solidFill>
                <a:ea typeface="Calibri" panose="020F0502020204030204" pitchFamily="34" charset="0"/>
                <a:cs typeface="Times New Roman" panose="02020603050405020304" pitchFamily="18" charset="0"/>
              </a:rPr>
              <a:t>The agent with agent id ‘9’ performs best.</a:t>
            </a:r>
          </a:p>
          <a:p>
            <a:pPr marL="540000" indent="-257175">
              <a:lnSpc>
                <a:spcPct val="107000"/>
              </a:lnSpc>
              <a:buClr>
                <a:srgbClr val="002060"/>
              </a:buClr>
              <a:buSzPct val="100000"/>
              <a:buFont typeface="+mj-lt"/>
              <a:buAutoNum type="arabicPeriod"/>
            </a:pPr>
            <a:r>
              <a:rPr lang="en-IN" sz="1350" b="1" dirty="0">
                <a:solidFill>
                  <a:srgbClr val="002060"/>
                </a:solidFill>
                <a:ea typeface="Calibri" panose="020F0502020204030204" pitchFamily="34" charset="0"/>
                <a:cs typeface="Times New Roman" panose="02020603050405020304" pitchFamily="18" charset="0"/>
              </a:rPr>
              <a:t>The share of TA/TO distribution channel is most</a:t>
            </a:r>
          </a:p>
          <a:p>
            <a:pPr marL="540000" indent="-257175">
              <a:lnSpc>
                <a:spcPct val="107000"/>
              </a:lnSpc>
              <a:buClr>
                <a:srgbClr val="002060"/>
              </a:buClr>
              <a:buSzPct val="100000"/>
              <a:buFont typeface="+mj-lt"/>
              <a:buAutoNum type="arabicPeriod"/>
            </a:pPr>
            <a:r>
              <a:rPr lang="en-IN" sz="1350" b="1" dirty="0">
                <a:solidFill>
                  <a:srgbClr val="002060"/>
                </a:solidFill>
                <a:ea typeface="Calibri" panose="020F0502020204030204" pitchFamily="34" charset="0"/>
                <a:cs typeface="Times New Roman" panose="02020603050405020304" pitchFamily="18" charset="0"/>
              </a:rPr>
              <a:t>The average daily rate of August is most?</a:t>
            </a:r>
          </a:p>
          <a:p>
            <a:pPr marL="540000" indent="-257175">
              <a:lnSpc>
                <a:spcPct val="107000"/>
              </a:lnSpc>
              <a:buClr>
                <a:srgbClr val="002060"/>
              </a:buClr>
              <a:buSzPct val="100000"/>
              <a:buFont typeface="+mj-lt"/>
              <a:buAutoNum type="arabicPeriod"/>
            </a:pPr>
            <a:r>
              <a:rPr lang="en-IN" sz="1350" b="1" dirty="0">
                <a:solidFill>
                  <a:srgbClr val="002060"/>
                </a:solidFill>
                <a:ea typeface="Calibri" panose="020F0502020204030204" pitchFamily="34" charset="0"/>
                <a:cs typeface="Times New Roman" panose="02020603050405020304" pitchFamily="18" charset="0"/>
              </a:rPr>
              <a:t>The Repeat Customers are significantly minute in comparison to Non Repeating Customers</a:t>
            </a:r>
          </a:p>
          <a:p>
            <a:pPr marL="540000" indent="-257175">
              <a:lnSpc>
                <a:spcPct val="107000"/>
              </a:lnSpc>
              <a:spcAft>
                <a:spcPts val="600"/>
              </a:spcAft>
              <a:buClr>
                <a:srgbClr val="002060"/>
              </a:buClr>
              <a:buSzPct val="100000"/>
              <a:buFont typeface="+mj-lt"/>
              <a:buAutoNum type="arabicPeriod"/>
            </a:pPr>
            <a:r>
              <a:rPr lang="en-IN" sz="1350" b="1" dirty="0">
                <a:solidFill>
                  <a:srgbClr val="002060"/>
                </a:solidFill>
                <a:ea typeface="Calibri" panose="020F0502020204030204" pitchFamily="34" charset="0"/>
                <a:cs typeface="Times New Roman" panose="02020603050405020304" pitchFamily="18" charset="0"/>
              </a:rPr>
              <a:t>The correlation matrix plot shows the correlation between every variable pair.</a:t>
            </a:r>
          </a:p>
          <a:p>
            <a:pPr marL="882900">
              <a:buClr>
                <a:srgbClr val="002060"/>
              </a:buClr>
              <a:buSzPct val="100000"/>
              <a:buFont typeface="+mj-lt"/>
              <a:buAutoNum type="arabicPeriod"/>
            </a:pPr>
            <a:endParaRPr lang="en-IN" b="1" dirty="0">
              <a:solidFill>
                <a:srgbClr val="002060"/>
              </a:solidFill>
            </a:endParaRPr>
          </a:p>
        </p:txBody>
      </p:sp>
    </p:spTree>
    <p:extLst>
      <p:ext uri="{BB962C8B-B14F-4D97-AF65-F5344CB8AC3E}">
        <p14:creationId xmlns:p14="http://schemas.microsoft.com/office/powerpoint/2010/main" val="3890096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50A8-1E4B-442E-B075-B93942123F91}"/>
              </a:ext>
            </a:extLst>
          </p:cNvPr>
          <p:cNvSpPr>
            <a:spLocks noGrp="1"/>
          </p:cNvSpPr>
          <p:nvPr>
            <p:ph type="title"/>
          </p:nvPr>
        </p:nvSpPr>
        <p:spPr/>
        <p:txBody>
          <a:bodyPr/>
          <a:lstStyle/>
          <a:p>
            <a:r>
              <a:rPr lang="en-US" dirty="0">
                <a:solidFill>
                  <a:srgbClr val="C00000"/>
                </a:solidFill>
              </a:rPr>
              <a:t>Data Summary:</a:t>
            </a:r>
            <a:endParaRPr lang="en-IN" dirty="0">
              <a:solidFill>
                <a:srgbClr val="C00000"/>
              </a:solidFill>
            </a:endParaRPr>
          </a:p>
        </p:txBody>
      </p:sp>
      <p:sp>
        <p:nvSpPr>
          <p:cNvPr id="3" name="Content Placeholder 2">
            <a:extLst>
              <a:ext uri="{FF2B5EF4-FFF2-40B4-BE49-F238E27FC236}">
                <a16:creationId xmlns:a16="http://schemas.microsoft.com/office/drawing/2014/main" id="{62915783-F051-4EFC-905C-1BCC93BCCBF9}"/>
              </a:ext>
            </a:extLst>
          </p:cNvPr>
          <p:cNvSpPr>
            <a:spLocks noGrp="1"/>
          </p:cNvSpPr>
          <p:nvPr>
            <p:ph idx="1"/>
          </p:nvPr>
        </p:nvSpPr>
        <p:spPr/>
        <p:txBody>
          <a:bodyPr>
            <a:normAutofit/>
          </a:bodyPr>
          <a:lstStyle/>
          <a:p>
            <a:pPr marL="0" indent="0">
              <a:buNone/>
            </a:pPr>
            <a:endParaRPr lang="en-US" b="1" dirty="0">
              <a:solidFill>
                <a:srgbClr val="002060"/>
              </a:solidFill>
            </a:endParaRPr>
          </a:p>
          <a:p>
            <a:pPr marL="257175" indent="-257175">
              <a:lnSpc>
                <a:spcPct val="107000"/>
              </a:lnSpc>
              <a:buFont typeface="Symbol" panose="05050102010706020507" pitchFamily="18" charset="2"/>
              <a:buChar char=""/>
            </a:pPr>
            <a:r>
              <a:rPr lang="en-IN" sz="135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hotel : There is two type of Hotel one is Resort Hotel and the other is City Hotel</a:t>
            </a:r>
          </a:p>
          <a:p>
            <a:pPr marL="257175" indent="-257175">
              <a:lnSpc>
                <a:spcPct val="107000"/>
              </a:lnSpc>
              <a:buFont typeface="Symbol" panose="05050102010706020507" pitchFamily="18" charset="2"/>
              <a:buChar char=""/>
            </a:pPr>
            <a:r>
              <a:rPr lang="en-IN" sz="1350" b="1"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is_canceled</a:t>
            </a:r>
            <a:r>
              <a:rPr lang="en-IN" sz="135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 It gives the status if the booking </a:t>
            </a:r>
            <a:r>
              <a:rPr lang="en-IN" sz="1350" b="1"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wheter</a:t>
            </a:r>
            <a:r>
              <a:rPr lang="en-IN" sz="135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it has been cancelled or not</a:t>
            </a:r>
          </a:p>
          <a:p>
            <a:pPr marL="257175" indent="-257175">
              <a:lnSpc>
                <a:spcPct val="107000"/>
              </a:lnSpc>
              <a:buFont typeface="Symbol" panose="05050102010706020507" pitchFamily="18" charset="2"/>
              <a:buChar char=""/>
            </a:pPr>
            <a:r>
              <a:rPr lang="en-IN" sz="1350" b="1"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lead_time</a:t>
            </a:r>
            <a:r>
              <a:rPr lang="en-IN" sz="135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 It gives the difference in days between booking and the arrival of the customer</a:t>
            </a:r>
          </a:p>
          <a:p>
            <a:pPr marL="257175" indent="-257175">
              <a:lnSpc>
                <a:spcPct val="107000"/>
              </a:lnSpc>
              <a:buFont typeface="Symbol" panose="05050102010706020507" pitchFamily="18" charset="2"/>
              <a:buChar char=""/>
            </a:pPr>
            <a:r>
              <a:rPr lang="en-IN" sz="135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arrival _</a:t>
            </a:r>
            <a:r>
              <a:rPr lang="en-IN" sz="1350" b="1"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date_year</a:t>
            </a:r>
            <a:r>
              <a:rPr lang="en-IN" sz="135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 Gives year in which the visitor arrived</a:t>
            </a:r>
          </a:p>
          <a:p>
            <a:pPr marL="257175" indent="-257175">
              <a:lnSpc>
                <a:spcPct val="107000"/>
              </a:lnSpc>
              <a:spcAft>
                <a:spcPts val="600"/>
              </a:spcAft>
              <a:buFont typeface="Symbol" panose="05050102010706020507" pitchFamily="18" charset="2"/>
              <a:buChar char=""/>
            </a:pPr>
            <a:r>
              <a:rPr lang="en-IN" sz="135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arrival _</a:t>
            </a:r>
            <a:r>
              <a:rPr lang="en-IN" sz="1350" b="1" dirty="0" err="1">
                <a:solidFill>
                  <a:srgbClr val="002060"/>
                </a:solidFill>
                <a:latin typeface="Calibri" panose="020F0502020204030204" pitchFamily="34" charset="0"/>
                <a:ea typeface="Calibri" panose="020F0502020204030204" pitchFamily="34" charset="0"/>
                <a:cs typeface="Times New Roman" panose="02020603050405020304" pitchFamily="18" charset="0"/>
              </a:rPr>
              <a:t>date_month</a:t>
            </a:r>
            <a:r>
              <a:rPr lang="en-IN" sz="135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  Gives month in which the visitor arrived</a:t>
            </a:r>
          </a:p>
          <a:p>
            <a:pPr marL="257175" indent="-257175">
              <a:lnSpc>
                <a:spcPct val="107000"/>
              </a:lnSpc>
              <a:spcAft>
                <a:spcPts val="900"/>
              </a:spcAft>
              <a:buFont typeface="Symbol" panose="05050102010706020507" pitchFamily="18" charset="2"/>
              <a:buChar char=""/>
            </a:pPr>
            <a:r>
              <a:rPr lang="en-IN" sz="1350" b="1" dirty="0" err="1">
                <a:solidFill>
                  <a:srgbClr val="002060"/>
                </a:solidFill>
                <a:ea typeface="Times New Roman" panose="02020603050405020304" pitchFamily="18" charset="0"/>
                <a:cs typeface="Times New Roman" panose="02020603050405020304" pitchFamily="18" charset="0"/>
              </a:rPr>
              <a:t>stays_in_weekend_nights</a:t>
            </a:r>
            <a:r>
              <a:rPr lang="en-IN" sz="1350" b="1" dirty="0">
                <a:solidFill>
                  <a:srgbClr val="002060"/>
                </a:solidFill>
                <a:ea typeface="Times New Roman" panose="02020603050405020304" pitchFamily="18" charset="0"/>
                <a:cs typeface="Times New Roman" panose="02020603050405020304" pitchFamily="18" charset="0"/>
              </a:rPr>
              <a:t> : Number of weekend nights spent i.e. Saturday and Sunday</a:t>
            </a:r>
            <a:endParaRPr lang="en-IN" sz="1350" b="1" dirty="0">
              <a:solidFill>
                <a:srgbClr val="002060"/>
              </a:solidFill>
              <a:ea typeface="Calibri" panose="020F0502020204030204" pitchFamily="34" charset="0"/>
              <a:cs typeface="Times New Roman" panose="02020603050405020304" pitchFamily="18" charset="0"/>
            </a:endParaRPr>
          </a:p>
          <a:p>
            <a:pPr marL="257175" indent="-257175">
              <a:lnSpc>
                <a:spcPct val="107000"/>
              </a:lnSpc>
              <a:spcAft>
                <a:spcPts val="900"/>
              </a:spcAft>
              <a:buFont typeface="Symbol" panose="05050102010706020507" pitchFamily="18" charset="2"/>
              <a:buChar char=""/>
            </a:pPr>
            <a:r>
              <a:rPr lang="en-IN" sz="1350" b="1" dirty="0" err="1">
                <a:solidFill>
                  <a:srgbClr val="002060"/>
                </a:solidFill>
                <a:ea typeface="Times New Roman" panose="02020603050405020304" pitchFamily="18" charset="0"/>
                <a:cs typeface="Times New Roman" panose="02020603050405020304" pitchFamily="18" charset="0"/>
              </a:rPr>
              <a:t>stays_in_week_nights</a:t>
            </a:r>
            <a:r>
              <a:rPr lang="en-IN" sz="1350" b="1" dirty="0">
                <a:solidFill>
                  <a:srgbClr val="002060"/>
                </a:solidFill>
                <a:ea typeface="Times New Roman" panose="02020603050405020304" pitchFamily="18" charset="0"/>
                <a:cs typeface="Times New Roman" panose="02020603050405020304" pitchFamily="18" charset="0"/>
              </a:rPr>
              <a:t>: Number of week </a:t>
            </a:r>
            <a:r>
              <a:rPr lang="en-IN" sz="1350" b="1" dirty="0" err="1">
                <a:solidFill>
                  <a:srgbClr val="002060"/>
                </a:solidFill>
                <a:ea typeface="Times New Roman" panose="02020603050405020304" pitchFamily="18" charset="0"/>
                <a:cs typeface="Times New Roman" panose="02020603050405020304" pitchFamily="18" charset="0"/>
              </a:rPr>
              <a:t>nightsspent</a:t>
            </a:r>
            <a:r>
              <a:rPr lang="en-IN" sz="1350" b="1" dirty="0">
                <a:solidFill>
                  <a:srgbClr val="002060"/>
                </a:solidFill>
                <a:ea typeface="Times New Roman" panose="02020603050405020304" pitchFamily="18" charset="0"/>
                <a:cs typeface="Times New Roman" panose="02020603050405020304" pitchFamily="18" charset="0"/>
              </a:rPr>
              <a:t>  i.e. Monday to Friday</a:t>
            </a:r>
            <a:endParaRPr lang="en-IN" sz="1350" b="1" dirty="0">
              <a:solidFill>
                <a:srgbClr val="002060"/>
              </a:solidFill>
              <a:ea typeface="Calibri" panose="020F0502020204030204" pitchFamily="34" charset="0"/>
              <a:cs typeface="Times New Roman" panose="02020603050405020304" pitchFamily="18" charset="0"/>
            </a:endParaRPr>
          </a:p>
          <a:p>
            <a:pPr marL="257175" indent="-257175">
              <a:spcAft>
                <a:spcPts val="900"/>
              </a:spcAft>
              <a:buFont typeface="Symbol" panose="05050102010706020507" pitchFamily="18" charset="2"/>
              <a:buChar char=""/>
            </a:pPr>
            <a:r>
              <a:rPr lang="en-IN" sz="1350" b="1" dirty="0">
                <a:solidFill>
                  <a:srgbClr val="002060"/>
                </a:solidFill>
                <a:ea typeface="Times New Roman" panose="02020603050405020304" pitchFamily="18" charset="0"/>
              </a:rPr>
              <a:t>adults : Number of adults per booking</a:t>
            </a:r>
          </a:p>
          <a:p>
            <a:pPr marL="257175" indent="-257175">
              <a:lnSpc>
                <a:spcPct val="107000"/>
              </a:lnSpc>
              <a:spcAft>
                <a:spcPts val="600"/>
              </a:spcAft>
              <a:buFont typeface="Symbol" panose="05050102010706020507" pitchFamily="18" charset="2"/>
              <a:buChar char=""/>
            </a:pPr>
            <a:endParaRPr lang="en-IN" sz="135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endParaRPr lang="en-IN" b="1" dirty="0">
              <a:solidFill>
                <a:srgbClr val="002060"/>
              </a:solidFill>
            </a:endParaRPr>
          </a:p>
        </p:txBody>
      </p:sp>
    </p:spTree>
    <p:extLst>
      <p:ext uri="{BB962C8B-B14F-4D97-AF65-F5344CB8AC3E}">
        <p14:creationId xmlns:p14="http://schemas.microsoft.com/office/powerpoint/2010/main" val="370594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53F5-41BB-96F3-4952-58A208382BA3}"/>
              </a:ext>
            </a:extLst>
          </p:cNvPr>
          <p:cNvSpPr>
            <a:spLocks noGrp="1"/>
          </p:cNvSpPr>
          <p:nvPr>
            <p:ph type="title"/>
          </p:nvPr>
        </p:nvSpPr>
        <p:spPr/>
        <p:txBody>
          <a:bodyPr/>
          <a:lstStyle/>
          <a:p>
            <a:r>
              <a:rPr lang="en-US" dirty="0">
                <a:solidFill>
                  <a:srgbClr val="C00000"/>
                </a:solidFill>
              </a:rPr>
              <a:t>Data Summary:</a:t>
            </a:r>
            <a:endParaRPr lang="en-IN" dirty="0">
              <a:solidFill>
                <a:srgbClr val="C00000"/>
              </a:solidFill>
            </a:endParaRPr>
          </a:p>
        </p:txBody>
      </p:sp>
      <p:sp>
        <p:nvSpPr>
          <p:cNvPr id="3" name="Content Placeholder 2">
            <a:extLst>
              <a:ext uri="{FF2B5EF4-FFF2-40B4-BE49-F238E27FC236}">
                <a16:creationId xmlns:a16="http://schemas.microsoft.com/office/drawing/2014/main" id="{57CED54C-938A-7786-44F4-B88FB6EC5D48}"/>
              </a:ext>
            </a:extLst>
          </p:cNvPr>
          <p:cNvSpPr>
            <a:spLocks noGrp="1"/>
          </p:cNvSpPr>
          <p:nvPr>
            <p:ph idx="1"/>
          </p:nvPr>
        </p:nvSpPr>
        <p:spPr/>
        <p:txBody>
          <a:bodyPr>
            <a:noAutofit/>
          </a:bodyPr>
          <a:lstStyle/>
          <a:p>
            <a:pPr marL="257175" indent="-257175">
              <a:spcAft>
                <a:spcPts val="900"/>
              </a:spcAft>
              <a:buFont typeface="Symbol" panose="05050102010706020507" pitchFamily="18" charset="2"/>
              <a:buChar char=""/>
            </a:pPr>
            <a:r>
              <a:rPr lang="en-IN" sz="1350" b="1" dirty="0">
                <a:solidFill>
                  <a:srgbClr val="002060"/>
                </a:solidFill>
                <a:ea typeface="Times New Roman" panose="02020603050405020304" pitchFamily="18" charset="0"/>
              </a:rPr>
              <a:t>children : Number of children per booking</a:t>
            </a:r>
          </a:p>
          <a:p>
            <a:pPr marL="257175" indent="-257175">
              <a:spcAft>
                <a:spcPts val="900"/>
              </a:spcAft>
              <a:buFont typeface="Symbol" panose="05050102010706020507" pitchFamily="18" charset="2"/>
              <a:buChar char=""/>
            </a:pPr>
            <a:r>
              <a:rPr lang="en-IN" sz="1350" b="1" dirty="0">
                <a:solidFill>
                  <a:srgbClr val="002060"/>
                </a:solidFill>
                <a:ea typeface="Times New Roman" panose="02020603050405020304" pitchFamily="18" charset="0"/>
              </a:rPr>
              <a:t>babies : Number of babies per booking</a:t>
            </a:r>
          </a:p>
          <a:p>
            <a:pPr marL="257175" indent="-257175">
              <a:spcAft>
                <a:spcPts val="900"/>
              </a:spcAft>
              <a:buFont typeface="Symbol" panose="05050102010706020507" pitchFamily="18" charset="2"/>
              <a:buChar char=""/>
            </a:pPr>
            <a:r>
              <a:rPr lang="en-IN" sz="1350" b="1" dirty="0">
                <a:solidFill>
                  <a:srgbClr val="002060"/>
                </a:solidFill>
                <a:ea typeface="Times New Roman" panose="02020603050405020304" pitchFamily="18" charset="0"/>
              </a:rPr>
              <a:t>meal : Type of meal preferred by customers</a:t>
            </a:r>
          </a:p>
          <a:p>
            <a:pPr marL="257175" indent="-257175">
              <a:spcAft>
                <a:spcPts val="900"/>
              </a:spcAft>
              <a:buFont typeface="Symbol" panose="05050102010706020507" pitchFamily="18" charset="2"/>
              <a:buChar char=""/>
            </a:pPr>
            <a:r>
              <a:rPr lang="en-IN" sz="1350" b="1" dirty="0">
                <a:solidFill>
                  <a:srgbClr val="002060"/>
                </a:solidFill>
                <a:ea typeface="Times New Roman" panose="02020603050405020304" pitchFamily="18" charset="0"/>
              </a:rPr>
              <a:t>country : Country of origin of visitor</a:t>
            </a:r>
          </a:p>
          <a:p>
            <a:pPr marL="257175" indent="-257175">
              <a:spcAft>
                <a:spcPts val="900"/>
              </a:spcAft>
              <a:buFont typeface="Symbol" panose="05050102010706020507" pitchFamily="18" charset="2"/>
              <a:buChar char=""/>
            </a:pPr>
            <a:r>
              <a:rPr lang="en-IN" sz="1350" b="1" dirty="0" err="1">
                <a:solidFill>
                  <a:srgbClr val="002060"/>
                </a:solidFill>
                <a:ea typeface="Times New Roman" panose="02020603050405020304" pitchFamily="18" charset="0"/>
              </a:rPr>
              <a:t>market_segment</a:t>
            </a:r>
            <a:r>
              <a:rPr lang="en-IN" sz="1350" b="1" dirty="0">
                <a:solidFill>
                  <a:srgbClr val="002060"/>
                </a:solidFill>
                <a:ea typeface="Times New Roman" panose="02020603050405020304" pitchFamily="18" charset="0"/>
              </a:rPr>
              <a:t> : group of people based on market</a:t>
            </a:r>
          </a:p>
          <a:p>
            <a:pPr marL="257175" indent="-257175">
              <a:lnSpc>
                <a:spcPct val="107000"/>
              </a:lnSpc>
              <a:spcAft>
                <a:spcPts val="600"/>
              </a:spcAft>
              <a:buFont typeface="Symbol" panose="05050102010706020507" pitchFamily="18" charset="2"/>
              <a:buChar char=""/>
            </a:pPr>
            <a:r>
              <a:rPr lang="en-IN" sz="1350" b="1" dirty="0" err="1">
                <a:solidFill>
                  <a:srgbClr val="002060"/>
                </a:solidFill>
                <a:ea typeface="Calibri" panose="020F0502020204030204" pitchFamily="34" charset="0"/>
                <a:cs typeface="Times New Roman" panose="02020603050405020304" pitchFamily="18" charset="0"/>
              </a:rPr>
              <a:t>distribution_channel</a:t>
            </a:r>
            <a:r>
              <a:rPr lang="en-IN" sz="1350" b="1" dirty="0">
                <a:solidFill>
                  <a:srgbClr val="002060"/>
                </a:solidFill>
                <a:ea typeface="Calibri" panose="020F0502020204030204" pitchFamily="34" charset="0"/>
                <a:cs typeface="Times New Roman" panose="02020603050405020304" pitchFamily="18" charset="0"/>
              </a:rPr>
              <a:t> : Name of the distribution channel</a:t>
            </a:r>
          </a:p>
          <a:p>
            <a:pPr marL="257175" indent="-257175">
              <a:lnSpc>
                <a:spcPct val="107000"/>
              </a:lnSpc>
              <a:spcAft>
                <a:spcPts val="600"/>
              </a:spcAft>
              <a:buFont typeface="Symbol" panose="05050102010706020507" pitchFamily="18" charset="2"/>
              <a:buChar char=""/>
            </a:pPr>
            <a:r>
              <a:rPr lang="en-IN" sz="1350" b="1" dirty="0" err="1">
                <a:solidFill>
                  <a:srgbClr val="002060"/>
                </a:solidFill>
                <a:ea typeface="Calibri" panose="020F0502020204030204" pitchFamily="34" charset="0"/>
                <a:cs typeface="Calibri" panose="020F0502020204030204" pitchFamily="34" charset="0"/>
              </a:rPr>
              <a:t>is_repeated_guest</a:t>
            </a:r>
            <a:r>
              <a:rPr lang="en-IN" sz="1350" b="1" dirty="0">
                <a:solidFill>
                  <a:srgbClr val="002060"/>
                </a:solidFill>
                <a:ea typeface="Calibri" panose="020F0502020204030204" pitchFamily="34" charset="0"/>
                <a:cs typeface="Calibri" panose="020F0502020204030204" pitchFamily="34" charset="0"/>
              </a:rPr>
              <a:t> : Tells </a:t>
            </a:r>
            <a:r>
              <a:rPr lang="en-IN" sz="1350" b="1" dirty="0" err="1">
                <a:solidFill>
                  <a:srgbClr val="002060"/>
                </a:solidFill>
                <a:ea typeface="Calibri" panose="020F0502020204030204" pitchFamily="34" charset="0"/>
                <a:cs typeface="Calibri" panose="020F0502020204030204" pitchFamily="34" charset="0"/>
              </a:rPr>
              <a:t>wheter</a:t>
            </a:r>
            <a:r>
              <a:rPr lang="en-IN" sz="1350" b="1" dirty="0">
                <a:solidFill>
                  <a:srgbClr val="002060"/>
                </a:solidFill>
                <a:ea typeface="Calibri" panose="020F0502020204030204" pitchFamily="34" charset="0"/>
                <a:cs typeface="Calibri" panose="020F0502020204030204" pitchFamily="34" charset="0"/>
              </a:rPr>
              <a:t> the guest is a repeat customer or first time visitor.</a:t>
            </a:r>
            <a:endParaRPr lang="en-IN" sz="1350" b="1" dirty="0">
              <a:solidFill>
                <a:srgbClr val="002060"/>
              </a:solidFill>
              <a:ea typeface="Calibri" panose="020F0502020204030204" pitchFamily="34" charset="0"/>
              <a:cs typeface="Times New Roman" panose="02020603050405020304" pitchFamily="18" charset="0"/>
            </a:endParaRPr>
          </a:p>
          <a:p>
            <a:pPr marL="257175" indent="-257175">
              <a:spcAft>
                <a:spcPts val="900"/>
              </a:spcAft>
              <a:buFont typeface="Symbol" panose="05050102010706020507" pitchFamily="18" charset="2"/>
              <a:buChar char=""/>
            </a:pPr>
            <a:r>
              <a:rPr lang="en-IN" sz="1350" b="1" dirty="0" err="1">
                <a:solidFill>
                  <a:srgbClr val="002060"/>
                </a:solidFill>
                <a:ea typeface="Times New Roman" panose="02020603050405020304" pitchFamily="18" charset="0"/>
              </a:rPr>
              <a:t>previous_cancellations</a:t>
            </a:r>
            <a:r>
              <a:rPr lang="en-IN" sz="1350" b="1" dirty="0">
                <a:solidFill>
                  <a:srgbClr val="002060"/>
                </a:solidFill>
                <a:ea typeface="Times New Roman" panose="02020603050405020304" pitchFamily="18" charset="0"/>
              </a:rPr>
              <a:t> : Number of previous bookings that were cancelled by the customer prior to the current booking</a:t>
            </a:r>
          </a:p>
          <a:p>
            <a:endParaRPr lang="en-IN" sz="1350" b="1" dirty="0">
              <a:solidFill>
                <a:srgbClr val="002060"/>
              </a:solidFill>
            </a:endParaRPr>
          </a:p>
        </p:txBody>
      </p:sp>
    </p:spTree>
    <p:extLst>
      <p:ext uri="{BB962C8B-B14F-4D97-AF65-F5344CB8AC3E}">
        <p14:creationId xmlns:p14="http://schemas.microsoft.com/office/powerpoint/2010/main" val="112217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EAD4-DF4C-92B9-3331-8B2B483C91F5}"/>
              </a:ext>
            </a:extLst>
          </p:cNvPr>
          <p:cNvSpPr>
            <a:spLocks noGrp="1"/>
          </p:cNvSpPr>
          <p:nvPr>
            <p:ph type="title"/>
          </p:nvPr>
        </p:nvSpPr>
        <p:spPr/>
        <p:txBody>
          <a:bodyPr/>
          <a:lstStyle/>
          <a:p>
            <a:r>
              <a:rPr lang="en-US" dirty="0">
                <a:solidFill>
                  <a:srgbClr val="C00000"/>
                </a:solidFill>
              </a:rPr>
              <a:t>Data Summary:</a:t>
            </a:r>
            <a:endParaRPr lang="en-IN" dirty="0">
              <a:solidFill>
                <a:srgbClr val="C00000"/>
              </a:solidFill>
            </a:endParaRPr>
          </a:p>
        </p:txBody>
      </p:sp>
      <p:sp>
        <p:nvSpPr>
          <p:cNvPr id="3" name="Content Placeholder 2">
            <a:extLst>
              <a:ext uri="{FF2B5EF4-FFF2-40B4-BE49-F238E27FC236}">
                <a16:creationId xmlns:a16="http://schemas.microsoft.com/office/drawing/2014/main" id="{29D1F3AC-53CC-C97E-B33A-26BB4BF0B3BD}"/>
              </a:ext>
            </a:extLst>
          </p:cNvPr>
          <p:cNvSpPr>
            <a:spLocks noGrp="1"/>
          </p:cNvSpPr>
          <p:nvPr>
            <p:ph idx="1"/>
          </p:nvPr>
        </p:nvSpPr>
        <p:spPr/>
        <p:txBody>
          <a:bodyPr>
            <a:noAutofit/>
          </a:bodyPr>
          <a:lstStyle/>
          <a:p>
            <a:pPr marL="257175" indent="-257175">
              <a:spcAft>
                <a:spcPts val="900"/>
              </a:spcAft>
              <a:buFont typeface="Symbol" panose="05050102010706020507" pitchFamily="18" charset="2"/>
              <a:buChar char=""/>
            </a:pPr>
            <a:r>
              <a:rPr lang="en-IN" sz="1350" b="1" dirty="0" err="1">
                <a:solidFill>
                  <a:srgbClr val="002060"/>
                </a:solidFill>
                <a:latin typeface="Calibri" panose="020F0502020204030204" pitchFamily="34" charset="0"/>
                <a:ea typeface="Times New Roman" panose="02020603050405020304" pitchFamily="18" charset="0"/>
              </a:rPr>
              <a:t>previous_bookings_not_canceled</a:t>
            </a:r>
            <a:r>
              <a:rPr lang="en-IN" sz="1350" b="1" dirty="0">
                <a:solidFill>
                  <a:srgbClr val="002060"/>
                </a:solidFill>
                <a:latin typeface="Calibri" panose="020F0502020204030204" pitchFamily="34" charset="0"/>
                <a:ea typeface="Times New Roman" panose="02020603050405020304" pitchFamily="18" charset="0"/>
              </a:rPr>
              <a:t> : Number of previous bookings not </a:t>
            </a:r>
            <a:r>
              <a:rPr lang="en-IN" sz="1350" b="1" dirty="0" err="1">
                <a:solidFill>
                  <a:srgbClr val="002060"/>
                </a:solidFill>
                <a:latin typeface="Calibri" panose="020F0502020204030204" pitchFamily="34" charset="0"/>
                <a:ea typeface="Times New Roman" panose="02020603050405020304" pitchFamily="18" charset="0"/>
              </a:rPr>
              <a:t>canceled</a:t>
            </a:r>
            <a:r>
              <a:rPr lang="en-IN" sz="1350" b="1" dirty="0">
                <a:solidFill>
                  <a:srgbClr val="002060"/>
                </a:solidFill>
                <a:latin typeface="Calibri" panose="020F0502020204030204" pitchFamily="34" charset="0"/>
                <a:ea typeface="Times New Roman" panose="02020603050405020304" pitchFamily="18" charset="0"/>
              </a:rPr>
              <a:t> by the customer prior to the current booking</a:t>
            </a:r>
            <a:endParaRPr lang="en-IN" sz="1350" b="1" dirty="0">
              <a:solidFill>
                <a:srgbClr val="002060"/>
              </a:solidFill>
              <a:latin typeface="Times New Roman" panose="02020603050405020304" pitchFamily="18" charset="0"/>
              <a:ea typeface="Times New Roman" panose="02020603050405020304" pitchFamily="18" charset="0"/>
            </a:endParaRPr>
          </a:p>
          <a:p>
            <a:pPr marL="257175" indent="-257175">
              <a:spcAft>
                <a:spcPts val="900"/>
              </a:spcAft>
              <a:buFont typeface="Symbol" panose="05050102010706020507" pitchFamily="18" charset="2"/>
              <a:buChar char=""/>
            </a:pPr>
            <a:r>
              <a:rPr lang="en-IN" sz="1350" b="1" dirty="0" err="1">
                <a:solidFill>
                  <a:srgbClr val="002060"/>
                </a:solidFill>
                <a:latin typeface="Calibri" panose="020F0502020204030204" pitchFamily="34" charset="0"/>
                <a:ea typeface="Times New Roman" panose="02020603050405020304" pitchFamily="18" charset="0"/>
              </a:rPr>
              <a:t>reserved_room_type</a:t>
            </a:r>
            <a:r>
              <a:rPr lang="en-IN" sz="1350" b="1" dirty="0">
                <a:solidFill>
                  <a:srgbClr val="002060"/>
                </a:solidFill>
                <a:latin typeface="Calibri" panose="020F0502020204030204" pitchFamily="34" charset="0"/>
                <a:ea typeface="Times New Roman" panose="02020603050405020304" pitchFamily="18" charset="0"/>
              </a:rPr>
              <a:t> :Type of room reserved</a:t>
            </a:r>
            <a:endParaRPr lang="en-IN" sz="1350" b="1" dirty="0">
              <a:solidFill>
                <a:srgbClr val="002060"/>
              </a:solidFill>
              <a:latin typeface="Times New Roman" panose="02020603050405020304" pitchFamily="18" charset="0"/>
              <a:ea typeface="Times New Roman" panose="02020603050405020304" pitchFamily="18" charset="0"/>
            </a:endParaRPr>
          </a:p>
          <a:p>
            <a:pPr marL="257175" indent="-257175">
              <a:lnSpc>
                <a:spcPct val="107000"/>
              </a:lnSpc>
              <a:spcAft>
                <a:spcPts val="600"/>
              </a:spcAft>
              <a:buFont typeface="Symbol" panose="05050102010706020507" pitchFamily="18" charset="2"/>
              <a:buChar char=""/>
            </a:pPr>
            <a:r>
              <a:rPr lang="en-IN" sz="1350" b="1" dirty="0" err="1">
                <a:solidFill>
                  <a:srgbClr val="002060"/>
                </a:solidFill>
                <a:latin typeface="Calibri" panose="020F0502020204030204" pitchFamily="34" charset="0"/>
                <a:ea typeface="Calibri" panose="020F0502020204030204" pitchFamily="34" charset="0"/>
                <a:cs typeface="Calibri" panose="020F0502020204030204" pitchFamily="34" charset="0"/>
              </a:rPr>
              <a:t>assigned_room_type</a:t>
            </a:r>
            <a:r>
              <a:rPr lang="en-IN" sz="1350" b="1" dirty="0">
                <a:solidFill>
                  <a:srgbClr val="002060"/>
                </a:solidFill>
                <a:latin typeface="Calibri" panose="020F0502020204030204" pitchFamily="34" charset="0"/>
                <a:ea typeface="Calibri" panose="020F0502020204030204" pitchFamily="34" charset="0"/>
                <a:cs typeface="Calibri" panose="020F0502020204030204" pitchFamily="34" charset="0"/>
              </a:rPr>
              <a:t> : Type of room assigned during booking</a:t>
            </a:r>
            <a:endParaRPr lang="en-IN" sz="135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257175" indent="-257175">
              <a:spcAft>
                <a:spcPts val="900"/>
              </a:spcAft>
              <a:buFont typeface="Symbol" panose="05050102010706020507" pitchFamily="18" charset="2"/>
              <a:buChar char=""/>
            </a:pPr>
            <a:r>
              <a:rPr lang="en-IN" sz="1350" b="1" dirty="0" err="1">
                <a:solidFill>
                  <a:srgbClr val="002060"/>
                </a:solidFill>
                <a:latin typeface="Calibri" panose="020F0502020204030204" pitchFamily="34" charset="0"/>
                <a:ea typeface="Times New Roman" panose="02020603050405020304" pitchFamily="18" charset="0"/>
              </a:rPr>
              <a:t>booking_changes</a:t>
            </a:r>
            <a:r>
              <a:rPr lang="en-IN" sz="1350" b="1" dirty="0">
                <a:solidFill>
                  <a:srgbClr val="002060"/>
                </a:solidFill>
                <a:latin typeface="Calibri" panose="020F0502020204030204" pitchFamily="34" charset="0"/>
                <a:ea typeface="Times New Roman" panose="02020603050405020304" pitchFamily="18" charset="0"/>
              </a:rPr>
              <a:t> : Number of bookings changed</a:t>
            </a:r>
            <a:endParaRPr lang="en-IN" sz="1350" b="1" dirty="0">
              <a:solidFill>
                <a:srgbClr val="002060"/>
              </a:solidFill>
              <a:latin typeface="Times New Roman" panose="02020603050405020304" pitchFamily="18" charset="0"/>
              <a:ea typeface="Times New Roman" panose="02020603050405020304" pitchFamily="18" charset="0"/>
            </a:endParaRPr>
          </a:p>
          <a:p>
            <a:pPr marL="257175" indent="-257175">
              <a:spcAft>
                <a:spcPts val="900"/>
              </a:spcAft>
              <a:buFont typeface="Symbol" panose="05050102010706020507" pitchFamily="18" charset="2"/>
              <a:buChar char=""/>
            </a:pPr>
            <a:r>
              <a:rPr lang="en-IN" sz="1350" b="1" dirty="0" err="1">
                <a:solidFill>
                  <a:srgbClr val="002060"/>
                </a:solidFill>
                <a:latin typeface="Calibri" panose="020F0502020204030204" pitchFamily="34" charset="0"/>
                <a:ea typeface="Times New Roman" panose="02020603050405020304" pitchFamily="18" charset="0"/>
              </a:rPr>
              <a:t>deposit_type</a:t>
            </a:r>
            <a:r>
              <a:rPr lang="en-IN" sz="1350" b="1" dirty="0">
                <a:solidFill>
                  <a:srgbClr val="002060"/>
                </a:solidFill>
                <a:latin typeface="Calibri" panose="020F0502020204030204" pitchFamily="34" charset="0"/>
                <a:ea typeface="Times New Roman" panose="02020603050405020304" pitchFamily="18" charset="0"/>
              </a:rPr>
              <a:t> :  Types of deposit</a:t>
            </a:r>
            <a:endParaRPr lang="en-IN" sz="1350" b="1" dirty="0">
              <a:solidFill>
                <a:srgbClr val="002060"/>
              </a:solidFill>
              <a:latin typeface="Times New Roman" panose="02020603050405020304" pitchFamily="18" charset="0"/>
              <a:ea typeface="Times New Roman" panose="02020603050405020304" pitchFamily="18" charset="0"/>
            </a:endParaRPr>
          </a:p>
          <a:p>
            <a:pPr marL="257175" indent="-257175">
              <a:spcAft>
                <a:spcPts val="900"/>
              </a:spcAft>
              <a:buFont typeface="Symbol" panose="05050102010706020507" pitchFamily="18" charset="2"/>
              <a:buChar char=""/>
            </a:pPr>
            <a:r>
              <a:rPr lang="en-IN" sz="1350" b="1" dirty="0">
                <a:solidFill>
                  <a:srgbClr val="002060"/>
                </a:solidFill>
                <a:latin typeface="Calibri" panose="020F0502020204030204" pitchFamily="34" charset="0"/>
                <a:ea typeface="Times New Roman" panose="02020603050405020304" pitchFamily="18" charset="0"/>
              </a:rPr>
              <a:t>agent : Gives the ID of the agent</a:t>
            </a:r>
            <a:endParaRPr lang="en-IN" sz="1350" b="1" dirty="0">
              <a:solidFill>
                <a:srgbClr val="002060"/>
              </a:solidFill>
              <a:latin typeface="Times New Roman" panose="02020603050405020304" pitchFamily="18" charset="0"/>
              <a:ea typeface="Times New Roman" panose="02020603050405020304" pitchFamily="18" charset="0"/>
            </a:endParaRPr>
          </a:p>
          <a:p>
            <a:pPr marL="257175" indent="-257175">
              <a:spcAft>
                <a:spcPts val="900"/>
              </a:spcAft>
              <a:buFont typeface="Symbol" panose="05050102010706020507" pitchFamily="18" charset="2"/>
              <a:buChar char=""/>
            </a:pPr>
            <a:r>
              <a:rPr lang="en-IN" sz="1350" b="1" dirty="0">
                <a:solidFill>
                  <a:srgbClr val="002060"/>
                </a:solidFill>
                <a:latin typeface="Calibri" panose="020F0502020204030204" pitchFamily="34" charset="0"/>
                <a:ea typeface="Times New Roman" panose="02020603050405020304" pitchFamily="18" charset="0"/>
              </a:rPr>
              <a:t>company : Gives the ID of the Company related to the booking</a:t>
            </a:r>
            <a:endParaRPr lang="en-IN" sz="1350" b="1" dirty="0">
              <a:solidFill>
                <a:srgbClr val="002060"/>
              </a:solidFill>
              <a:latin typeface="Times New Roman" panose="02020603050405020304" pitchFamily="18" charset="0"/>
              <a:ea typeface="Times New Roman" panose="02020603050405020304" pitchFamily="18" charset="0"/>
            </a:endParaRPr>
          </a:p>
          <a:p>
            <a:pPr marL="257175" indent="-257175">
              <a:spcAft>
                <a:spcPts val="900"/>
              </a:spcAft>
              <a:buFont typeface="Symbol" panose="05050102010706020507" pitchFamily="18" charset="2"/>
              <a:buChar char=""/>
            </a:pPr>
            <a:r>
              <a:rPr lang="en-IN" sz="1350" b="1" dirty="0" err="1">
                <a:solidFill>
                  <a:srgbClr val="002060"/>
                </a:solidFill>
                <a:latin typeface="Calibri" panose="020F0502020204030204" pitchFamily="34" charset="0"/>
                <a:ea typeface="Times New Roman" panose="02020603050405020304" pitchFamily="18" charset="0"/>
              </a:rPr>
              <a:t>day_in_waiting_list</a:t>
            </a:r>
            <a:r>
              <a:rPr lang="en-IN" sz="1350" b="1" dirty="0">
                <a:solidFill>
                  <a:srgbClr val="002060"/>
                </a:solidFill>
                <a:latin typeface="Calibri" panose="020F0502020204030204" pitchFamily="34" charset="0"/>
                <a:ea typeface="Times New Roman" panose="02020603050405020304" pitchFamily="18" charset="0"/>
              </a:rPr>
              <a:t> : Number of days the booking was in the waiting list before confirmation</a:t>
            </a:r>
            <a:endParaRPr lang="en-IN" sz="1350" b="1" dirty="0">
              <a:solidFill>
                <a:srgbClr val="002060"/>
              </a:solidFill>
              <a:latin typeface="Times New Roman" panose="02020603050405020304" pitchFamily="18" charset="0"/>
              <a:ea typeface="Times New Roman" panose="02020603050405020304" pitchFamily="18" charset="0"/>
            </a:endParaRPr>
          </a:p>
          <a:p>
            <a:pPr marL="257175" indent="-257175">
              <a:spcAft>
                <a:spcPts val="900"/>
              </a:spcAft>
              <a:buFont typeface="Symbol" panose="05050102010706020507" pitchFamily="18" charset="2"/>
              <a:buChar char=""/>
            </a:pPr>
            <a:r>
              <a:rPr lang="en-IN" sz="1350" b="1" dirty="0" err="1">
                <a:solidFill>
                  <a:srgbClr val="002060"/>
                </a:solidFill>
                <a:latin typeface="Calibri" panose="020F0502020204030204" pitchFamily="34" charset="0"/>
                <a:ea typeface="Times New Roman" panose="02020603050405020304" pitchFamily="18" charset="0"/>
              </a:rPr>
              <a:t>customer_type</a:t>
            </a:r>
            <a:r>
              <a:rPr lang="en-IN" sz="1350" b="1" dirty="0">
                <a:solidFill>
                  <a:srgbClr val="002060"/>
                </a:solidFill>
                <a:latin typeface="Calibri" panose="020F0502020204030204" pitchFamily="34" charset="0"/>
                <a:ea typeface="Times New Roman" panose="02020603050405020304" pitchFamily="18" charset="0"/>
              </a:rPr>
              <a:t> : Type of customer</a:t>
            </a:r>
            <a:endParaRPr lang="en-IN" sz="1350" b="1" dirty="0">
              <a:solidFill>
                <a:srgbClr val="00206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490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187A-DC6C-DB64-EED3-635467D9F02F}"/>
              </a:ext>
            </a:extLst>
          </p:cNvPr>
          <p:cNvSpPr>
            <a:spLocks noGrp="1"/>
          </p:cNvSpPr>
          <p:nvPr>
            <p:ph type="title"/>
          </p:nvPr>
        </p:nvSpPr>
        <p:spPr/>
        <p:txBody>
          <a:bodyPr/>
          <a:lstStyle/>
          <a:p>
            <a:r>
              <a:rPr lang="en-US" dirty="0">
                <a:solidFill>
                  <a:srgbClr val="C00000"/>
                </a:solidFill>
              </a:rPr>
              <a:t>Data Summary:</a:t>
            </a:r>
            <a:endParaRPr lang="en-IN" dirty="0">
              <a:solidFill>
                <a:srgbClr val="C00000"/>
              </a:solidFill>
            </a:endParaRPr>
          </a:p>
        </p:txBody>
      </p:sp>
      <p:sp>
        <p:nvSpPr>
          <p:cNvPr id="3" name="Content Placeholder 2">
            <a:extLst>
              <a:ext uri="{FF2B5EF4-FFF2-40B4-BE49-F238E27FC236}">
                <a16:creationId xmlns:a16="http://schemas.microsoft.com/office/drawing/2014/main" id="{4C0270D1-BC92-C719-5F31-81112A0B64C0}"/>
              </a:ext>
            </a:extLst>
          </p:cNvPr>
          <p:cNvSpPr>
            <a:spLocks noGrp="1"/>
          </p:cNvSpPr>
          <p:nvPr>
            <p:ph idx="1"/>
          </p:nvPr>
        </p:nvSpPr>
        <p:spPr/>
        <p:txBody>
          <a:bodyPr/>
          <a:lstStyle/>
          <a:p>
            <a:pPr marL="257175" indent="-257175">
              <a:spcAft>
                <a:spcPts val="900"/>
              </a:spcAft>
              <a:buFont typeface="Symbol" panose="05050102010706020507" pitchFamily="18" charset="2"/>
              <a:buChar char=""/>
            </a:pPr>
            <a:r>
              <a:rPr lang="en-IN" sz="1350" b="1" dirty="0" err="1">
                <a:solidFill>
                  <a:srgbClr val="002060"/>
                </a:solidFill>
                <a:latin typeface="Calibri" panose="020F0502020204030204" pitchFamily="34" charset="0"/>
                <a:ea typeface="Times New Roman" panose="02020603050405020304" pitchFamily="18" charset="0"/>
              </a:rPr>
              <a:t>adr</a:t>
            </a:r>
            <a:r>
              <a:rPr lang="en-IN" sz="1350" b="1" dirty="0">
                <a:solidFill>
                  <a:srgbClr val="002060"/>
                </a:solidFill>
                <a:latin typeface="Calibri" panose="020F0502020204030204" pitchFamily="34" charset="0"/>
                <a:ea typeface="Times New Roman" panose="02020603050405020304" pitchFamily="18" charset="0"/>
              </a:rPr>
              <a:t> : average daily rate</a:t>
            </a:r>
            <a:endParaRPr lang="en-IN" sz="1350" b="1" dirty="0">
              <a:solidFill>
                <a:srgbClr val="002060"/>
              </a:solidFill>
              <a:latin typeface="Times New Roman" panose="02020603050405020304" pitchFamily="18" charset="0"/>
              <a:ea typeface="Times New Roman" panose="02020603050405020304" pitchFamily="18" charset="0"/>
            </a:endParaRPr>
          </a:p>
          <a:p>
            <a:pPr marL="257175" indent="-257175">
              <a:spcAft>
                <a:spcPts val="900"/>
              </a:spcAft>
              <a:buFont typeface="Symbol" panose="05050102010706020507" pitchFamily="18" charset="2"/>
              <a:buChar char=""/>
            </a:pPr>
            <a:r>
              <a:rPr lang="en-IN" sz="1350" b="1" dirty="0" err="1">
                <a:solidFill>
                  <a:srgbClr val="002060"/>
                </a:solidFill>
                <a:latin typeface="Calibri" panose="020F0502020204030204" pitchFamily="34" charset="0"/>
                <a:ea typeface="Times New Roman" panose="02020603050405020304" pitchFamily="18" charset="0"/>
              </a:rPr>
              <a:t>required_car_parking_spaces</a:t>
            </a:r>
            <a:r>
              <a:rPr lang="en-IN" sz="1350" b="1" dirty="0">
                <a:solidFill>
                  <a:srgbClr val="002060"/>
                </a:solidFill>
                <a:latin typeface="Calibri" panose="020F0502020204030204" pitchFamily="34" charset="0"/>
                <a:ea typeface="Times New Roman" panose="02020603050405020304" pitchFamily="18" charset="0"/>
              </a:rPr>
              <a:t> :Number of car parking spaces required by the customer</a:t>
            </a:r>
            <a:endParaRPr lang="en-IN" sz="1350" b="1" dirty="0">
              <a:solidFill>
                <a:srgbClr val="002060"/>
              </a:solidFill>
              <a:latin typeface="Times New Roman" panose="02020603050405020304" pitchFamily="18" charset="0"/>
              <a:ea typeface="Times New Roman" panose="02020603050405020304" pitchFamily="18" charset="0"/>
            </a:endParaRPr>
          </a:p>
          <a:p>
            <a:pPr marL="257175" indent="-257175">
              <a:spcAft>
                <a:spcPts val="900"/>
              </a:spcAft>
              <a:buFont typeface="Symbol" panose="05050102010706020507" pitchFamily="18" charset="2"/>
              <a:buChar char=""/>
            </a:pPr>
            <a:r>
              <a:rPr lang="en-IN" sz="1350" b="1" dirty="0" err="1">
                <a:solidFill>
                  <a:srgbClr val="002060"/>
                </a:solidFill>
                <a:latin typeface="Calibri" panose="020F0502020204030204" pitchFamily="34" charset="0"/>
                <a:ea typeface="Times New Roman" panose="02020603050405020304" pitchFamily="18" charset="0"/>
              </a:rPr>
              <a:t>total_of_special_requests</a:t>
            </a:r>
            <a:r>
              <a:rPr lang="en-IN" sz="1350" b="1" dirty="0">
                <a:solidFill>
                  <a:srgbClr val="002060"/>
                </a:solidFill>
                <a:latin typeface="Calibri" panose="020F0502020204030204" pitchFamily="34" charset="0"/>
                <a:ea typeface="Times New Roman" panose="02020603050405020304" pitchFamily="18" charset="0"/>
              </a:rPr>
              <a:t> : Gives the number of special requests made by the customer</a:t>
            </a:r>
            <a:endParaRPr lang="en-IN" sz="1350" b="1" dirty="0">
              <a:solidFill>
                <a:srgbClr val="002060"/>
              </a:solidFill>
              <a:latin typeface="Times New Roman" panose="02020603050405020304" pitchFamily="18" charset="0"/>
              <a:ea typeface="Times New Roman" panose="02020603050405020304" pitchFamily="18" charset="0"/>
            </a:endParaRPr>
          </a:p>
          <a:p>
            <a:pPr marL="257175" indent="-257175">
              <a:spcAft>
                <a:spcPts val="900"/>
              </a:spcAft>
              <a:buFont typeface="Symbol" panose="05050102010706020507" pitchFamily="18" charset="2"/>
              <a:buChar char=""/>
            </a:pPr>
            <a:r>
              <a:rPr lang="en-IN" sz="1350" b="1" dirty="0" err="1">
                <a:solidFill>
                  <a:srgbClr val="002060"/>
                </a:solidFill>
                <a:latin typeface="Calibri" panose="020F0502020204030204" pitchFamily="34" charset="0"/>
                <a:ea typeface="Times New Roman" panose="02020603050405020304" pitchFamily="18" charset="0"/>
              </a:rPr>
              <a:t>reservation_status</a:t>
            </a:r>
            <a:r>
              <a:rPr lang="en-IN" sz="1350" b="1" dirty="0">
                <a:solidFill>
                  <a:srgbClr val="002060"/>
                </a:solidFill>
                <a:latin typeface="Calibri" panose="020F0502020204030204" pitchFamily="34" charset="0"/>
                <a:ea typeface="Times New Roman" panose="02020603050405020304" pitchFamily="18" charset="0"/>
              </a:rPr>
              <a:t> : Gives the status of the reservation</a:t>
            </a:r>
            <a:endParaRPr lang="en-IN" sz="1350" b="1" dirty="0">
              <a:solidFill>
                <a:srgbClr val="002060"/>
              </a:solidFill>
              <a:latin typeface="Times New Roman" panose="02020603050405020304" pitchFamily="18" charset="0"/>
              <a:ea typeface="Times New Roman" panose="02020603050405020304" pitchFamily="18" charset="0"/>
            </a:endParaRPr>
          </a:p>
          <a:p>
            <a:pPr marL="257175" indent="-257175">
              <a:spcAft>
                <a:spcPts val="900"/>
              </a:spcAft>
              <a:buFont typeface="Symbol" panose="05050102010706020507" pitchFamily="18" charset="2"/>
              <a:buChar char=""/>
            </a:pPr>
            <a:r>
              <a:rPr lang="en-IN" sz="1350" b="1" dirty="0" err="1">
                <a:solidFill>
                  <a:srgbClr val="002060"/>
                </a:solidFill>
                <a:latin typeface="Calibri" panose="020F0502020204030204" pitchFamily="34" charset="0"/>
                <a:ea typeface="Times New Roman" panose="02020603050405020304" pitchFamily="18" charset="0"/>
              </a:rPr>
              <a:t>reservation_status_date</a:t>
            </a:r>
            <a:r>
              <a:rPr lang="en-IN" sz="1350" b="1" dirty="0">
                <a:solidFill>
                  <a:srgbClr val="002060"/>
                </a:solidFill>
                <a:latin typeface="Calibri" panose="020F0502020204030204" pitchFamily="34" charset="0"/>
                <a:ea typeface="Times New Roman" panose="02020603050405020304" pitchFamily="18" charset="0"/>
              </a:rPr>
              <a:t> : Date at which the last status was updated</a:t>
            </a:r>
            <a:endParaRPr lang="en-IN" sz="1350" b="1" dirty="0">
              <a:solidFill>
                <a:srgbClr val="002060"/>
              </a:solidFill>
              <a:latin typeface="Times New Roman" panose="02020603050405020304" pitchFamily="18" charset="0"/>
              <a:ea typeface="Times New Roman" panose="02020603050405020304" pitchFamily="18" charset="0"/>
            </a:endParaRPr>
          </a:p>
          <a:p>
            <a:pPr marL="0" indent="0">
              <a:spcAft>
                <a:spcPts val="900"/>
              </a:spcAft>
              <a:buNone/>
            </a:pPr>
            <a:endParaRPr lang="en-IN" sz="2100" b="1" dirty="0">
              <a:solidFill>
                <a:srgbClr val="00206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2445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5003-4289-C900-9EDF-8E9B87807DF8}"/>
              </a:ext>
            </a:extLst>
          </p:cNvPr>
          <p:cNvSpPr>
            <a:spLocks noGrp="1"/>
          </p:cNvSpPr>
          <p:nvPr>
            <p:ph type="title"/>
          </p:nvPr>
        </p:nvSpPr>
        <p:spPr/>
        <p:txBody>
          <a:bodyPr/>
          <a:lstStyle/>
          <a:p>
            <a:r>
              <a:rPr lang="en-US" dirty="0">
                <a:solidFill>
                  <a:srgbClr val="C00000"/>
                </a:solidFill>
              </a:rPr>
              <a:t>What is EDA?</a:t>
            </a:r>
            <a:endParaRPr lang="en-IN" dirty="0">
              <a:solidFill>
                <a:srgbClr val="C00000"/>
              </a:solidFill>
            </a:endParaRPr>
          </a:p>
        </p:txBody>
      </p:sp>
      <p:sp>
        <p:nvSpPr>
          <p:cNvPr id="3" name="Content Placeholder 2">
            <a:extLst>
              <a:ext uri="{FF2B5EF4-FFF2-40B4-BE49-F238E27FC236}">
                <a16:creationId xmlns:a16="http://schemas.microsoft.com/office/drawing/2014/main" id="{24CCC880-6A6B-68A1-EFAB-8045437384F6}"/>
              </a:ext>
            </a:extLst>
          </p:cNvPr>
          <p:cNvSpPr>
            <a:spLocks noGrp="1"/>
          </p:cNvSpPr>
          <p:nvPr>
            <p:ph idx="1"/>
          </p:nvPr>
        </p:nvSpPr>
        <p:spPr/>
        <p:txBody>
          <a:bodyPr/>
          <a:lstStyle/>
          <a:p>
            <a:pPr marL="0" indent="0">
              <a:buNone/>
            </a:pPr>
            <a:r>
              <a:rPr lang="en-US" dirty="0">
                <a:solidFill>
                  <a:srgbClr val="002060"/>
                </a:solidFill>
              </a:rPr>
              <a:t>Exploratory Data Analysis is the </a:t>
            </a:r>
            <a:r>
              <a:rPr lang="en-US" dirty="0" err="1">
                <a:solidFill>
                  <a:srgbClr val="002060"/>
                </a:solidFill>
              </a:rPr>
              <a:t>crictical</a:t>
            </a:r>
            <a:r>
              <a:rPr lang="en-US" dirty="0">
                <a:solidFill>
                  <a:srgbClr val="002060"/>
                </a:solidFill>
              </a:rPr>
              <a:t> process to perform </a:t>
            </a:r>
            <a:r>
              <a:rPr lang="en-US">
                <a:solidFill>
                  <a:srgbClr val="002060"/>
                </a:solidFill>
              </a:rPr>
              <a:t>initial investigations </a:t>
            </a:r>
            <a:r>
              <a:rPr lang="en-US" dirty="0">
                <a:solidFill>
                  <a:srgbClr val="002060"/>
                </a:solidFill>
              </a:rPr>
              <a:t>on data so as to discover patterns, to spot anomalies to check assumptions with the help of summary statistics and graphical representations.</a:t>
            </a:r>
            <a:endParaRPr lang="en-US" dirty="0">
              <a:solidFill>
                <a:srgbClr val="0070C0"/>
              </a:solidFill>
            </a:endParaRPr>
          </a:p>
          <a:p>
            <a:pPr marL="0" indent="0">
              <a:buNone/>
            </a:pPr>
            <a:r>
              <a:rPr lang="en-US" b="1" u="sng" dirty="0">
                <a:solidFill>
                  <a:srgbClr val="0070C0"/>
                </a:solidFill>
              </a:rPr>
              <a:t>IMPORTANCE:</a:t>
            </a:r>
          </a:p>
          <a:p>
            <a:pPr marL="0" indent="0">
              <a:buNone/>
            </a:pPr>
            <a:r>
              <a:rPr lang="en-US" dirty="0">
                <a:solidFill>
                  <a:srgbClr val="002060"/>
                </a:solidFill>
              </a:rPr>
              <a:t>It is very useful in understanding the data .The insights generated are critical and helpful in decision making.</a:t>
            </a:r>
          </a:p>
        </p:txBody>
      </p:sp>
    </p:spTree>
    <p:extLst>
      <p:ext uri="{BB962C8B-B14F-4D97-AF65-F5344CB8AC3E}">
        <p14:creationId xmlns:p14="http://schemas.microsoft.com/office/powerpoint/2010/main" val="397896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DF8F-136A-0FB4-B99B-ACC5699B0B61}"/>
              </a:ext>
            </a:extLst>
          </p:cNvPr>
          <p:cNvSpPr>
            <a:spLocks noGrp="1"/>
          </p:cNvSpPr>
          <p:nvPr>
            <p:ph type="title"/>
          </p:nvPr>
        </p:nvSpPr>
        <p:spPr/>
        <p:txBody>
          <a:bodyPr/>
          <a:lstStyle/>
          <a:p>
            <a:r>
              <a:rPr lang="en-US" dirty="0">
                <a:solidFill>
                  <a:srgbClr val="C00000"/>
                </a:solidFill>
              </a:rPr>
              <a:t>Approach:</a:t>
            </a:r>
            <a:endParaRPr lang="en-IN" dirty="0">
              <a:solidFill>
                <a:srgbClr val="C00000"/>
              </a:solidFill>
            </a:endParaRPr>
          </a:p>
        </p:txBody>
      </p:sp>
      <p:sp>
        <p:nvSpPr>
          <p:cNvPr id="3" name="Content Placeholder 2">
            <a:extLst>
              <a:ext uri="{FF2B5EF4-FFF2-40B4-BE49-F238E27FC236}">
                <a16:creationId xmlns:a16="http://schemas.microsoft.com/office/drawing/2014/main" id="{153D9795-EED3-B913-969F-2010B9FC3DE0}"/>
              </a:ext>
            </a:extLst>
          </p:cNvPr>
          <p:cNvSpPr>
            <a:spLocks noGrp="1"/>
          </p:cNvSpPr>
          <p:nvPr>
            <p:ph idx="1"/>
          </p:nvPr>
        </p:nvSpPr>
        <p:spPr/>
        <p:txBody>
          <a:bodyPr/>
          <a:lstStyle/>
          <a:p>
            <a:pPr marL="0" indent="0">
              <a:buNone/>
            </a:pPr>
            <a:r>
              <a:rPr lang="en-US" dirty="0">
                <a:solidFill>
                  <a:srgbClr val="0070C0"/>
                </a:solidFill>
              </a:rPr>
              <a:t>Approach the problem in simple steps: </a:t>
            </a:r>
          </a:p>
          <a:p>
            <a:pPr marL="0" indent="0">
              <a:buNone/>
            </a:pPr>
            <a:endParaRPr lang="en-US" dirty="0">
              <a:solidFill>
                <a:srgbClr val="002060"/>
              </a:solidFill>
            </a:endParaRPr>
          </a:p>
          <a:p>
            <a:pPr marL="342900">
              <a:buClr>
                <a:schemeClr val="bg1"/>
              </a:buClr>
              <a:buFont typeface="+mj-lt"/>
              <a:buAutoNum type="arabicPeriod"/>
            </a:pPr>
            <a:r>
              <a:rPr lang="en-US" dirty="0">
                <a:solidFill>
                  <a:srgbClr val="002060"/>
                </a:solidFill>
              </a:rPr>
              <a:t>Understanding the Data</a:t>
            </a:r>
          </a:p>
          <a:p>
            <a:pPr marL="342900">
              <a:buClr>
                <a:schemeClr val="bg1"/>
              </a:buClr>
              <a:buFont typeface="+mj-lt"/>
              <a:buAutoNum type="arabicPeriod"/>
            </a:pPr>
            <a:r>
              <a:rPr lang="en-US" dirty="0">
                <a:solidFill>
                  <a:srgbClr val="002060"/>
                </a:solidFill>
              </a:rPr>
              <a:t>Data Pre-Processing</a:t>
            </a:r>
          </a:p>
          <a:p>
            <a:pPr marL="342900">
              <a:buClr>
                <a:schemeClr val="bg1"/>
              </a:buClr>
              <a:buFont typeface="+mj-lt"/>
              <a:buAutoNum type="arabicPeriod"/>
            </a:pPr>
            <a:r>
              <a:rPr lang="en-US" dirty="0">
                <a:solidFill>
                  <a:srgbClr val="002060"/>
                </a:solidFill>
              </a:rPr>
              <a:t>Formulate Questions about the Data </a:t>
            </a:r>
          </a:p>
          <a:p>
            <a:pPr marL="342900">
              <a:buClr>
                <a:schemeClr val="bg1"/>
              </a:buClr>
              <a:buFont typeface="+mj-lt"/>
              <a:buAutoNum type="arabicPeriod"/>
            </a:pPr>
            <a:r>
              <a:rPr lang="en-US" dirty="0">
                <a:solidFill>
                  <a:srgbClr val="002060"/>
                </a:solidFill>
              </a:rPr>
              <a:t>Performing Exploratory Data Analysis (EDA) </a:t>
            </a:r>
          </a:p>
          <a:p>
            <a:pPr marL="342900">
              <a:buClr>
                <a:schemeClr val="bg1"/>
              </a:buClr>
              <a:buFont typeface="+mj-lt"/>
              <a:buAutoNum type="arabicPeriod"/>
            </a:pPr>
            <a:r>
              <a:rPr lang="en-US" dirty="0">
                <a:solidFill>
                  <a:srgbClr val="002060"/>
                </a:solidFill>
              </a:rPr>
              <a:t>Answer the questions based on analysis and draw out the conclusions.</a:t>
            </a:r>
            <a:endParaRPr lang="en-IN" dirty="0">
              <a:solidFill>
                <a:srgbClr val="002060"/>
              </a:solidFill>
            </a:endParaRPr>
          </a:p>
        </p:txBody>
      </p:sp>
    </p:spTree>
    <p:extLst>
      <p:ext uri="{BB962C8B-B14F-4D97-AF65-F5344CB8AC3E}">
        <p14:creationId xmlns:p14="http://schemas.microsoft.com/office/powerpoint/2010/main" val="383088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C1BD-5E5A-43D0-9E72-DA92F5441563}"/>
              </a:ext>
            </a:extLst>
          </p:cNvPr>
          <p:cNvSpPr>
            <a:spLocks noGrp="1"/>
          </p:cNvSpPr>
          <p:nvPr>
            <p:ph type="title"/>
          </p:nvPr>
        </p:nvSpPr>
        <p:spPr>
          <a:xfrm>
            <a:off x="628650" y="258433"/>
            <a:ext cx="7886700" cy="994172"/>
          </a:xfrm>
        </p:spPr>
        <p:txBody>
          <a:bodyPr/>
          <a:lstStyle/>
          <a:p>
            <a:r>
              <a:rPr lang="en-US" dirty="0">
                <a:solidFill>
                  <a:srgbClr val="C00000"/>
                </a:solidFill>
              </a:rPr>
              <a:t>Data Pre-Processing</a:t>
            </a:r>
            <a:endParaRPr lang="en-IN" dirty="0">
              <a:solidFill>
                <a:srgbClr val="C00000"/>
              </a:solidFill>
            </a:endParaRPr>
          </a:p>
        </p:txBody>
      </p:sp>
      <p:sp>
        <p:nvSpPr>
          <p:cNvPr id="3" name="Content Placeholder 2">
            <a:extLst>
              <a:ext uri="{FF2B5EF4-FFF2-40B4-BE49-F238E27FC236}">
                <a16:creationId xmlns:a16="http://schemas.microsoft.com/office/drawing/2014/main" id="{3B225551-0817-4917-96B0-38935DFC6365}"/>
              </a:ext>
            </a:extLst>
          </p:cNvPr>
          <p:cNvSpPr>
            <a:spLocks noGrp="1"/>
          </p:cNvSpPr>
          <p:nvPr>
            <p:ph idx="1"/>
          </p:nvPr>
        </p:nvSpPr>
        <p:spPr/>
        <p:txBody>
          <a:bodyPr>
            <a:normAutofit/>
          </a:bodyPr>
          <a:lstStyle/>
          <a:p>
            <a:pPr marL="0" indent="0">
              <a:buNone/>
            </a:pPr>
            <a:r>
              <a:rPr lang="en-US" dirty="0">
                <a:solidFill>
                  <a:schemeClr val="accent5">
                    <a:lumMod val="75000"/>
                  </a:schemeClr>
                </a:solidFill>
              </a:rPr>
              <a:t>Viewing Data :</a:t>
            </a:r>
          </a:p>
          <a:p>
            <a:r>
              <a:rPr lang="en-US" dirty="0">
                <a:solidFill>
                  <a:srgbClr val="002060"/>
                </a:solidFill>
              </a:rPr>
              <a:t>Firstly we look at all the columns as what they represent and check the overall shape of the data</a:t>
            </a:r>
          </a:p>
          <a:p>
            <a:r>
              <a:rPr lang="en-US" dirty="0">
                <a:solidFill>
                  <a:srgbClr val="002060"/>
                </a:solidFill>
              </a:rPr>
              <a:t>Secondly we check the data type of each column to see what type of data we are going to deal with.</a:t>
            </a:r>
          </a:p>
          <a:p>
            <a:pPr marL="0" indent="0">
              <a:buNone/>
            </a:pPr>
            <a:r>
              <a:rPr lang="en-US" dirty="0">
                <a:solidFill>
                  <a:srgbClr val="0070C0"/>
                </a:solidFill>
              </a:rPr>
              <a:t>Cleaning the Data:</a:t>
            </a:r>
          </a:p>
          <a:p>
            <a:r>
              <a:rPr lang="en-US" dirty="0">
                <a:solidFill>
                  <a:srgbClr val="002060"/>
                </a:solidFill>
              </a:rPr>
              <a:t>We check the null or missing values and fill the numerical missing values with zero or mean value if the column data has arithmetical significance and categorical ones with mode.</a:t>
            </a:r>
          </a:p>
          <a:p>
            <a:r>
              <a:rPr lang="en-US" dirty="0">
                <a:solidFill>
                  <a:srgbClr val="002060"/>
                </a:solidFill>
              </a:rPr>
              <a:t>We delete the rows having cancelled bookings</a:t>
            </a:r>
            <a:endParaRPr lang="en-IN" dirty="0">
              <a:solidFill>
                <a:srgbClr val="002060"/>
              </a:solidFill>
            </a:endParaRPr>
          </a:p>
        </p:txBody>
      </p:sp>
    </p:spTree>
    <p:extLst>
      <p:ext uri="{BB962C8B-B14F-4D97-AF65-F5344CB8AC3E}">
        <p14:creationId xmlns:p14="http://schemas.microsoft.com/office/powerpoint/2010/main" val="133951393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1240</Words>
  <Application>Microsoft Office PowerPoint</Application>
  <PresentationFormat>On-screen Show (16:9)</PresentationFormat>
  <Paragraphs>144</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Times New Roman</vt:lpstr>
      <vt:lpstr>Symbol</vt:lpstr>
      <vt:lpstr>Arial</vt:lpstr>
      <vt:lpstr>Calibri</vt:lpstr>
      <vt:lpstr>Simple Light</vt:lpstr>
      <vt:lpstr>Capstone Project</vt:lpstr>
      <vt:lpstr>Problem Statement:</vt:lpstr>
      <vt:lpstr>Data Summary:</vt:lpstr>
      <vt:lpstr>Data Summary:</vt:lpstr>
      <vt:lpstr>Data Summary:</vt:lpstr>
      <vt:lpstr>Data Summary:</vt:lpstr>
      <vt:lpstr>What is EDA?</vt:lpstr>
      <vt:lpstr>Approach:</vt:lpstr>
      <vt:lpstr>Data Pre-Processing</vt:lpstr>
      <vt:lpstr>Viewing the Data :</vt:lpstr>
      <vt:lpstr>Data Cleaning:</vt:lpstr>
      <vt:lpstr>Data Cleaning:</vt:lpstr>
      <vt:lpstr>Data Cleaning:</vt:lpstr>
      <vt:lpstr>Problem Formulation:</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Vivek Kumar Singh</cp:lastModifiedBy>
  <cp:revision>5</cp:revision>
  <dcterms:modified xsi:type="dcterms:W3CDTF">2022-07-05T06:05:04Z</dcterms:modified>
</cp:coreProperties>
</file>