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inKbKb9xJcBx+G/9JNeTCbGBDR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49eea860c8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49eea860c8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149eea860c8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49eea860c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49eea860c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149eea860c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5183188" y="987425"/>
            <a:ext cx="6172200" cy="4873625"/>
          </a:xfrm>
          <a:prstGeom prst="rect">
            <a:avLst/>
          </a:prstGeom>
          <a:noFill/>
          <a:ln>
            <a:noFill/>
          </a:ln>
        </p:spPr>
      </p:sp>
      <p:sp>
        <p:nvSpPr>
          <p:cNvPr id="68" name="Google Shape;68;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0000"/>
              </a:buClr>
              <a:buSzPts val="6000"/>
              <a:buFont typeface="Calibri"/>
              <a:buNone/>
            </a:pPr>
            <a:r>
              <a:rPr lang="en-IN" b="1" u="sng">
                <a:solidFill>
                  <a:srgbClr val="FF0000"/>
                </a:solidFill>
              </a:rPr>
              <a:t>Capstone project 1</a:t>
            </a:r>
            <a:br>
              <a:rPr lang="en-IN" b="1" u="sng">
                <a:solidFill>
                  <a:srgbClr val="FF0000"/>
                </a:solidFill>
              </a:rPr>
            </a:br>
            <a:r>
              <a:rPr lang="en-IN" b="1" u="sng">
                <a:solidFill>
                  <a:schemeClr val="accent1"/>
                </a:solidFill>
              </a:rPr>
              <a:t>Airbnb data analysis</a:t>
            </a:r>
            <a:endParaRPr/>
          </a:p>
        </p:txBody>
      </p:sp>
      <p:sp>
        <p:nvSpPr>
          <p:cNvPr id="89" name="Google Shape;89;p1"/>
          <p:cNvSpPr txBox="1">
            <a:spLocks noGrp="1"/>
          </p:cNvSpPr>
          <p:nvPr>
            <p:ph type="subTitle" idx="1"/>
          </p:nvPr>
        </p:nvSpPr>
        <p:spPr>
          <a:xfrm>
            <a:off x="1524000" y="3841188"/>
            <a:ext cx="9144000" cy="1655762"/>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0"/>
              </a:spcBef>
              <a:spcAft>
                <a:spcPts val="0"/>
              </a:spcAft>
              <a:buClr>
                <a:schemeClr val="accent1"/>
              </a:buClr>
              <a:buSzPts val="3200"/>
              <a:buNone/>
            </a:pPr>
            <a:r>
              <a:rPr lang="en-IN" sz="3200" dirty="0">
                <a:solidFill>
                  <a:schemeClr val="accent1"/>
                </a:solidFill>
              </a:rPr>
              <a:t>By:-</a:t>
            </a:r>
            <a:endParaRPr dirty="0"/>
          </a:p>
          <a:p>
            <a:pPr marL="0" lvl="0" indent="0" algn="ctr" rtl="0">
              <a:lnSpc>
                <a:spcPct val="90000"/>
              </a:lnSpc>
              <a:spcBef>
                <a:spcPts val="1000"/>
              </a:spcBef>
              <a:spcAft>
                <a:spcPts val="0"/>
              </a:spcAft>
              <a:buClr>
                <a:schemeClr val="accent1"/>
              </a:buClr>
              <a:buSzPts val="3200"/>
              <a:buNone/>
            </a:pPr>
            <a:r>
              <a:rPr lang="en-IN" sz="3200" dirty="0">
                <a:solidFill>
                  <a:schemeClr val="accent1"/>
                </a:solidFill>
              </a:rPr>
              <a:t>Vivek Kumar </a:t>
            </a:r>
            <a:r>
              <a:rPr lang="en-IN" sz="3200" dirty="0" err="1">
                <a:solidFill>
                  <a:schemeClr val="accent1"/>
                </a:solidFill>
              </a:rPr>
              <a:t>Soni</a:t>
            </a:r>
            <a:endParaRPr sz="3200" dirty="0">
              <a:solidFill>
                <a:schemeClr val="accent1"/>
              </a:solidFill>
            </a:endParaRPr>
          </a:p>
          <a:p>
            <a:pPr marL="0" lvl="0" indent="0" algn="ctr" rtl="0">
              <a:lnSpc>
                <a:spcPct val="90000"/>
              </a:lnSpc>
              <a:spcBef>
                <a:spcPts val="1000"/>
              </a:spcBef>
              <a:spcAft>
                <a:spcPts val="0"/>
              </a:spcAft>
              <a:buClr>
                <a:schemeClr val="accent1"/>
              </a:buClr>
              <a:buSzPts val="3200"/>
              <a:buNone/>
            </a:pPr>
            <a:r>
              <a:rPr lang="en-IN" sz="3200">
                <a:solidFill>
                  <a:schemeClr val="accent1"/>
                </a:solidFill>
              </a:rPr>
              <a:t>Ashish </a:t>
            </a:r>
            <a:r>
              <a:rPr lang="en-IN" sz="3200" dirty="0">
                <a:solidFill>
                  <a:schemeClr val="accent1"/>
                </a:solidFill>
              </a:rPr>
              <a:t>K</a:t>
            </a:r>
            <a:r>
              <a:rPr lang="en-IN" sz="3200">
                <a:solidFill>
                  <a:schemeClr val="accent1"/>
                </a:solidFill>
              </a:rPr>
              <a:t>umar</a:t>
            </a:r>
            <a:endParaRPr sz="3200" dirty="0">
              <a:solidFill>
                <a:schemeClr val="accent1"/>
              </a:solidFill>
            </a:endParaRPr>
          </a:p>
        </p:txBody>
      </p:sp>
      <p:pic>
        <p:nvPicPr>
          <p:cNvPr id="90" name="Google Shape;90;p1"/>
          <p:cNvPicPr preferRelativeResize="0"/>
          <p:nvPr/>
        </p:nvPicPr>
        <p:blipFill rotWithShape="1">
          <a:blip r:embed="rId3">
            <a:alphaModFix/>
          </a:blip>
          <a:srcRect/>
          <a:stretch/>
        </p:blipFill>
        <p:spPr>
          <a:xfrm>
            <a:off x="10849970" y="180691"/>
            <a:ext cx="928048" cy="8461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600"/>
              <a:buFont typeface="Calibri"/>
              <a:buNone/>
            </a:pPr>
            <a:r>
              <a:rPr lang="en-IN" sz="3600">
                <a:solidFill>
                  <a:srgbClr val="FF0000"/>
                </a:solidFill>
              </a:rPr>
              <a:t>3.Which hosts are the busiest and why?</a:t>
            </a:r>
            <a:endParaRPr/>
          </a:p>
        </p:txBody>
      </p:sp>
      <p:pic>
        <p:nvPicPr>
          <p:cNvPr id="159" name="Google Shape;159;p10"/>
          <p:cNvPicPr preferRelativeResize="0">
            <a:picLocks noGrp="1"/>
          </p:cNvPicPr>
          <p:nvPr>
            <p:ph type="body" idx="1"/>
          </p:nvPr>
        </p:nvPicPr>
        <p:blipFill rotWithShape="1">
          <a:blip r:embed="rId3">
            <a:alphaModFix/>
          </a:blip>
          <a:srcRect/>
          <a:stretch/>
        </p:blipFill>
        <p:spPr>
          <a:xfrm>
            <a:off x="3195232" y="2438976"/>
            <a:ext cx="5801535" cy="3124636"/>
          </a:xfrm>
          <a:prstGeom prst="rect">
            <a:avLst/>
          </a:prstGeom>
          <a:noFill/>
          <a:ln>
            <a:noFill/>
          </a:ln>
        </p:spPr>
      </p:pic>
      <p:pic>
        <p:nvPicPr>
          <p:cNvPr id="160" name="Google Shape;160;p10"/>
          <p:cNvPicPr preferRelativeResize="0"/>
          <p:nvPr/>
        </p:nvPicPr>
        <p:blipFill rotWithShape="1">
          <a:blip r:embed="rId4">
            <a:alphaModFix/>
          </a:blip>
          <a:srcRect/>
          <a:stretch/>
        </p:blipFill>
        <p:spPr>
          <a:xfrm>
            <a:off x="10849970" y="180691"/>
            <a:ext cx="928048" cy="8461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11"/>
          <p:cNvPicPr preferRelativeResize="0"/>
          <p:nvPr/>
        </p:nvPicPr>
        <p:blipFill rotWithShape="1">
          <a:blip r:embed="rId3">
            <a:alphaModFix/>
          </a:blip>
          <a:srcRect/>
          <a:stretch/>
        </p:blipFill>
        <p:spPr>
          <a:xfrm>
            <a:off x="1223749" y="928048"/>
            <a:ext cx="9744501" cy="4531055"/>
          </a:xfrm>
          <a:prstGeom prst="rect">
            <a:avLst/>
          </a:prstGeom>
          <a:noFill/>
          <a:ln>
            <a:noFill/>
          </a:ln>
        </p:spPr>
      </p:pic>
      <p:pic>
        <p:nvPicPr>
          <p:cNvPr id="166" name="Google Shape;166;p11"/>
          <p:cNvPicPr preferRelativeResize="0"/>
          <p:nvPr/>
        </p:nvPicPr>
        <p:blipFill rotWithShape="1">
          <a:blip r:embed="rId4">
            <a:alphaModFix/>
          </a:blip>
          <a:srcRect/>
          <a:stretch/>
        </p:blipFill>
        <p:spPr>
          <a:xfrm>
            <a:off x="10849970" y="180691"/>
            <a:ext cx="928048" cy="8461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200"/>
              <a:buFont typeface="Calibri"/>
              <a:buNone/>
            </a:pPr>
            <a:r>
              <a:rPr lang="en-IN" sz="3200">
                <a:solidFill>
                  <a:srgbClr val="FF0000"/>
                </a:solidFill>
              </a:rPr>
              <a:t>4.Is there any noticeable difference of traffic among different areas and what could be the reason for it?</a:t>
            </a:r>
            <a:endParaRPr/>
          </a:p>
        </p:txBody>
      </p:sp>
      <p:pic>
        <p:nvPicPr>
          <p:cNvPr id="172" name="Google Shape;172;p12"/>
          <p:cNvPicPr preferRelativeResize="0">
            <a:picLocks noGrp="1"/>
          </p:cNvPicPr>
          <p:nvPr>
            <p:ph type="body" idx="1"/>
          </p:nvPr>
        </p:nvPicPr>
        <p:blipFill rotWithShape="1">
          <a:blip r:embed="rId3">
            <a:alphaModFix/>
          </a:blip>
          <a:srcRect/>
          <a:stretch/>
        </p:blipFill>
        <p:spPr>
          <a:xfrm>
            <a:off x="532263" y="1569493"/>
            <a:ext cx="11054685" cy="4640238"/>
          </a:xfrm>
          <a:prstGeom prst="rect">
            <a:avLst/>
          </a:prstGeom>
          <a:noFill/>
          <a:ln>
            <a:noFill/>
          </a:ln>
        </p:spPr>
      </p:pic>
      <p:pic>
        <p:nvPicPr>
          <p:cNvPr id="173" name="Google Shape;173;p12"/>
          <p:cNvPicPr preferRelativeResize="0"/>
          <p:nvPr/>
        </p:nvPicPr>
        <p:blipFill rotWithShape="1">
          <a:blip r:embed="rId4">
            <a:alphaModFix/>
          </a:blip>
          <a:srcRect/>
          <a:stretch/>
        </p:blipFill>
        <p:spPr>
          <a:xfrm>
            <a:off x="10849970" y="180691"/>
            <a:ext cx="928048" cy="8461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600"/>
              <a:buFont typeface="Calibri"/>
              <a:buNone/>
            </a:pPr>
            <a:r>
              <a:rPr lang="en-IN" sz="3600">
                <a:solidFill>
                  <a:srgbClr val="FF0000"/>
                </a:solidFill>
              </a:rPr>
              <a:t>5.What is the average preffered price according to the location?</a:t>
            </a:r>
            <a:endParaRPr/>
          </a:p>
        </p:txBody>
      </p:sp>
      <p:pic>
        <p:nvPicPr>
          <p:cNvPr id="179" name="Google Shape;179;p13"/>
          <p:cNvPicPr preferRelativeResize="0">
            <a:picLocks noGrp="1"/>
          </p:cNvPicPr>
          <p:nvPr>
            <p:ph type="body" idx="1"/>
          </p:nvPr>
        </p:nvPicPr>
        <p:blipFill rotWithShape="1">
          <a:blip r:embed="rId3">
            <a:alphaModFix/>
          </a:blip>
          <a:srcRect/>
          <a:stretch/>
        </p:blipFill>
        <p:spPr>
          <a:xfrm>
            <a:off x="2238234" y="1446663"/>
            <a:ext cx="7601802" cy="4899545"/>
          </a:xfrm>
          <a:prstGeom prst="rect">
            <a:avLst/>
          </a:prstGeom>
          <a:noFill/>
          <a:ln>
            <a:noFill/>
          </a:ln>
        </p:spPr>
      </p:pic>
      <p:pic>
        <p:nvPicPr>
          <p:cNvPr id="180" name="Google Shape;180;p13"/>
          <p:cNvPicPr preferRelativeResize="0"/>
          <p:nvPr/>
        </p:nvPicPr>
        <p:blipFill rotWithShape="1">
          <a:blip r:embed="rId4">
            <a:alphaModFix/>
          </a:blip>
          <a:srcRect/>
          <a:stretch/>
        </p:blipFill>
        <p:spPr>
          <a:xfrm>
            <a:off x="10849970" y="180691"/>
            <a:ext cx="928048" cy="8461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600"/>
              <a:buFont typeface="Calibri"/>
              <a:buNone/>
            </a:pPr>
            <a:r>
              <a:rPr lang="en-IN" sz="3600">
                <a:solidFill>
                  <a:srgbClr val="FF0000"/>
                </a:solidFill>
              </a:rPr>
              <a:t>6.Number of active hosts per location?</a:t>
            </a:r>
            <a:endParaRPr/>
          </a:p>
        </p:txBody>
      </p:sp>
      <p:pic>
        <p:nvPicPr>
          <p:cNvPr id="186" name="Google Shape;186;p14"/>
          <p:cNvPicPr preferRelativeResize="0">
            <a:picLocks noGrp="1"/>
          </p:cNvPicPr>
          <p:nvPr>
            <p:ph type="body" idx="1"/>
          </p:nvPr>
        </p:nvPicPr>
        <p:blipFill rotWithShape="1">
          <a:blip r:embed="rId3">
            <a:alphaModFix/>
          </a:blip>
          <a:srcRect/>
          <a:stretch/>
        </p:blipFill>
        <p:spPr>
          <a:xfrm>
            <a:off x="2524837" y="1690688"/>
            <a:ext cx="5552640" cy="3610950"/>
          </a:xfrm>
          <a:prstGeom prst="rect">
            <a:avLst/>
          </a:prstGeom>
          <a:noFill/>
          <a:ln>
            <a:noFill/>
          </a:ln>
        </p:spPr>
      </p:pic>
      <p:pic>
        <p:nvPicPr>
          <p:cNvPr id="187" name="Google Shape;187;p14"/>
          <p:cNvPicPr preferRelativeResize="0"/>
          <p:nvPr/>
        </p:nvPicPr>
        <p:blipFill rotWithShape="1">
          <a:blip r:embed="rId4">
            <a:alphaModFix/>
          </a:blip>
          <a:srcRect/>
          <a:stretch/>
        </p:blipFill>
        <p:spPr>
          <a:xfrm>
            <a:off x="10849970" y="180691"/>
            <a:ext cx="928048" cy="8461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5"/>
          <p:cNvSpPr txBox="1">
            <a:spLocks noGrp="1"/>
          </p:cNvSpPr>
          <p:nvPr>
            <p:ph type="title"/>
          </p:nvPr>
        </p:nvSpPr>
        <p:spPr>
          <a:xfrm>
            <a:off x="887506" y="324784"/>
            <a:ext cx="10466294"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                                 </a:t>
            </a:r>
            <a:r>
              <a:rPr lang="en-IN" sz="3200">
                <a:solidFill>
                  <a:srgbClr val="FF0000"/>
                </a:solidFill>
              </a:rPr>
              <a:t>Conclusion:</a:t>
            </a:r>
            <a:endParaRPr/>
          </a:p>
        </p:txBody>
      </p:sp>
      <p:sp>
        <p:nvSpPr>
          <p:cNvPr id="193" name="Google Shape;19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000"/>
              <a:buChar char="•"/>
            </a:pPr>
            <a:r>
              <a:rPr lang="en-IN" sz="2000">
                <a:solidFill>
                  <a:schemeClr val="accent1"/>
                </a:solidFill>
              </a:rPr>
              <a:t>1.In that particular neighbourhood only peoples who prefer to stay in entire home or apartment they are going to stay bit longer.</a:t>
            </a:r>
            <a:endParaRPr/>
          </a:p>
          <a:p>
            <a:pPr marL="228600" lvl="0" indent="-228600" algn="l" rtl="0">
              <a:lnSpc>
                <a:spcPct val="90000"/>
              </a:lnSpc>
              <a:spcBef>
                <a:spcPts val="1000"/>
              </a:spcBef>
              <a:spcAft>
                <a:spcPts val="0"/>
              </a:spcAft>
              <a:buClr>
                <a:schemeClr val="accent1"/>
              </a:buClr>
              <a:buSzPts val="2000"/>
              <a:buChar char="•"/>
            </a:pPr>
            <a:r>
              <a:rPr lang="en-IN" sz="2000">
                <a:solidFill>
                  <a:schemeClr val="accent1"/>
                </a:solidFill>
              </a:rPr>
              <a:t>In compared to home and apartment peoples who prefer to stay in private room .they don’t stay longer.</a:t>
            </a:r>
            <a:endParaRPr/>
          </a:p>
          <a:p>
            <a:pPr marL="228600" lvl="0" indent="-228600" algn="l" rtl="0">
              <a:lnSpc>
                <a:spcPct val="90000"/>
              </a:lnSpc>
              <a:spcBef>
                <a:spcPts val="1000"/>
              </a:spcBef>
              <a:spcAft>
                <a:spcPts val="0"/>
              </a:spcAft>
              <a:buClr>
                <a:schemeClr val="accent1"/>
              </a:buClr>
              <a:buSzPts val="2000"/>
              <a:buChar char="•"/>
            </a:pPr>
            <a:r>
              <a:rPr lang="en-IN" sz="2000">
                <a:solidFill>
                  <a:schemeClr val="accent1"/>
                </a:solidFill>
              </a:rPr>
              <a:t>Most people prefer to pay less price.</a:t>
            </a:r>
            <a:endParaRPr/>
          </a:p>
          <a:p>
            <a:pPr marL="228600" lvl="0" indent="-228600" algn="l" rtl="0">
              <a:lnSpc>
                <a:spcPct val="90000"/>
              </a:lnSpc>
              <a:spcBef>
                <a:spcPts val="1000"/>
              </a:spcBef>
              <a:spcAft>
                <a:spcPts val="0"/>
              </a:spcAft>
              <a:buClr>
                <a:schemeClr val="accent1"/>
              </a:buClr>
              <a:buSzPts val="2000"/>
              <a:buChar char="•"/>
            </a:pPr>
            <a:r>
              <a:rPr lang="en-IN" sz="2000">
                <a:solidFill>
                  <a:schemeClr val="accent1"/>
                </a:solidFill>
              </a:rPr>
              <a:t>If there are more number of reviews for particular neighbourhood group that means that price is a tourist place.</a:t>
            </a:r>
            <a:endParaRPr/>
          </a:p>
          <a:p>
            <a:pPr marL="228600" lvl="0" indent="-228600" algn="l" rtl="0">
              <a:lnSpc>
                <a:spcPct val="90000"/>
              </a:lnSpc>
              <a:spcBef>
                <a:spcPts val="1000"/>
              </a:spcBef>
              <a:spcAft>
                <a:spcPts val="0"/>
              </a:spcAft>
              <a:buClr>
                <a:schemeClr val="accent1"/>
              </a:buClr>
              <a:buSzPts val="2000"/>
              <a:buChar char="•"/>
            </a:pPr>
            <a:r>
              <a:rPr lang="en-IN" sz="2000">
                <a:solidFill>
                  <a:schemeClr val="accent1"/>
                </a:solidFill>
              </a:rPr>
              <a:t>Those peoples are traveller who don’t stay more then one night.</a:t>
            </a:r>
            <a:endParaRPr/>
          </a:p>
          <a:p>
            <a:pPr marL="228600" lvl="0" indent="-228600" algn="l" rtl="0">
              <a:lnSpc>
                <a:spcPct val="90000"/>
              </a:lnSpc>
              <a:spcBef>
                <a:spcPts val="1000"/>
              </a:spcBef>
              <a:spcAft>
                <a:spcPts val="0"/>
              </a:spcAft>
              <a:buClr>
                <a:schemeClr val="accent1"/>
              </a:buClr>
              <a:buSzPts val="2000"/>
              <a:buChar char="•"/>
            </a:pPr>
            <a:r>
              <a:rPr lang="en-IN" sz="2000">
                <a:solidFill>
                  <a:schemeClr val="accent1"/>
                </a:solidFill>
              </a:rPr>
              <a:t>There are some entries in dataset which have minimum nights but it respective price is zero.</a:t>
            </a:r>
            <a:endParaRPr/>
          </a:p>
          <a:p>
            <a:pPr marL="228600" lvl="0" indent="-228600" algn="l" rtl="0">
              <a:lnSpc>
                <a:spcPct val="90000"/>
              </a:lnSpc>
              <a:spcBef>
                <a:spcPts val="1000"/>
              </a:spcBef>
              <a:spcAft>
                <a:spcPts val="0"/>
              </a:spcAft>
              <a:buClr>
                <a:schemeClr val="accent1"/>
              </a:buClr>
              <a:buSzPts val="2000"/>
              <a:buChar char="•"/>
            </a:pPr>
            <a:r>
              <a:rPr lang="en-IN" sz="2000">
                <a:solidFill>
                  <a:schemeClr val="accent1"/>
                </a:solidFill>
              </a:rPr>
              <a:t>We replace the price value with mean value of price which has less than 100$.</a:t>
            </a:r>
            <a:endParaRPr/>
          </a:p>
          <a:p>
            <a:pPr marL="228600" lvl="0" indent="-50800" algn="l" rtl="0">
              <a:lnSpc>
                <a:spcPct val="90000"/>
              </a:lnSpc>
              <a:spcBef>
                <a:spcPts val="1000"/>
              </a:spcBef>
              <a:spcAft>
                <a:spcPts val="0"/>
              </a:spcAft>
              <a:buClr>
                <a:schemeClr val="dk1"/>
              </a:buClr>
              <a:buSzPts val="2800"/>
              <a:buNone/>
            </a:pPr>
            <a:endParaRPr/>
          </a:p>
        </p:txBody>
      </p:sp>
      <p:sp>
        <p:nvSpPr>
          <p:cNvPr id="194" name="Google Shape;194;p15"/>
          <p:cNvSpPr/>
          <p:nvPr/>
        </p:nvSpPr>
        <p:spPr>
          <a:xfrm>
            <a:off x="4235823" y="887507"/>
            <a:ext cx="618565" cy="295835"/>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95" name="Google Shape;195;p15"/>
          <p:cNvPicPr preferRelativeResize="0"/>
          <p:nvPr/>
        </p:nvPicPr>
        <p:blipFill rotWithShape="1">
          <a:blip r:embed="rId3">
            <a:alphaModFix/>
          </a:blip>
          <a:srcRect/>
          <a:stretch/>
        </p:blipFill>
        <p:spPr>
          <a:xfrm>
            <a:off x="10849970" y="180691"/>
            <a:ext cx="928048" cy="8461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149eea860c8_0_5"/>
          <p:cNvSpPr txBox="1">
            <a:spLocks noGrp="1"/>
          </p:cNvSpPr>
          <p:nvPr>
            <p:ph type="title"/>
          </p:nvPr>
        </p:nvSpPr>
        <p:spPr>
          <a:xfrm>
            <a:off x="600975" y="47295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Analysis Summary:</a:t>
            </a:r>
            <a:endParaRPr/>
          </a:p>
        </p:txBody>
      </p:sp>
      <p:sp>
        <p:nvSpPr>
          <p:cNvPr id="202" name="Google Shape;202;g149eea860c8_0_5"/>
          <p:cNvSpPr txBox="1">
            <a:spLocks noGrp="1"/>
          </p:cNvSpPr>
          <p:nvPr>
            <p:ph type="body" idx="1"/>
          </p:nvPr>
        </p:nvSpPr>
        <p:spPr>
          <a:xfrm>
            <a:off x="687250" y="1798650"/>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IN">
                <a:highlight>
                  <a:schemeClr val="lt1"/>
                </a:highlight>
              </a:rPr>
              <a:t>Manhattan is the most focused place for hosts to do their business.</a:t>
            </a:r>
            <a:endParaRPr>
              <a:highlight>
                <a:schemeClr val="lt1"/>
              </a:highlight>
            </a:endParaRPr>
          </a:p>
          <a:p>
            <a:pPr marL="457200" lvl="0" indent="-342900" algn="l" rtl="0">
              <a:spcBef>
                <a:spcPts val="0"/>
              </a:spcBef>
              <a:spcAft>
                <a:spcPts val="0"/>
              </a:spcAft>
              <a:buSzPts val="1800"/>
              <a:buChar char="•"/>
            </a:pPr>
            <a:r>
              <a:rPr lang="en-IN">
                <a:highlight>
                  <a:schemeClr val="lt1"/>
                </a:highlight>
              </a:rPr>
              <a:t>For the three type room type(i.e. Entire home,shared room and private room) average price of entire home .</a:t>
            </a:r>
            <a:endParaRPr>
              <a:highlight>
                <a:schemeClr val="lt1"/>
              </a:highlight>
            </a:endParaRPr>
          </a:p>
          <a:p>
            <a:pPr marL="457200" lvl="0" indent="-342900" algn="l" rtl="0">
              <a:spcBef>
                <a:spcPts val="0"/>
              </a:spcBef>
              <a:spcAft>
                <a:spcPts val="0"/>
              </a:spcAft>
              <a:buSzPts val="1800"/>
              <a:buChar char="•"/>
            </a:pPr>
            <a:r>
              <a:rPr lang="en-IN">
                <a:highlight>
                  <a:schemeClr val="lt1"/>
                </a:highlight>
              </a:rPr>
              <a:t>Customers pay highest amount in Brooklyn,Queens and Manhattan that is $10000 and lowest amount is $10.</a:t>
            </a:r>
            <a:endParaRPr>
              <a:highlight>
                <a:schemeClr val="lt1"/>
              </a:highlight>
            </a:endParaRPr>
          </a:p>
          <a:p>
            <a:pPr marL="457200" lvl="0" indent="-342900" algn="l" rtl="0">
              <a:spcBef>
                <a:spcPts val="0"/>
              </a:spcBef>
              <a:spcAft>
                <a:spcPts val="0"/>
              </a:spcAft>
              <a:buSzPts val="1800"/>
              <a:buChar char="•"/>
            </a:pPr>
            <a:r>
              <a:rPr lang="en-IN">
                <a:highlight>
                  <a:schemeClr val="lt1"/>
                </a:highlight>
              </a:rPr>
              <a:t>Top three host base on their turnover are Sonder(nyc), Red awning,Henry and best host is Sonder(NYC).</a:t>
            </a:r>
            <a:endParaRPr>
              <a:highlight>
                <a:schemeClr val="lt1"/>
              </a:highlight>
            </a:endParaRPr>
          </a:p>
        </p:txBody>
      </p:sp>
      <p:pic>
        <p:nvPicPr>
          <p:cNvPr id="203" name="Google Shape;203;g149eea860c8_0_5"/>
          <p:cNvPicPr preferRelativeResize="0"/>
          <p:nvPr/>
        </p:nvPicPr>
        <p:blipFill rotWithShape="1">
          <a:blip r:embed="rId3">
            <a:alphaModFix/>
          </a:blip>
          <a:srcRect/>
          <a:stretch/>
        </p:blipFill>
        <p:spPr>
          <a:xfrm>
            <a:off x="10849970" y="180691"/>
            <a:ext cx="928049" cy="8461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49eea860c8_0_0"/>
          <p:cNvSpPr txBox="1"/>
          <p:nvPr/>
        </p:nvSpPr>
        <p:spPr>
          <a:xfrm>
            <a:off x="1207700" y="733250"/>
            <a:ext cx="99852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7800" b="1" i="1">
                <a:latin typeface="Calibri"/>
                <a:ea typeface="Calibri"/>
                <a:cs typeface="Calibri"/>
                <a:sym typeface="Calibri"/>
              </a:rPr>
              <a:t>Thanking you…</a:t>
            </a:r>
            <a:endParaRPr sz="7800" b="1" i="1">
              <a:latin typeface="Calibri"/>
              <a:ea typeface="Calibri"/>
              <a:cs typeface="Calibri"/>
              <a:sym typeface="Calibri"/>
            </a:endParaRPr>
          </a:p>
        </p:txBody>
      </p:sp>
      <p:pic>
        <p:nvPicPr>
          <p:cNvPr id="210" name="Google Shape;210;g149eea860c8_0_0"/>
          <p:cNvPicPr preferRelativeResize="0"/>
          <p:nvPr/>
        </p:nvPicPr>
        <p:blipFill rotWithShape="1">
          <a:blip r:embed="rId3">
            <a:alphaModFix/>
          </a:blip>
          <a:srcRect/>
          <a:stretch/>
        </p:blipFill>
        <p:spPr>
          <a:xfrm>
            <a:off x="10849970" y="180691"/>
            <a:ext cx="928049" cy="8461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26959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                          </a:t>
            </a:r>
            <a:r>
              <a:rPr lang="en-IN" b="1" u="sng">
                <a:solidFill>
                  <a:srgbClr val="FF0000"/>
                </a:solidFill>
              </a:rPr>
              <a:t>What is Airbnb data Analysis?</a:t>
            </a:r>
            <a:endParaRPr/>
          </a:p>
        </p:txBody>
      </p:sp>
      <p:sp>
        <p:nvSpPr>
          <p:cNvPr id="96" name="Google Shape;96;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2800"/>
              <a:buNone/>
            </a:pPr>
            <a:r>
              <a:rPr lang="en-IN">
                <a:solidFill>
                  <a:schemeClr val="accent1"/>
                </a:solidFill>
              </a:rPr>
              <a:t>Airbnb is a company which is used for operate in for lodging, primarily homestays for vacation ,rentals and also for tousism activity..</a:t>
            </a:r>
            <a:endParaRPr/>
          </a:p>
          <a:p>
            <a:pPr marL="0" lvl="0" indent="0" algn="l" rtl="0">
              <a:lnSpc>
                <a:spcPct val="90000"/>
              </a:lnSpc>
              <a:spcBef>
                <a:spcPts val="1000"/>
              </a:spcBef>
              <a:spcAft>
                <a:spcPts val="0"/>
              </a:spcAft>
              <a:buClr>
                <a:schemeClr val="dk1"/>
              </a:buClr>
              <a:buSzPts val="2800"/>
              <a:buNone/>
            </a:pPr>
            <a:endParaRPr>
              <a:solidFill>
                <a:schemeClr val="accent1"/>
              </a:solidFill>
            </a:endParaRPr>
          </a:p>
          <a:p>
            <a:pPr marL="0" lvl="0" indent="0" algn="l" rtl="0">
              <a:lnSpc>
                <a:spcPct val="90000"/>
              </a:lnSpc>
              <a:spcBef>
                <a:spcPts val="1000"/>
              </a:spcBef>
              <a:spcAft>
                <a:spcPts val="0"/>
              </a:spcAft>
              <a:buClr>
                <a:schemeClr val="accent1"/>
              </a:buClr>
              <a:buSzPts val="2800"/>
              <a:buNone/>
            </a:pPr>
            <a:r>
              <a:rPr lang="en-IN">
                <a:solidFill>
                  <a:schemeClr val="accent1"/>
                </a:solidFill>
              </a:rPr>
              <a:t>We can relate Airbnb just like Uber rooms and online hotel booking platform.</a:t>
            </a:r>
            <a:endParaRPr/>
          </a:p>
        </p:txBody>
      </p:sp>
      <p:sp>
        <p:nvSpPr>
          <p:cNvPr id="97" name="Google Shape;97;p2"/>
          <p:cNvSpPr/>
          <p:nvPr/>
        </p:nvSpPr>
        <p:spPr>
          <a:xfrm>
            <a:off x="2904564" y="785590"/>
            <a:ext cx="978408" cy="48463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98" name="Google Shape;98;p2"/>
          <p:cNvPicPr preferRelativeResize="0"/>
          <p:nvPr/>
        </p:nvPicPr>
        <p:blipFill rotWithShape="1">
          <a:blip r:embed="rId3">
            <a:alphaModFix/>
          </a:blip>
          <a:srcRect/>
          <a:stretch/>
        </p:blipFill>
        <p:spPr>
          <a:xfrm>
            <a:off x="10849970" y="180691"/>
            <a:ext cx="928048" cy="8461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                      </a:t>
            </a:r>
            <a:endParaRPr/>
          </a:p>
        </p:txBody>
      </p:sp>
      <p:sp>
        <p:nvSpPr>
          <p:cNvPr id="104" name="Google Shape;10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800"/>
              <a:buChar char="•"/>
            </a:pPr>
            <a:r>
              <a:rPr lang="en-IN">
                <a:solidFill>
                  <a:schemeClr val="accent1"/>
                </a:solidFill>
              </a:rPr>
              <a:t> Guests and hotels have used Airbnb to expend on travelling possibilities and present a more unique ,personalized way of experiencing the world since 2009. Data analysis of listing provided through Airbnb is a crucial factor for the company. Listing which is generate a lot of data – data that can be analysing and used for security, business decision, understanding of customers and providers behaviour and performance on the platform ,guiding  marketing initiative ,implementation of innovative additional services and much more. Today Airbnb became one of a kind services that is used and recognized by the whole world. </a:t>
            </a:r>
            <a:endParaRPr/>
          </a:p>
        </p:txBody>
      </p:sp>
      <p:sp>
        <p:nvSpPr>
          <p:cNvPr id="105" name="Google Shape;105;p3"/>
          <p:cNvSpPr/>
          <p:nvPr/>
        </p:nvSpPr>
        <p:spPr>
          <a:xfrm>
            <a:off x="2554941" y="785590"/>
            <a:ext cx="978408" cy="48463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 name="Google Shape;106;p3"/>
          <p:cNvSpPr txBox="1"/>
          <p:nvPr/>
        </p:nvSpPr>
        <p:spPr>
          <a:xfrm>
            <a:off x="838200" y="269591"/>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                      </a:t>
            </a:r>
            <a:r>
              <a:rPr lang="en-IN" sz="4400" b="1" i="0" u="none" strike="noStrike" cap="none">
                <a:solidFill>
                  <a:srgbClr val="FF0000"/>
                </a:solidFill>
                <a:latin typeface="Calibri"/>
                <a:ea typeface="Calibri"/>
                <a:cs typeface="Calibri"/>
                <a:sym typeface="Calibri"/>
              </a:rPr>
              <a:t>Detailed of Airbnb booking:</a:t>
            </a:r>
            <a:endParaRPr sz="4400" b="0" i="0" u="none" strike="noStrike" cap="none">
              <a:solidFill>
                <a:schemeClr val="dk1"/>
              </a:solidFill>
              <a:latin typeface="Calibri"/>
              <a:ea typeface="Calibri"/>
              <a:cs typeface="Calibri"/>
              <a:sym typeface="Calibri"/>
            </a:endParaRPr>
          </a:p>
        </p:txBody>
      </p:sp>
      <p:pic>
        <p:nvPicPr>
          <p:cNvPr id="107" name="Google Shape;107;p3"/>
          <p:cNvPicPr preferRelativeResize="0"/>
          <p:nvPr/>
        </p:nvPicPr>
        <p:blipFill rotWithShape="1">
          <a:blip r:embed="rId3">
            <a:alphaModFix/>
          </a:blip>
          <a:srcRect/>
          <a:stretch/>
        </p:blipFill>
        <p:spPr>
          <a:xfrm>
            <a:off x="10849970" y="180691"/>
            <a:ext cx="928048" cy="8461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                       </a:t>
            </a:r>
            <a:r>
              <a:rPr lang="en-IN">
                <a:solidFill>
                  <a:srgbClr val="FF0000"/>
                </a:solidFill>
              </a:rPr>
              <a:t>Problem Statement:</a:t>
            </a:r>
            <a:endParaRPr/>
          </a:p>
        </p:txBody>
      </p:sp>
      <p:sp>
        <p:nvSpPr>
          <p:cNvPr id="113" name="Google Shape;113;p4"/>
          <p:cNvSpPr txBox="1">
            <a:spLocks noGrp="1"/>
          </p:cNvSpPr>
          <p:nvPr>
            <p:ph type="body" idx="1"/>
          </p:nvPr>
        </p:nvSpPr>
        <p:spPr>
          <a:xfrm>
            <a:off x="838200" y="1566318"/>
            <a:ext cx="10515600" cy="610372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800"/>
              <a:buChar char="•"/>
            </a:pPr>
            <a:r>
              <a:rPr lang="en-IN">
                <a:solidFill>
                  <a:schemeClr val="accent1"/>
                </a:solidFill>
              </a:rPr>
              <a:t>We have to find the analysis Airbnb :</a:t>
            </a:r>
            <a:endParaRPr/>
          </a:p>
          <a:p>
            <a:pPr marL="228600" lvl="0" indent="-228600" algn="l" rtl="0">
              <a:lnSpc>
                <a:spcPct val="90000"/>
              </a:lnSpc>
              <a:spcBef>
                <a:spcPts val="1000"/>
              </a:spcBef>
              <a:spcAft>
                <a:spcPts val="0"/>
              </a:spcAft>
              <a:buClr>
                <a:schemeClr val="accent1"/>
              </a:buClr>
              <a:buSzPts val="2800"/>
              <a:buChar char="•"/>
            </a:pPr>
            <a:r>
              <a:rPr lang="en-IN">
                <a:solidFill>
                  <a:schemeClr val="accent1"/>
                </a:solidFill>
              </a:rPr>
              <a:t>We will finding out the distribution of every Airbnb listing based on their location, including their place range, room type, listing name and other related factors.</a:t>
            </a:r>
            <a:endParaRPr/>
          </a:p>
          <a:p>
            <a:pPr marL="228600" lvl="0" indent="-228600" algn="l" rtl="0">
              <a:lnSpc>
                <a:spcPct val="90000"/>
              </a:lnSpc>
              <a:spcBef>
                <a:spcPts val="1000"/>
              </a:spcBef>
              <a:spcAft>
                <a:spcPts val="0"/>
              </a:spcAft>
              <a:buClr>
                <a:schemeClr val="accent1"/>
              </a:buClr>
              <a:buSzPts val="2800"/>
              <a:buChar char="•"/>
            </a:pPr>
            <a:r>
              <a:rPr lang="en-IN">
                <a:solidFill>
                  <a:schemeClr val="accent1"/>
                </a:solidFill>
              </a:rPr>
              <a:t>Our main objective is to find out the key metrics that influence the listing of properties on the platform . For this, we will explore and visualize the dataset from Airbnb in NYC using basic exploratory data analysis.</a:t>
            </a:r>
            <a:endParaRPr/>
          </a:p>
          <a:p>
            <a:pPr marL="228600" lvl="0" indent="-228600" algn="l" rtl="0">
              <a:lnSpc>
                <a:spcPct val="90000"/>
              </a:lnSpc>
              <a:spcBef>
                <a:spcPts val="1000"/>
              </a:spcBef>
              <a:spcAft>
                <a:spcPts val="0"/>
              </a:spcAft>
              <a:buClr>
                <a:schemeClr val="accent1"/>
              </a:buClr>
              <a:buSzPts val="2800"/>
              <a:buChar char="•"/>
            </a:pPr>
            <a:r>
              <a:rPr lang="en-IN">
                <a:solidFill>
                  <a:schemeClr val="accent1"/>
                </a:solidFill>
              </a:rPr>
              <a:t>Data analysis on thousand of listings provided through Airbnb is a crucial factor for the company.</a:t>
            </a:r>
            <a:endParaRPr/>
          </a:p>
          <a:p>
            <a:pPr marL="228600" lvl="0" indent="-50800" algn="l" rtl="0">
              <a:lnSpc>
                <a:spcPct val="90000"/>
              </a:lnSpc>
              <a:spcBef>
                <a:spcPts val="1000"/>
              </a:spcBef>
              <a:spcAft>
                <a:spcPts val="0"/>
              </a:spcAft>
              <a:buClr>
                <a:schemeClr val="dk1"/>
              </a:buClr>
              <a:buSzPts val="2800"/>
              <a:buNone/>
            </a:pPr>
            <a:endParaRPr>
              <a:solidFill>
                <a:schemeClr val="accent1"/>
              </a:solidFill>
            </a:endParaRPr>
          </a:p>
        </p:txBody>
      </p:sp>
      <p:sp>
        <p:nvSpPr>
          <p:cNvPr id="114" name="Google Shape;114;p4"/>
          <p:cNvSpPr/>
          <p:nvPr/>
        </p:nvSpPr>
        <p:spPr>
          <a:xfrm>
            <a:off x="2447364" y="785590"/>
            <a:ext cx="978408" cy="48463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5" name="Google Shape;115;p4"/>
          <p:cNvPicPr preferRelativeResize="0"/>
          <p:nvPr/>
        </p:nvPicPr>
        <p:blipFill rotWithShape="1">
          <a:blip r:embed="rId3">
            <a:alphaModFix/>
          </a:blip>
          <a:srcRect/>
          <a:stretch/>
        </p:blipFill>
        <p:spPr>
          <a:xfrm>
            <a:off x="10849970" y="180691"/>
            <a:ext cx="928048" cy="8461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u="sng">
                <a:solidFill>
                  <a:srgbClr val="FF0000"/>
                </a:solidFill>
              </a:rPr>
              <a:t>                      Understanding the Data</a:t>
            </a:r>
            <a:endParaRPr/>
          </a:p>
        </p:txBody>
      </p:sp>
      <p:sp>
        <p:nvSpPr>
          <p:cNvPr id="121" name="Google Shape;121;p5"/>
          <p:cNvSpPr txBox="1">
            <a:spLocks noGrp="1"/>
          </p:cNvSpPr>
          <p:nvPr>
            <p:ph type="body" idx="1"/>
          </p:nvPr>
        </p:nvSpPr>
        <p:spPr>
          <a:xfrm>
            <a:off x="838199" y="1825625"/>
            <a:ext cx="11117239"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IN"/>
              <a:t>Name                                                           price</a:t>
            </a:r>
            <a:endParaRPr/>
          </a:p>
          <a:p>
            <a:pPr marL="228600" lvl="0" indent="-228600" algn="l" rtl="0">
              <a:lnSpc>
                <a:spcPct val="90000"/>
              </a:lnSpc>
              <a:spcBef>
                <a:spcPts val="1000"/>
              </a:spcBef>
              <a:spcAft>
                <a:spcPts val="0"/>
              </a:spcAft>
              <a:buClr>
                <a:schemeClr val="dk1"/>
              </a:buClr>
              <a:buSzPts val="2800"/>
              <a:buChar char="•"/>
            </a:pPr>
            <a:r>
              <a:rPr lang="en-IN"/>
              <a:t>Id                                                                  minimum nights</a:t>
            </a:r>
            <a:endParaRPr/>
          </a:p>
          <a:p>
            <a:pPr marL="228600" lvl="0" indent="-228600" algn="l" rtl="0">
              <a:lnSpc>
                <a:spcPct val="90000"/>
              </a:lnSpc>
              <a:spcBef>
                <a:spcPts val="1000"/>
              </a:spcBef>
              <a:spcAft>
                <a:spcPts val="0"/>
              </a:spcAft>
              <a:buClr>
                <a:schemeClr val="dk1"/>
              </a:buClr>
              <a:buSzPts val="2800"/>
              <a:buChar char="•"/>
            </a:pPr>
            <a:r>
              <a:rPr lang="en-IN"/>
              <a:t>Host id                                                         Number of reviews</a:t>
            </a:r>
            <a:endParaRPr/>
          </a:p>
          <a:p>
            <a:pPr marL="228600" lvl="0" indent="-228600" algn="l" rtl="0">
              <a:lnSpc>
                <a:spcPct val="90000"/>
              </a:lnSpc>
              <a:spcBef>
                <a:spcPts val="1000"/>
              </a:spcBef>
              <a:spcAft>
                <a:spcPts val="0"/>
              </a:spcAft>
              <a:buClr>
                <a:schemeClr val="dk1"/>
              </a:buClr>
              <a:buSzPts val="2800"/>
              <a:buChar char="•"/>
            </a:pPr>
            <a:r>
              <a:rPr lang="en-IN"/>
              <a:t>Host name                                                  Last review</a:t>
            </a:r>
            <a:endParaRPr/>
          </a:p>
          <a:p>
            <a:pPr marL="228600" lvl="0" indent="-228600" algn="l" rtl="0">
              <a:lnSpc>
                <a:spcPct val="90000"/>
              </a:lnSpc>
              <a:spcBef>
                <a:spcPts val="1000"/>
              </a:spcBef>
              <a:spcAft>
                <a:spcPts val="0"/>
              </a:spcAft>
              <a:buClr>
                <a:schemeClr val="dk1"/>
              </a:buClr>
              <a:buSzPts val="2800"/>
              <a:buChar char="•"/>
            </a:pPr>
            <a:r>
              <a:rPr lang="en-IN"/>
              <a:t>neighbourhood group                              Reviews per month</a:t>
            </a:r>
            <a:endParaRPr/>
          </a:p>
          <a:p>
            <a:pPr marL="228600" lvl="0" indent="-228600" algn="l" rtl="0">
              <a:lnSpc>
                <a:spcPct val="90000"/>
              </a:lnSpc>
              <a:spcBef>
                <a:spcPts val="1000"/>
              </a:spcBef>
              <a:spcAft>
                <a:spcPts val="0"/>
              </a:spcAft>
              <a:buClr>
                <a:schemeClr val="dk1"/>
              </a:buClr>
              <a:buSzPts val="2800"/>
              <a:buChar char="•"/>
            </a:pPr>
            <a:r>
              <a:rPr lang="en-IN"/>
              <a:t>Neighbourhood                                         Calculated per month</a:t>
            </a:r>
            <a:endParaRPr/>
          </a:p>
          <a:p>
            <a:pPr marL="228600" lvl="0" indent="-228600" algn="l" rtl="0">
              <a:lnSpc>
                <a:spcPct val="90000"/>
              </a:lnSpc>
              <a:spcBef>
                <a:spcPts val="1000"/>
              </a:spcBef>
              <a:spcAft>
                <a:spcPts val="0"/>
              </a:spcAft>
              <a:buClr>
                <a:schemeClr val="dk1"/>
              </a:buClr>
              <a:buSzPts val="2800"/>
              <a:buChar char="•"/>
            </a:pPr>
            <a:r>
              <a:rPr lang="en-IN"/>
              <a:t>Latitude                                                       Calculated host listing count</a:t>
            </a:r>
            <a:endParaRPr/>
          </a:p>
          <a:p>
            <a:pPr marL="228600" lvl="0" indent="-228600" algn="l" rtl="0">
              <a:lnSpc>
                <a:spcPct val="90000"/>
              </a:lnSpc>
              <a:spcBef>
                <a:spcPts val="1000"/>
              </a:spcBef>
              <a:spcAft>
                <a:spcPts val="0"/>
              </a:spcAft>
              <a:buClr>
                <a:schemeClr val="dk1"/>
              </a:buClr>
              <a:buSzPts val="2800"/>
              <a:buChar char="•"/>
            </a:pPr>
            <a:r>
              <a:rPr lang="en-IN"/>
              <a:t>Longitude                                                    availability </a:t>
            </a:r>
            <a:endParaRPr/>
          </a:p>
          <a:p>
            <a:pPr marL="228600" lvl="0" indent="-228600" algn="l" rtl="0">
              <a:lnSpc>
                <a:spcPct val="90000"/>
              </a:lnSpc>
              <a:spcBef>
                <a:spcPts val="1000"/>
              </a:spcBef>
              <a:spcAft>
                <a:spcPts val="0"/>
              </a:spcAft>
              <a:buClr>
                <a:schemeClr val="dk1"/>
              </a:buClr>
              <a:buSzPts val="2800"/>
              <a:buChar char="•"/>
            </a:pPr>
            <a:r>
              <a:rPr lang="en-IN"/>
              <a:t>Room type</a:t>
            </a:r>
            <a:endParaRPr/>
          </a:p>
          <a:p>
            <a:pPr marL="228600" lvl="0" indent="-50800" algn="l" rtl="0">
              <a:lnSpc>
                <a:spcPct val="90000"/>
              </a:lnSpc>
              <a:spcBef>
                <a:spcPts val="1000"/>
              </a:spcBef>
              <a:spcAft>
                <a:spcPts val="0"/>
              </a:spcAft>
              <a:buClr>
                <a:schemeClr val="dk1"/>
              </a:buClr>
              <a:buSzPts val="2800"/>
              <a:buNone/>
            </a:pPr>
            <a:endParaRPr/>
          </a:p>
        </p:txBody>
      </p:sp>
      <p:cxnSp>
        <p:nvCxnSpPr>
          <p:cNvPr id="122" name="Google Shape;122;p5"/>
          <p:cNvCxnSpPr/>
          <p:nvPr/>
        </p:nvCxnSpPr>
        <p:spPr>
          <a:xfrm>
            <a:off x="6096000" y="1869743"/>
            <a:ext cx="0" cy="4307220"/>
          </a:xfrm>
          <a:prstGeom prst="straightConnector1">
            <a:avLst/>
          </a:prstGeom>
          <a:noFill/>
          <a:ln w="9525" cap="flat" cmpd="sng">
            <a:solidFill>
              <a:schemeClr val="accent1"/>
            </a:solidFill>
            <a:prstDash val="solid"/>
            <a:miter lim="800000"/>
            <a:headEnd type="none" w="sm" len="sm"/>
            <a:tailEnd type="none" w="sm" len="sm"/>
          </a:ln>
        </p:spPr>
      </p:cxnSp>
      <p:sp>
        <p:nvSpPr>
          <p:cNvPr id="123" name="Google Shape;123;p5"/>
          <p:cNvSpPr/>
          <p:nvPr/>
        </p:nvSpPr>
        <p:spPr>
          <a:xfrm rot="10800000" flipH="1">
            <a:off x="2715904" y="846161"/>
            <a:ext cx="873457" cy="3187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4" name="Google Shape;124;p5"/>
          <p:cNvPicPr preferRelativeResize="0"/>
          <p:nvPr/>
        </p:nvPicPr>
        <p:blipFill rotWithShape="1">
          <a:blip r:embed="rId3">
            <a:alphaModFix/>
          </a:blip>
          <a:srcRect/>
          <a:stretch/>
        </p:blipFill>
        <p:spPr>
          <a:xfrm>
            <a:off x="10849970" y="180691"/>
            <a:ext cx="928048" cy="8461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                                Problems:</a:t>
            </a:r>
            <a:endParaRPr/>
          </a:p>
        </p:txBody>
      </p:sp>
      <p:sp>
        <p:nvSpPr>
          <p:cNvPr id="130" name="Google Shape;130;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What can we learn about different hosts and areas?</a:t>
            </a:r>
            <a:endParaRPr/>
          </a:p>
          <a:p>
            <a:pPr marL="228600" lvl="0" indent="-228600" algn="l" rtl="0">
              <a:lnSpc>
                <a:spcPct val="90000"/>
              </a:lnSpc>
              <a:spcBef>
                <a:spcPts val="1000"/>
              </a:spcBef>
              <a:spcAft>
                <a:spcPts val="0"/>
              </a:spcAft>
              <a:buClr>
                <a:schemeClr val="dk1"/>
              </a:buClr>
              <a:buSzPts val="2800"/>
              <a:buChar char="•"/>
            </a:pPr>
            <a:r>
              <a:rPr lang="en-IN"/>
              <a:t>What can we learn from predictions?</a:t>
            </a:r>
            <a:endParaRPr/>
          </a:p>
          <a:p>
            <a:pPr marL="228600" lvl="0" indent="-228600" algn="l" rtl="0">
              <a:lnSpc>
                <a:spcPct val="90000"/>
              </a:lnSpc>
              <a:spcBef>
                <a:spcPts val="1000"/>
              </a:spcBef>
              <a:spcAft>
                <a:spcPts val="0"/>
              </a:spcAft>
              <a:buClr>
                <a:schemeClr val="dk1"/>
              </a:buClr>
              <a:buSzPts val="2800"/>
              <a:buChar char="•"/>
            </a:pPr>
            <a:r>
              <a:rPr lang="en-IN"/>
              <a:t>Which hosts are the busiest and why?</a:t>
            </a:r>
            <a:endParaRPr/>
          </a:p>
          <a:p>
            <a:pPr marL="228600" lvl="0" indent="-228600" algn="l" rtl="0">
              <a:lnSpc>
                <a:spcPct val="90000"/>
              </a:lnSpc>
              <a:spcBef>
                <a:spcPts val="1000"/>
              </a:spcBef>
              <a:spcAft>
                <a:spcPts val="0"/>
              </a:spcAft>
              <a:buClr>
                <a:schemeClr val="dk1"/>
              </a:buClr>
              <a:buSzPts val="2800"/>
              <a:buChar char="•"/>
            </a:pPr>
            <a:r>
              <a:rPr lang="en-IN"/>
              <a:t>Is there any noticeable different of traffic among different areas and what id be the reason for it?</a:t>
            </a:r>
            <a:endParaRPr/>
          </a:p>
          <a:p>
            <a:pPr marL="228600" lvl="0" indent="-228600" algn="l" rtl="0">
              <a:lnSpc>
                <a:spcPct val="90000"/>
              </a:lnSpc>
              <a:spcBef>
                <a:spcPts val="1000"/>
              </a:spcBef>
              <a:spcAft>
                <a:spcPts val="0"/>
              </a:spcAft>
              <a:buClr>
                <a:schemeClr val="dk1"/>
              </a:buClr>
              <a:buSzPts val="2800"/>
              <a:buChar char="•"/>
            </a:pPr>
            <a:r>
              <a:rPr lang="en-IN"/>
              <a:t>What is the average preferred price by customer according to the location?</a:t>
            </a:r>
            <a:endParaRPr/>
          </a:p>
          <a:p>
            <a:pPr marL="228600" lvl="0" indent="-228600" algn="l" rtl="0">
              <a:lnSpc>
                <a:spcPct val="90000"/>
              </a:lnSpc>
              <a:spcBef>
                <a:spcPts val="1000"/>
              </a:spcBef>
              <a:spcAft>
                <a:spcPts val="0"/>
              </a:spcAft>
              <a:buClr>
                <a:schemeClr val="dk1"/>
              </a:buClr>
              <a:buSzPts val="2800"/>
              <a:buChar char="•"/>
            </a:pPr>
            <a:r>
              <a:rPr lang="en-IN"/>
              <a:t>Number of active hosts per location?</a:t>
            </a:r>
            <a:endParaRPr/>
          </a:p>
        </p:txBody>
      </p:sp>
      <p:sp>
        <p:nvSpPr>
          <p:cNvPr id="131" name="Google Shape;131;p6"/>
          <p:cNvSpPr/>
          <p:nvPr/>
        </p:nvSpPr>
        <p:spPr>
          <a:xfrm>
            <a:off x="3903259" y="785590"/>
            <a:ext cx="978408" cy="48463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 name="Google Shape;132;p6"/>
          <p:cNvSpPr/>
          <p:nvPr/>
        </p:nvSpPr>
        <p:spPr>
          <a:xfrm>
            <a:off x="0" y="-298138"/>
            <a:ext cx="184731" cy="596275"/>
          </a:xfrm>
          <a:prstGeom prst="rect">
            <a:avLst/>
          </a:prstGeom>
          <a:solidFill>
            <a:srgbClr val="383838"/>
          </a:solidFill>
          <a:ln>
            <a:noFill/>
          </a:ln>
        </p:spPr>
        <p:txBody>
          <a:bodyPr spcFirstLastPara="1" wrap="square" lIns="91425" tIns="79350" rIns="91425" bIns="53950" anchor="ctr" anchorCtr="0">
            <a:spAutoFit/>
          </a:bodyPr>
          <a:lstStyle/>
          <a:p>
            <a:pPr marL="0" marR="0" lvl="0" indent="0" algn="l" rtl="0">
              <a:lnSpc>
                <a:spcPct val="100000"/>
              </a:lnSpc>
              <a:spcBef>
                <a:spcPts val="0"/>
              </a:spcBef>
              <a:spcAft>
                <a:spcPts val="0"/>
              </a:spcAft>
              <a:buNone/>
            </a:pPr>
            <a:endParaRPr sz="1200" b="0" i="0" u="none" strike="noStrike" cap="none">
              <a:solidFill>
                <a:srgbClr val="D5D5D5"/>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133" name="Google Shape;133;p6"/>
          <p:cNvPicPr preferRelativeResize="0"/>
          <p:nvPr/>
        </p:nvPicPr>
        <p:blipFill rotWithShape="1">
          <a:blip r:embed="rId3">
            <a:alphaModFix/>
          </a:blip>
          <a:srcRect/>
          <a:stretch/>
        </p:blipFill>
        <p:spPr>
          <a:xfrm>
            <a:off x="10849970" y="180691"/>
            <a:ext cx="928048" cy="8461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838200" y="324785"/>
            <a:ext cx="10515600" cy="12043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600"/>
              <a:buFont typeface="Calibri"/>
              <a:buNone/>
            </a:pPr>
            <a:r>
              <a:rPr lang="en-IN" sz="3600">
                <a:solidFill>
                  <a:srgbClr val="FF0000"/>
                </a:solidFill>
              </a:rPr>
              <a:t>1.What can we learn about different hosts and areas?</a:t>
            </a:r>
            <a:endParaRPr/>
          </a:p>
        </p:txBody>
      </p:sp>
      <p:pic>
        <p:nvPicPr>
          <p:cNvPr id="139" name="Google Shape;139;p7"/>
          <p:cNvPicPr preferRelativeResize="0">
            <a:picLocks noGrp="1"/>
          </p:cNvPicPr>
          <p:nvPr>
            <p:ph type="body" idx="1"/>
          </p:nvPr>
        </p:nvPicPr>
        <p:blipFill rotWithShape="1">
          <a:blip r:embed="rId3">
            <a:alphaModFix/>
          </a:blip>
          <a:srcRect/>
          <a:stretch/>
        </p:blipFill>
        <p:spPr>
          <a:xfrm>
            <a:off x="736979" y="1433015"/>
            <a:ext cx="11081982" cy="4503761"/>
          </a:xfrm>
          <a:prstGeom prst="rect">
            <a:avLst/>
          </a:prstGeom>
          <a:noFill/>
          <a:ln>
            <a:noFill/>
          </a:ln>
        </p:spPr>
      </p:pic>
      <p:pic>
        <p:nvPicPr>
          <p:cNvPr id="140" name="Google Shape;140;p7"/>
          <p:cNvPicPr preferRelativeResize="0"/>
          <p:nvPr/>
        </p:nvPicPr>
        <p:blipFill rotWithShape="1">
          <a:blip r:embed="rId4">
            <a:alphaModFix/>
          </a:blip>
          <a:srcRect/>
          <a:stretch/>
        </p:blipFill>
        <p:spPr>
          <a:xfrm>
            <a:off x="10849970" y="180691"/>
            <a:ext cx="928048" cy="8461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838200" y="32478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600"/>
              <a:buFont typeface="Calibri"/>
              <a:buNone/>
            </a:pPr>
            <a:r>
              <a:rPr lang="en-IN" sz="3600">
                <a:solidFill>
                  <a:srgbClr val="FF0000"/>
                </a:solidFill>
              </a:rPr>
              <a:t>          2.What can we learn from predictions?</a:t>
            </a:r>
            <a:endParaRPr/>
          </a:p>
        </p:txBody>
      </p:sp>
      <p:pic>
        <p:nvPicPr>
          <p:cNvPr id="146" name="Google Shape;146;p8"/>
          <p:cNvPicPr preferRelativeResize="0">
            <a:picLocks noGrp="1"/>
          </p:cNvPicPr>
          <p:nvPr>
            <p:ph type="body" idx="1"/>
          </p:nvPr>
        </p:nvPicPr>
        <p:blipFill rotWithShape="1">
          <a:blip r:embed="rId3">
            <a:alphaModFix/>
          </a:blip>
          <a:srcRect/>
          <a:stretch/>
        </p:blipFill>
        <p:spPr>
          <a:xfrm>
            <a:off x="1001974" y="1336085"/>
            <a:ext cx="9411268" cy="4928237"/>
          </a:xfrm>
          <a:prstGeom prst="rect">
            <a:avLst/>
          </a:prstGeom>
          <a:noFill/>
          <a:ln>
            <a:noFill/>
          </a:ln>
        </p:spPr>
      </p:pic>
      <p:pic>
        <p:nvPicPr>
          <p:cNvPr id="147" name="Google Shape;147;p8"/>
          <p:cNvPicPr preferRelativeResize="0"/>
          <p:nvPr/>
        </p:nvPicPr>
        <p:blipFill rotWithShape="1">
          <a:blip r:embed="rId4">
            <a:alphaModFix/>
          </a:blip>
          <a:srcRect/>
          <a:stretch/>
        </p:blipFill>
        <p:spPr>
          <a:xfrm>
            <a:off x="10849970" y="180691"/>
            <a:ext cx="928048" cy="8461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9"/>
          <p:cNvPicPr preferRelativeResize="0"/>
          <p:nvPr/>
        </p:nvPicPr>
        <p:blipFill rotWithShape="1">
          <a:blip r:embed="rId3">
            <a:alphaModFix/>
          </a:blip>
          <a:srcRect/>
          <a:stretch/>
        </p:blipFill>
        <p:spPr>
          <a:xfrm>
            <a:off x="1378424" y="627797"/>
            <a:ext cx="9239533" cy="5281684"/>
          </a:xfrm>
          <a:prstGeom prst="rect">
            <a:avLst/>
          </a:prstGeom>
          <a:noFill/>
          <a:ln>
            <a:noFill/>
          </a:ln>
        </p:spPr>
      </p:pic>
      <p:pic>
        <p:nvPicPr>
          <p:cNvPr id="153" name="Google Shape;153;p9"/>
          <p:cNvPicPr preferRelativeResize="0"/>
          <p:nvPr/>
        </p:nvPicPr>
        <p:blipFill rotWithShape="1">
          <a:blip r:embed="rId4">
            <a:alphaModFix/>
          </a:blip>
          <a:srcRect/>
          <a:stretch/>
        </p:blipFill>
        <p:spPr>
          <a:xfrm>
            <a:off x="10849970" y="180691"/>
            <a:ext cx="928048" cy="84613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664</Words>
  <Application>Microsoft Office PowerPoint</Application>
  <PresentationFormat>Widescreen</PresentationFormat>
  <Paragraphs>55</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Roboto</vt:lpstr>
      <vt:lpstr>Arial</vt:lpstr>
      <vt:lpstr>Office Theme</vt:lpstr>
      <vt:lpstr>Capstone project 1 Airbnb data analysis</vt:lpstr>
      <vt:lpstr>                          What is Airbnb data Analysis?</vt:lpstr>
      <vt:lpstr>                      </vt:lpstr>
      <vt:lpstr>                       Problem Statement:</vt:lpstr>
      <vt:lpstr>                      Understanding the Data</vt:lpstr>
      <vt:lpstr>                                Problems:</vt:lpstr>
      <vt:lpstr>1.What can we learn about different hosts and areas?</vt:lpstr>
      <vt:lpstr>          2.What can we learn from predictions?</vt:lpstr>
      <vt:lpstr>PowerPoint Presentation</vt:lpstr>
      <vt:lpstr>3.Which hosts are the busiest and why?</vt:lpstr>
      <vt:lpstr>PowerPoint Presentation</vt:lpstr>
      <vt:lpstr>4.Is there any noticeable difference of traffic among different areas and what could be the reason for it?</vt:lpstr>
      <vt:lpstr>5.What is the average preffered price according to the location?</vt:lpstr>
      <vt:lpstr>6.Number of active hosts per location?</vt:lpstr>
      <vt:lpstr>                                 Conclusion:</vt:lpstr>
      <vt:lpstr>Analysis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Airbnb data analysis</dc:title>
  <dc:creator>DURGESH KUMAR</dc:creator>
  <cp:lastModifiedBy>DURGESH KUMAR</cp:lastModifiedBy>
  <cp:revision>2</cp:revision>
  <dcterms:created xsi:type="dcterms:W3CDTF">2022-08-30T11:36:32Z</dcterms:created>
  <dcterms:modified xsi:type="dcterms:W3CDTF">2022-09-03T05:37:41Z</dcterms:modified>
</cp:coreProperties>
</file>