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257" r:id="rId4"/>
    <p:sldId id="268" r:id="rId5"/>
    <p:sldId id="258" r:id="rId6"/>
    <p:sldId id="259" r:id="rId7"/>
    <p:sldId id="260" r:id="rId8"/>
    <p:sldId id="261" r:id="rId9"/>
    <p:sldId id="269" r:id="rId10"/>
    <p:sldId id="262" r:id="rId11"/>
    <p:sldId id="264" r:id="rId12"/>
    <p:sldId id="263"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86119-5327-484F-BFB2-466F66073C1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3B7A8-D4A0-436B-9AE6-04074A18D42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DC1FEE-1EEF-45AF-B894-FC892102E19D}" type="datetime1">
              <a:rPr lang="en-US" smtClean="0"/>
            </a:fld>
            <a:endParaRPr lang="en-US" dirty="0"/>
          </a:p>
        </p:txBody>
      </p:sp>
      <p:sp>
        <p:nvSpPr>
          <p:cNvPr id="5" name="Footer Placeholder 4"/>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2DEE870-9D58-4CC3-BEDF-590C6C62E2B3}" type="datetime1">
              <a:rPr lang="en-US" smtClean="0"/>
            </a:fld>
            <a:endParaRPr lang="en-US" dirty="0"/>
          </a:p>
        </p:txBody>
      </p:sp>
      <p:sp>
        <p:nvSpPr>
          <p:cNvPr id="5" name="Footer Placeholder 4"/>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DC2F0EB-09DF-4252-9C41-65E052E4C73D}" type="datetime1">
              <a:rPr lang="en-US" smtClean="0"/>
            </a:fld>
            <a:endParaRPr lang="en-US" dirty="0"/>
          </a:p>
        </p:txBody>
      </p:sp>
      <p:sp>
        <p:nvSpPr>
          <p:cNvPr id="5" name="Footer Placeholder 4"/>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65C47334-C0C1-4AFD-BDCD-C4476877A606}" type="datetime1">
              <a:rPr lang="en-US" smtClean="0"/>
            </a:fld>
            <a:endParaRPr lang="en-US" dirty="0"/>
          </a:p>
        </p:txBody>
      </p:sp>
      <p:sp>
        <p:nvSpPr>
          <p:cNvPr id="6" name="Footer Placeholder 5"/>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09233DC0-FE7C-4592-BE45-1C930EBD24F5}" type="datetime1">
              <a:rPr lang="en-US" smtClean="0"/>
            </a:fld>
            <a:endParaRPr lang="en-US" dirty="0"/>
          </a:p>
        </p:txBody>
      </p:sp>
      <p:sp>
        <p:nvSpPr>
          <p:cNvPr id="6" name="Footer Placeholder 5"/>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319A13BD-68AF-4E33-B5A5-7619E748BA84}" type="datetime1">
              <a:rPr lang="en-US" smtClean="0"/>
            </a:fld>
            <a:endParaRPr lang="en-US" dirty="0"/>
          </a:p>
        </p:txBody>
      </p:sp>
      <p:sp>
        <p:nvSpPr>
          <p:cNvPr id="6" name="Footer Placeholder 5"/>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1E5A5A8-ECE7-48F8-9949-F807AE628DE0}" type="datetime1">
              <a:rPr lang="en-US" smtClean="0"/>
            </a:fld>
            <a:endParaRPr lang="en-US" dirty="0"/>
          </a:p>
        </p:txBody>
      </p:sp>
      <p:sp>
        <p:nvSpPr>
          <p:cNvPr id="5" name="Footer Placeholder 4"/>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B065B4D-753E-4F10-9380-58135F86FB1D}" type="datetime1">
              <a:rPr lang="en-US" smtClean="0"/>
            </a:fld>
            <a:endParaRPr lang="en-US" dirty="0"/>
          </a:p>
        </p:txBody>
      </p:sp>
      <p:sp>
        <p:nvSpPr>
          <p:cNvPr id="5" name="Footer Placeholder 4"/>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DCF3EA-8583-4610-9C1D-8DBDC51A8D8B}" type="datetime1">
              <a:rPr lang="en-US" smtClean="0"/>
            </a:fld>
            <a:endParaRPr lang="en-US" dirty="0"/>
          </a:p>
        </p:txBody>
      </p:sp>
      <p:sp>
        <p:nvSpPr>
          <p:cNvPr id="5" name="Footer Placeholder 4"/>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98F659E-47E9-47EB-84FC-5B84289E007B}" type="datetime1">
              <a:rPr lang="en-US" smtClean="0"/>
            </a:fld>
            <a:endParaRPr lang="en-US" dirty="0"/>
          </a:p>
        </p:txBody>
      </p:sp>
      <p:sp>
        <p:nvSpPr>
          <p:cNvPr id="5" name="Footer Placeholder 4"/>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3A002F1-66A4-41A1-BC65-9B9E2623B413}" type="datetime1">
              <a:rPr lang="en-US" smtClean="0"/>
            </a:fld>
            <a:endParaRPr lang="en-US" dirty="0"/>
          </a:p>
        </p:txBody>
      </p:sp>
      <p:sp>
        <p:nvSpPr>
          <p:cNvPr id="6" name="Footer Placeholder 5"/>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EF10728-593C-4CB8-9686-D6FFF6E5EFEE}" type="datetime1">
              <a:rPr lang="en-US" smtClean="0"/>
            </a:fld>
            <a:endParaRPr lang="en-US" dirty="0"/>
          </a:p>
        </p:txBody>
      </p:sp>
      <p:sp>
        <p:nvSpPr>
          <p:cNvPr id="8" name="Footer Placeholder 7"/>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03DCA-5527-4CFC-B8CE-44097461DCCB}" type="datetime1">
              <a:rPr lang="en-US" smtClean="0"/>
            </a:fld>
            <a:endParaRPr lang="en-US" dirty="0"/>
          </a:p>
        </p:txBody>
      </p:sp>
      <p:sp>
        <p:nvSpPr>
          <p:cNvPr id="4" name="Footer Placeholder 3"/>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F3F38-9FEE-4899-923D-201AB7D68CDF}" type="datetime1">
              <a:rPr lang="en-US" smtClean="0"/>
            </a:fld>
            <a:endParaRPr lang="en-US" dirty="0"/>
          </a:p>
        </p:txBody>
      </p:sp>
      <p:sp>
        <p:nvSpPr>
          <p:cNvPr id="3" name="Footer Placeholder 2"/>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9017461-6516-49C9-8943-58C731B3D642}" type="datetime1">
              <a:rPr lang="en-US" smtClean="0"/>
            </a:fld>
            <a:endParaRPr lang="en-US" dirty="0"/>
          </a:p>
        </p:txBody>
      </p:sp>
      <p:sp>
        <p:nvSpPr>
          <p:cNvPr id="6" name="Footer Placeholder 5"/>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0B0B748-703A-4721-98DB-5F2B70552C78}" type="datetime1">
              <a:rPr lang="en-US" smtClean="0"/>
            </a:fld>
            <a:endParaRPr lang="en-US" dirty="0"/>
          </a:p>
        </p:txBody>
      </p:sp>
      <p:sp>
        <p:nvSpPr>
          <p:cNvPr id="6" name="Footer Placeholder 5"/>
          <p:cNvSpPr>
            <a:spLocks noGrp="1"/>
          </p:cNvSpPr>
          <p:nvPr>
            <p:ph type="ftr" sz="quarter" idx="11"/>
          </p:nvPr>
        </p:nvSpPr>
        <p:spPr/>
        <p:txBody>
          <a:bodyPr/>
          <a:lstStyle/>
          <a:p>
            <a:r>
              <a:rPr lang="en-GB"/>
              <a:t>22ndAnd 23rd Oct 2024            3rd International Conference on Optimization Techniques in the Field of Engineering  ICOFE-2024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D8EDB7-85A9-4291-B5A9-3CA33097AB32}" type="datetime1">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22ndAnd 23rd Oct 2024            3rd International Conference on Optimization Techniques in the Field of Engineering  ICOFE-2024    </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hyperlink" Target="https://scholar.google.com/scholar_lookup?title=Blockchain+for+IoT+security+and+privacy:+The+case+study+of+a+smart+home&amp;conference=Proceedings+of+the+IEEE+International+Conference+on+Pervasive+Computing+and+Communications+Workshops+(PerCom+Workshops)&amp;author=Dorri,+A.&amp;author=Kanhere,+S.S.&amp;author=Jurdak,+R.&amp;author=Gauravaram,+P.&amp;publication_year=2017&amp;pages=618&#8211;623" TargetMode="External"/><Relationship Id="rId8" Type="http://schemas.openxmlformats.org/officeDocument/2006/relationships/hyperlink" Target="https://www.mdpi.com/1424-8220/18/8/2575/pdf" TargetMode="External"/><Relationship Id="rId7" Type="http://schemas.openxmlformats.org/officeDocument/2006/relationships/hyperlink" Target="https://doi.org/10.3390/s18082575" TargetMode="External"/><Relationship Id="rId6" Type="http://schemas.openxmlformats.org/officeDocument/2006/relationships/hyperlink" Target="https://scholar.google.com/scholar_lookup?title=Blockchain+and+IoT+integration:+A+systematic+survey&amp;author=Panarello,+A.&amp;author=Tapas,+N.&amp;author=Merlino,+G.&amp;author=Longo,+F.&amp;author=Puliafito,+A.&amp;publication_year=2018&amp;journal=Sensors&amp;volume=18&amp;pages=2575&amp;doi=10.3390/s18082575" TargetMode="External"/><Relationship Id="rId5" Type="http://schemas.openxmlformats.org/officeDocument/2006/relationships/hyperlink" Target="https://scholar.google.com/scholar_lookup?title=An+overview+of+blockchain+technology:+Architecture,+consensus,+and+future+trends&amp;conference=Proceedings+of+the+IEEE+international+congress+on+big+data+(BigData+Congress)&amp;author=Zheng,+Z.&amp;author=Xie,+S.&amp;author=Dai,+H.&amp;author=Chen,+X.&amp;author=Wang,+H.&amp;publication_year=2017&amp;pages=557&#8211;564" TargetMode="External"/><Relationship Id="rId4" Type="http://schemas.openxmlformats.org/officeDocument/2006/relationships/hyperlink" Target="http://arxiv.org/pdf/1802.06993" TargetMode="External"/><Relationship Id="rId3" Type="http://schemas.openxmlformats.org/officeDocument/2006/relationships/hyperlink" Target="https://doi.org/10.1016/j.future.2017.08.020" TargetMode="External"/><Relationship Id="rId2" Type="http://schemas.openxmlformats.org/officeDocument/2006/relationships/hyperlink" Target="https://scholar.google.com/scholar_lookup?title=A+survey+on+the+security+of+blockchain+systems&amp;author=Li,+X.&amp;author=Jiang,+P.&amp;author=Chen,+T.&amp;author=Luo,+X.&amp;author=Wen,+Q.&amp;publication_year=2020&amp;journal=Future+Gener.+Comput.+Syst.&amp;volume=107&amp;pages=841&#8211;853&amp;doi=10.1016/j.future.2017.08.020" TargetMode="External"/><Relationship Id="rId10" Type="http://schemas.openxmlformats.org/officeDocument/2006/relationships/slideLayout" Target="../slideLayouts/slideLayout2.xml"/><Relationship Id="rId1" Type="http://schemas.openxmlformats.org/officeDocument/2006/relationships/hyperlink" Target="https://scholar.google.com/scholar_lookup?title=Blockchain+in+Internet+of+Things:+Challenges+and+solutions&amp;author=Dorri,+A.&amp;author=Kanhere,+S.S.&amp;author=Jurdak,+R.&amp;publication_year=2016&amp;journal=arXiv"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1698" y="357067"/>
            <a:ext cx="7105120" cy="2080833"/>
          </a:xfrm>
        </p:spPr>
        <p:txBody>
          <a:bodyPr>
            <a:normAutofit fontScale="90000"/>
          </a:bodyPr>
          <a:lstStyle/>
          <a:p>
            <a:r>
              <a:rPr lang="en-GB" sz="2000" cap="all" dirty="0">
                <a:solidFill>
                  <a:schemeClr val="tx1"/>
                </a:solidFill>
                <a:latin typeface="Times" panose="02020603060405020304" pitchFamily="18" charset="0"/>
              </a:rPr>
              <a:t>3</a:t>
            </a:r>
            <a:r>
              <a:rPr lang="en-GB" sz="2000" cap="all" baseline="30000" dirty="0">
                <a:solidFill>
                  <a:schemeClr val="tx1"/>
                </a:solidFill>
                <a:latin typeface="Times" panose="02020603060405020304" pitchFamily="18" charset="0"/>
              </a:rPr>
              <a:t>rd</a:t>
            </a:r>
            <a:r>
              <a:rPr lang="en-GB" sz="2000" cap="all" dirty="0">
                <a:solidFill>
                  <a:schemeClr val="tx1"/>
                </a:solidFill>
                <a:latin typeface="Times" panose="02020603060405020304" pitchFamily="18" charset="0"/>
              </a:rPr>
              <a:t> International Conference on Optimization Techniques in the </a:t>
            </a:r>
            <a:r>
              <a:rPr lang="en-GB" sz="1200" cap="all" dirty="0">
                <a:solidFill>
                  <a:schemeClr val="tx1"/>
                </a:solidFill>
                <a:latin typeface="Times" panose="02020603060405020304" pitchFamily="18" charset="0"/>
              </a:rPr>
              <a:t>Field</a:t>
            </a:r>
            <a:r>
              <a:rPr lang="en-GB" sz="2000" cap="all" dirty="0">
                <a:solidFill>
                  <a:schemeClr val="tx1"/>
                </a:solidFill>
                <a:latin typeface="Times" panose="02020603060405020304" pitchFamily="18" charset="0"/>
              </a:rPr>
              <a:t> of Engineering (ICOFE-2024)</a:t>
            </a:r>
            <a:br>
              <a:rPr lang="en-GB" cap="all" dirty="0">
                <a:solidFill>
                  <a:schemeClr val="tx1"/>
                </a:solidFill>
                <a:latin typeface="Times" panose="02020603060405020304" pitchFamily="18" charset="0"/>
              </a:rPr>
            </a:br>
            <a:br>
              <a:rPr lang="en-IN" dirty="0">
                <a:solidFill>
                  <a:schemeClr val="tx1"/>
                </a:solidFill>
                <a:latin typeface="Times" panose="02020603060405020304" pitchFamily="18" charset="0"/>
              </a:rPr>
            </a:br>
            <a:endParaRPr lang="en-IN" dirty="0">
              <a:solidFill>
                <a:schemeClr val="tx1"/>
              </a:solidFill>
              <a:latin typeface="Times" panose="02020603060405020304" pitchFamily="18" charset="0"/>
            </a:endParaRPr>
          </a:p>
        </p:txBody>
      </p:sp>
      <p:sp>
        <p:nvSpPr>
          <p:cNvPr id="3" name="Subtitle 2"/>
          <p:cNvSpPr>
            <a:spLocks noGrp="1"/>
          </p:cNvSpPr>
          <p:nvPr>
            <p:ph type="subTitle" idx="1"/>
          </p:nvPr>
        </p:nvSpPr>
        <p:spPr>
          <a:xfrm>
            <a:off x="2686050" y="2409825"/>
            <a:ext cx="8612505" cy="1126490"/>
          </a:xfrm>
        </p:spPr>
        <p:txBody>
          <a:bodyPr>
            <a:normAutofit fontScale="80000"/>
          </a:bodyPr>
          <a:lstStyle/>
          <a:p>
            <a:r>
              <a:rPr lang="en-GB" sz="32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Secure and Efficient Blockchain-Based Data Sharing Framework for </a:t>
            </a:r>
            <a:r>
              <a:rPr lang="en-GB" sz="4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Internet </a:t>
            </a:r>
            <a:r>
              <a:rPr lang="en-GB" sz="32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of Things (IoT) Networks</a:t>
            </a:r>
            <a:endParaRPr lang="en-GB" sz="32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Footer Placeholder 3"/>
          <p:cNvSpPr>
            <a:spLocks noGrp="1"/>
          </p:cNvSpPr>
          <p:nvPr>
            <p:ph type="ftr" sz="quarter" idx="11"/>
          </p:nvPr>
        </p:nvSpPr>
        <p:spPr>
          <a:xfrm>
            <a:off x="1657182" y="6213475"/>
            <a:ext cx="10457921" cy="365125"/>
          </a:xfrm>
        </p:spPr>
        <p:txBody>
          <a:bodyPr/>
          <a:lstStyle/>
          <a:p>
            <a:r>
              <a:rPr lang="en-IN" sz="1050" b="1" dirty="0">
                <a:solidFill>
                  <a:schemeClr val="tx1">
                    <a:lumMod val="95000"/>
                    <a:lumOff val="5000"/>
                  </a:schemeClr>
                </a:solidFill>
              </a:rPr>
              <a:t>22</a:t>
            </a:r>
            <a:r>
              <a:rPr lang="en-IN" sz="1050" b="1" baseline="30000" dirty="0">
                <a:solidFill>
                  <a:schemeClr val="tx1">
                    <a:lumMod val="95000"/>
                    <a:lumOff val="5000"/>
                  </a:schemeClr>
                </a:solidFill>
              </a:rPr>
              <a:t>nd</a:t>
            </a:r>
            <a:r>
              <a:rPr lang="en-IN" sz="1050" b="1" dirty="0">
                <a:solidFill>
                  <a:schemeClr val="tx1">
                    <a:lumMod val="95000"/>
                    <a:lumOff val="5000"/>
                  </a:schemeClr>
                </a:solidFill>
              </a:rPr>
              <a:t>And 23</a:t>
            </a:r>
            <a:r>
              <a:rPr lang="en-IN" sz="1050" b="1" baseline="30000" dirty="0">
                <a:solidFill>
                  <a:schemeClr val="tx1">
                    <a:lumMod val="95000"/>
                    <a:lumOff val="5000"/>
                  </a:schemeClr>
                </a:solidFill>
              </a:rPr>
              <a:t>rd</a:t>
            </a:r>
            <a:r>
              <a:rPr lang="en-IN" sz="1050" b="1" dirty="0">
                <a:solidFill>
                  <a:schemeClr val="tx1">
                    <a:lumMod val="95000"/>
                    <a:lumOff val="5000"/>
                  </a:schemeClr>
                </a:solidFill>
              </a:rPr>
              <a:t> Oct 2024</a:t>
            </a:r>
            <a:r>
              <a:rPr lang="en-IN" sz="1200" dirty="0">
                <a:solidFill>
                  <a:schemeClr val="tx1">
                    <a:lumMod val="95000"/>
                    <a:lumOff val="5000"/>
                  </a:schemeClr>
                </a:solidFill>
              </a:rPr>
              <a:t>            </a:t>
            </a:r>
            <a:r>
              <a:rPr lang="en-GB" sz="1050" b="1" cap="all" dirty="0">
                <a:solidFill>
                  <a:schemeClr val="tx1"/>
                </a:solidFill>
                <a:latin typeface="Times" panose="02020603060405020304" pitchFamily="18" charset="0"/>
              </a:rPr>
              <a:t>3</a:t>
            </a:r>
            <a:r>
              <a:rPr lang="en-GB" sz="1050" b="1" cap="all" baseline="30000" dirty="0">
                <a:solidFill>
                  <a:schemeClr val="tx1"/>
                </a:solidFill>
                <a:latin typeface="Times" panose="02020603060405020304" pitchFamily="18" charset="0"/>
              </a:rPr>
              <a:t>rd</a:t>
            </a:r>
            <a:r>
              <a:rPr lang="en-GB" sz="1050" b="1" dirty="0">
                <a:solidFill>
                  <a:schemeClr val="tx1"/>
                </a:solidFill>
              </a:rPr>
              <a:t> International Conference on Optimization Techniques in the Field of Engineering  </a:t>
            </a:r>
            <a:r>
              <a:rPr lang="en-GB" sz="1400" b="1" dirty="0">
                <a:solidFill>
                  <a:schemeClr val="tx1"/>
                </a:solidFill>
              </a:rPr>
              <a:t>ICOFE-2024    </a:t>
            </a:r>
            <a:endParaRPr lang="en-US" sz="1050" b="1" dirty="0">
              <a:solidFill>
                <a:schemeClr val="tx1"/>
              </a:solidFill>
            </a:endParaRPr>
          </a:p>
        </p:txBody>
      </p:sp>
      <p:sp>
        <p:nvSpPr>
          <p:cNvPr id="5" name="Rectangle 4"/>
          <p:cNvSpPr/>
          <p:nvPr/>
        </p:nvSpPr>
        <p:spPr>
          <a:xfrm>
            <a:off x="4925314" y="3499328"/>
            <a:ext cx="6096000" cy="1476375"/>
          </a:xfrm>
          <a:prstGeom prst="rect">
            <a:avLst/>
          </a:prstGeom>
        </p:spPr>
        <p:txBody>
          <a:bodyPr>
            <a:spAutoFit/>
          </a:bodyPr>
          <a:lstStyle/>
          <a:p>
            <a:pPr algn="r"/>
            <a:r>
              <a:rPr lang="en-GB" b="1" i="0" cap="all" dirty="0">
                <a:effectLst/>
                <a:latin typeface="Roboto"/>
              </a:rPr>
              <a:t>Authors Name </a:t>
            </a:r>
            <a:endParaRPr lang="en-GB" b="0" i="0" cap="all" dirty="0">
              <a:effectLst/>
              <a:latin typeface="Roboto"/>
            </a:endParaRPr>
          </a:p>
          <a:p>
            <a:pPr algn="r"/>
            <a:r>
              <a:rPr lang="en-GB" cap="all" dirty="0">
                <a:latin typeface="Roboto"/>
              </a:rPr>
              <a:t>1.Vikas </a:t>
            </a:r>
            <a:r>
              <a:rPr lang="en-GB" cap="all" dirty="0" err="1">
                <a:latin typeface="Roboto"/>
                <a:sym typeface="+mn-ea"/>
              </a:rPr>
              <a:t>mahandule</a:t>
            </a:r>
            <a:endParaRPr lang="en-GB" cap="all" dirty="0">
              <a:latin typeface="Roboto"/>
            </a:endParaRPr>
          </a:p>
          <a:p>
            <a:pPr algn="r"/>
            <a:r>
              <a:rPr lang="en-GB" b="0" i="0" cap="all" dirty="0">
                <a:effectLst/>
                <a:latin typeface="Roboto"/>
              </a:rPr>
              <a:t>2.Harsha Patil</a:t>
            </a:r>
            <a:endParaRPr lang="en-GB" b="0" i="0" cap="all" dirty="0">
              <a:effectLst/>
              <a:latin typeface="Roboto"/>
            </a:endParaRPr>
          </a:p>
          <a:p>
            <a:pPr algn="r"/>
            <a:r>
              <a:rPr lang="en-GB" cap="all" dirty="0">
                <a:latin typeface="Roboto"/>
              </a:rPr>
              <a:t>3.vivek Vishwakarma</a:t>
            </a:r>
            <a:endParaRPr lang="en-GB" cap="all" dirty="0">
              <a:latin typeface="Roboto"/>
            </a:endParaRPr>
          </a:p>
          <a:p>
            <a:pPr algn="r"/>
            <a:r>
              <a:rPr lang="en-GB" b="0" i="0" cap="all" dirty="0">
                <a:effectLst/>
                <a:latin typeface="Roboto"/>
              </a:rPr>
              <a:t>4.Pranjal Kumar Tiwari</a:t>
            </a:r>
            <a:endParaRPr lang="en-GB" b="0" i="0" cap="all" dirty="0">
              <a:effectLst/>
              <a:latin typeface="Roboto"/>
            </a:endParaRPr>
          </a:p>
        </p:txBody>
      </p:sp>
      <p:pic>
        <p:nvPicPr>
          <p:cNvPr id="19" name="Picture 18"/>
          <p:cNvPicPr>
            <a:picLocks noChangeAspect="1"/>
          </p:cNvPicPr>
          <p:nvPr/>
        </p:nvPicPr>
        <p:blipFill rotWithShape="1">
          <a:blip r:embed="rId1"/>
          <a:srcRect l="-332" t="-3502" r="59215" b="4369"/>
          <a:stretch>
            <a:fillRect/>
          </a:stretch>
        </p:blipFill>
        <p:spPr>
          <a:xfrm>
            <a:off x="568345" y="243918"/>
            <a:ext cx="2073179" cy="718839"/>
          </a:xfrm>
          <a:prstGeom prst="rect">
            <a:avLst/>
          </a:prstGeom>
        </p:spPr>
      </p:pic>
      <p:sp>
        <p:nvSpPr>
          <p:cNvPr id="20" name="Rectangle 19"/>
          <p:cNvSpPr/>
          <p:nvPr/>
        </p:nvSpPr>
        <p:spPr>
          <a:xfrm>
            <a:off x="668171" y="962757"/>
            <a:ext cx="9755188" cy="1107996"/>
          </a:xfrm>
          <a:prstGeom prst="rect">
            <a:avLst/>
          </a:prstGeom>
        </p:spPr>
        <p:txBody>
          <a:bodyPr wrap="square">
            <a:spAutoFit/>
          </a:bodyPr>
          <a:lstStyle/>
          <a:p>
            <a:pPr algn="ctr"/>
            <a:r>
              <a:rPr lang="en-IN" sz="1600" dirty="0">
                <a:solidFill>
                  <a:schemeClr val="tx2"/>
                </a:solidFill>
                <a:latin typeface="Times" panose="02020603060405020304" pitchFamily="18" charset="0"/>
              </a:rPr>
              <a:t>               </a:t>
            </a:r>
            <a:r>
              <a:rPr lang="en-IN" sz="1600" b="1" dirty="0">
                <a:solidFill>
                  <a:schemeClr val="tx2"/>
                </a:solidFill>
                <a:latin typeface="Times" panose="02020603060405020304" pitchFamily="18" charset="0"/>
              </a:rPr>
              <a:t>KSR College Of Engineering , </a:t>
            </a:r>
            <a:r>
              <a:rPr lang="en-IN" sz="1600" b="1" dirty="0" err="1">
                <a:solidFill>
                  <a:schemeClr val="tx2"/>
                </a:solidFill>
                <a:latin typeface="Times" panose="02020603060405020304" pitchFamily="18" charset="0"/>
              </a:rPr>
              <a:t>Nammakal</a:t>
            </a:r>
            <a:r>
              <a:rPr lang="en-IN" sz="1600" b="1" dirty="0">
                <a:solidFill>
                  <a:schemeClr val="tx2"/>
                </a:solidFill>
                <a:latin typeface="Times" panose="02020603060405020304" pitchFamily="18" charset="0"/>
              </a:rPr>
              <a:t>, Tamil Nadu, India</a:t>
            </a:r>
            <a:endParaRPr lang="en-IN" sz="1600" b="1" dirty="0">
              <a:solidFill>
                <a:schemeClr val="tx2"/>
              </a:solidFill>
              <a:latin typeface="Times" panose="02020603060405020304" pitchFamily="18" charset="0"/>
            </a:endParaRPr>
          </a:p>
          <a:p>
            <a:pPr algn="ctr"/>
            <a:r>
              <a:rPr lang="en-IN" sz="1600" b="1" dirty="0">
                <a:solidFill>
                  <a:schemeClr val="tx2"/>
                </a:solidFill>
                <a:latin typeface="Times" panose="02020603060405020304" pitchFamily="18" charset="0"/>
              </a:rPr>
              <a:t>             &amp;</a:t>
            </a:r>
            <a:endParaRPr lang="en-IN" sz="1600" b="1" dirty="0">
              <a:solidFill>
                <a:schemeClr val="tx2"/>
              </a:solidFill>
              <a:latin typeface="Times" panose="02020603060405020304" pitchFamily="18" charset="0"/>
            </a:endParaRPr>
          </a:p>
          <a:p>
            <a:pPr algn="ctr"/>
            <a:r>
              <a:rPr lang="en-GB" sz="1600" b="1" dirty="0">
                <a:solidFill>
                  <a:schemeClr val="tx2"/>
                </a:solidFill>
                <a:latin typeface="Times" panose="02020603060405020304" pitchFamily="18" charset="0"/>
              </a:rPr>
              <a:t>                Debre Tabor University  Ethiopia</a:t>
            </a:r>
            <a:br>
              <a:rPr lang="en-IN" sz="1600" dirty="0">
                <a:solidFill>
                  <a:schemeClr val="tx2"/>
                </a:solidFill>
                <a:latin typeface="Times" panose="02020603060405020304" pitchFamily="18" charset="0"/>
              </a:rPr>
            </a:br>
            <a:endParaRPr lang="en-IN" sz="1600" dirty="0">
              <a:solidFill>
                <a:schemeClr val="tx2"/>
              </a:solidFill>
            </a:endParaRPr>
          </a:p>
        </p:txBody>
      </p:sp>
      <p:sp>
        <p:nvSpPr>
          <p:cNvPr id="21" name="Rectangle 20"/>
          <p:cNvSpPr/>
          <p:nvPr/>
        </p:nvSpPr>
        <p:spPr>
          <a:xfrm>
            <a:off x="5082985" y="1907368"/>
            <a:ext cx="2632452" cy="369332"/>
          </a:xfrm>
          <a:prstGeom prst="rect">
            <a:avLst/>
          </a:prstGeom>
        </p:spPr>
        <p:txBody>
          <a:bodyPr wrap="none">
            <a:spAutoFit/>
          </a:bodyPr>
          <a:lstStyle/>
          <a:p>
            <a:r>
              <a:rPr lang="en-IN" b="1" dirty="0">
                <a:solidFill>
                  <a:srgbClr val="FF0000"/>
                </a:solidFill>
              </a:rPr>
              <a:t>22</a:t>
            </a:r>
            <a:r>
              <a:rPr lang="en-IN" b="1" baseline="30000" dirty="0">
                <a:solidFill>
                  <a:srgbClr val="FF0000"/>
                </a:solidFill>
              </a:rPr>
              <a:t>nd</a:t>
            </a:r>
            <a:r>
              <a:rPr lang="en-IN" b="1" dirty="0">
                <a:solidFill>
                  <a:srgbClr val="FF0000"/>
                </a:solidFill>
              </a:rPr>
              <a:t>And</a:t>
            </a:r>
            <a:r>
              <a:rPr lang="en-IN" b="1" dirty="0"/>
              <a:t> </a:t>
            </a:r>
            <a:r>
              <a:rPr lang="en-IN" b="1" dirty="0">
                <a:solidFill>
                  <a:srgbClr val="FF0000"/>
                </a:solidFill>
              </a:rPr>
              <a:t>23</a:t>
            </a:r>
            <a:r>
              <a:rPr lang="en-IN" b="1" baseline="30000" dirty="0">
                <a:solidFill>
                  <a:srgbClr val="FF0000"/>
                </a:solidFill>
              </a:rPr>
              <a:t>rd</a:t>
            </a:r>
            <a:r>
              <a:rPr lang="en-IN" b="1" dirty="0">
                <a:solidFill>
                  <a:srgbClr val="FF0000"/>
                </a:solidFill>
              </a:rPr>
              <a:t> Oct 2024</a:t>
            </a:r>
            <a:endParaRPr lang="en-IN" sz="2400" dirty="0">
              <a:solidFill>
                <a:srgbClr val="FF0000"/>
              </a:solidFill>
            </a:endParaRPr>
          </a:p>
        </p:txBody>
      </p:sp>
      <p:pic>
        <p:nvPicPr>
          <p:cNvPr id="22" name="Picture 21"/>
          <p:cNvPicPr>
            <a:picLocks noChangeAspect="1"/>
          </p:cNvPicPr>
          <p:nvPr/>
        </p:nvPicPr>
        <p:blipFill rotWithShape="1">
          <a:blip r:embed="rId2"/>
          <a:srcRect l="42074" t="972" b="-1"/>
          <a:stretch>
            <a:fillRect/>
          </a:stretch>
        </p:blipFill>
        <p:spPr>
          <a:xfrm>
            <a:off x="9201002" y="337324"/>
            <a:ext cx="2846368" cy="700324"/>
          </a:xfrm>
          <a:prstGeom prst="rect">
            <a:avLst/>
          </a:prstGeom>
        </p:spPr>
      </p:pic>
      <p:sp>
        <p:nvSpPr>
          <p:cNvPr id="23" name="Footer Placeholder 3"/>
          <p:cNvSpPr txBox="1"/>
          <p:nvPr/>
        </p:nvSpPr>
        <p:spPr>
          <a:xfrm>
            <a:off x="2589212" y="5761086"/>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dirty="0">
                <a:solidFill>
                  <a:schemeClr val="tx1"/>
                </a:solidFill>
              </a:rPr>
              <a:t>Corresponding Authors </a:t>
            </a:r>
            <a:r>
              <a:rPr lang="en-US" sz="1050" b="1" dirty="0" err="1">
                <a:solidFill>
                  <a:schemeClr val="tx1"/>
                </a:solidFill>
              </a:rPr>
              <a:t>Affliation</a:t>
            </a:r>
            <a:r>
              <a:rPr lang="en-US" sz="1050" b="1" dirty="0">
                <a:solidFill>
                  <a:schemeClr val="tx1"/>
                </a:solidFill>
              </a:rPr>
              <a:t> Details:</a:t>
            </a:r>
            <a:endParaRPr lang="en-US" sz="1050" b="1" dirty="0">
              <a:solidFill>
                <a:schemeClr val="tx1"/>
              </a:solidFill>
            </a:endParaRPr>
          </a:p>
        </p:txBody>
      </p:sp>
      <p:sp>
        <p:nvSpPr>
          <p:cNvPr id="24" name="Slide Number Placeholder 2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sym typeface="+mn-ea"/>
              </a:rPr>
              <a:t>Future Scope</a:t>
            </a:r>
            <a:endParaRPr lang="en-US"/>
          </a:p>
        </p:txBody>
      </p:sp>
      <p:sp>
        <p:nvSpPr>
          <p:cNvPr id="3" name="Content Placeholder 2"/>
          <p:cNvSpPr>
            <a:spLocks noGrp="1"/>
          </p:cNvSpPr>
          <p:nvPr>
            <p:ph idx="1"/>
          </p:nvPr>
        </p:nvSpPr>
        <p:spPr>
          <a:xfrm>
            <a:off x="1887855" y="1862455"/>
            <a:ext cx="9616440" cy="4048760"/>
          </a:xfrm>
        </p:spPr>
        <p:txBody>
          <a:bodyPr/>
          <a:p>
            <a:pPr marL="0" indent="0" algn="just">
              <a:buNone/>
            </a:pPr>
            <a:r>
              <a:rPr lang="en-US" sz="2000">
                <a:latin typeface="Times New Roman" panose="02020603050405020304" charset="0"/>
                <a:cs typeface="Times New Roman" panose="02020603050405020304" charset="0"/>
              </a:rPr>
              <a:t>Integration of advanced consensus algorithms for faster and more efficient blockchain processing.</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Development of hybrid blockchain architectures combining on-chain and off-chain solutions.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Enhanced privacy-preserving techniques for secure data sharing in IoT networks.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Scalability improvements to support the growing number of IoT devices.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Exploration of blockchain interoperability to enable seamless data exchange across different networks.</a:t>
            </a:r>
            <a:endParaRPr 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sym typeface="+mn-ea"/>
              </a:rPr>
              <a:t>Conclusion </a:t>
            </a:r>
            <a:endParaRPr lang="en-US"/>
          </a:p>
        </p:txBody>
      </p:sp>
      <p:sp>
        <p:nvSpPr>
          <p:cNvPr id="3" name="Content Placeholder 2"/>
          <p:cNvSpPr>
            <a:spLocks noGrp="1"/>
          </p:cNvSpPr>
          <p:nvPr>
            <p:ph idx="1"/>
          </p:nvPr>
        </p:nvSpPr>
        <p:spPr>
          <a:xfrm>
            <a:off x="1809115" y="1525905"/>
            <a:ext cx="9695180" cy="4385310"/>
          </a:xfrm>
        </p:spPr>
        <p:txBody>
          <a:bodyPr/>
          <a:p>
            <a:r>
              <a:rPr lang="en-US" sz="2000">
                <a:latin typeface="Times New Roman" panose="02020603050405020304" charset="0"/>
                <a:cs typeface="Times New Roman" panose="02020603050405020304" charset="0"/>
              </a:rPr>
              <a:t>The integration of blockchain technology in IoT networks has the potential to address existing challenges related to data security, privacy, scalability, and efficiency.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However, it also introduces new challenges that require further research and development. This study aims to provide a secure and efficient blockchain-based data-sharing framework that addresses these issues, contributing to the growing need for reliable and scalable IoT systems.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 Further exploration of hybrid blockchain architectures, privacy-preserving mechanisms, and advanced consensus algorithms will be crucial in enhancing the feasibility and performance of these frameworks in real-world scenarios.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Future improvements in blockchain technology can lead to more efficient and secure IoT networks.Challenges remain in scalability, latency, and resource constraints that need further research.</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54140" y="80550"/>
            <a:ext cx="8911687" cy="1280890"/>
          </a:xfrm>
        </p:spPr>
        <p:txBody>
          <a:bodyPr/>
          <a:p>
            <a:pPr algn="ctr"/>
            <a:r>
              <a:rPr lang="en-GB" dirty="0">
                <a:sym typeface="+mn-ea"/>
              </a:rPr>
              <a:t>References</a:t>
            </a:r>
            <a:endParaRPr lang="en-US"/>
          </a:p>
        </p:txBody>
      </p:sp>
      <p:sp>
        <p:nvSpPr>
          <p:cNvPr id="3" name="Content Placeholder 2"/>
          <p:cNvSpPr>
            <a:spLocks noGrp="1"/>
          </p:cNvSpPr>
          <p:nvPr>
            <p:ph idx="1"/>
          </p:nvPr>
        </p:nvSpPr>
        <p:spPr>
          <a:xfrm>
            <a:off x="1598295" y="788670"/>
            <a:ext cx="9448165" cy="5763895"/>
          </a:xfrm>
        </p:spPr>
        <p:txBody>
          <a:bodyPr>
            <a:noAutofit/>
          </a:bodyPr>
          <a:p>
            <a:pPr lvl="0" fontAlgn="base"/>
            <a:r>
              <a:rPr lang="en-IN" sz="1900" dirty="0" err="1">
                <a:latin typeface="Times New Roman" panose="02020603050405020304" charset="0"/>
                <a:cs typeface="Times New Roman" panose="02020603050405020304" charset="0"/>
                <a:sym typeface="+mn-ea"/>
              </a:rPr>
              <a:t>Dorri</a:t>
            </a:r>
            <a:r>
              <a:rPr lang="en-IN" sz="1900" dirty="0">
                <a:latin typeface="Times New Roman" panose="02020603050405020304" charset="0"/>
                <a:cs typeface="Times New Roman" panose="02020603050405020304" charset="0"/>
                <a:sym typeface="+mn-ea"/>
              </a:rPr>
              <a:t>, A.; </a:t>
            </a:r>
            <a:r>
              <a:rPr lang="en-IN" sz="1900" dirty="0" err="1">
                <a:latin typeface="Times New Roman" panose="02020603050405020304" charset="0"/>
                <a:cs typeface="Times New Roman" panose="02020603050405020304" charset="0"/>
                <a:sym typeface="+mn-ea"/>
              </a:rPr>
              <a:t>Kanhere</a:t>
            </a:r>
            <a:r>
              <a:rPr lang="en-IN" sz="1900" dirty="0">
                <a:latin typeface="Times New Roman" panose="02020603050405020304" charset="0"/>
                <a:cs typeface="Times New Roman" panose="02020603050405020304" charset="0"/>
                <a:sym typeface="+mn-ea"/>
              </a:rPr>
              <a:t>, S.S.; </a:t>
            </a:r>
            <a:r>
              <a:rPr lang="en-IN" sz="1900" dirty="0" err="1">
                <a:latin typeface="Times New Roman" panose="02020603050405020304" charset="0"/>
                <a:cs typeface="Times New Roman" panose="02020603050405020304" charset="0"/>
                <a:sym typeface="+mn-ea"/>
              </a:rPr>
              <a:t>Jurdak</a:t>
            </a:r>
            <a:r>
              <a:rPr lang="en-IN" sz="1900" dirty="0">
                <a:latin typeface="Times New Roman" panose="02020603050405020304" charset="0"/>
                <a:cs typeface="Times New Roman" panose="02020603050405020304" charset="0"/>
                <a:sym typeface="+mn-ea"/>
              </a:rPr>
              <a:t>, R. </a:t>
            </a:r>
            <a:r>
              <a:rPr lang="en-IN" sz="1900" dirty="0" err="1">
                <a:latin typeface="Times New Roman" panose="02020603050405020304" charset="0"/>
                <a:cs typeface="Times New Roman" panose="02020603050405020304" charset="0"/>
                <a:sym typeface="+mn-ea"/>
              </a:rPr>
              <a:t>Blockchain</a:t>
            </a:r>
            <a:r>
              <a:rPr lang="en-IN" sz="1900" dirty="0">
                <a:latin typeface="Times New Roman" panose="02020603050405020304" charset="0"/>
                <a:cs typeface="Times New Roman" panose="02020603050405020304" charset="0"/>
                <a:sym typeface="+mn-ea"/>
              </a:rPr>
              <a:t> in Internet of Things: Challenges and solutions. </a:t>
            </a:r>
            <a:r>
              <a:rPr lang="en-IN" sz="1900" i="1" dirty="0" err="1">
                <a:latin typeface="Times New Roman" panose="02020603050405020304" charset="0"/>
                <a:cs typeface="Times New Roman" panose="02020603050405020304" charset="0"/>
                <a:sym typeface="+mn-ea"/>
              </a:rPr>
              <a:t>arXiv</a:t>
            </a:r>
            <a:r>
              <a:rPr lang="en-IN" sz="1900" dirty="0">
                <a:latin typeface="Times New Roman" panose="02020603050405020304" charset="0"/>
                <a:cs typeface="Times New Roman" panose="02020603050405020304" charset="0"/>
                <a:sym typeface="+mn-ea"/>
              </a:rPr>
              <a:t> 2016, </a:t>
            </a:r>
            <a:r>
              <a:rPr lang="en-IN" sz="1900" dirty="0" err="1">
                <a:latin typeface="Times New Roman" panose="02020603050405020304" charset="0"/>
                <a:cs typeface="Times New Roman" panose="02020603050405020304" charset="0"/>
                <a:sym typeface="+mn-ea"/>
              </a:rPr>
              <a:t>arXiv:1608.05187</a:t>
            </a:r>
            <a:r>
              <a:rPr lang="en-IN" sz="1900" dirty="0">
                <a:latin typeface="Times New Roman" panose="02020603050405020304" charset="0"/>
                <a:cs typeface="Times New Roman" panose="02020603050405020304" charset="0"/>
                <a:sym typeface="+mn-ea"/>
              </a:rPr>
              <a:t>. [</a:t>
            </a:r>
            <a:r>
              <a:rPr lang="en-IN" sz="1900" dirty="0">
                <a:latin typeface="Times New Roman" panose="02020603050405020304" charset="0"/>
                <a:cs typeface="Times New Roman" panose="02020603050405020304" charset="0"/>
                <a:sym typeface="+mn-ea"/>
                <a:hlinkClick r:id="rId1"/>
              </a:rPr>
              <a:t>Google Scholar]</a:t>
            </a:r>
            <a:r>
              <a:rPr lang="en-IN" sz="1900" dirty="0">
                <a:latin typeface="Times New Roman" panose="02020603050405020304" charset="0"/>
                <a:cs typeface="Times New Roman" panose="02020603050405020304" charset="0"/>
                <a:sym typeface="+mn-ea"/>
              </a:rPr>
              <a:t> </a:t>
            </a:r>
            <a:endParaRPr lang="en-IN" sz="1900" dirty="0">
              <a:latin typeface="Times New Roman" panose="02020603050405020304" charset="0"/>
              <a:cs typeface="Times New Roman" panose="02020603050405020304" charset="0"/>
            </a:endParaRPr>
          </a:p>
          <a:p>
            <a:pPr lvl="0" fontAlgn="base"/>
            <a:r>
              <a:rPr lang="en-IN" sz="1900" dirty="0">
                <a:latin typeface="Times New Roman" panose="02020603050405020304" charset="0"/>
                <a:cs typeface="Times New Roman" panose="02020603050405020304" charset="0"/>
                <a:sym typeface="+mn-ea"/>
              </a:rPr>
              <a:t>Li, X.; Jiang, P.; Chen, T.; Luo, X.; Wen, Q. A survey on the security of </a:t>
            </a:r>
            <a:r>
              <a:rPr lang="en-IN" sz="1900" dirty="0" err="1">
                <a:latin typeface="Times New Roman" panose="02020603050405020304" charset="0"/>
                <a:cs typeface="Times New Roman" panose="02020603050405020304" charset="0"/>
                <a:sym typeface="+mn-ea"/>
              </a:rPr>
              <a:t>blockchain</a:t>
            </a:r>
            <a:r>
              <a:rPr lang="en-IN" sz="1900" dirty="0">
                <a:latin typeface="Times New Roman" panose="02020603050405020304" charset="0"/>
                <a:cs typeface="Times New Roman" panose="02020603050405020304" charset="0"/>
                <a:sym typeface="+mn-ea"/>
              </a:rPr>
              <a:t> systems. </a:t>
            </a:r>
            <a:r>
              <a:rPr lang="en-IN" sz="1900" i="1" dirty="0">
                <a:latin typeface="Times New Roman" panose="02020603050405020304" charset="0"/>
                <a:cs typeface="Times New Roman" panose="02020603050405020304" charset="0"/>
                <a:sym typeface="+mn-ea"/>
              </a:rPr>
              <a:t>Future </a:t>
            </a:r>
            <a:r>
              <a:rPr lang="en-IN" sz="1900" i="1" dirty="0" err="1">
                <a:latin typeface="Times New Roman" panose="02020603050405020304" charset="0"/>
                <a:cs typeface="Times New Roman" panose="02020603050405020304" charset="0"/>
                <a:sym typeface="+mn-ea"/>
              </a:rPr>
              <a:t>Gener</a:t>
            </a:r>
            <a:r>
              <a:rPr lang="en-IN" sz="1900" i="1" dirty="0">
                <a:latin typeface="Times New Roman" panose="02020603050405020304" charset="0"/>
                <a:cs typeface="Times New Roman" panose="02020603050405020304" charset="0"/>
                <a:sym typeface="+mn-ea"/>
              </a:rPr>
              <a:t>. </a:t>
            </a:r>
            <a:r>
              <a:rPr lang="en-IN" sz="1900" i="1" dirty="0" err="1">
                <a:latin typeface="Times New Roman" panose="02020603050405020304" charset="0"/>
                <a:cs typeface="Times New Roman" panose="02020603050405020304" charset="0"/>
                <a:sym typeface="+mn-ea"/>
              </a:rPr>
              <a:t>Comput</a:t>
            </a:r>
            <a:r>
              <a:rPr lang="en-IN" sz="1900" i="1" dirty="0">
                <a:latin typeface="Times New Roman" panose="02020603050405020304" charset="0"/>
                <a:cs typeface="Times New Roman" panose="02020603050405020304" charset="0"/>
                <a:sym typeface="+mn-ea"/>
              </a:rPr>
              <a:t>. Syst.</a:t>
            </a:r>
            <a:r>
              <a:rPr lang="en-IN" sz="1900" dirty="0">
                <a:latin typeface="Times New Roman" panose="02020603050405020304" charset="0"/>
                <a:cs typeface="Times New Roman" panose="02020603050405020304" charset="0"/>
                <a:sym typeface="+mn-ea"/>
              </a:rPr>
              <a:t> 2020, </a:t>
            </a:r>
            <a:r>
              <a:rPr lang="en-IN" sz="1900" i="1" dirty="0">
                <a:latin typeface="Times New Roman" panose="02020603050405020304" charset="0"/>
                <a:cs typeface="Times New Roman" panose="02020603050405020304" charset="0"/>
                <a:sym typeface="+mn-ea"/>
              </a:rPr>
              <a:t>107</a:t>
            </a:r>
            <a:r>
              <a:rPr lang="en-IN" sz="1900" dirty="0">
                <a:latin typeface="Times New Roman" panose="02020603050405020304" charset="0"/>
                <a:cs typeface="Times New Roman" panose="02020603050405020304" charset="0"/>
                <a:sym typeface="+mn-ea"/>
              </a:rPr>
              <a:t>, 841–853. [</a:t>
            </a:r>
            <a:r>
              <a:rPr lang="en-IN" sz="1900" dirty="0">
                <a:latin typeface="Times New Roman" panose="02020603050405020304" charset="0"/>
                <a:cs typeface="Times New Roman" panose="02020603050405020304" charset="0"/>
                <a:sym typeface="+mn-ea"/>
                <a:hlinkClick r:id="rId2"/>
              </a:rPr>
              <a:t>Google Scholar]</a:t>
            </a:r>
            <a:r>
              <a:rPr lang="en-IN" sz="1900" dirty="0">
                <a:latin typeface="Times New Roman" panose="02020603050405020304" charset="0"/>
                <a:cs typeface="Times New Roman" panose="02020603050405020304" charset="0"/>
                <a:sym typeface="+mn-ea"/>
              </a:rPr>
              <a:t> [</a:t>
            </a:r>
            <a:r>
              <a:rPr lang="en-IN" sz="1900" dirty="0" err="1">
                <a:latin typeface="Times New Roman" panose="02020603050405020304" charset="0"/>
                <a:cs typeface="Times New Roman" panose="02020603050405020304" charset="0"/>
                <a:sym typeface="+mn-ea"/>
                <a:hlinkClick r:id="rId3"/>
              </a:rPr>
              <a:t>CrossRef</a:t>
            </a:r>
            <a:r>
              <a:rPr lang="en-IN" sz="1900" dirty="0">
                <a:latin typeface="Times New Roman" panose="02020603050405020304" charset="0"/>
                <a:cs typeface="Times New Roman" panose="02020603050405020304" charset="0"/>
                <a:sym typeface="+mn-ea"/>
                <a:hlinkClick r:id="rId3"/>
              </a:rPr>
              <a:t>]</a:t>
            </a:r>
            <a:r>
              <a:rPr lang="en-IN" sz="1900" dirty="0">
                <a:latin typeface="Times New Roman" panose="02020603050405020304" charset="0"/>
                <a:cs typeface="Times New Roman" panose="02020603050405020304" charset="0"/>
                <a:sym typeface="+mn-ea"/>
              </a:rPr>
              <a:t> [</a:t>
            </a:r>
            <a:r>
              <a:rPr lang="en-IN" sz="1900" dirty="0">
                <a:latin typeface="Times New Roman" panose="02020603050405020304" charset="0"/>
                <a:cs typeface="Times New Roman" panose="02020603050405020304" charset="0"/>
                <a:sym typeface="+mn-ea"/>
                <a:hlinkClick r:id="rId4"/>
              </a:rPr>
              <a:t>Green Version]</a:t>
            </a:r>
            <a:r>
              <a:rPr lang="en-IN" sz="1900" dirty="0">
                <a:latin typeface="Times New Roman" panose="02020603050405020304" charset="0"/>
                <a:cs typeface="Times New Roman" panose="02020603050405020304" charset="0"/>
                <a:sym typeface="+mn-ea"/>
              </a:rPr>
              <a:t> </a:t>
            </a:r>
            <a:endParaRPr lang="en-IN" sz="1900" dirty="0">
              <a:latin typeface="Times New Roman" panose="02020603050405020304" charset="0"/>
              <a:cs typeface="Times New Roman" panose="02020603050405020304" charset="0"/>
            </a:endParaRPr>
          </a:p>
          <a:p>
            <a:pPr lvl="0" fontAlgn="base"/>
            <a:r>
              <a:rPr lang="en-IN" sz="1900" dirty="0">
                <a:latin typeface="Times New Roman" panose="02020603050405020304" charset="0"/>
                <a:cs typeface="Times New Roman" panose="02020603050405020304" charset="0"/>
                <a:sym typeface="+mn-ea"/>
              </a:rPr>
              <a:t>Zheng, Z.; </a:t>
            </a:r>
            <a:r>
              <a:rPr lang="en-IN" sz="1900" dirty="0" err="1">
                <a:latin typeface="Times New Roman" panose="02020603050405020304" charset="0"/>
                <a:cs typeface="Times New Roman" panose="02020603050405020304" charset="0"/>
                <a:sym typeface="+mn-ea"/>
              </a:rPr>
              <a:t>Xie</a:t>
            </a:r>
            <a:r>
              <a:rPr lang="en-IN" sz="1900" dirty="0">
                <a:latin typeface="Times New Roman" panose="02020603050405020304" charset="0"/>
                <a:cs typeface="Times New Roman" panose="02020603050405020304" charset="0"/>
                <a:sym typeface="+mn-ea"/>
              </a:rPr>
              <a:t>, S.; Dai, H.; Chen, X.; Wang, H. An overview of </a:t>
            </a:r>
            <a:r>
              <a:rPr lang="en-IN" sz="1900" dirty="0" err="1">
                <a:latin typeface="Times New Roman" panose="02020603050405020304" charset="0"/>
                <a:cs typeface="Times New Roman" panose="02020603050405020304" charset="0"/>
                <a:sym typeface="+mn-ea"/>
              </a:rPr>
              <a:t>blockchain</a:t>
            </a:r>
            <a:r>
              <a:rPr lang="en-IN" sz="1900" dirty="0">
                <a:latin typeface="Times New Roman" panose="02020603050405020304" charset="0"/>
                <a:cs typeface="Times New Roman" panose="02020603050405020304" charset="0"/>
                <a:sym typeface="+mn-ea"/>
              </a:rPr>
              <a:t> technology: Architecture, consensus, and future trends. In Proceedings of the IEEE international congress on big data (</a:t>
            </a:r>
            <a:r>
              <a:rPr lang="en-IN" sz="1900" dirty="0" err="1">
                <a:latin typeface="Times New Roman" panose="02020603050405020304" charset="0"/>
                <a:cs typeface="Times New Roman" panose="02020603050405020304" charset="0"/>
                <a:sym typeface="+mn-ea"/>
              </a:rPr>
              <a:t>BigData</a:t>
            </a:r>
            <a:r>
              <a:rPr lang="en-IN" sz="1900" dirty="0">
                <a:latin typeface="Times New Roman" panose="02020603050405020304" charset="0"/>
                <a:cs typeface="Times New Roman" panose="02020603050405020304" charset="0"/>
                <a:sym typeface="+mn-ea"/>
              </a:rPr>
              <a:t> Congress), Honolulu, HI, USA, 25–30 June 2017; pp. 557–564. [</a:t>
            </a:r>
            <a:r>
              <a:rPr lang="en-IN" sz="1900" dirty="0">
                <a:latin typeface="Times New Roman" panose="02020603050405020304" charset="0"/>
                <a:cs typeface="Times New Roman" panose="02020603050405020304" charset="0"/>
                <a:sym typeface="+mn-ea"/>
                <a:hlinkClick r:id="rId5"/>
              </a:rPr>
              <a:t>Google Scholar]</a:t>
            </a:r>
            <a:r>
              <a:rPr lang="en-IN" sz="1900" dirty="0">
                <a:latin typeface="Times New Roman" panose="02020603050405020304" charset="0"/>
                <a:cs typeface="Times New Roman" panose="02020603050405020304" charset="0"/>
                <a:sym typeface="+mn-ea"/>
              </a:rPr>
              <a:t> </a:t>
            </a:r>
            <a:endParaRPr lang="en-IN" sz="1900" dirty="0">
              <a:latin typeface="Times New Roman" panose="02020603050405020304" charset="0"/>
              <a:cs typeface="Times New Roman" panose="02020603050405020304" charset="0"/>
            </a:endParaRPr>
          </a:p>
          <a:p>
            <a:pPr lvl="0" fontAlgn="base"/>
            <a:r>
              <a:rPr lang="en-IN" sz="1900" dirty="0" err="1">
                <a:latin typeface="Times New Roman" panose="02020603050405020304" charset="0"/>
                <a:cs typeface="Times New Roman" panose="02020603050405020304" charset="0"/>
                <a:sym typeface="+mn-ea"/>
              </a:rPr>
              <a:t>Panarello</a:t>
            </a:r>
            <a:r>
              <a:rPr lang="en-IN" sz="1900" dirty="0">
                <a:latin typeface="Times New Roman" panose="02020603050405020304" charset="0"/>
                <a:cs typeface="Times New Roman" panose="02020603050405020304" charset="0"/>
                <a:sym typeface="+mn-ea"/>
              </a:rPr>
              <a:t>, A.; Tapas, N.; </a:t>
            </a:r>
            <a:r>
              <a:rPr lang="en-IN" sz="1900" dirty="0" err="1">
                <a:latin typeface="Times New Roman" panose="02020603050405020304" charset="0"/>
                <a:cs typeface="Times New Roman" panose="02020603050405020304" charset="0"/>
                <a:sym typeface="+mn-ea"/>
              </a:rPr>
              <a:t>Merlino</a:t>
            </a:r>
            <a:r>
              <a:rPr lang="en-IN" sz="1900" dirty="0">
                <a:latin typeface="Times New Roman" panose="02020603050405020304" charset="0"/>
                <a:cs typeface="Times New Roman" panose="02020603050405020304" charset="0"/>
                <a:sym typeface="+mn-ea"/>
              </a:rPr>
              <a:t>, G.; Longo, F.; </a:t>
            </a:r>
            <a:r>
              <a:rPr lang="en-IN" sz="1900" dirty="0" err="1">
                <a:latin typeface="Times New Roman" panose="02020603050405020304" charset="0"/>
                <a:cs typeface="Times New Roman" panose="02020603050405020304" charset="0"/>
                <a:sym typeface="+mn-ea"/>
              </a:rPr>
              <a:t>Puliafito</a:t>
            </a:r>
            <a:r>
              <a:rPr lang="en-IN" sz="1900" dirty="0">
                <a:latin typeface="Times New Roman" panose="02020603050405020304" charset="0"/>
                <a:cs typeface="Times New Roman" panose="02020603050405020304" charset="0"/>
                <a:sym typeface="+mn-ea"/>
              </a:rPr>
              <a:t>, A. </a:t>
            </a:r>
            <a:r>
              <a:rPr lang="en-IN" sz="1900" dirty="0" err="1">
                <a:latin typeface="Times New Roman" panose="02020603050405020304" charset="0"/>
                <a:cs typeface="Times New Roman" panose="02020603050405020304" charset="0"/>
                <a:sym typeface="+mn-ea"/>
              </a:rPr>
              <a:t>Blockchain</a:t>
            </a:r>
            <a:r>
              <a:rPr lang="en-IN" sz="1900" dirty="0">
                <a:latin typeface="Times New Roman" panose="02020603050405020304" charset="0"/>
                <a:cs typeface="Times New Roman" panose="02020603050405020304" charset="0"/>
                <a:sym typeface="+mn-ea"/>
              </a:rPr>
              <a:t> and </a:t>
            </a:r>
            <a:r>
              <a:rPr lang="en-IN" sz="1900" dirty="0" err="1">
                <a:latin typeface="Times New Roman" panose="02020603050405020304" charset="0"/>
                <a:cs typeface="Times New Roman" panose="02020603050405020304" charset="0"/>
                <a:sym typeface="+mn-ea"/>
              </a:rPr>
              <a:t>IoT</a:t>
            </a:r>
            <a:r>
              <a:rPr lang="en-IN" sz="1900" dirty="0">
                <a:latin typeface="Times New Roman" panose="02020603050405020304" charset="0"/>
                <a:cs typeface="Times New Roman" panose="02020603050405020304" charset="0"/>
                <a:sym typeface="+mn-ea"/>
              </a:rPr>
              <a:t> integration: A systematic survey. </a:t>
            </a:r>
            <a:r>
              <a:rPr lang="en-IN" sz="1900" i="1" dirty="0">
                <a:latin typeface="Times New Roman" panose="02020603050405020304" charset="0"/>
                <a:cs typeface="Times New Roman" panose="02020603050405020304" charset="0"/>
                <a:sym typeface="+mn-ea"/>
              </a:rPr>
              <a:t>Sensors</a:t>
            </a:r>
            <a:r>
              <a:rPr lang="en-IN" sz="1900" dirty="0">
                <a:latin typeface="Times New Roman" panose="02020603050405020304" charset="0"/>
                <a:cs typeface="Times New Roman" panose="02020603050405020304" charset="0"/>
                <a:sym typeface="+mn-ea"/>
              </a:rPr>
              <a:t> 2018, </a:t>
            </a:r>
            <a:r>
              <a:rPr lang="en-IN" sz="1900" i="1" dirty="0">
                <a:latin typeface="Times New Roman" panose="02020603050405020304" charset="0"/>
                <a:cs typeface="Times New Roman" panose="02020603050405020304" charset="0"/>
                <a:sym typeface="+mn-ea"/>
              </a:rPr>
              <a:t>18</a:t>
            </a:r>
            <a:r>
              <a:rPr lang="en-IN" sz="1900" dirty="0">
                <a:latin typeface="Times New Roman" panose="02020603050405020304" charset="0"/>
                <a:cs typeface="Times New Roman" panose="02020603050405020304" charset="0"/>
                <a:sym typeface="+mn-ea"/>
              </a:rPr>
              <a:t>, 2575. [</a:t>
            </a:r>
            <a:r>
              <a:rPr lang="en-IN" sz="1900" dirty="0">
                <a:latin typeface="Times New Roman" panose="02020603050405020304" charset="0"/>
                <a:cs typeface="Times New Roman" panose="02020603050405020304" charset="0"/>
                <a:sym typeface="+mn-ea"/>
                <a:hlinkClick r:id="rId6"/>
              </a:rPr>
              <a:t>Google Scholar]</a:t>
            </a:r>
            <a:r>
              <a:rPr lang="en-IN" sz="1900" dirty="0">
                <a:latin typeface="Times New Roman" panose="02020603050405020304" charset="0"/>
                <a:cs typeface="Times New Roman" panose="02020603050405020304" charset="0"/>
                <a:sym typeface="+mn-ea"/>
              </a:rPr>
              <a:t> </a:t>
            </a:r>
            <a:r>
              <a:rPr lang="en-IN" sz="1900" dirty="0">
                <a:latin typeface="Times New Roman" panose="02020603050405020304" charset="0"/>
                <a:cs typeface="Times New Roman" panose="02020603050405020304" charset="0"/>
                <a:sym typeface="+mn-ea"/>
                <a:hlinkClick r:id="rId7"/>
              </a:rPr>
              <a:t>[</a:t>
            </a:r>
            <a:r>
              <a:rPr lang="en-IN" sz="1900" dirty="0" err="1">
                <a:latin typeface="Times New Roman" panose="02020603050405020304" charset="0"/>
                <a:cs typeface="Times New Roman" panose="02020603050405020304" charset="0"/>
                <a:sym typeface="+mn-ea"/>
                <a:hlinkClick r:id="rId7"/>
              </a:rPr>
              <a:t>CrossRef</a:t>
            </a:r>
            <a:r>
              <a:rPr lang="en-IN" sz="1900" dirty="0">
                <a:latin typeface="Times New Roman" panose="02020603050405020304" charset="0"/>
                <a:cs typeface="Times New Roman" panose="02020603050405020304" charset="0"/>
                <a:sym typeface="+mn-ea"/>
                <a:hlinkClick r:id="rId7"/>
              </a:rPr>
              <a:t>]</a:t>
            </a:r>
            <a:r>
              <a:rPr lang="en-IN" sz="1900" dirty="0">
                <a:latin typeface="Times New Roman" panose="02020603050405020304" charset="0"/>
                <a:cs typeface="Times New Roman" panose="02020603050405020304" charset="0"/>
                <a:sym typeface="+mn-ea"/>
              </a:rPr>
              <a:t> [</a:t>
            </a:r>
            <a:r>
              <a:rPr lang="en-IN" sz="1900" dirty="0">
                <a:latin typeface="Times New Roman" panose="02020603050405020304" charset="0"/>
                <a:cs typeface="Times New Roman" panose="02020603050405020304" charset="0"/>
                <a:sym typeface="+mn-ea"/>
                <a:hlinkClick r:id="rId8"/>
              </a:rPr>
              <a:t>Green Version]</a:t>
            </a:r>
            <a:r>
              <a:rPr lang="en-IN" sz="1900" dirty="0">
                <a:latin typeface="Times New Roman" panose="02020603050405020304" charset="0"/>
                <a:cs typeface="Times New Roman" panose="02020603050405020304" charset="0"/>
                <a:sym typeface="+mn-ea"/>
              </a:rPr>
              <a:t> </a:t>
            </a:r>
            <a:endParaRPr lang="en-IN" sz="1900" dirty="0">
              <a:latin typeface="Times New Roman" panose="02020603050405020304" charset="0"/>
              <a:cs typeface="Times New Roman" panose="02020603050405020304" charset="0"/>
            </a:endParaRPr>
          </a:p>
          <a:p>
            <a:pPr lvl="0" fontAlgn="base"/>
            <a:r>
              <a:rPr lang="en-IN" sz="1900" dirty="0" err="1">
                <a:latin typeface="Times New Roman" panose="02020603050405020304" charset="0"/>
                <a:cs typeface="Times New Roman" panose="02020603050405020304" charset="0"/>
                <a:sym typeface="+mn-ea"/>
              </a:rPr>
              <a:t>Dorri</a:t>
            </a:r>
            <a:r>
              <a:rPr lang="en-IN" sz="1900" dirty="0">
                <a:latin typeface="Times New Roman" panose="02020603050405020304" charset="0"/>
                <a:cs typeface="Times New Roman" panose="02020603050405020304" charset="0"/>
                <a:sym typeface="+mn-ea"/>
              </a:rPr>
              <a:t>, A.; </a:t>
            </a:r>
            <a:r>
              <a:rPr lang="en-IN" sz="1900" dirty="0" err="1">
                <a:latin typeface="Times New Roman" panose="02020603050405020304" charset="0"/>
                <a:cs typeface="Times New Roman" panose="02020603050405020304" charset="0"/>
                <a:sym typeface="+mn-ea"/>
              </a:rPr>
              <a:t>Kanhere</a:t>
            </a:r>
            <a:r>
              <a:rPr lang="en-IN" sz="1900" dirty="0">
                <a:latin typeface="Times New Roman" panose="02020603050405020304" charset="0"/>
                <a:cs typeface="Times New Roman" panose="02020603050405020304" charset="0"/>
                <a:sym typeface="+mn-ea"/>
              </a:rPr>
              <a:t>, S.S.; </a:t>
            </a:r>
            <a:r>
              <a:rPr lang="en-IN" sz="1900" dirty="0" err="1">
                <a:latin typeface="Times New Roman" panose="02020603050405020304" charset="0"/>
                <a:cs typeface="Times New Roman" panose="02020603050405020304" charset="0"/>
                <a:sym typeface="+mn-ea"/>
              </a:rPr>
              <a:t>Jurdak</a:t>
            </a:r>
            <a:r>
              <a:rPr lang="en-IN" sz="1900" dirty="0">
                <a:latin typeface="Times New Roman" panose="02020603050405020304" charset="0"/>
                <a:cs typeface="Times New Roman" panose="02020603050405020304" charset="0"/>
                <a:sym typeface="+mn-ea"/>
              </a:rPr>
              <a:t>, R.; </a:t>
            </a:r>
            <a:r>
              <a:rPr lang="en-IN" sz="1900" dirty="0" err="1">
                <a:latin typeface="Times New Roman" panose="02020603050405020304" charset="0"/>
                <a:cs typeface="Times New Roman" panose="02020603050405020304" charset="0"/>
                <a:sym typeface="+mn-ea"/>
              </a:rPr>
              <a:t>Gauravaram</a:t>
            </a:r>
            <a:r>
              <a:rPr lang="en-IN" sz="1900" dirty="0">
                <a:latin typeface="Times New Roman" panose="02020603050405020304" charset="0"/>
                <a:cs typeface="Times New Roman" panose="02020603050405020304" charset="0"/>
                <a:sym typeface="+mn-ea"/>
              </a:rPr>
              <a:t>, P. </a:t>
            </a:r>
            <a:r>
              <a:rPr lang="en-IN" sz="1900" dirty="0" err="1">
                <a:latin typeface="Times New Roman" panose="02020603050405020304" charset="0"/>
                <a:cs typeface="Times New Roman" panose="02020603050405020304" charset="0"/>
                <a:sym typeface="+mn-ea"/>
              </a:rPr>
              <a:t>Blockchain</a:t>
            </a:r>
            <a:r>
              <a:rPr lang="en-IN" sz="1900" dirty="0">
                <a:latin typeface="Times New Roman" panose="02020603050405020304" charset="0"/>
                <a:cs typeface="Times New Roman" panose="02020603050405020304" charset="0"/>
                <a:sym typeface="+mn-ea"/>
              </a:rPr>
              <a:t> for </a:t>
            </a:r>
            <a:r>
              <a:rPr lang="en-IN" sz="1900" dirty="0" err="1">
                <a:latin typeface="Times New Roman" panose="02020603050405020304" charset="0"/>
                <a:cs typeface="Times New Roman" panose="02020603050405020304" charset="0"/>
                <a:sym typeface="+mn-ea"/>
              </a:rPr>
              <a:t>IoT</a:t>
            </a:r>
            <a:r>
              <a:rPr lang="en-IN" sz="1900" dirty="0">
                <a:latin typeface="Times New Roman" panose="02020603050405020304" charset="0"/>
                <a:cs typeface="Times New Roman" panose="02020603050405020304" charset="0"/>
                <a:sym typeface="+mn-ea"/>
              </a:rPr>
              <a:t> security and privacy: The case study of a smart home. In Proceedings of the IEEE International Conference on Pervasive Computing and Communications </a:t>
            </a:r>
            <a:endParaRPr lang="en-IN" sz="1900" dirty="0">
              <a:latin typeface="Times New Roman" panose="02020603050405020304" charset="0"/>
              <a:cs typeface="Times New Roman" panose="02020603050405020304" charset="0"/>
            </a:endParaRPr>
          </a:p>
          <a:p>
            <a:r>
              <a:rPr lang="en-IN" sz="1900" dirty="0">
                <a:latin typeface="Times New Roman" panose="02020603050405020304" charset="0"/>
                <a:cs typeface="Times New Roman" panose="02020603050405020304" charset="0"/>
                <a:sym typeface="+mn-ea"/>
              </a:rPr>
              <a:t>Workshops (</a:t>
            </a:r>
            <a:r>
              <a:rPr lang="en-IN" sz="1900" dirty="0" err="1">
                <a:latin typeface="Times New Roman" panose="02020603050405020304" charset="0"/>
                <a:cs typeface="Times New Roman" panose="02020603050405020304" charset="0"/>
                <a:sym typeface="+mn-ea"/>
              </a:rPr>
              <a:t>PerCom</a:t>
            </a:r>
            <a:r>
              <a:rPr lang="en-IN" sz="1900" dirty="0">
                <a:latin typeface="Times New Roman" panose="02020603050405020304" charset="0"/>
                <a:cs typeface="Times New Roman" panose="02020603050405020304" charset="0"/>
                <a:sym typeface="+mn-ea"/>
              </a:rPr>
              <a:t> Workshops), Kona, HI, USA, 13–17 March 2017; pp. 618– 623. [</a:t>
            </a:r>
            <a:r>
              <a:rPr lang="en-IN" sz="1900" u="sng" dirty="0">
                <a:latin typeface="Times New Roman" panose="02020603050405020304" charset="0"/>
                <a:cs typeface="Times New Roman" panose="02020603050405020304" charset="0"/>
                <a:sym typeface="+mn-ea"/>
                <a:hlinkClick r:id="rId9"/>
              </a:rPr>
              <a:t>Google Scholar</a:t>
            </a:r>
            <a:r>
              <a:rPr lang="en-IN" sz="1900" dirty="0">
                <a:latin typeface="Times New Roman" panose="02020603050405020304" charset="0"/>
                <a:cs typeface="Times New Roman" panose="02020603050405020304" charset="0"/>
                <a:sym typeface="+mn-ea"/>
                <a:hlinkClick r:id="rId9"/>
              </a:rPr>
              <a:t>]</a:t>
            </a:r>
            <a:r>
              <a:rPr lang="en-IN" sz="1900" dirty="0">
                <a:latin typeface="Times New Roman" panose="02020603050405020304" charset="0"/>
                <a:cs typeface="Times New Roman" panose="02020603050405020304" charset="0"/>
                <a:sym typeface="+mn-ea"/>
              </a:rPr>
              <a:t> </a:t>
            </a:r>
            <a:endParaRPr lang="en-IN" sz="1900" dirty="0">
              <a:latin typeface="Times New Roman" panose="02020603050405020304" charset="0"/>
              <a:cs typeface="Times New Roman" panose="02020603050405020304" charset="0"/>
              <a:sym typeface="+mn-ea"/>
            </a:endParaRPr>
          </a:p>
        </p:txBody>
      </p:sp>
      <p:sp>
        <p:nvSpPr>
          <p:cNvPr id="4" name="Footer Placeholder 3"/>
          <p:cNvSpPr>
            <a:spLocks noGrp="1"/>
          </p:cNvSpPr>
          <p:nvPr>
            <p:ph type="ftr" sz="quarter" idx="11"/>
          </p:nvPr>
        </p:nvSpPr>
        <p:spPr>
          <a:xfrm>
            <a:off x="2628265" y="5770880"/>
            <a:ext cx="7620000" cy="853440"/>
          </a:xfrm>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430" y="897255"/>
            <a:ext cx="9853295" cy="905510"/>
          </a:xfrm>
        </p:spPr>
        <p:txBody>
          <a:bodyPr/>
          <a:lstStyle/>
          <a:p>
            <a:r>
              <a:rPr lang="en-GB" dirty="0"/>
              <a:t>TABLE OF CONTENTS </a:t>
            </a:r>
            <a:endParaRPr lang="en-IN" dirty="0"/>
          </a:p>
        </p:txBody>
      </p:sp>
      <p:sp>
        <p:nvSpPr>
          <p:cNvPr id="4" name="Footer Placeholder 3"/>
          <p:cNvSpPr>
            <a:spLocks noGrp="1"/>
          </p:cNvSpPr>
          <p:nvPr>
            <p:ph type="ftr" sz="quarter" idx="11"/>
          </p:nvPr>
        </p:nvSpPr>
        <p:spPr/>
        <p:txBody>
          <a:bodyPr/>
          <a:lstStyle/>
          <a:p>
            <a:r>
              <a:rPr lang="en-IN" b="1" dirty="0">
                <a:solidFill>
                  <a:schemeClr val="tx1">
                    <a:lumMod val="95000"/>
                    <a:lumOff val="5000"/>
                  </a:schemeClr>
                </a:solidFill>
              </a:rPr>
              <a:t>22</a:t>
            </a:r>
            <a:r>
              <a:rPr lang="en-IN" b="1" baseline="30000" dirty="0">
                <a:solidFill>
                  <a:schemeClr val="tx1">
                    <a:lumMod val="95000"/>
                    <a:lumOff val="5000"/>
                  </a:schemeClr>
                </a:solidFill>
              </a:rPr>
              <a:t>nd</a:t>
            </a:r>
            <a:r>
              <a:rPr lang="en-IN" b="1" dirty="0">
                <a:solidFill>
                  <a:schemeClr val="tx1">
                    <a:lumMod val="95000"/>
                    <a:lumOff val="5000"/>
                  </a:schemeClr>
                </a:solidFill>
              </a:rPr>
              <a:t>And 23</a:t>
            </a:r>
            <a:r>
              <a:rPr lang="en-IN" b="1" baseline="30000" dirty="0">
                <a:solidFill>
                  <a:schemeClr val="tx1">
                    <a:lumMod val="95000"/>
                    <a:lumOff val="5000"/>
                  </a:schemeClr>
                </a:solidFill>
              </a:rPr>
              <a:t>rd</a:t>
            </a:r>
            <a:r>
              <a:rPr lang="en-IN" b="1" dirty="0">
                <a:solidFill>
                  <a:schemeClr val="tx1">
                    <a:lumMod val="95000"/>
                    <a:lumOff val="5000"/>
                  </a:schemeClr>
                </a:solidFill>
              </a:rPr>
              <a:t> Oct 2024</a:t>
            </a:r>
            <a:r>
              <a:rPr lang="en-IN" sz="1050" dirty="0">
                <a:solidFill>
                  <a:schemeClr val="tx1">
                    <a:lumMod val="95000"/>
                    <a:lumOff val="5000"/>
                  </a:schemeClr>
                </a:solidFill>
              </a:rPr>
              <a:t>            </a:t>
            </a:r>
            <a:r>
              <a:rPr lang="en-GB" b="1" cap="all" dirty="0">
                <a:solidFill>
                  <a:schemeClr val="tx1"/>
                </a:solidFill>
                <a:latin typeface="Times" panose="02020603060405020304" pitchFamily="18" charset="0"/>
              </a:rPr>
              <a:t>3</a:t>
            </a:r>
            <a:r>
              <a:rPr lang="en-GB" b="1" cap="all" baseline="30000" dirty="0">
                <a:solidFill>
                  <a:schemeClr val="tx1"/>
                </a:solidFill>
                <a:latin typeface="Times" panose="02020603060405020304" pitchFamily="18" charset="0"/>
              </a:rPr>
              <a:t>rd</a:t>
            </a:r>
            <a:r>
              <a:rPr lang="en-GB" b="1" dirty="0">
                <a:solidFill>
                  <a:schemeClr val="tx1"/>
                </a:solidFill>
              </a:rPr>
              <a:t> International Conference on Optimization Techniques in the Field of Engineering  </a:t>
            </a:r>
            <a:r>
              <a:rPr lang="en-GB" sz="1100" b="1" dirty="0">
                <a:solidFill>
                  <a:schemeClr val="tx1"/>
                </a:solidFill>
              </a:rPr>
              <a:t>ICOFE-2024    </a:t>
            </a:r>
            <a:endParaRPr lang="en-US" b="1" dirty="0">
              <a:solidFill>
                <a:schemeClr val="tx1"/>
              </a:solidFill>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
        <p:nvSpPr>
          <p:cNvPr id="6" name="Rectangle 1"/>
          <p:cNvSpPr>
            <a:spLocks noGrp="1" noChangeArrowheads="1"/>
          </p:cNvSpPr>
          <p:nvPr>
            <p:ph idx="1"/>
          </p:nvPr>
        </p:nvSpPr>
        <p:spPr bwMode="auto">
          <a:xfrm>
            <a:off x="2000885" y="1726565"/>
            <a:ext cx="747966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defTabSz="914400" eaLnBrk="0" fontAlgn="base" hangingPunct="0">
              <a:spcBef>
                <a:spcPct val="0"/>
              </a:spcBef>
              <a:spcAft>
                <a:spcPct val="0"/>
              </a:spcAft>
              <a:buClrTx/>
              <a:buFont typeface="Arial" panose="020B0604020202020204" pitchFamily="34" charset="0"/>
              <a:buChar char="•"/>
            </a:pPr>
            <a:r>
              <a:rPr lang="en-US" altLang="en-US" sz="2800" b="1" dirty="0">
                <a:ln>
                  <a:noFill/>
                </a:ln>
                <a:solidFill>
                  <a:schemeClr val="tx1"/>
                </a:solidFill>
                <a:effectLst/>
                <a:latin typeface="Arial" panose="020B0604020202020204" pitchFamily="34" charset="0"/>
                <a:sym typeface="+mn-ea"/>
              </a:rPr>
              <a:t>Introduction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Font typeface="Arial" panose="020B0604020202020204" pitchFamily="34" charset="0"/>
              <a:buChar char="•"/>
            </a:pPr>
            <a:r>
              <a:rPr lang="en-US" altLang="en-US" sz="2800" b="1" dirty="0">
                <a:ln>
                  <a:noFill/>
                </a:ln>
                <a:solidFill>
                  <a:schemeClr val="tx1"/>
                </a:solidFill>
                <a:effectLst/>
                <a:latin typeface="Arial" panose="020B0604020202020204" pitchFamily="34" charset="0"/>
                <a:sym typeface="+mn-ea"/>
              </a:rPr>
              <a:t>Problem Statement</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Font typeface="Arial" panose="020B0604020202020204" pitchFamily="34" charset="0"/>
              <a:buChar char="•"/>
            </a:pPr>
            <a:r>
              <a:rPr lang="en-US" altLang="en-US" sz="2800" b="1" dirty="0">
                <a:ln>
                  <a:noFill/>
                </a:ln>
                <a:solidFill>
                  <a:schemeClr val="tx1"/>
                </a:solidFill>
                <a:effectLst/>
                <a:latin typeface="Arial" panose="020B0604020202020204" pitchFamily="34" charset="0"/>
                <a:sym typeface="+mn-ea"/>
              </a:rPr>
              <a:t>Literature Review</a:t>
            </a:r>
            <a:endParaRPr lang="en-US" altLang="en-US" sz="2800" b="1" dirty="0">
              <a:solidFill>
                <a:schemeClr val="tx1"/>
              </a:solidFill>
              <a:latin typeface="Arial" panose="020B0604020202020204" pitchFamily="34" charset="0"/>
            </a:endParaRPr>
          </a:p>
          <a:p>
            <a:pPr defTabSz="914400" eaLnBrk="0" fontAlgn="base" hangingPunct="0">
              <a:spcBef>
                <a:spcPct val="0"/>
              </a:spcBef>
              <a:spcAft>
                <a:spcPct val="0"/>
              </a:spcAft>
              <a:buClrTx/>
              <a:buFont typeface="Arial" panose="020B0604020202020204" pitchFamily="34" charset="0"/>
              <a:buChar char="•"/>
            </a:pPr>
            <a:r>
              <a:rPr lang="en-US" altLang="en-US" sz="2800" b="1" dirty="0">
                <a:ln>
                  <a:noFill/>
                </a:ln>
                <a:solidFill>
                  <a:schemeClr val="tx1"/>
                </a:solidFill>
                <a:effectLst/>
                <a:latin typeface="Arial" panose="020B0604020202020204" pitchFamily="34" charset="0"/>
                <a:sym typeface="+mn-ea"/>
              </a:rPr>
              <a:t>Research Methodology</a:t>
            </a:r>
            <a:endParaRPr lang="en-US" altLang="en-US" sz="2800" b="1" dirty="0">
              <a:ln>
                <a:noFill/>
              </a:ln>
              <a:solidFill>
                <a:schemeClr val="tx1"/>
              </a:solidFill>
              <a:effectLst/>
              <a:latin typeface="Arial" panose="020B0604020202020204" pitchFamily="34" charset="0"/>
              <a:sym typeface="+mn-ea"/>
            </a:endParaRPr>
          </a:p>
          <a:p>
            <a:pPr defTabSz="914400" eaLnBrk="0" fontAlgn="base" hangingPunct="0">
              <a:spcBef>
                <a:spcPct val="0"/>
              </a:spcBef>
              <a:spcAft>
                <a:spcPct val="0"/>
              </a:spcAft>
              <a:buClrTx/>
              <a:buFont typeface="Arial" panose="020B0604020202020204" pitchFamily="34" charset="0"/>
              <a:buChar char="•"/>
            </a:pPr>
            <a:r>
              <a:rPr lang="en-IN" altLang="en-US" sz="2800" b="1" dirty="0">
                <a:ln>
                  <a:noFill/>
                </a:ln>
                <a:solidFill>
                  <a:schemeClr val="tx1"/>
                </a:solidFill>
                <a:effectLst/>
                <a:latin typeface="Arial" panose="020B0604020202020204" pitchFamily="34" charset="0"/>
                <a:sym typeface="+mn-ea"/>
              </a:rPr>
              <a:t>Case Studies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Font typeface="Arial" panose="020B0604020202020204" pitchFamily="34" charset="0"/>
              <a:buChar char="•"/>
            </a:pPr>
            <a:r>
              <a:rPr lang="en-US" altLang="en-US" sz="2800" b="1" dirty="0">
                <a:ln>
                  <a:noFill/>
                </a:ln>
                <a:solidFill>
                  <a:schemeClr val="tx1"/>
                </a:solidFill>
                <a:effectLst/>
                <a:latin typeface="Arial" panose="020B0604020202020204" pitchFamily="34" charset="0"/>
                <a:sym typeface="+mn-ea"/>
              </a:rPr>
              <a:t>Future </a:t>
            </a:r>
            <a:r>
              <a:rPr lang="en-IN" altLang="en-US" sz="2800" b="1" dirty="0">
                <a:ln>
                  <a:noFill/>
                </a:ln>
                <a:solidFill>
                  <a:schemeClr val="tx1"/>
                </a:solidFill>
                <a:effectLst/>
                <a:latin typeface="Arial" panose="020B0604020202020204" pitchFamily="34" charset="0"/>
                <a:sym typeface="+mn-ea"/>
              </a:rPr>
              <a:t>Scope</a:t>
            </a:r>
            <a:endParaRPr lang="en-IN" altLang="en-US" sz="2800" b="1" dirty="0">
              <a:ln>
                <a:noFill/>
              </a:ln>
              <a:solidFill>
                <a:schemeClr val="tx1"/>
              </a:solidFill>
              <a:effectLst/>
              <a:latin typeface="Arial" panose="020B0604020202020204" pitchFamily="34" charset="0"/>
              <a:sym typeface="+mn-ea"/>
            </a:endParaRPr>
          </a:p>
          <a:p>
            <a:pPr defTabSz="914400" eaLnBrk="0" fontAlgn="base" hangingPunct="0">
              <a:spcBef>
                <a:spcPct val="0"/>
              </a:spcBef>
              <a:spcAft>
                <a:spcPct val="0"/>
              </a:spcAft>
              <a:buClrTx/>
              <a:buFont typeface="Arial" panose="020B0604020202020204" pitchFamily="34" charset="0"/>
              <a:buChar char="•"/>
            </a:pPr>
            <a:r>
              <a:rPr lang="en-US" altLang="en-US" sz="2800" b="1" dirty="0">
                <a:ln>
                  <a:noFill/>
                </a:ln>
                <a:solidFill>
                  <a:schemeClr val="tx1"/>
                </a:solidFill>
                <a:effectLst/>
                <a:latin typeface="Arial" panose="020B0604020202020204" pitchFamily="34" charset="0"/>
                <a:sym typeface="+mn-ea"/>
              </a:rPr>
              <a:t>Conclusion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Font typeface="Arial" panose="020B0604020202020204" pitchFamily="34" charset="0"/>
              <a:buChar char="•"/>
            </a:pPr>
            <a:r>
              <a:rPr lang="en-US" altLang="en-US" sz="2800" b="1" dirty="0">
                <a:ln>
                  <a:noFill/>
                </a:ln>
                <a:solidFill>
                  <a:schemeClr val="tx1"/>
                </a:solidFill>
                <a:effectLst/>
                <a:latin typeface="Arial" panose="020B0604020202020204" pitchFamily="34" charset="0"/>
                <a:sym typeface="+mn-ea"/>
              </a:rPr>
              <a:t>References</a:t>
            </a:r>
            <a:r>
              <a:rPr lang="en-US" altLang="en-US" sz="2800" dirty="0">
                <a:ln>
                  <a:noFill/>
                </a:ln>
                <a:solidFill>
                  <a:schemeClr val="tx1"/>
                </a:solidFill>
                <a:effectLst/>
                <a:latin typeface="Arial" panose="020B0604020202020204" pitchFamily="34" charset="0"/>
                <a:sym typeface="+mn-ea"/>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rotWithShape="1">
          <a:blip r:embed="rId1"/>
          <a:srcRect t="-1197" r="59394"/>
          <a:stretch>
            <a:fillRect/>
          </a:stretch>
        </p:blipFill>
        <p:spPr>
          <a:xfrm>
            <a:off x="1663141" y="226864"/>
            <a:ext cx="1852141" cy="663828"/>
          </a:xfrm>
          <a:prstGeom prst="rect">
            <a:avLst/>
          </a:prstGeom>
        </p:spPr>
      </p:pic>
      <p:pic>
        <p:nvPicPr>
          <p:cNvPr id="8" name="Picture 7"/>
          <p:cNvPicPr>
            <a:picLocks noChangeAspect="1"/>
          </p:cNvPicPr>
          <p:nvPr/>
        </p:nvPicPr>
        <p:blipFill rotWithShape="1">
          <a:blip r:embed="rId1"/>
          <a:srcRect l="43406"/>
          <a:stretch>
            <a:fillRect/>
          </a:stretch>
        </p:blipFill>
        <p:spPr>
          <a:xfrm>
            <a:off x="8525934" y="151575"/>
            <a:ext cx="3204866" cy="8144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66900" y="259080"/>
            <a:ext cx="8911590" cy="894080"/>
          </a:xfrm>
        </p:spPr>
        <p:txBody>
          <a:bodyPr>
            <a:scene3d>
              <a:camera prst="orthographicFront"/>
              <a:lightRig rig="harsh" dir="t"/>
            </a:scene3d>
            <a:sp3d extrusionH="57150" prstMaterial="matte">
              <a:bevelT w="63500" h="12700" prst="angle"/>
              <a:contourClr>
                <a:schemeClr val="bg1">
                  <a:lumMod val="65000"/>
                </a:schemeClr>
              </a:contourClr>
            </a:sp3d>
          </a:bodyPr>
          <a:p>
            <a:pPr algn="ctr"/>
            <a:r>
              <a:rPr lang="en-GB" dirty="0">
                <a:ln/>
                <a:solidFill>
                  <a:schemeClr val="accent3"/>
                </a:solidFill>
                <a:effectLst/>
                <a:sym typeface="+mn-ea"/>
              </a:rPr>
              <a:t>Introduction</a:t>
            </a:r>
            <a:endParaRPr lang="en-GB" dirty="0">
              <a:ln/>
              <a:solidFill>
                <a:schemeClr val="accent3"/>
              </a:solidFill>
              <a:effectLst/>
              <a:sym typeface="+mn-ea"/>
            </a:endParaRPr>
          </a:p>
        </p:txBody>
      </p:sp>
      <p:sp>
        <p:nvSpPr>
          <p:cNvPr id="3" name="Content Placeholder 2"/>
          <p:cNvSpPr>
            <a:spLocks noGrp="1"/>
          </p:cNvSpPr>
          <p:nvPr>
            <p:ph idx="1"/>
          </p:nvPr>
        </p:nvSpPr>
        <p:spPr>
          <a:xfrm>
            <a:off x="1010920" y="1343660"/>
            <a:ext cx="10468610" cy="4967605"/>
          </a:xfrm>
        </p:spPr>
        <p:txBody>
          <a:bodyPr>
            <a:noAutofit/>
          </a:bodyPr>
          <a:p>
            <a:pPr algn="just"/>
            <a:r>
              <a:rPr lang="en-US" sz="2000">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he Internet of Things (IoT) is a rapidly growing field that connects billions of devices, enabling seamless communication and data sharing across various industries such as healthcare, smart cities, agriculture, and manufacturing. Despite its benefits, IoT networks face significant challenges related to data security, privacy, and scalability. Traditional centralized data-sharing frameworks can lead to inefficiencies, single points of failure, and security vulnerabilities.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Rapid Growth of IoT: IoT connects billions of devices, facilitating data sharing across industries like healthcare, smart cities, agriculture, and manufacturing.</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Challenges in IoT Networks: Issues such as data security, privacy, and scalability arise in traditional centralized data-sharing frameworks, leading to inefficiencies and vulnerabilities.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Blockchain as a Solution: Blockchain’s decentralized, transparent, and secure nature can enhance data integrity and trust in IoT ecosystems.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Integration Challenges: Combining blockchain with IoT introduces new challenges, including resource constraints, high latency, and scalability issues.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Objective of Research: Develop a blockchain-based framework for IoT that ensures secure, scalable, and efficient data sharing, focusing on data integrity, confidentiality, and low latency</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189230"/>
            <a:ext cx="8911590" cy="1158240"/>
          </a:xfrm>
        </p:spPr>
        <p:txBody>
          <a:bodyPr/>
          <a:p>
            <a:pPr algn="ctr"/>
            <a:r>
              <a:rPr lang="en-GB" dirty="0">
                <a:sym typeface="+mn-ea"/>
              </a:rPr>
              <a:t>Problem Statement</a:t>
            </a:r>
            <a:endParaRPr lang="en-US"/>
          </a:p>
        </p:txBody>
      </p:sp>
      <p:sp>
        <p:nvSpPr>
          <p:cNvPr id="3" name="Content Placeholder 2"/>
          <p:cNvSpPr>
            <a:spLocks noGrp="1"/>
          </p:cNvSpPr>
          <p:nvPr>
            <p:ph idx="1"/>
          </p:nvPr>
        </p:nvSpPr>
        <p:spPr>
          <a:xfrm>
            <a:off x="1528445" y="1402715"/>
            <a:ext cx="9976485" cy="4678680"/>
          </a:xfrm>
        </p:spPr>
        <p:txBody>
          <a:bodyPr>
            <a:noAutofit/>
          </a:bodyPr>
          <a:p>
            <a:r>
              <a:rPr lang="en-US" sz="2400">
                <a:latin typeface="Times New Roman" panose="02020603050405020304" charset="0"/>
                <a:cs typeface="Times New Roman" panose="02020603050405020304" charset="0"/>
              </a:rPr>
              <a:t>The integration of IoT devices in various applications generates massive volumes of data, making data sharing a critical aspect for the success of IoT systems. Traditional centralized systems are often insufficient to address the growing needs for security, privacy, and efficiency in data sharing across IoT networks. The primary problems include: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Massive Data Generation: IoT devices across various applications produce large volumes of data, making data sharing crucial for IoT success.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Limitations of Centralized Systems: Traditional centralized systems struggle to meet the growing demands of IoT data sharing due to:</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0880" y="412750"/>
            <a:ext cx="8150860" cy="880745"/>
          </a:xfrm>
        </p:spPr>
        <p:txBody>
          <a:bodyPr/>
          <a:p>
            <a:r>
              <a:rPr lang="en-GB" dirty="0">
                <a:sym typeface="+mn-ea"/>
              </a:rPr>
              <a:t>Continue…</a:t>
            </a:r>
            <a:endParaRPr lang="en-US"/>
          </a:p>
        </p:txBody>
      </p:sp>
      <p:sp>
        <p:nvSpPr>
          <p:cNvPr id="3" name="Content Placeholder 2"/>
          <p:cNvSpPr>
            <a:spLocks noGrp="1"/>
          </p:cNvSpPr>
          <p:nvPr>
            <p:ph idx="1"/>
          </p:nvPr>
        </p:nvSpPr>
        <p:spPr>
          <a:xfrm>
            <a:off x="1734185" y="1294130"/>
            <a:ext cx="9330055" cy="4883785"/>
          </a:xfrm>
        </p:spPr>
        <p:txBody>
          <a:bodyPr>
            <a:noAutofit/>
          </a:bodyPr>
          <a:p>
            <a:r>
              <a:rPr lang="en-US" sz="2400" b="1">
                <a:latin typeface="Times New Roman" panose="02020603050405020304" charset="0"/>
                <a:cs typeface="Times New Roman" panose="02020603050405020304" charset="0"/>
              </a:rPr>
              <a:t>Data Security and Privacy:</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Centralized systems are vulnerable to security breaches, unauthorized access, and data manipulation, risking user privacy and data integrity.</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Scalability Issues: </a:t>
            </a:r>
            <a:endParaRPr lang="en-US" sz="24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As the number of IoT devices increases, centralized systems face difficulties managing the high volume of data, causing bottlenecks and performance problems.</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Single Point of Failure: </a:t>
            </a:r>
            <a:endParaRPr lang="en-US" sz="24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A central point of control can make the entire network susceptible to attacks, outages, and data loss, leading to system-wide disruptions.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sym typeface="+mn-ea"/>
              </a:rPr>
              <a:t>Literature review</a:t>
            </a:r>
            <a:endParaRPr lang="en-US"/>
          </a:p>
        </p:txBody>
      </p:sp>
      <p:sp>
        <p:nvSpPr>
          <p:cNvPr id="3" name="Content Placeholder 2"/>
          <p:cNvSpPr>
            <a:spLocks noGrp="1"/>
          </p:cNvSpPr>
          <p:nvPr>
            <p:ph idx="1"/>
          </p:nvPr>
        </p:nvSpPr>
        <p:spPr>
          <a:xfrm>
            <a:off x="1190625" y="1693545"/>
            <a:ext cx="9947910" cy="4322445"/>
          </a:xfrm>
        </p:spPr>
        <p:txBody>
          <a:bodyPr>
            <a:noAutofit/>
          </a:bodyPr>
          <a:p>
            <a:pPr algn="just"/>
            <a:r>
              <a:rPr lang="en-GB" altLang="en-US" sz="2000">
                <a:latin typeface="Times New Roman" panose="02020603050405020304" charset="0"/>
                <a:cs typeface="Times New Roman" panose="02020603050405020304" charset="0"/>
              </a:rPr>
              <a:t>T</a:t>
            </a:r>
            <a:r>
              <a:rPr lang="en-US" sz="2000">
                <a:latin typeface="Times New Roman" panose="02020603050405020304" charset="0"/>
                <a:cs typeface="Times New Roman" panose="02020603050405020304" charset="0"/>
              </a:rPr>
              <a:t>he integration of blockchain technology into IoT networks has been widely studied, and various frameworks and solutions have been proposed. This literature review explores existing research in this field and highlights the key approaches, benefits, and limitations.</a:t>
            </a:r>
            <a:endParaRPr lang="en-US" sz="2000">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sym typeface="+mn-ea"/>
              </a:rPr>
              <a:t>Blockchain in IoT Networks:</a:t>
            </a:r>
            <a:endParaRPr lang="en-US" sz="2000" b="1">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Blockchain provides a decentralized platform for managing and verifying transactions without the need for intermediaries, ensuring data integrity and reducing the risk of data tampering. Several studies have explored how blockchain can be applied to secure IoT networks by providing a transparent and immutable ledger for data exchange.</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Researchers have proposed different consensus mechanisms, such as Proof of Work (PoW), Proof of Stake (PoS), and Practical Byzantine Fault Tolerance (PBFT), to improve the scalability and energy efficiency of blockchain in IoT environments.</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sym typeface="+mn-ea"/>
              </a:rPr>
              <a:t>Continue…</a:t>
            </a:r>
            <a:endParaRPr lang="en-US"/>
          </a:p>
        </p:txBody>
      </p:sp>
      <p:sp>
        <p:nvSpPr>
          <p:cNvPr id="3" name="Content Placeholder 2"/>
          <p:cNvSpPr>
            <a:spLocks noGrp="1"/>
          </p:cNvSpPr>
          <p:nvPr>
            <p:ph idx="1"/>
          </p:nvPr>
        </p:nvSpPr>
        <p:spPr>
          <a:xfrm>
            <a:off x="1793240" y="1477645"/>
            <a:ext cx="8915400" cy="4723765"/>
          </a:xfrm>
        </p:spPr>
        <p:txBody>
          <a:bodyPr>
            <a:noAutofit/>
          </a:bodyPr>
          <a:p>
            <a:pPr algn="just"/>
            <a:r>
              <a:rPr lang="en-US" sz="1900" b="1">
                <a:latin typeface="Times New Roman" panose="02020603050405020304" charset="0"/>
                <a:cs typeface="Times New Roman" panose="02020603050405020304" charset="0"/>
              </a:rPr>
              <a:t>Security and Privacy Mechanism</a:t>
            </a:r>
            <a:r>
              <a:rPr lang="en-US" sz="1900">
                <a:latin typeface="Times New Roman" panose="02020603050405020304" charset="0"/>
                <a:cs typeface="Times New Roman" panose="02020603050405020304" charset="0"/>
              </a:rPr>
              <a:t>s:</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Blockchain's cryptographic features ensure data security, but privacy remains a concern when sensitive information is shared. Researchers have proposed privacy-preserving mechanisms, such as homomorphic encryption, zero-knowledge proofs, and differential privacy, to secure data sharing without compromising user privacy.</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The integration of blockchain with other emerging technologies, such as edge computing and machine learning, has been explored to enhance the efficiency and security of data exchange in IoT networks.</a:t>
            </a:r>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Scalability Solutions:</a:t>
            </a:r>
            <a:endParaRPr lang="en-US" sz="1900" b="1">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sym typeface="+mn-ea"/>
              </a:rPr>
              <a:t>Scalability is one of the most significant challenges when using blockchain in IoT systems. Solutions such as sharding, sidechains, and layer-2 protocols (e.g., Lightning Network) have been proposed to improve the scalability of blockchain networks without compromising security.</a:t>
            </a:r>
            <a:endParaRPr lang="en-US" sz="1900">
              <a:latin typeface="Times New Roman" panose="02020603050405020304" charset="0"/>
              <a:cs typeface="Times New Roman" panose="02020603050405020304" charset="0"/>
            </a:endParaRPr>
          </a:p>
          <a:p>
            <a:pPr algn="just"/>
            <a:endParaRPr lang="en-US" sz="1900">
              <a:latin typeface="Times New Roman" panose="02020603050405020304" charset="0"/>
              <a:cs typeface="Times New Roman" panose="02020603050405020304" charset="0"/>
            </a:endParaRPr>
          </a:p>
          <a:p>
            <a:pPr algn="just"/>
            <a:endParaRPr lang="en-US" sz="5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sym typeface="+mn-ea"/>
              </a:rPr>
              <a:t>Methodology </a:t>
            </a:r>
            <a:endParaRPr lang="en-US"/>
          </a:p>
        </p:txBody>
      </p:sp>
      <p:sp>
        <p:nvSpPr>
          <p:cNvPr id="3" name="Content Placeholder 2"/>
          <p:cNvSpPr>
            <a:spLocks noGrp="1"/>
          </p:cNvSpPr>
          <p:nvPr>
            <p:ph idx="1"/>
          </p:nvPr>
        </p:nvSpPr>
        <p:spPr>
          <a:xfrm>
            <a:off x="1922145" y="1526540"/>
            <a:ext cx="9582150" cy="4384675"/>
          </a:xfrm>
        </p:spPr>
        <p:txBody>
          <a:bodyPr>
            <a:noAutofit/>
          </a:bodyPr>
          <a:p>
            <a:r>
              <a:rPr lang="en-US" sz="2000" b="1">
                <a:latin typeface="Times New Roman" panose="02020603050405020304" charset="0"/>
                <a:cs typeface="Times New Roman" panose="02020603050405020304" charset="0"/>
              </a:rPr>
              <a:t>Literature Review</a:t>
            </a:r>
            <a:r>
              <a:rPr lang="en-US" sz="2000">
                <a:latin typeface="Times New Roman" panose="02020603050405020304" charset="0"/>
                <a:cs typeface="Times New Roman" panose="02020603050405020304" charset="0"/>
              </a:rPr>
              <a:t>: Conduct a detailed study of existing blockchain and IoT frameworks to understand the strengths and limitations of current approaches in data security, privacy, and scalability.</a:t>
            </a:r>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System Design</a:t>
            </a:r>
            <a:r>
              <a:rPr lang="en-US" sz="2000">
                <a:latin typeface="Times New Roman" panose="02020603050405020304" charset="0"/>
                <a:cs typeface="Times New Roman" panose="02020603050405020304" charset="0"/>
              </a:rPr>
              <a:t>: Develop a decentralized architecture using blockchain technology, focusing on secure data sharing, efficient access control, and seamless integration with IoT networks.</a:t>
            </a:r>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Implementation</a:t>
            </a:r>
            <a:r>
              <a:rPr lang="en-US" sz="2000">
                <a:latin typeface="Times New Roman" panose="02020603050405020304" charset="0"/>
                <a:cs typeface="Times New Roman" panose="02020603050405020304" charset="0"/>
              </a:rPr>
              <a:t>: Implement the framework using smart contracts to automate data exchange, authentication, and transaction validation across connected IoT devices.</a:t>
            </a:r>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Testing &amp; Optimization</a:t>
            </a:r>
            <a:r>
              <a:rPr lang="en-US" sz="2000">
                <a:latin typeface="Times New Roman" panose="02020603050405020304" charset="0"/>
                <a:cs typeface="Times New Roman" panose="02020603050405020304" charset="0"/>
              </a:rPr>
              <a:t>: Test the framework for performance metrics such as latency, throughput, and security. Make necessary optimizations to improve scalability and ensure efficient operation in resource-constrained environments.</a:t>
            </a:r>
            <a:endParaRPr 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253365"/>
            <a:ext cx="8911590" cy="1000760"/>
          </a:xfrm>
        </p:spPr>
        <p:txBody>
          <a:bodyPr/>
          <a:p>
            <a:pPr algn="ctr"/>
            <a:r>
              <a:rPr lang="en-GB" dirty="0">
                <a:sym typeface="+mn-ea"/>
              </a:rPr>
              <a:t>Case studies</a:t>
            </a:r>
            <a:endParaRPr lang="en-US"/>
          </a:p>
        </p:txBody>
      </p:sp>
      <p:sp>
        <p:nvSpPr>
          <p:cNvPr id="3" name="Content Placeholder 2"/>
          <p:cNvSpPr>
            <a:spLocks noGrp="1"/>
          </p:cNvSpPr>
          <p:nvPr>
            <p:ph idx="1"/>
          </p:nvPr>
        </p:nvSpPr>
        <p:spPr>
          <a:xfrm>
            <a:off x="1621155" y="1254125"/>
            <a:ext cx="9753600" cy="5389245"/>
          </a:xfrm>
        </p:spPr>
        <p:txBody>
          <a:bodyPr>
            <a:noAutofit/>
          </a:bodyPr>
          <a:p>
            <a:r>
              <a:rPr lang="en-US" sz="2000" b="1">
                <a:latin typeface="Times New Roman" panose="02020603050405020304" charset="0"/>
                <a:cs typeface="Times New Roman" panose="02020603050405020304" charset="0"/>
              </a:rPr>
              <a:t>1. Smart Healthcare System Using Blockchain-IoT Integration</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 healthcare system that relies on IoT devices to monitor patient vitals can leverage a blockchain-based data-sharing framework to ensure the integrity and confidentiality of patient records. The decentralized nature of blockchain prevents unauthorized access, while smart contracts enable seamless and secure data sharing between healthcare providers, insurance companies, and patients. For instance, a study implemented a blockchain-based system to track and verify medical data, which enhanced data security and reduced the risk of data tampering.</a:t>
            </a:r>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Smart Grid Energy Managemen</a:t>
            </a:r>
            <a:r>
              <a:rPr lang="en-US" sz="2000">
                <a:latin typeface="Times New Roman" panose="02020603050405020304" charset="0"/>
                <a:cs typeface="Times New Roman" panose="02020603050405020304" charset="0"/>
              </a:rPr>
              <a:t>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IoT devices monitor energy consumption and distribution.</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Blockchain enhances data security and enables peer-to-peer energy trading.</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Consumers can buy/sell excess energy directly, bypassing intermediaries.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Ensures data integrity, security, and transparency in energy transactions.</a:t>
            </a:r>
            <a:endParaRPr 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GB"/>
              <a:t>22ndAnd 23rd Oct 2024            3rd International Conference on Optimization Techniques in the Field of Engineering  ICOFE-2024    </a:t>
            </a:r>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10572</Words>
  <Application>WPS Presentation</Application>
  <PresentationFormat>Widescreen</PresentationFormat>
  <Paragraphs>170</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3</vt:lpstr>
      <vt:lpstr>Arial</vt:lpstr>
      <vt:lpstr>Times</vt:lpstr>
      <vt:lpstr>Times New Roman</vt:lpstr>
      <vt:lpstr>Roboto</vt:lpstr>
      <vt:lpstr>Century Gothic</vt:lpstr>
      <vt:lpstr>Microsoft YaHei</vt:lpstr>
      <vt:lpstr>Arial Unicode MS</vt:lpstr>
      <vt:lpstr>Calibri</vt:lpstr>
      <vt:lpstr>Roboto</vt:lpstr>
      <vt:lpstr>Wisp</vt:lpstr>
      <vt:lpstr>3rd International Conference on Optimization Techniques in the Field of Engineering (ICOFE-2024)  </vt:lpstr>
      <vt:lpstr>TABLE OF CONTENTS </vt:lpstr>
      <vt:lpstr>Introduction</vt:lpstr>
      <vt:lpstr>Problem Statement</vt:lpstr>
      <vt:lpstr>Continue…</vt:lpstr>
      <vt:lpstr>Literature review</vt:lpstr>
      <vt:lpstr>Continue…</vt:lpstr>
      <vt:lpstr>Methodology </vt:lpstr>
      <vt:lpstr>Case studies</vt:lpstr>
      <vt:lpstr>Future Scope</vt:lpstr>
      <vt:lpstr>Conclusion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International Conference on Optimization Techniques in the Field of Engineering (ICOFE-2024)</dc:title>
  <dc:creator>Admin</dc:creator>
  <cp:lastModifiedBy>Pranjal tiwari</cp:lastModifiedBy>
  <cp:revision>14</cp:revision>
  <dcterms:created xsi:type="dcterms:W3CDTF">2024-10-14T11:35:00Z</dcterms:created>
  <dcterms:modified xsi:type="dcterms:W3CDTF">2024-10-20T16:25:37Z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F47AD347B6804535A8EBD1E2B7F97D7B_13</vt:lpwstr>
  </property>
  <property fmtid="{D5CDD505-2E9C-101B-9397-08002B2CF9AE}" pid="3" name="KSOProductBuildVer">
    <vt:lpwstr>1033-12.2.0.17119</vt:lpwstr>
  </property>
</Properties>
</file>