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1" r:id="rId10"/>
    <p:sldId id="340"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26" userDrawn="1">
          <p15:clr>
            <a:srgbClr val="A4A3A4"/>
          </p15:clr>
        </p15:guide>
        <p15:guide id="3" orient="horz" pos="3875"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showGuides="1">
      <p:cViewPr varScale="1">
        <p:scale>
          <a:sx n="82" d="100"/>
          <a:sy n="82" d="100"/>
        </p:scale>
        <p:origin x="624" y="72"/>
      </p:cViewPr>
      <p:guideLst>
        <p:guide orient="horz" pos="1968"/>
        <p:guide pos="426"/>
        <p:guide orient="horz" pos="3875"/>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9.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4.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https://github.com/vivek8085/VOIS_AICTE_Oct2025_Vivek-Suresh-Lokolakar.git" TargetMode="Externa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4021494" y="4169991"/>
            <a:ext cx="7091060" cy="1269756"/>
          </a:xfrm>
        </p:spPr>
        <p:txBody>
          <a:bodyPr>
            <a:noAutofit/>
          </a:bodyPr>
          <a:lstStyle/>
          <a:p>
            <a:pPr algn="r"/>
            <a:r>
              <a:rPr lang="en-US" dirty="0">
                <a:solidFill>
                  <a:schemeClr val="tx1"/>
                </a:solidFill>
              </a:rPr>
              <a:t>Name: Vivek Suresh Lokolakar</a:t>
            </a:r>
            <a:endParaRPr lang="en-US" dirty="0">
              <a:solidFill>
                <a:schemeClr val="tx1"/>
              </a:solidFill>
            </a:endParaRPr>
          </a:p>
          <a:p>
            <a:pPr algn="r"/>
            <a:r>
              <a:rPr lang="en-IN" dirty="0">
                <a:solidFill>
                  <a:schemeClr val="tx1"/>
                </a:solidFill>
              </a:rPr>
              <a:t>AICTE Internship ID: STU6717b01043d191729605648</a:t>
            </a:r>
            <a:endParaRPr lang="en-US" dirty="0">
              <a:solidFill>
                <a:schemeClr val="tx1"/>
              </a:solidFill>
            </a:endParaRPr>
          </a:p>
          <a:p>
            <a:pPr algn="r"/>
            <a:r>
              <a:rPr lang="en-IN" dirty="0">
                <a:solidFill>
                  <a:schemeClr val="tx1"/>
                </a:solidFill>
              </a:rPr>
              <a:t>Internship ID: INTERNSHIP_172663295366ea53f910591</a:t>
            </a:r>
            <a:endParaRPr lang="en-IN" dirty="0">
              <a:solidFill>
                <a:schemeClr val="tx1"/>
              </a:solidFill>
            </a:endParaRPr>
          </a:p>
          <a:p>
            <a:pPr algn="r"/>
            <a:endParaRPr lang="en-IN" dirty="0">
              <a:solidFill>
                <a:schemeClr val="tx1"/>
              </a:solidFill>
            </a:endParaRPr>
          </a:p>
        </p:txBody>
      </p:sp>
      <p:sp>
        <p:nvSpPr>
          <p:cNvPr id="4" name="Title 3"/>
          <p:cNvSpPr>
            <a:spLocks noGrp="1"/>
          </p:cNvSpPr>
          <p:nvPr>
            <p:ph type="title"/>
          </p:nvPr>
        </p:nvSpPr>
        <p:spPr>
          <a:xfrm>
            <a:off x="2879090" y="2763520"/>
            <a:ext cx="6314440" cy="665480"/>
          </a:xfrm>
        </p:spPr>
        <p:txBody>
          <a:bodyPr>
            <a:noAutofit/>
          </a:bodyPr>
          <a:lstStyle/>
          <a:p>
            <a:r>
              <a:rPr lang="en-IN" sz="3000" b="1" dirty="0"/>
              <a:t>AIRBNB HOTEL BOOKING ANALYSIS</a:t>
            </a:r>
            <a:br>
              <a:rPr lang="en-IN" sz="3000" b="1" dirty="0"/>
            </a:br>
            <a:br>
              <a:rPr lang="en-IN" sz="3000" b="1" dirty="0"/>
            </a:br>
            <a:endParaRPr lang="en-IN" sz="3000" b="1"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p:cNvPicPr>
            <a:picLocks noChangeAspect="1"/>
          </p:cNvPicPr>
          <p:nvPr/>
        </p:nvPicPr>
        <p:blipFill>
          <a:blip r:embed="rId2"/>
          <a:stretch>
            <a:fillRect/>
          </a:stretch>
        </p:blipFill>
        <p:spPr>
          <a:xfrm>
            <a:off x="1903263" y="977424"/>
            <a:ext cx="7788315" cy="54944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p:cNvPicPr>
            <a:picLocks noChangeAspect="1"/>
          </p:cNvPicPr>
          <p:nvPr/>
        </p:nvPicPr>
        <p:blipFill>
          <a:blip r:embed="rId2"/>
          <a:stretch>
            <a:fillRect/>
          </a:stretch>
        </p:blipFill>
        <p:spPr>
          <a:xfrm>
            <a:off x="1940767" y="959906"/>
            <a:ext cx="7723070" cy="542078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426000" y="3078943"/>
            <a:ext cx="11340000" cy="700114"/>
          </a:xfrm>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54602" y="1875556"/>
            <a:ext cx="6431280" cy="3607987"/>
          </a:xfrm>
        </p:spPr>
        <p:txBody>
          <a:bodyPr>
            <a:normAutofit fontScale="77500" lnSpcReduction="20000"/>
          </a:bodyPr>
          <a:lstStyle/>
          <a:p>
            <a:pPr marL="0" indent="0" algn="just">
              <a:lnSpc>
                <a:spcPct val="150000"/>
              </a:lnSpc>
              <a:buNone/>
            </a:pPr>
            <a:r>
              <a:rPr lang="en-US" sz="2800" dirty="0">
                <a:solidFill>
                  <a:schemeClr val="tx1"/>
                </a:solidFill>
              </a:rPr>
              <a:t>The rapid growth of Airbnb has generated massive amounts of booking data. However, analyzing this data to understand customer behavior, booking patterns, and market trends is challenging. The lack of insights can lead to poor decision-making by hosts and missed opportunities for travelers and the platform.</a:t>
            </a:r>
            <a:endParaRPr lang="en-IN" sz="2800" dirty="0">
              <a:solidFill>
                <a:schemeClr val="tx1"/>
              </a:solidFill>
            </a:endParaRPr>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75957" y="509121"/>
            <a:ext cx="6276109" cy="713189"/>
          </a:xfrm>
        </p:spPr>
        <p:txBody>
          <a:bodyPr>
            <a:normAutofit fontScale="90000"/>
          </a:bodyPr>
          <a:lstStyle/>
          <a:p>
            <a:r>
              <a:rPr lang="en-GB" dirty="0"/>
              <a:t>Project Description</a:t>
            </a:r>
            <a:br>
              <a:rPr lang="en-GB" dirty="0"/>
            </a:br>
            <a:br>
              <a:rPr lang="en-GB" dirty="0"/>
            </a:br>
            <a:r>
              <a:rPr lang="en-US" sz="2400" b="0" dirty="0"/>
              <a:t>This project analyzes Airbnb booking data to identify:</a:t>
            </a:r>
            <a:br>
              <a:rPr lang="en-US" sz="2400" b="0" dirty="0"/>
            </a:br>
            <a:r>
              <a:rPr lang="en-US" sz="2400" b="0" dirty="0"/>
              <a:t>- Seasonal booking trends</a:t>
            </a:r>
            <a:br>
              <a:rPr lang="en-US" sz="2400" b="0" dirty="0"/>
            </a:br>
            <a:r>
              <a:rPr lang="en-US" sz="2400" b="0" dirty="0"/>
              <a:t>- Popular room types and locations</a:t>
            </a:r>
            <a:br>
              <a:rPr lang="en-US" sz="2400" b="0" dirty="0"/>
            </a:br>
            <a:r>
              <a:rPr lang="en-US" sz="2400" b="0" dirty="0"/>
              <a:t>- Pricing strategies and customer preferences</a:t>
            </a:r>
            <a:br>
              <a:rPr lang="en-US" sz="2400" b="0" dirty="0"/>
            </a:br>
            <a:r>
              <a:rPr lang="en-US" sz="2400" b="0" dirty="0"/>
              <a:t>- Cancellation patterns and their impact</a:t>
            </a:r>
            <a:br>
              <a:rPr lang="en-US" sz="2400" b="0" dirty="0"/>
            </a:br>
            <a:br>
              <a:rPr lang="en-US" sz="2400" b="0" dirty="0"/>
            </a:br>
            <a:r>
              <a:rPr lang="en-US" sz="2400" b="0" dirty="0"/>
              <a:t>The objective is to provide actionable insights that improve host revenue strategies, enhance customer experience, and support Airbnb’s platform management.</a:t>
            </a:r>
            <a:br>
              <a:rPr lang="en-US" dirty="0"/>
            </a:br>
            <a:endParaRPr lang="en-IN"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
        <p:nvSpPr>
          <p:cNvPr id="3" name="Rectangle 1"/>
          <p:cNvSpPr>
            <a:spLocks noGrp="1" noChangeArrowheads="1"/>
          </p:cNvSpPr>
          <p:nvPr>
            <p:ph type="body" sz="quarter" idx="12"/>
          </p:nvPr>
        </p:nvSpPr>
        <p:spPr bwMode="auto">
          <a:xfrm>
            <a:off x="695384" y="2026195"/>
            <a:ext cx="1012144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Airbnb Hosts</a:t>
            </a:r>
            <a:r>
              <a:rPr kumimoji="0" lang="en-US" altLang="en-US" sz="1800" b="0" i="0" u="none" strike="noStrike" cap="none" normalizeH="0" baseline="0" dirty="0">
                <a:ln>
                  <a:noFill/>
                </a:ln>
                <a:solidFill>
                  <a:schemeClr val="tx1"/>
                </a:solidFill>
                <a:effectLst/>
                <a:latin typeface="Arial" panose="020B0604020202020204" pitchFamily="34" charset="0"/>
              </a:rPr>
              <a:t> → to optimize pricing, availability, and property listings.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Travelers</a:t>
            </a:r>
            <a:r>
              <a:rPr kumimoji="0" lang="en-US" altLang="en-US" sz="1800" b="0" i="0" u="none" strike="noStrike" cap="none" normalizeH="0" baseline="0" dirty="0">
                <a:ln>
                  <a:noFill/>
                </a:ln>
                <a:solidFill>
                  <a:schemeClr val="tx1"/>
                </a:solidFill>
                <a:effectLst/>
                <a:latin typeface="Arial" panose="020B0604020202020204" pitchFamily="34" charset="0"/>
              </a:rPr>
              <a:t> → to identify the best times and places to book accommodations.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Airbnb Platform Managers</a:t>
            </a:r>
            <a:r>
              <a:rPr kumimoji="0" lang="en-US" altLang="en-US" sz="1800" b="0" i="0" u="none" strike="noStrike" cap="none" normalizeH="0" baseline="0" dirty="0">
                <a:ln>
                  <a:noFill/>
                </a:ln>
                <a:solidFill>
                  <a:schemeClr val="tx1"/>
                </a:solidFill>
                <a:effectLst/>
                <a:latin typeface="Arial" panose="020B0604020202020204" pitchFamily="34" charset="0"/>
              </a:rPr>
              <a:t> → to monitor market dynamics and improve platform policies.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Researchers/Analysts</a:t>
            </a:r>
            <a:r>
              <a:rPr kumimoji="0" lang="en-US" altLang="en-US" sz="1800" b="0" i="0" u="none" strike="noStrike" cap="none" normalizeH="0" baseline="0" dirty="0">
                <a:ln>
                  <a:noFill/>
                </a:ln>
                <a:solidFill>
                  <a:schemeClr val="tx1"/>
                </a:solidFill>
                <a:effectLst/>
                <a:latin typeface="Arial" panose="020B0604020202020204" pitchFamily="34" charset="0"/>
              </a:rPr>
              <a:t> → to study booking behaviors and travel trends.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0" y="3847976"/>
            <a:ext cx="1727200" cy="3010024"/>
          </a:xfrm>
          <a:prstGeom prst="rect">
            <a:avLst/>
          </a:prstGeom>
        </p:spPr>
      </p:pic>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
        <p:nvSpPr>
          <p:cNvPr id="3" name="Rectangle 1"/>
          <p:cNvSpPr>
            <a:spLocks noGrp="1" noChangeArrowheads="1"/>
          </p:cNvSpPr>
          <p:nvPr>
            <p:ph type="body" sz="quarter" idx="12"/>
          </p:nvPr>
        </p:nvSpPr>
        <p:spPr bwMode="auto">
          <a:xfrm>
            <a:off x="1778000" y="1565627"/>
            <a:ext cx="763658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Libraries</a:t>
            </a:r>
            <a:r>
              <a:rPr kumimoji="0" lang="en-US" altLang="en-US" sz="1800" b="0" i="0" u="none" strike="noStrike" cap="none" normalizeH="0" baseline="0" dirty="0">
                <a:ln>
                  <a:noFill/>
                </a:ln>
                <a:solidFill>
                  <a:schemeClr val="tx1"/>
                </a:solidFill>
                <a:effectLst/>
                <a:latin typeface="Arial" panose="020B0604020202020204" pitchFamily="34" charset="0"/>
              </a:rPr>
              <a:t>: Pandas, NumPy, Matplotlib, Seaborn, </a:t>
            </a:r>
            <a:r>
              <a:rPr kumimoji="0" lang="en-US" altLang="en-US" sz="1800" b="0" i="0" u="none" strike="noStrike" cap="none" normalizeH="0" baseline="0" dirty="0" err="1">
                <a:ln>
                  <a:noFill/>
                </a:ln>
                <a:solidFill>
                  <a:schemeClr val="tx1"/>
                </a:solidFill>
                <a:effectLst/>
                <a:latin typeface="Arial" panose="020B0604020202020204" pitchFamily="34" charset="0"/>
              </a:rPr>
              <a:t>Plotly</a:t>
            </a:r>
            <a:r>
              <a:rPr lang="en-US" altLang="en-US" sz="1800" dirty="0">
                <a:solidFill>
                  <a:schemeClr val="tx1"/>
                </a:solidFill>
                <a:latin typeface="Arial" panose="020B0604020202020204" pitchFamily="34" charset="0"/>
              </a:rPr>
              <a:t>.</a:t>
            </a: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Data Source</a:t>
            </a:r>
            <a:r>
              <a:rPr kumimoji="0" lang="en-US" altLang="en-US" sz="1800" b="0" i="0" u="none" strike="noStrike" cap="none" normalizeH="0" baseline="0" dirty="0">
                <a:ln>
                  <a:noFill/>
                </a:ln>
                <a:solidFill>
                  <a:schemeClr val="tx1"/>
                </a:solidFill>
                <a:effectLst/>
                <a:latin typeface="Arial" panose="020B0604020202020204" pitchFamily="34" charset="0"/>
              </a:rPr>
              <a:t>: Airbnb booking dataset.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Tools</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rPr>
              <a:t>Jupyter</a:t>
            </a:r>
            <a:r>
              <a:rPr kumimoji="0" lang="en-US" altLang="en-US" sz="1800" i="0" u="none" strike="noStrike" cap="none" normalizeH="0" baseline="0" dirty="0">
                <a:ln>
                  <a:noFill/>
                </a:ln>
                <a:solidFill>
                  <a:schemeClr val="tx1"/>
                </a:solidFill>
                <a:effectLst/>
                <a:latin typeface="Arial" panose="020B0604020202020204" pitchFamily="34" charset="0"/>
              </a:rPr>
              <a:t> Notebook for analysis and visualization.</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Software: </a:t>
            </a:r>
            <a:r>
              <a:rPr kumimoji="0" lang="en-US" altLang="en-US" sz="1800" i="0" u="none" strike="noStrike" cap="none" normalizeH="0" baseline="0" dirty="0">
                <a:ln>
                  <a:noFill/>
                </a:ln>
                <a:solidFill>
                  <a:schemeClr val="tx1"/>
                </a:solidFill>
                <a:effectLst/>
                <a:latin typeface="Arial" panose="020B0604020202020204" pitchFamily="34" charset="0"/>
              </a:rPr>
              <a:t>Google </a:t>
            </a:r>
            <a:r>
              <a:rPr kumimoji="0" lang="en-US" altLang="en-US" sz="1800" i="0" u="none" strike="noStrike" cap="none" normalizeH="0" baseline="0" dirty="0" err="1">
                <a:ln>
                  <a:noFill/>
                </a:ln>
                <a:solidFill>
                  <a:schemeClr val="tx1"/>
                </a:solidFill>
                <a:effectLst/>
                <a:latin typeface="Arial" panose="020B0604020202020204" pitchFamily="34" charset="0"/>
              </a:rPr>
              <a:t>Colab</a:t>
            </a:r>
            <a:r>
              <a:rPr kumimoji="0" lang="en-US" altLang="en-US" sz="1800" i="0" u="none" strike="noStrike" cap="none" normalizeH="0" baseline="0" dirty="0">
                <a:ln>
                  <a:noFill/>
                </a:ln>
                <a:solidFill>
                  <a:schemeClr val="tx1"/>
                </a:solidFill>
                <a:effectLst/>
                <a:latin typeface="Arial" panose="020B0604020202020204" pitchFamily="34" charset="0"/>
              </a:rPr>
              <a:t> or Vs code.</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p:cNvPicPr>
            <a:picLocks noChangeAspect="1"/>
          </p:cNvPicPr>
          <p:nvPr/>
        </p:nvPicPr>
        <p:blipFill>
          <a:blip r:embed="rId2"/>
          <a:stretch>
            <a:fillRect/>
          </a:stretch>
        </p:blipFill>
        <p:spPr>
          <a:xfrm>
            <a:off x="599489" y="1262062"/>
            <a:ext cx="3380885" cy="2582887"/>
          </a:xfrm>
          <a:prstGeom prst="rect">
            <a:avLst/>
          </a:prstGeom>
        </p:spPr>
      </p:pic>
      <p:pic>
        <p:nvPicPr>
          <p:cNvPr id="13" name="Picture 12"/>
          <p:cNvPicPr>
            <a:picLocks noChangeAspect="1"/>
          </p:cNvPicPr>
          <p:nvPr/>
        </p:nvPicPr>
        <p:blipFill>
          <a:blip r:embed="rId3"/>
          <a:stretch>
            <a:fillRect/>
          </a:stretch>
        </p:blipFill>
        <p:spPr>
          <a:xfrm>
            <a:off x="3980375" y="1275371"/>
            <a:ext cx="4095847" cy="2569578"/>
          </a:xfrm>
          <a:prstGeom prst="rect">
            <a:avLst/>
          </a:prstGeom>
        </p:spPr>
      </p:pic>
      <p:pic>
        <p:nvPicPr>
          <p:cNvPr id="15" name="Picture 14"/>
          <p:cNvPicPr>
            <a:picLocks noChangeAspect="1"/>
          </p:cNvPicPr>
          <p:nvPr/>
        </p:nvPicPr>
        <p:blipFill>
          <a:blip r:embed="rId4"/>
          <a:stretch>
            <a:fillRect/>
          </a:stretch>
        </p:blipFill>
        <p:spPr>
          <a:xfrm>
            <a:off x="8185419" y="1296629"/>
            <a:ext cx="3869732" cy="2565604"/>
          </a:xfrm>
          <a:prstGeom prst="rect">
            <a:avLst/>
          </a:prstGeom>
        </p:spPr>
      </p:pic>
      <p:pic>
        <p:nvPicPr>
          <p:cNvPr id="17" name="Picture 16"/>
          <p:cNvPicPr>
            <a:picLocks noChangeAspect="1"/>
          </p:cNvPicPr>
          <p:nvPr/>
        </p:nvPicPr>
        <p:blipFill>
          <a:blip r:embed="rId5"/>
          <a:stretch>
            <a:fillRect/>
          </a:stretch>
        </p:blipFill>
        <p:spPr>
          <a:xfrm>
            <a:off x="599488" y="3905425"/>
            <a:ext cx="3380885" cy="2629578"/>
          </a:xfrm>
          <a:prstGeom prst="rect">
            <a:avLst/>
          </a:prstGeom>
        </p:spPr>
      </p:pic>
      <p:pic>
        <p:nvPicPr>
          <p:cNvPr id="21" name="Picture 20"/>
          <p:cNvPicPr>
            <a:picLocks noChangeAspect="1"/>
          </p:cNvPicPr>
          <p:nvPr/>
        </p:nvPicPr>
        <p:blipFill>
          <a:blip r:embed="rId6"/>
          <a:stretch>
            <a:fillRect/>
          </a:stretch>
        </p:blipFill>
        <p:spPr>
          <a:xfrm>
            <a:off x="4056842" y="3858258"/>
            <a:ext cx="4019380" cy="2806702"/>
          </a:xfrm>
          <a:prstGeom prst="rect">
            <a:avLst/>
          </a:prstGeom>
        </p:spPr>
      </p:pic>
      <p:pic>
        <p:nvPicPr>
          <p:cNvPr id="23" name="Picture 22"/>
          <p:cNvPicPr>
            <a:picLocks noChangeAspect="1"/>
          </p:cNvPicPr>
          <p:nvPr/>
        </p:nvPicPr>
        <p:blipFill>
          <a:blip r:embed="rId7"/>
          <a:stretch>
            <a:fillRect/>
          </a:stretch>
        </p:blipFill>
        <p:spPr>
          <a:xfrm>
            <a:off x="8185419" y="3905425"/>
            <a:ext cx="3869732" cy="27595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9" name="Picture 18"/>
          <p:cNvPicPr>
            <a:picLocks noChangeAspect="1"/>
          </p:cNvPicPr>
          <p:nvPr/>
        </p:nvPicPr>
        <p:blipFill>
          <a:blip r:embed="rId2"/>
          <a:stretch>
            <a:fillRect/>
          </a:stretch>
        </p:blipFill>
        <p:spPr>
          <a:xfrm>
            <a:off x="438537" y="1147351"/>
            <a:ext cx="5135309" cy="4920263"/>
          </a:xfrm>
          <a:prstGeom prst="rect">
            <a:avLst/>
          </a:prstGeom>
        </p:spPr>
      </p:pic>
      <p:pic>
        <p:nvPicPr>
          <p:cNvPr id="11" name="Picture 10"/>
          <p:cNvPicPr>
            <a:picLocks noChangeAspect="1"/>
          </p:cNvPicPr>
          <p:nvPr/>
        </p:nvPicPr>
        <p:blipFill>
          <a:blip r:embed="rId3"/>
          <a:stretch>
            <a:fillRect/>
          </a:stretch>
        </p:blipFill>
        <p:spPr>
          <a:xfrm>
            <a:off x="5566904" y="1201586"/>
            <a:ext cx="5934996" cy="51360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3" name="Picture 12"/>
          <p:cNvPicPr>
            <a:picLocks noChangeAspect="1"/>
          </p:cNvPicPr>
          <p:nvPr/>
        </p:nvPicPr>
        <p:blipFill>
          <a:blip r:embed="rId2"/>
          <a:stretch>
            <a:fillRect/>
          </a:stretch>
        </p:blipFill>
        <p:spPr>
          <a:xfrm>
            <a:off x="675957" y="1262062"/>
            <a:ext cx="9005221" cy="4560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44486" y="1739603"/>
            <a:ext cx="9521824" cy="1516780"/>
          </a:xfrm>
        </p:spPr>
        <p:txBody>
          <a:bodyPr vert="horz" lIns="91440" tIns="45720" rIns="91440" bIns="45720" rtlCol="0" anchor="t">
            <a:normAutofit/>
          </a:bodyPr>
          <a:lstStyle/>
          <a:p>
            <a:pPr marL="0" indent="0">
              <a:buNone/>
            </a:pPr>
            <a:r>
              <a:rPr lang="en-US" dirty="0" err="1"/>
              <a:t>Github</a:t>
            </a:r>
            <a:r>
              <a:rPr lang="en-US" dirty="0"/>
              <a:t> Project repository:</a:t>
            </a:r>
            <a:endParaRPr lang="en-US" dirty="0"/>
          </a:p>
          <a:p>
            <a:pPr marL="0" indent="0">
              <a:buNone/>
            </a:pPr>
            <a:r>
              <a:rPr lang="en-US" dirty="0">
                <a:solidFill>
                  <a:schemeClr val="accent1">
                    <a:lumMod val="50000"/>
                  </a:schemeClr>
                </a:solidFill>
                <a:hlinkClick r:id="rId2"/>
              </a:rPr>
              <a:t>https://github.com/vivek8085/VOIS_AICTE_Oct2025_Vivek-Suresh-Lokolakar.git</a:t>
            </a:r>
            <a:endParaRPr lang="en-US" dirty="0">
              <a:solidFill>
                <a:schemeClr val="accent1">
                  <a:lumMod val="5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datastoreItem>
</file>

<file path=customXml/itemProps2.xml><?xml version="1.0" encoding="utf-8"?>
<ds:datastoreItem xmlns:ds="http://schemas.openxmlformats.org/officeDocument/2006/customXml" ds:itemID="{4DEA9014-ED64-4558-B1E1-D03F0EE32BEB}">
  <ds:schemaRefs/>
</ds:datastoreItem>
</file>

<file path=customXml/itemProps3.xml><?xml version="1.0" encoding="utf-8"?>
<ds:datastoreItem xmlns:ds="http://schemas.openxmlformats.org/officeDocument/2006/customXml" ds:itemID="{05D99ABA-76CE-4A8E-B5F0-C051B96628D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1645</Words>
  <Application>WPS Presentation</Application>
  <PresentationFormat>Widescreen</PresentationFormat>
  <Paragraphs>56</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Wingdings 3</vt:lpstr>
      <vt:lpstr>Arial</vt:lpstr>
      <vt:lpstr>Calibri</vt:lpstr>
      <vt:lpstr>Trebuchet MS</vt:lpstr>
      <vt:lpstr>Microsoft YaHei</vt:lpstr>
      <vt:lpstr>Arial Unicode MS</vt:lpstr>
      <vt:lpstr>Facet</vt:lpstr>
      <vt:lpstr>AIRBNB HOTEL BOOKING ANALYSIS  </vt:lpstr>
      <vt:lpstr>PROBLEM  STATEMENT</vt:lpstr>
      <vt:lpstr>Project Description  This project analyzes Airbnb booking data to identify: - Seasonal booking trends - Popular room types and locations - Pricing strategies and customer preferences - Cancellation patterns and their impact  The objective is to provide actionable insights that improve host revenue strategies, enhance customer experience, and support Airbnb’s platform management. </vt:lpstr>
      <vt:lpstr>WHO ARE THE END USERS?</vt:lpstr>
      <vt:lpstr>Technology Used</vt:lpstr>
      <vt:lpstr>RESULTS1</vt:lpstr>
      <vt:lpstr>RESULTS2 </vt:lpstr>
      <vt:lpstr>RESULTS3</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vivek239 lokolakar</cp:lastModifiedBy>
  <cp:revision>126</cp:revision>
  <dcterms:created xsi:type="dcterms:W3CDTF">2021-07-11T13:13:00Z</dcterms:created>
  <dcterms:modified xsi:type="dcterms:W3CDTF">2025-09-27T09:29:41Z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8763146A7A9B41C8937FAD0C74B8645B_12</vt:lpwstr>
  </property>
  <property fmtid="{D5CDD505-2E9C-101B-9397-08002B2CF9AE}" pid="4" name="KSOProductBuildVer">
    <vt:lpwstr>1033-12.2.0.22549</vt:lpwstr>
  </property>
</Properties>
</file>