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handoutMasterIdLst>
    <p:handoutMasterId r:id="rId51"/>
  </p:handoutMasterIdLst>
  <p:sldIdLst>
    <p:sldId id="717" r:id="rId5"/>
    <p:sldId id="1081" r:id="rId6"/>
    <p:sldId id="877" r:id="rId7"/>
    <p:sldId id="776" r:id="rId8"/>
    <p:sldId id="720" r:id="rId9"/>
    <p:sldId id="778" r:id="rId10"/>
    <p:sldId id="1067" r:id="rId11"/>
    <p:sldId id="1075" r:id="rId12"/>
    <p:sldId id="1029" r:id="rId13"/>
    <p:sldId id="1220" r:id="rId14"/>
    <p:sldId id="1222" r:id="rId15"/>
    <p:sldId id="1223" r:id="rId16"/>
    <p:sldId id="1224" r:id="rId17"/>
    <p:sldId id="1225" r:id="rId18"/>
    <p:sldId id="1226" r:id="rId19"/>
    <p:sldId id="1228" r:id="rId20"/>
    <p:sldId id="1227" r:id="rId21"/>
    <p:sldId id="1142" r:id="rId22"/>
    <p:sldId id="1229" r:id="rId23"/>
    <p:sldId id="1214" r:id="rId24"/>
    <p:sldId id="1215" r:id="rId25"/>
    <p:sldId id="1216" r:id="rId26"/>
    <p:sldId id="1218" r:id="rId27"/>
    <p:sldId id="1230" r:id="rId28"/>
    <p:sldId id="1231" r:id="rId29"/>
    <p:sldId id="1232" r:id="rId30"/>
    <p:sldId id="1233" r:id="rId31"/>
    <p:sldId id="1234" r:id="rId32"/>
    <p:sldId id="1235" r:id="rId33"/>
    <p:sldId id="1237" r:id="rId34"/>
    <p:sldId id="1236" r:id="rId35"/>
    <p:sldId id="1238" r:id="rId36"/>
    <p:sldId id="1239" r:id="rId37"/>
    <p:sldId id="1241" r:id="rId38"/>
    <p:sldId id="1242" r:id="rId39"/>
    <p:sldId id="1243" r:id="rId40"/>
    <p:sldId id="1244" r:id="rId41"/>
    <p:sldId id="1245" r:id="rId42"/>
    <p:sldId id="1246" r:id="rId43"/>
    <p:sldId id="1247" r:id="rId44"/>
    <p:sldId id="1248" r:id="rId45"/>
    <p:sldId id="1251" r:id="rId46"/>
    <p:sldId id="1252" r:id="rId47"/>
    <p:sldId id="1254" r:id="rId48"/>
    <p:sldId id="1253" r:id="rId49"/>
  </p:sldIdLst>
  <p:sldSz cx="12192000" cy="6858000"/>
  <p:notesSz cx="7010400" cy="9296400"/>
  <p:custDataLst>
    <p:tags r:id="rId52"/>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1128" userDrawn="1">
          <p15:clr>
            <a:srgbClr val="A4A3A4"/>
          </p15:clr>
        </p15:guide>
        <p15:guide id="3" orient="horz" pos="3312" userDrawn="1">
          <p15:clr>
            <a:srgbClr val="A4A3A4"/>
          </p15:clr>
        </p15:guide>
        <p15:guide id="4" orient="horz" pos="1440" userDrawn="1">
          <p15:clr>
            <a:srgbClr val="A4A3A4"/>
          </p15:clr>
        </p15:guide>
        <p15:guide id="5" orient="horz" pos="3216" userDrawn="1">
          <p15:clr>
            <a:srgbClr val="A4A3A4"/>
          </p15:clr>
        </p15:guide>
        <p15:guide id="6"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7C5"/>
    <a:srgbClr val="C2FFE5"/>
    <a:srgbClr val="EBEBEB"/>
    <a:srgbClr val="F2F2F2"/>
    <a:srgbClr val="FF0000"/>
    <a:srgbClr val="D70902"/>
    <a:srgbClr val="00CC74"/>
    <a:srgbClr val="FF5B1F"/>
    <a:srgbClr val="DEECF7"/>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1" autoAdjust="0"/>
    <p:restoredTop sz="93481" autoAdjust="0"/>
  </p:normalViewPr>
  <p:slideViewPr>
    <p:cSldViewPr snapToGrid="0">
      <p:cViewPr varScale="1">
        <p:scale>
          <a:sx n="74" d="100"/>
          <a:sy n="74" d="100"/>
        </p:scale>
        <p:origin x="414" y="54"/>
      </p:cViewPr>
      <p:guideLst>
        <p:guide orient="horz" pos="2088"/>
        <p:guide orient="horz" pos="1128"/>
        <p:guide orient="horz" pos="3312"/>
        <p:guide orient="horz" pos="1440"/>
        <p:guide orient="horz" pos="3216"/>
        <p:guide pos="3864"/>
      </p:guideLst>
    </p:cSldViewPr>
  </p:slideViewPr>
  <p:notesTextViewPr>
    <p:cViewPr>
      <p:scale>
        <a:sx n="1" d="1"/>
        <a:sy n="1" d="1"/>
      </p:scale>
      <p:origin x="0" y="0"/>
    </p:cViewPr>
  </p:notesTextViewPr>
  <p:sorterViewPr>
    <p:cViewPr>
      <p:scale>
        <a:sx n="100" d="100"/>
        <a:sy n="100" d="100"/>
      </p:scale>
      <p:origin x="0" y="-25047"/>
    </p:cViewPr>
  </p:sorter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12573F5-6036-41B0-92A1-90F1350234FC}" type="datetimeFigureOut">
              <a:rPr lang="en-US" smtClean="0"/>
              <a:t>10/17/2017</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8E1083A-EF74-4BCE-8551-750DF3A4A7E9}" type="slidenum">
              <a:rPr lang="en-US" smtClean="0"/>
              <a:t>‹#›</a:t>
            </a:fld>
            <a:endParaRPr lang="en-US" dirty="0"/>
          </a:p>
        </p:txBody>
      </p:sp>
    </p:spTree>
    <p:extLst>
      <p:ext uri="{BB962C8B-B14F-4D97-AF65-F5344CB8AC3E}">
        <p14:creationId xmlns:p14="http://schemas.microsoft.com/office/powerpoint/2010/main" val="2379548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nl-NL"/>
          </a:p>
        </p:txBody>
      </p:sp>
      <p:sp>
        <p:nvSpPr>
          <p:cNvPr id="3" name="Tijdelijke aanduiding voor datum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FC304F9-55AF-47AE-995E-269B71F2497B}" type="datetimeFigureOut">
              <a:rPr lang="nl-NL" smtClean="0"/>
              <a:t>17-10-2017</a:t>
            </a:fld>
            <a:endParaRPr lang="nl-NL"/>
          </a:p>
        </p:txBody>
      </p:sp>
      <p:sp>
        <p:nvSpPr>
          <p:cNvPr id="4" name="Tijdelijke aanduiding voor dia-afbeelding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nl-NL"/>
          </a:p>
        </p:txBody>
      </p:sp>
      <p:sp>
        <p:nvSpPr>
          <p:cNvPr id="5" name="Tijdelijke aanduiding voor notitie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5E1FEEF-0F8F-4ECC-8435-243FF77EFE96}" type="slidenum">
              <a:rPr lang="nl-NL" smtClean="0"/>
              <a:t>‹#›</a:t>
            </a:fld>
            <a:endParaRPr lang="nl-NL"/>
          </a:p>
        </p:txBody>
      </p:sp>
    </p:spTree>
    <p:extLst>
      <p:ext uri="{BB962C8B-B14F-4D97-AF65-F5344CB8AC3E}">
        <p14:creationId xmlns:p14="http://schemas.microsoft.com/office/powerpoint/2010/main" val="169440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1</a:t>
            </a:fld>
            <a:endParaRPr lang="nl-NL"/>
          </a:p>
        </p:txBody>
      </p:sp>
    </p:spTree>
    <p:extLst>
      <p:ext uri="{BB962C8B-B14F-4D97-AF65-F5344CB8AC3E}">
        <p14:creationId xmlns:p14="http://schemas.microsoft.com/office/powerpoint/2010/main" val="3119742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1FEEF-0F8F-4ECC-8435-243FF77EFE96}" type="slidenum">
              <a:rPr lang="nl-NL" smtClean="0"/>
              <a:t>11</a:t>
            </a:fld>
            <a:endParaRPr lang="nl-NL"/>
          </a:p>
        </p:txBody>
      </p:sp>
    </p:spTree>
    <p:extLst>
      <p:ext uri="{BB962C8B-B14F-4D97-AF65-F5344CB8AC3E}">
        <p14:creationId xmlns:p14="http://schemas.microsoft.com/office/powerpoint/2010/main" val="92123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solidFill>
                  <a:prstClr val="black"/>
                </a:solidFill>
              </a:rPr>
              <a:pPr/>
              <a:t>12</a:t>
            </a:fld>
            <a:endParaRPr lang="nl-NL">
              <a:solidFill>
                <a:prstClr val="black"/>
              </a:solidFill>
            </a:endParaRPr>
          </a:p>
        </p:txBody>
      </p:sp>
    </p:spTree>
    <p:extLst>
      <p:ext uri="{BB962C8B-B14F-4D97-AF65-F5344CB8AC3E}">
        <p14:creationId xmlns:p14="http://schemas.microsoft.com/office/powerpoint/2010/main" val="2104706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13</a:t>
            </a:fld>
            <a:endParaRPr lang="nl-NL"/>
          </a:p>
        </p:txBody>
      </p:sp>
    </p:spTree>
    <p:extLst>
      <p:ext uri="{BB962C8B-B14F-4D97-AF65-F5344CB8AC3E}">
        <p14:creationId xmlns:p14="http://schemas.microsoft.com/office/powerpoint/2010/main" val="463156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14</a:t>
            </a:fld>
            <a:endParaRPr lang="nl-NL"/>
          </a:p>
        </p:txBody>
      </p:sp>
    </p:spTree>
    <p:extLst>
      <p:ext uri="{BB962C8B-B14F-4D97-AF65-F5344CB8AC3E}">
        <p14:creationId xmlns:p14="http://schemas.microsoft.com/office/powerpoint/2010/main" val="1627295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1FEEF-0F8F-4ECC-8435-243FF77EFE96}" type="slidenum">
              <a:rPr lang="nl-NL" smtClean="0"/>
              <a:t>15</a:t>
            </a:fld>
            <a:endParaRPr lang="nl-NL"/>
          </a:p>
        </p:txBody>
      </p:sp>
    </p:spTree>
    <p:extLst>
      <p:ext uri="{BB962C8B-B14F-4D97-AF65-F5344CB8AC3E}">
        <p14:creationId xmlns:p14="http://schemas.microsoft.com/office/powerpoint/2010/main" val="64639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solidFill>
                  <a:prstClr val="black"/>
                </a:solidFill>
              </a:rPr>
              <a:pPr/>
              <a:t>16</a:t>
            </a:fld>
            <a:endParaRPr lang="nl-NL">
              <a:solidFill>
                <a:prstClr val="black"/>
              </a:solidFill>
            </a:endParaRPr>
          </a:p>
        </p:txBody>
      </p:sp>
    </p:spTree>
    <p:extLst>
      <p:ext uri="{BB962C8B-B14F-4D97-AF65-F5344CB8AC3E}">
        <p14:creationId xmlns:p14="http://schemas.microsoft.com/office/powerpoint/2010/main" val="2868196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17</a:t>
            </a:fld>
            <a:endParaRPr lang="nl-NL"/>
          </a:p>
        </p:txBody>
      </p:sp>
    </p:spTree>
    <p:extLst>
      <p:ext uri="{BB962C8B-B14F-4D97-AF65-F5344CB8AC3E}">
        <p14:creationId xmlns:p14="http://schemas.microsoft.com/office/powerpoint/2010/main" val="1013569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18</a:t>
            </a:fld>
            <a:endParaRPr lang="nl-NL"/>
          </a:p>
        </p:txBody>
      </p:sp>
    </p:spTree>
    <p:extLst>
      <p:ext uri="{BB962C8B-B14F-4D97-AF65-F5344CB8AC3E}">
        <p14:creationId xmlns:p14="http://schemas.microsoft.com/office/powerpoint/2010/main" val="4131347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19</a:t>
            </a:fld>
            <a:endParaRPr lang="nl-NL"/>
          </a:p>
        </p:txBody>
      </p:sp>
    </p:spTree>
    <p:extLst>
      <p:ext uri="{BB962C8B-B14F-4D97-AF65-F5344CB8AC3E}">
        <p14:creationId xmlns:p14="http://schemas.microsoft.com/office/powerpoint/2010/main" val="23460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20</a:t>
            </a:fld>
            <a:endParaRPr lang="nl-NL"/>
          </a:p>
        </p:txBody>
      </p:sp>
    </p:spTree>
    <p:extLst>
      <p:ext uri="{BB962C8B-B14F-4D97-AF65-F5344CB8AC3E}">
        <p14:creationId xmlns:p14="http://schemas.microsoft.com/office/powerpoint/2010/main" val="289773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1FEEF-0F8F-4ECC-8435-243FF77EFE96}" type="slidenum">
              <a:rPr lang="nl-NL" smtClean="0"/>
              <a:t>3</a:t>
            </a:fld>
            <a:endParaRPr lang="nl-NL"/>
          </a:p>
        </p:txBody>
      </p:sp>
    </p:spTree>
    <p:extLst>
      <p:ext uri="{BB962C8B-B14F-4D97-AF65-F5344CB8AC3E}">
        <p14:creationId xmlns:p14="http://schemas.microsoft.com/office/powerpoint/2010/main" val="230226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21</a:t>
            </a:fld>
            <a:endParaRPr lang="nl-NL"/>
          </a:p>
        </p:txBody>
      </p:sp>
    </p:spTree>
    <p:extLst>
      <p:ext uri="{BB962C8B-B14F-4D97-AF65-F5344CB8AC3E}">
        <p14:creationId xmlns:p14="http://schemas.microsoft.com/office/powerpoint/2010/main" val="2950917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22</a:t>
            </a:fld>
            <a:endParaRPr lang="nl-NL"/>
          </a:p>
        </p:txBody>
      </p:sp>
    </p:spTree>
    <p:extLst>
      <p:ext uri="{BB962C8B-B14F-4D97-AF65-F5344CB8AC3E}">
        <p14:creationId xmlns:p14="http://schemas.microsoft.com/office/powerpoint/2010/main" val="3121803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23</a:t>
            </a:fld>
            <a:endParaRPr lang="nl-NL"/>
          </a:p>
        </p:txBody>
      </p:sp>
    </p:spTree>
    <p:extLst>
      <p:ext uri="{BB962C8B-B14F-4D97-AF65-F5344CB8AC3E}">
        <p14:creationId xmlns:p14="http://schemas.microsoft.com/office/powerpoint/2010/main" val="2200195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24</a:t>
            </a:fld>
            <a:endParaRPr lang="nl-NL"/>
          </a:p>
        </p:txBody>
      </p:sp>
    </p:spTree>
    <p:extLst>
      <p:ext uri="{BB962C8B-B14F-4D97-AF65-F5344CB8AC3E}">
        <p14:creationId xmlns:p14="http://schemas.microsoft.com/office/powerpoint/2010/main" val="1716639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25</a:t>
            </a:fld>
            <a:endParaRPr lang="nl-NL"/>
          </a:p>
        </p:txBody>
      </p:sp>
    </p:spTree>
    <p:extLst>
      <p:ext uri="{BB962C8B-B14F-4D97-AF65-F5344CB8AC3E}">
        <p14:creationId xmlns:p14="http://schemas.microsoft.com/office/powerpoint/2010/main" val="1163698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26</a:t>
            </a:fld>
            <a:endParaRPr lang="nl-NL"/>
          </a:p>
        </p:txBody>
      </p:sp>
    </p:spTree>
    <p:extLst>
      <p:ext uri="{BB962C8B-B14F-4D97-AF65-F5344CB8AC3E}">
        <p14:creationId xmlns:p14="http://schemas.microsoft.com/office/powerpoint/2010/main" val="1641238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27</a:t>
            </a:fld>
            <a:endParaRPr lang="nl-NL"/>
          </a:p>
        </p:txBody>
      </p:sp>
    </p:spTree>
    <p:extLst>
      <p:ext uri="{BB962C8B-B14F-4D97-AF65-F5344CB8AC3E}">
        <p14:creationId xmlns:p14="http://schemas.microsoft.com/office/powerpoint/2010/main" val="3619876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28</a:t>
            </a:fld>
            <a:endParaRPr lang="nl-NL"/>
          </a:p>
        </p:txBody>
      </p:sp>
    </p:spTree>
    <p:extLst>
      <p:ext uri="{BB962C8B-B14F-4D97-AF65-F5344CB8AC3E}">
        <p14:creationId xmlns:p14="http://schemas.microsoft.com/office/powerpoint/2010/main" val="3535051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29</a:t>
            </a:fld>
            <a:endParaRPr lang="nl-NL"/>
          </a:p>
        </p:txBody>
      </p:sp>
    </p:spTree>
    <p:extLst>
      <p:ext uri="{BB962C8B-B14F-4D97-AF65-F5344CB8AC3E}">
        <p14:creationId xmlns:p14="http://schemas.microsoft.com/office/powerpoint/2010/main" val="1796771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30</a:t>
            </a:fld>
            <a:endParaRPr lang="nl-NL"/>
          </a:p>
        </p:txBody>
      </p:sp>
    </p:spTree>
    <p:extLst>
      <p:ext uri="{BB962C8B-B14F-4D97-AF65-F5344CB8AC3E}">
        <p14:creationId xmlns:p14="http://schemas.microsoft.com/office/powerpoint/2010/main" val="148452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1FEEF-0F8F-4ECC-8435-243FF77EFE96}" type="slidenum">
              <a:rPr lang="nl-NL" smtClean="0"/>
              <a:t>4</a:t>
            </a:fld>
            <a:endParaRPr lang="nl-NL"/>
          </a:p>
        </p:txBody>
      </p:sp>
    </p:spTree>
    <p:extLst>
      <p:ext uri="{BB962C8B-B14F-4D97-AF65-F5344CB8AC3E}">
        <p14:creationId xmlns:p14="http://schemas.microsoft.com/office/powerpoint/2010/main" val="824711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31</a:t>
            </a:fld>
            <a:endParaRPr lang="nl-NL"/>
          </a:p>
        </p:txBody>
      </p:sp>
    </p:spTree>
    <p:extLst>
      <p:ext uri="{BB962C8B-B14F-4D97-AF65-F5344CB8AC3E}">
        <p14:creationId xmlns:p14="http://schemas.microsoft.com/office/powerpoint/2010/main" val="4137966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32</a:t>
            </a:fld>
            <a:endParaRPr lang="nl-NL"/>
          </a:p>
        </p:txBody>
      </p:sp>
    </p:spTree>
    <p:extLst>
      <p:ext uri="{BB962C8B-B14F-4D97-AF65-F5344CB8AC3E}">
        <p14:creationId xmlns:p14="http://schemas.microsoft.com/office/powerpoint/2010/main" val="2058880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33</a:t>
            </a:fld>
            <a:endParaRPr lang="nl-NL"/>
          </a:p>
        </p:txBody>
      </p:sp>
    </p:spTree>
    <p:extLst>
      <p:ext uri="{BB962C8B-B14F-4D97-AF65-F5344CB8AC3E}">
        <p14:creationId xmlns:p14="http://schemas.microsoft.com/office/powerpoint/2010/main" val="2648899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34</a:t>
            </a:fld>
            <a:endParaRPr lang="nl-NL"/>
          </a:p>
        </p:txBody>
      </p:sp>
    </p:spTree>
    <p:extLst>
      <p:ext uri="{BB962C8B-B14F-4D97-AF65-F5344CB8AC3E}">
        <p14:creationId xmlns:p14="http://schemas.microsoft.com/office/powerpoint/2010/main" val="1346932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35</a:t>
            </a:fld>
            <a:endParaRPr lang="nl-NL"/>
          </a:p>
        </p:txBody>
      </p:sp>
    </p:spTree>
    <p:extLst>
      <p:ext uri="{BB962C8B-B14F-4D97-AF65-F5344CB8AC3E}">
        <p14:creationId xmlns:p14="http://schemas.microsoft.com/office/powerpoint/2010/main" val="2753003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85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1FEEF-0F8F-4ECC-8435-243FF77EFE96}" type="slidenum">
              <a:rPr lang="nl-NL" smtClean="0"/>
              <a:t>5</a:t>
            </a:fld>
            <a:endParaRPr lang="nl-NL"/>
          </a:p>
        </p:txBody>
      </p:sp>
    </p:spTree>
    <p:extLst>
      <p:ext uri="{BB962C8B-B14F-4D97-AF65-F5344CB8AC3E}">
        <p14:creationId xmlns:p14="http://schemas.microsoft.com/office/powerpoint/2010/main" val="34714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6</a:t>
            </a:fld>
            <a:endParaRPr lang="nl-NL"/>
          </a:p>
        </p:txBody>
      </p:sp>
    </p:spTree>
    <p:extLst>
      <p:ext uri="{BB962C8B-B14F-4D97-AF65-F5344CB8AC3E}">
        <p14:creationId xmlns:p14="http://schemas.microsoft.com/office/powerpoint/2010/main" val="144699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1FEEF-0F8F-4ECC-8435-243FF77EFE96}" type="slidenum">
              <a:rPr lang="nl-NL" smtClean="0"/>
              <a:t>7</a:t>
            </a:fld>
            <a:endParaRPr lang="nl-NL"/>
          </a:p>
        </p:txBody>
      </p:sp>
    </p:spTree>
    <p:extLst>
      <p:ext uri="{BB962C8B-B14F-4D97-AF65-F5344CB8AC3E}">
        <p14:creationId xmlns:p14="http://schemas.microsoft.com/office/powerpoint/2010/main" val="3605828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solidFill>
                  <a:prstClr val="black"/>
                </a:solidFill>
              </a:rPr>
              <a:pPr/>
              <a:t>8</a:t>
            </a:fld>
            <a:endParaRPr lang="nl-NL">
              <a:solidFill>
                <a:prstClr val="black"/>
              </a:solidFill>
            </a:endParaRPr>
          </a:p>
        </p:txBody>
      </p:sp>
    </p:spTree>
    <p:extLst>
      <p:ext uri="{BB962C8B-B14F-4D97-AF65-F5344CB8AC3E}">
        <p14:creationId xmlns:p14="http://schemas.microsoft.com/office/powerpoint/2010/main" val="3813468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9</a:t>
            </a:fld>
            <a:endParaRPr lang="nl-NL"/>
          </a:p>
        </p:txBody>
      </p:sp>
    </p:spTree>
    <p:extLst>
      <p:ext uri="{BB962C8B-B14F-4D97-AF65-F5344CB8AC3E}">
        <p14:creationId xmlns:p14="http://schemas.microsoft.com/office/powerpoint/2010/main" val="234423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95E1FEEF-0F8F-4ECC-8435-243FF77EFE96}" type="slidenum">
              <a:rPr lang="nl-NL" smtClean="0"/>
              <a:t>10</a:t>
            </a:fld>
            <a:endParaRPr lang="nl-NL"/>
          </a:p>
        </p:txBody>
      </p:sp>
    </p:spTree>
    <p:extLst>
      <p:ext uri="{BB962C8B-B14F-4D97-AF65-F5344CB8AC3E}">
        <p14:creationId xmlns:p14="http://schemas.microsoft.com/office/powerpoint/2010/main" val="645371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Tijdelijke aanduiding voor afbeelding 20"/>
          <p:cNvSpPr>
            <a:spLocks noGrp="1"/>
          </p:cNvSpPr>
          <p:nvPr>
            <p:ph type="pic" sz="quarter" idx="13" hasCustomPrompt="1"/>
          </p:nvPr>
        </p:nvSpPr>
        <p:spPr>
          <a:xfrm>
            <a:off x="108285" y="108286"/>
            <a:ext cx="11971419" cy="6641430"/>
          </a:xfrm>
          <a:solidFill>
            <a:srgbClr val="202021"/>
          </a:solidFill>
        </p:spPr>
        <p:txBody>
          <a:bodyPr tIns="612000"/>
          <a:lstStyle>
            <a:lvl1pPr marL="0" indent="0" algn="ctr">
              <a:buNone/>
              <a:defRPr>
                <a:solidFill>
                  <a:schemeClr val="accent1"/>
                </a:solidFill>
              </a:defRPr>
            </a:lvl1pPr>
          </a:lstStyle>
          <a:p>
            <a:r>
              <a:rPr lang="en-US" dirty="0"/>
              <a:t>Select this frame &gt; Go to the tab ‘Insert &gt; Click on ‘Image’ &gt; Choose preferred image &gt; Click on ‘Insert’</a:t>
            </a:r>
          </a:p>
        </p:txBody>
      </p:sp>
      <p:sp>
        <p:nvSpPr>
          <p:cNvPr id="2" name="Titel 1"/>
          <p:cNvSpPr>
            <a:spLocks noGrp="1"/>
          </p:cNvSpPr>
          <p:nvPr>
            <p:ph type="ctrTitle" hasCustomPrompt="1"/>
          </p:nvPr>
        </p:nvSpPr>
        <p:spPr>
          <a:xfrm>
            <a:off x="1723626" y="1994337"/>
            <a:ext cx="8842535" cy="1634424"/>
          </a:xfrm>
          <a:noFill/>
        </p:spPr>
        <p:txBody>
          <a:bodyPr anchor="b">
            <a:normAutofit/>
          </a:bodyPr>
          <a:lstStyle>
            <a:lvl1pPr algn="ctr">
              <a:defRPr sz="5000" cap="all" spc="900" baseline="0">
                <a:solidFill>
                  <a:schemeClr val="bg1"/>
                </a:solidFill>
                <a:latin typeface="+mj-lt"/>
              </a:defRPr>
            </a:lvl1pPr>
          </a:lstStyle>
          <a:p>
            <a:r>
              <a:rPr lang="en-US" noProof="0" dirty="0"/>
              <a:t>Cover slide</a:t>
            </a:r>
          </a:p>
        </p:txBody>
      </p:sp>
      <p:sp>
        <p:nvSpPr>
          <p:cNvPr id="3" name="Ondertitel 2"/>
          <p:cNvSpPr>
            <a:spLocks noGrp="1"/>
          </p:cNvSpPr>
          <p:nvPr>
            <p:ph type="subTitle" idx="1" hasCustomPrompt="1"/>
          </p:nvPr>
        </p:nvSpPr>
        <p:spPr>
          <a:xfrm>
            <a:off x="1723626" y="3681660"/>
            <a:ext cx="8842535" cy="1576343"/>
          </a:xfrm>
          <a:noFill/>
        </p:spPr>
        <p:txBody>
          <a:bodyPr/>
          <a:lstStyle>
            <a:lvl1pPr marL="0" indent="0" algn="ctr">
              <a:buNone/>
              <a:defRPr sz="1500" cap="all" spc="650"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With a subheading</a:t>
            </a:r>
          </a:p>
        </p:txBody>
      </p:sp>
      <p:sp>
        <p:nvSpPr>
          <p:cNvPr id="6" name="Tijdelijke aanduiding voor dianummer 5"/>
          <p:cNvSpPr>
            <a:spLocks noGrp="1"/>
          </p:cNvSpPr>
          <p:nvPr>
            <p:ph type="sldNum" sz="quarter" idx="12"/>
          </p:nvPr>
        </p:nvSpPr>
        <p:spPr>
          <a:xfrm>
            <a:off x="11524744" y="6383296"/>
            <a:ext cx="263814" cy="141086"/>
          </a:xfrm>
        </p:spPr>
        <p:txBody>
          <a:bodyPr/>
          <a:lstStyle>
            <a:lvl1pPr>
              <a:defRPr>
                <a:solidFill>
                  <a:schemeClr val="bg1"/>
                </a:solidFill>
              </a:defRPr>
            </a:lvl1pPr>
          </a:lstStyle>
          <a:p>
            <a:fld id="{1DD1B9A6-A03E-421F-934C-B876C659E09D}" type="slidenum">
              <a:rPr lang="en-US" smtClean="0"/>
              <a:pPr/>
              <a:t>‹#›</a:t>
            </a:fld>
            <a:endParaRPr lang="en-US" dirty="0"/>
          </a:p>
        </p:txBody>
      </p:sp>
      <p:sp>
        <p:nvSpPr>
          <p:cNvPr id="5" name="Tijdelijke aanduiding voor voettekst 4"/>
          <p:cNvSpPr>
            <a:spLocks noGrp="1"/>
          </p:cNvSpPr>
          <p:nvPr>
            <p:ph type="ftr" sz="quarter" idx="11"/>
          </p:nvPr>
        </p:nvSpPr>
        <p:spPr>
          <a:xfrm>
            <a:off x="1030492" y="6380813"/>
            <a:ext cx="10127505" cy="143569"/>
          </a:xfrm>
          <a:prstGeom prst="rect">
            <a:avLst/>
          </a:prstGeom>
        </p:spPr>
        <p:txBody>
          <a:bodyPr/>
          <a:lstStyle>
            <a:lvl1pPr algn="ctr">
              <a:defRPr sz="700" b="1" cap="all" spc="150" baseline="0">
                <a:solidFill>
                  <a:schemeClr val="bg1"/>
                </a:solidFill>
                <a:latin typeface="+mn-lt"/>
              </a:defRPr>
            </a:lvl1pPr>
          </a:lstStyle>
          <a:p>
            <a:endParaRPr lang="en-US" dirty="0"/>
          </a:p>
        </p:txBody>
      </p:sp>
      <p:sp>
        <p:nvSpPr>
          <p:cNvPr id="22" name="Tijdelijke aanduiding voor tekst 20"/>
          <p:cNvSpPr>
            <a:spLocks noGrp="1"/>
          </p:cNvSpPr>
          <p:nvPr>
            <p:ph type="body" sz="quarter" idx="14" hasCustomPrompt="1"/>
          </p:nvPr>
        </p:nvSpPr>
        <p:spPr>
          <a:xfrm>
            <a:off x="91853" y="2731168"/>
            <a:ext cx="1299411" cy="1299411"/>
          </a:xfrm>
          <a:blipFill>
            <a:blip r:embed="rId2" cstate="print">
              <a:extLst>
                <a:ext uri="{28A0092B-C50C-407E-A947-70E740481C1C}">
                  <a14:useLocalDpi xmlns:a14="http://schemas.microsoft.com/office/drawing/2010/main" val="0"/>
                </a:ext>
              </a:extLst>
            </a:blip>
            <a:stretch>
              <a:fillRect/>
            </a:stretch>
          </a:blipFill>
        </p:spPr>
        <p:txBody>
          <a:bodyPr/>
          <a:lstStyle>
            <a:lvl1pPr marL="0" indent="0">
              <a:buNone/>
              <a:defRPr sz="100">
                <a:solidFill>
                  <a:schemeClr val="bg2"/>
                </a:solidFill>
              </a:defRPr>
            </a:lvl1pPr>
          </a:lstStyle>
          <a:p>
            <a:pPr lvl="0"/>
            <a:r>
              <a:rPr lang="en-US"/>
              <a:t>.</a:t>
            </a:r>
            <a:endParaRPr lang="en-US" dirty="0"/>
          </a:p>
        </p:txBody>
      </p:sp>
      <p:grpSp>
        <p:nvGrpSpPr>
          <p:cNvPr id="20" name="Groep 19"/>
          <p:cNvGrpSpPr/>
          <p:nvPr userDrawn="1"/>
        </p:nvGrpSpPr>
        <p:grpSpPr>
          <a:xfrm>
            <a:off x="12474814" y="-5444"/>
            <a:ext cx="2609094" cy="6230328"/>
            <a:chOff x="12474814" y="-5444"/>
            <a:chExt cx="2609094" cy="6230328"/>
          </a:xfrm>
        </p:grpSpPr>
        <p:pic>
          <p:nvPicPr>
            <p:cNvPr id="7" name="Afbeelding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491620" y="4779403"/>
              <a:ext cx="2078605" cy="1140653"/>
            </a:xfrm>
            <a:prstGeom prst="rect">
              <a:avLst/>
            </a:prstGeom>
          </p:spPr>
        </p:pic>
        <p:sp>
          <p:nvSpPr>
            <p:cNvPr id="58" name="Rechthoek 57"/>
            <p:cNvSpPr/>
            <p:nvPr/>
          </p:nvSpPr>
          <p:spPr>
            <a:xfrm>
              <a:off x="12487547"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en-US" sz="1400" b="1" kern="0" dirty="0">
                  <a:solidFill>
                    <a:schemeClr val="tx1"/>
                  </a:solidFill>
                  <a:latin typeface="+mn-lt"/>
                  <a:cs typeface="Segoe UI Light" panose="020B0502040204020203" pitchFamily="34" charset="0"/>
                </a:rPr>
                <a:t>INSERT IMAGE</a:t>
              </a:r>
            </a:p>
          </p:txBody>
        </p:sp>
        <p:sp>
          <p:nvSpPr>
            <p:cNvPr id="59" name="Tekstvak 58"/>
            <p:cNvSpPr txBox="1"/>
            <p:nvPr/>
          </p:nvSpPr>
          <p:spPr>
            <a:xfrm>
              <a:off x="12487547" y="791521"/>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image.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an image.</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0" name="Tekstvak 59"/>
            <p:cNvSpPr txBox="1"/>
            <p:nvPr/>
          </p:nvSpPr>
          <p:spPr>
            <a:xfrm>
              <a:off x="12483153" y="2599068"/>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Select</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the image you want to use </a:t>
              </a:r>
              <a:b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b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and click on </a:t>
              </a:r>
              <a:r>
                <a:rPr lang="en-US" sz="1100" b="1" kern="0" dirty="0">
                  <a:latin typeface="+mn-lt"/>
                  <a:cs typeface="Segoe UI Light" panose="020B0502040204020203" pitchFamily="34" charset="0"/>
                </a:rPr>
                <a:t>‘</a:t>
              </a:r>
              <a:r>
                <a:rPr lang="en-US" sz="1100" b="1" kern="0" noProof="0" dirty="0">
                  <a:latin typeface="+mn-lt"/>
                  <a:cs typeface="Segoe UI Light" panose="020B0502040204020203" pitchFamily="34" charset="0"/>
                </a:rPr>
                <a:t>Insert’</a:t>
              </a:r>
              <a:endParaRPr kumimoji="0" lang="en-US" sz="11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1" name="Ovaal 60"/>
            <p:cNvSpPr/>
            <p:nvPr/>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62" name="Ovaal 61"/>
            <p:cNvSpPr/>
            <p:nvPr/>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63" name="Rechte verbindingslijn 62"/>
            <p:cNvCxnSpPr/>
            <p:nvPr userDrawn="1"/>
          </p:nvCxnSpPr>
          <p:spPr>
            <a:xfrm>
              <a:off x="12491620" y="202241"/>
              <a:ext cx="2592288" cy="0"/>
            </a:xfrm>
            <a:prstGeom prst="line">
              <a:avLst/>
            </a:prstGeom>
            <a:noFill/>
            <a:ln w="9525" cap="flat" cmpd="sng" algn="ctr">
              <a:solidFill>
                <a:schemeClr val="tx1"/>
              </a:solidFill>
              <a:prstDash val="solid"/>
            </a:ln>
            <a:effectLst/>
          </p:spPr>
        </p:cxnSp>
        <p:cxnSp>
          <p:nvCxnSpPr>
            <p:cNvPr id="64" name="Rechte verbindingslijn 63"/>
            <p:cNvCxnSpPr/>
            <p:nvPr/>
          </p:nvCxnSpPr>
          <p:spPr>
            <a:xfrm>
              <a:off x="12483153" y="1987595"/>
              <a:ext cx="2592288" cy="0"/>
            </a:xfrm>
            <a:prstGeom prst="line">
              <a:avLst/>
            </a:prstGeom>
            <a:noFill/>
            <a:ln w="9525" cap="flat" cmpd="sng" algn="ctr">
              <a:solidFill>
                <a:schemeClr val="tx1"/>
              </a:solidFill>
              <a:prstDash val="solid"/>
            </a:ln>
            <a:effectLst/>
          </p:spPr>
        </p:cxnSp>
        <p:cxnSp>
          <p:nvCxnSpPr>
            <p:cNvPr id="65" name="Rechte verbindingslijn 64"/>
            <p:cNvCxnSpPr/>
            <p:nvPr/>
          </p:nvCxnSpPr>
          <p:spPr>
            <a:xfrm>
              <a:off x="12474814" y="3552420"/>
              <a:ext cx="2608001" cy="0"/>
            </a:xfrm>
            <a:prstGeom prst="line">
              <a:avLst/>
            </a:prstGeom>
            <a:noFill/>
            <a:ln w="9525" cap="flat" cmpd="sng" algn="ctr">
              <a:solidFill>
                <a:schemeClr val="tx1"/>
              </a:solidFill>
              <a:prstDash val="solid"/>
            </a:ln>
            <a:effectLst/>
          </p:spPr>
        </p:cxnSp>
        <p:pic>
          <p:nvPicPr>
            <p:cNvPr id="66" name="Icoontje afbeeld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92623" y="1377773"/>
              <a:ext cx="415522" cy="415522"/>
            </a:xfrm>
            <a:prstGeom prst="rect">
              <a:avLst/>
            </a:prstGeom>
          </p:spPr>
        </p:pic>
        <p:sp>
          <p:nvSpPr>
            <p:cNvPr id="67" name="Tekstvak 33"/>
            <p:cNvSpPr txBox="1"/>
            <p:nvPr/>
          </p:nvSpPr>
          <p:spPr>
            <a:xfrm>
              <a:off x="12483153" y="4189919"/>
              <a:ext cx="2588841" cy="400006"/>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latin typeface="+mn-lt"/>
                  <a:cs typeface="Segoe UI Light" panose="020B0502040204020203" pitchFamily="34" charset="0"/>
                </a:rPr>
                <a:t>Select the miniature slide, click on the right mouse button and choose </a:t>
              </a:r>
              <a:r>
                <a:rPr lang="en-US" sz="1100" b="1" kern="0" dirty="0">
                  <a:solidFill>
                    <a:schemeClr val="tx1"/>
                  </a:solidFill>
                  <a:latin typeface="+mn-lt"/>
                  <a:ea typeface="+mn-ea"/>
                  <a:cs typeface="Segoe UI Light" panose="020B0502040204020203" pitchFamily="34" charset="0"/>
                </a:rPr>
                <a:t>‘Reset slide’</a:t>
              </a:r>
            </a:p>
          </p:txBody>
        </p:sp>
        <p:sp>
          <p:nvSpPr>
            <p:cNvPr id="68" name="Ovaal 67"/>
            <p:cNvSpPr/>
            <p:nvPr/>
          </p:nvSpPr>
          <p:spPr>
            <a:xfrm>
              <a:off x="12492621" y="3705057"/>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cxnSp>
          <p:nvCxnSpPr>
            <p:cNvPr id="69" name="Rechte verbindingslijn 68"/>
            <p:cNvCxnSpPr/>
            <p:nvPr/>
          </p:nvCxnSpPr>
          <p:spPr>
            <a:xfrm>
              <a:off x="12474814" y="6224884"/>
              <a:ext cx="2608001" cy="0"/>
            </a:xfrm>
            <a:prstGeom prst="line">
              <a:avLst/>
            </a:prstGeom>
            <a:noFill/>
            <a:ln w="9525" cap="flat" cmpd="sng" algn="ctr">
              <a:solidFill>
                <a:schemeClr val="tx1"/>
              </a:solidFill>
              <a:prstDash val="solid"/>
            </a:ln>
            <a:effectLst/>
          </p:spPr>
        </p:cxnSp>
        <p:grpSp>
          <p:nvGrpSpPr>
            <p:cNvPr id="70" name="Groep 69"/>
            <p:cNvGrpSpPr/>
            <p:nvPr/>
          </p:nvGrpSpPr>
          <p:grpSpPr>
            <a:xfrm>
              <a:off x="12475515" y="3095595"/>
              <a:ext cx="1114138" cy="297656"/>
              <a:chOff x="13560784" y="3471416"/>
              <a:chExt cx="1114138" cy="297656"/>
            </a:xfrm>
          </p:grpSpPr>
          <p:sp>
            <p:nvSpPr>
              <p:cNvPr id="87" name="Afgeronde rechthoek 86"/>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8"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US" sz="900" dirty="0">
                    <a:latin typeface="+mn-lt"/>
                  </a:rPr>
                  <a:t>Insert</a:t>
                </a:r>
              </a:p>
            </p:txBody>
          </p:sp>
          <p:cxnSp>
            <p:nvCxnSpPr>
              <p:cNvPr id="89" name="Rechte verbindingslijn 88"/>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Gelijkbenige driehoek 89"/>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nvGrpSpPr>
            <p:cNvPr id="72" name="Groep 71"/>
            <p:cNvGrpSpPr/>
            <p:nvPr userDrawn="1"/>
          </p:nvGrpSpPr>
          <p:grpSpPr>
            <a:xfrm>
              <a:off x="13096676" y="5518701"/>
              <a:ext cx="1750842" cy="564707"/>
              <a:chOff x="13098875" y="6031678"/>
              <a:chExt cx="1969277" cy="635161"/>
            </a:xfrm>
          </p:grpSpPr>
          <p:sp>
            <p:nvSpPr>
              <p:cNvPr id="73" name="Rechthoek 72"/>
              <p:cNvSpPr/>
              <p:nvPr/>
            </p:nvSpPr>
            <p:spPr>
              <a:xfrm>
                <a:off x="13103058" y="6031678"/>
                <a:ext cx="1957909" cy="536628"/>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74" name="Groep 73"/>
              <p:cNvGrpSpPr/>
              <p:nvPr/>
            </p:nvGrpSpPr>
            <p:grpSpPr>
              <a:xfrm>
                <a:off x="13098875" y="6031679"/>
                <a:ext cx="1969277" cy="542924"/>
                <a:chOff x="13164976" y="6054428"/>
                <a:chExt cx="1969277" cy="542924"/>
              </a:xfrm>
            </p:grpSpPr>
            <p:sp>
              <p:nvSpPr>
                <p:cNvPr id="77" name="Rechthoek 76"/>
                <p:cNvSpPr/>
                <p:nvPr/>
              </p:nvSpPr>
              <p:spPr>
                <a:xfrm>
                  <a:off x="13164976"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78" name="Groep 77"/>
                <p:cNvGrpSpPr/>
                <p:nvPr/>
              </p:nvGrpSpPr>
              <p:grpSpPr>
                <a:xfrm>
                  <a:off x="13214777" y="6112607"/>
                  <a:ext cx="145227" cy="129517"/>
                  <a:chOff x="12287399" y="5999447"/>
                  <a:chExt cx="194830" cy="173755"/>
                </a:xfrm>
              </p:grpSpPr>
              <p:sp>
                <p:nvSpPr>
                  <p:cNvPr id="81" name="Afgeronde rechthoek 80"/>
                  <p:cNvSpPr/>
                  <p:nvPr/>
                </p:nvSpPr>
                <p:spPr>
                  <a:xfrm>
                    <a:off x="12287399" y="5999447"/>
                    <a:ext cx="194830" cy="173755"/>
                  </a:xfrm>
                  <a:prstGeom prst="roundRect">
                    <a:avLst/>
                  </a:prstGeom>
                  <a:solidFill>
                    <a:schemeClr val="bg1">
                      <a:lumMod val="95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2" name="Rechthoek 81"/>
                  <p:cNvSpPr/>
                  <p:nvPr/>
                </p:nvSpPr>
                <p:spPr>
                  <a:xfrm>
                    <a:off x="12309962" y="6064143"/>
                    <a:ext cx="67808" cy="888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3" name="Rechthoek 82"/>
                  <p:cNvSpPr/>
                  <p:nvPr/>
                </p:nvSpPr>
                <p:spPr>
                  <a:xfrm>
                    <a:off x="12311695" y="6025633"/>
                    <a:ext cx="144676" cy="193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4" name="Rechthoek 83"/>
                  <p:cNvSpPr/>
                  <p:nvPr/>
                </p:nvSpPr>
                <p:spPr>
                  <a:xfrm>
                    <a:off x="12394634" y="6067091"/>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5" name="Rechthoek 84"/>
                  <p:cNvSpPr/>
                  <p:nvPr/>
                </p:nvSpPr>
                <p:spPr>
                  <a:xfrm>
                    <a:off x="12398009" y="6099631"/>
                    <a:ext cx="41906" cy="132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6" name="Rechthoek 85"/>
                  <p:cNvSpPr/>
                  <p:nvPr/>
                </p:nvSpPr>
                <p:spPr>
                  <a:xfrm>
                    <a:off x="12394634" y="6135009"/>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sp>
              <p:nvSpPr>
                <p:cNvPr id="79" name="Rechthoek 78"/>
                <p:cNvSpPr/>
                <p:nvPr/>
              </p:nvSpPr>
              <p:spPr>
                <a:xfrm>
                  <a:off x="13424745" y="6062530"/>
                  <a:ext cx="732376" cy="285595"/>
                </a:xfrm>
                <a:prstGeom prst="rect">
                  <a:avLst/>
                </a:prstGeom>
              </p:spPr>
              <p:txBody>
                <a:bodyPr wrap="none">
                  <a:spAutoFit/>
                </a:bodyPr>
                <a:lstStyle/>
                <a:p>
                  <a:r>
                    <a:rPr lang="en-US" sz="1050" dirty="0">
                      <a:latin typeface="+mn-lt"/>
                    </a:rPr>
                    <a:t>Layout</a:t>
                  </a:r>
                </a:p>
              </p:txBody>
            </p:sp>
            <p:sp>
              <p:nvSpPr>
                <p:cNvPr id="80" name="Gelijkbenige driehoek 79"/>
                <p:cNvSpPr/>
                <p:nvPr/>
              </p:nvSpPr>
              <p:spPr>
                <a:xfrm rot="5400000">
                  <a:off x="1495238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sp>
            <p:nvSpPr>
              <p:cNvPr id="75" name="Afgeronde rechthoek 74"/>
              <p:cNvSpPr/>
              <p:nvPr/>
            </p:nvSpPr>
            <p:spPr>
              <a:xfrm>
                <a:off x="13098875" y="6299992"/>
                <a:ext cx="1962093" cy="268314"/>
              </a:xfrm>
              <a:prstGeom prst="roundRect">
                <a:avLst/>
              </a:prstGeom>
              <a:gradFill>
                <a:gsLst>
                  <a:gs pos="0">
                    <a:srgbClr val="FFF2BD"/>
                  </a:gs>
                  <a:gs pos="34000">
                    <a:srgbClr val="FFE98B"/>
                  </a:gs>
                  <a:gs pos="78000">
                    <a:srgbClr val="FFF5C9"/>
                  </a:gs>
                  <a:gs pos="59000">
                    <a:srgbClr val="FFE98B"/>
                  </a:gs>
                </a:gsLst>
                <a:lin ang="5400000" scaled="0"/>
              </a:gra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rPr>
                  <a:t>Reset slide</a:t>
                </a:r>
              </a:p>
            </p:txBody>
          </p:sp>
          <p:pic>
            <p:nvPicPr>
              <p:cNvPr id="7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49717" y="6378357"/>
                <a:ext cx="178436" cy="28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 name="Tekstvak 22"/>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Title</a:t>
            </a:r>
            <a:r>
              <a:rPr lang="en-US" sz="1200" b="0" baseline="0" dirty="0">
                <a:latin typeface="+mj-lt"/>
              </a:rPr>
              <a:t> slide</a:t>
            </a:r>
            <a:endParaRPr lang="en-US" sz="1200" b="0" dirty="0">
              <a:latin typeface="+mj-lt"/>
            </a:endParaRPr>
          </a:p>
        </p:txBody>
      </p:sp>
      <p:grpSp>
        <p:nvGrpSpPr>
          <p:cNvPr id="91" name="GRID" hidden="1"/>
          <p:cNvGrpSpPr/>
          <p:nvPr userDrawn="1"/>
        </p:nvGrpSpPr>
        <p:grpSpPr>
          <a:xfrm>
            <a:off x="91853" y="108284"/>
            <a:ext cx="11987851" cy="6641434"/>
            <a:chOff x="91853" y="108284"/>
            <a:chExt cx="11987851" cy="6641434"/>
          </a:xfrm>
        </p:grpSpPr>
        <p:sp>
          <p:nvSpPr>
            <p:cNvPr id="92" name="Rechthoek 91"/>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3" name="Rechthoek 92"/>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4" name="Rechthoek 93"/>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5" name="Rechthoek 94"/>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6" name="Rechthoek 95"/>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7" name="Rechthoek 96"/>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8" name="Rechthoek 97"/>
            <p:cNvSpPr/>
            <p:nvPr userDrawn="1"/>
          </p:nvSpPr>
          <p:spPr>
            <a:xfrm>
              <a:off x="91853" y="2043910"/>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Tree>
    <p:extLst>
      <p:ext uri="{BB962C8B-B14F-4D97-AF65-F5344CB8AC3E}">
        <p14:creationId xmlns:p14="http://schemas.microsoft.com/office/powerpoint/2010/main" val="262755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Chart 50%/50%">
    <p:spTree>
      <p:nvGrpSpPr>
        <p:cNvPr id="1" name=""/>
        <p:cNvGrpSpPr/>
        <p:nvPr/>
      </p:nvGrpSpPr>
      <p:grpSpPr>
        <a:xfrm>
          <a:off x="0" y="0"/>
          <a:ext cx="0" cy="0"/>
          <a:chOff x="0" y="0"/>
          <a:chExt cx="0" cy="0"/>
        </a:xfrm>
      </p:grpSpPr>
      <p:sp>
        <p:nvSpPr>
          <p:cNvPr id="2" name="Titel 1"/>
          <p:cNvSpPr>
            <a:spLocks noGrp="1"/>
          </p:cNvSpPr>
          <p:nvPr>
            <p:ph type="title"/>
          </p:nvPr>
        </p:nvSpPr>
        <p:spPr>
          <a:xfrm>
            <a:off x="998620" y="1263315"/>
            <a:ext cx="3272592" cy="902369"/>
          </a:xfrm>
        </p:spPr>
        <p:txBody>
          <a:bodyPr/>
          <a:lstStyle>
            <a:lvl1pPr>
              <a:defRPr sz="1700"/>
            </a:lvl1pPr>
          </a:lstStyle>
          <a:p>
            <a:r>
              <a:rPr lang="en-US"/>
              <a:t>Click to edit Master title style</a:t>
            </a:r>
            <a:endParaRPr lang="en-US" dirty="0"/>
          </a:p>
        </p:txBody>
      </p:sp>
      <p:sp>
        <p:nvSpPr>
          <p:cNvPr id="3" name="Tijdelijke aanduiding voor verticale tekst 2"/>
          <p:cNvSpPr>
            <a:spLocks noGrp="1"/>
          </p:cNvSpPr>
          <p:nvPr>
            <p:ph type="body" orient="vert" idx="1"/>
          </p:nvPr>
        </p:nvSpPr>
        <p:spPr>
          <a:xfrm>
            <a:off x="998620" y="2442412"/>
            <a:ext cx="3272592" cy="3429000"/>
          </a:xfrm>
        </p:spPr>
        <p:txBody>
          <a:bodyPr vert="horz"/>
          <a:lstStyle/>
          <a:p>
            <a:pPr lvl="0"/>
            <a:r>
              <a:rPr lang="en-US"/>
              <a:t>Click to edit Master text styles</a:t>
            </a:r>
          </a:p>
        </p:txBody>
      </p:sp>
      <p:sp>
        <p:nvSpPr>
          <p:cNvPr id="6" name="Tijdelijke aanduiding voor dianummer 5"/>
          <p:cNvSpPr>
            <a:spLocks noGrp="1"/>
          </p:cNvSpPr>
          <p:nvPr>
            <p:ph type="sldNum" sz="quarter" idx="12"/>
          </p:nvPr>
        </p:nvSpPr>
        <p:spPr/>
        <p:txBody>
          <a:bodyPr/>
          <a:lstStyle/>
          <a:p>
            <a:fld id="{1DD1B9A6-A03E-421F-934C-B876C659E09D}" type="slidenum">
              <a:rPr lang="en-US" smtClean="0"/>
              <a:t>‹#›</a:t>
            </a:fld>
            <a:endParaRPr lang="en-US" dirty="0"/>
          </a:p>
        </p:txBody>
      </p:sp>
      <p:sp>
        <p:nvSpPr>
          <p:cNvPr id="91" name="Tekstvak 90"/>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&amp; Chart 50%/50%</a:t>
            </a:r>
          </a:p>
        </p:txBody>
      </p:sp>
      <p:sp>
        <p:nvSpPr>
          <p:cNvPr id="102" name="Tijdelijke aanduiding voor grafiek 17"/>
          <p:cNvSpPr>
            <a:spLocks noGrp="1"/>
          </p:cNvSpPr>
          <p:nvPr>
            <p:ph type="chart" sz="quarter" idx="13" hasCustomPrompt="1"/>
          </p:nvPr>
        </p:nvSpPr>
        <p:spPr>
          <a:xfrm>
            <a:off x="5329989" y="1335505"/>
            <a:ext cx="5859378" cy="4535906"/>
          </a:xfrm>
          <a:solidFill>
            <a:schemeClr val="tx2"/>
          </a:solidFill>
        </p:spPr>
        <p:txBody>
          <a:bodyPr tIns="1440000"/>
          <a:lstStyle>
            <a:lvl1pPr marL="0" indent="0" algn="ctr">
              <a:buNone/>
              <a:defRPr>
                <a:solidFill>
                  <a:schemeClr val="accent1"/>
                </a:solidFill>
              </a:defRPr>
            </a:lvl1pPr>
          </a:lstStyle>
          <a:p>
            <a:r>
              <a:rPr lang="en-US" noProof="0" dirty="0"/>
              <a:t>Click on the pictogram below</a:t>
            </a:r>
            <a:br>
              <a:rPr lang="en-US" noProof="0" dirty="0"/>
            </a:br>
            <a:r>
              <a:rPr lang="en-US" noProof="0" dirty="0"/>
              <a:t>to insert a chart</a:t>
            </a:r>
          </a:p>
        </p:txBody>
      </p:sp>
      <p:sp>
        <p:nvSpPr>
          <p:cNvPr id="103" name="Tijdelijke aanduiding voor tekst 2"/>
          <p:cNvSpPr>
            <a:spLocks noGrp="1"/>
          </p:cNvSpPr>
          <p:nvPr>
            <p:ph type="body" sz="quarter" idx="15" hasCustomPrompt="1"/>
          </p:nvPr>
        </p:nvSpPr>
        <p:spPr>
          <a:xfrm>
            <a:off x="1019023" y="6380813"/>
            <a:ext cx="9830934" cy="135962"/>
          </a:xfrm>
        </p:spPr>
        <p:txBody>
          <a:bodyPr/>
          <a:lstStyle>
            <a:lvl1pPr algn="ctr">
              <a:defRPr sz="700" cap="all" spc="150" baseline="0"/>
            </a:lvl1pPr>
          </a:lstStyle>
          <a:p>
            <a:pPr lvl="0"/>
            <a:r>
              <a:rPr lang="nl-NL" cap="all" baseline="0" dirty="0"/>
              <a:t>Source:</a:t>
            </a:r>
            <a:endParaRPr lang="en-US" dirty="0"/>
          </a:p>
        </p:txBody>
      </p:sp>
      <p:grpSp>
        <p:nvGrpSpPr>
          <p:cNvPr id="105" name="Instruction 9 test levels"/>
          <p:cNvGrpSpPr/>
          <p:nvPr userDrawn="1"/>
        </p:nvGrpSpPr>
        <p:grpSpPr>
          <a:xfrm>
            <a:off x="-2880382" y="-5444"/>
            <a:ext cx="2589956" cy="2362903"/>
            <a:chOff x="-2880382" y="-5444"/>
            <a:chExt cx="2589956" cy="2362903"/>
          </a:xfrm>
        </p:grpSpPr>
        <p:sp>
          <p:nvSpPr>
            <p:cNvPr id="106" name="Rechthoek 105"/>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7" name="Ovaal 106"/>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08" name="Ovaal 107"/>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9"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110"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111" name="Rechte verbindingslijn 110"/>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112" name="Rechte verbindingslijn 111"/>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113" name="Rechte verbindingslijn 112"/>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114" name="Groep 113"/>
            <p:cNvGrpSpPr/>
            <p:nvPr userDrawn="1"/>
          </p:nvGrpSpPr>
          <p:grpSpPr>
            <a:xfrm>
              <a:off x="-1967526" y="411247"/>
              <a:ext cx="409108" cy="427699"/>
              <a:chOff x="-1085063" y="758027"/>
              <a:chExt cx="633799" cy="622540"/>
            </a:xfrm>
          </p:grpSpPr>
          <p:sp>
            <p:nvSpPr>
              <p:cNvPr id="159" name="Afgeronde rechthoek 158"/>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60" name="Groep 159"/>
              <p:cNvGrpSpPr/>
              <p:nvPr userDrawn="1"/>
            </p:nvGrpSpPr>
            <p:grpSpPr>
              <a:xfrm>
                <a:off x="-977746" y="864082"/>
                <a:ext cx="419166" cy="410430"/>
                <a:chOff x="6366933" y="309013"/>
                <a:chExt cx="1901295" cy="1861668"/>
              </a:xfrm>
              <a:solidFill>
                <a:srgbClr val="000000"/>
              </a:solidFill>
            </p:grpSpPr>
            <p:sp>
              <p:nvSpPr>
                <p:cNvPr id="161" name="Rechthoek 160"/>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2" name="Rechthoek 161"/>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3" name="Rechthoek 162"/>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4" name="Rechthoek 163"/>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5" name="Rechthoek 164"/>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6" name="Rechthoek 165"/>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7" name="Rechthoek 166"/>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8" name="Rechthoek 167"/>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9" name="Rechthoek 168"/>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0" name="Rechthoek 169"/>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1" name="Vrije vorm 170"/>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115" name="Groep 114"/>
            <p:cNvGrpSpPr/>
            <p:nvPr/>
          </p:nvGrpSpPr>
          <p:grpSpPr>
            <a:xfrm>
              <a:off x="-2880382" y="802341"/>
              <a:ext cx="532929" cy="509563"/>
              <a:chOff x="-2880382" y="802341"/>
              <a:chExt cx="532929" cy="509563"/>
            </a:xfrm>
          </p:grpSpPr>
          <p:sp>
            <p:nvSpPr>
              <p:cNvPr id="137" name="Rechthoek 136"/>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1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0" name="Groep 139"/>
              <p:cNvGrpSpPr/>
              <p:nvPr/>
            </p:nvGrpSpPr>
            <p:grpSpPr>
              <a:xfrm>
                <a:off x="-2802433" y="1123442"/>
                <a:ext cx="132915" cy="104889"/>
                <a:chOff x="-2796392" y="1123442"/>
                <a:chExt cx="120832" cy="104889"/>
              </a:xfrm>
            </p:grpSpPr>
            <p:sp>
              <p:nvSpPr>
                <p:cNvPr id="154" name="Rechthoek 15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5" name="Rechthoek 15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6" name="Rechthoek 15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7" name="Rechthoek 15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8" name="Rechthoek 15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1" name="Groep 140"/>
              <p:cNvGrpSpPr/>
              <p:nvPr/>
            </p:nvGrpSpPr>
            <p:grpSpPr>
              <a:xfrm>
                <a:off x="-2575435" y="1123442"/>
                <a:ext cx="133931" cy="104889"/>
                <a:chOff x="-2556734" y="1123442"/>
                <a:chExt cx="147324" cy="104889"/>
              </a:xfrm>
            </p:grpSpPr>
            <p:grpSp>
              <p:nvGrpSpPr>
                <p:cNvPr id="142" name="Groep 141"/>
                <p:cNvGrpSpPr/>
                <p:nvPr/>
              </p:nvGrpSpPr>
              <p:grpSpPr>
                <a:xfrm>
                  <a:off x="-2556734" y="1123442"/>
                  <a:ext cx="68206" cy="104889"/>
                  <a:chOff x="-2796392" y="1123442"/>
                  <a:chExt cx="120832" cy="104889"/>
                </a:xfrm>
              </p:grpSpPr>
              <p:sp>
                <p:nvSpPr>
                  <p:cNvPr id="149" name="Rechthoek 148"/>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0" name="Rechthoek 149"/>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1" name="Rechthoek 150"/>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2" name="Rechthoek 151"/>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3" name="Rechthoek 152"/>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3" name="Groep 142"/>
                <p:cNvGrpSpPr/>
                <p:nvPr/>
              </p:nvGrpSpPr>
              <p:grpSpPr>
                <a:xfrm>
                  <a:off x="-2477616" y="1123442"/>
                  <a:ext cx="68206" cy="104889"/>
                  <a:chOff x="-2796392" y="1123442"/>
                  <a:chExt cx="120832" cy="104889"/>
                </a:xfrm>
              </p:grpSpPr>
              <p:sp>
                <p:nvSpPr>
                  <p:cNvPr id="144" name="Rechthoek 14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5" name="Rechthoek 14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6" name="Rechthoek 14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7" name="Rechthoek 14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8" name="Rechthoek 14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116" name="Groep 115"/>
            <p:cNvGrpSpPr/>
            <p:nvPr userDrawn="1"/>
          </p:nvGrpSpPr>
          <p:grpSpPr>
            <a:xfrm>
              <a:off x="-1967526" y="875670"/>
              <a:ext cx="413704" cy="427699"/>
              <a:chOff x="-1845083" y="758027"/>
              <a:chExt cx="633799" cy="622540"/>
            </a:xfrm>
          </p:grpSpPr>
          <p:sp>
            <p:nvSpPr>
              <p:cNvPr id="124" name="Afgeronde rechthoek 123"/>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5" name="Groep 124"/>
              <p:cNvGrpSpPr/>
              <p:nvPr userDrawn="1"/>
            </p:nvGrpSpPr>
            <p:grpSpPr>
              <a:xfrm>
                <a:off x="-1737766" y="864082"/>
                <a:ext cx="419166" cy="410430"/>
                <a:chOff x="3708400" y="309013"/>
                <a:chExt cx="1901295" cy="1861668"/>
              </a:xfrm>
              <a:solidFill>
                <a:srgbClr val="000000"/>
              </a:solidFill>
            </p:grpSpPr>
            <p:sp>
              <p:nvSpPr>
                <p:cNvPr id="126" name="Rechthoek 125"/>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7" name="Rechthoek 126"/>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8" name="Rechthoek 127"/>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9" name="Rechthoek 128"/>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0" name="Rechthoek 129"/>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1" name="Rechthoek 130"/>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2" name="Rechthoek 131"/>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3" name="Rechthoek 132"/>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4" name="Rechthoek 133"/>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5" name="Rechthoek 134"/>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6" name="Vrije vorm 13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117" name="Rechte verbindingslijn 116"/>
            <p:cNvCxnSpPr>
              <a:endCxn id="124"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118" name="Rechte verbindingslijn 117"/>
            <p:cNvCxnSpPr>
              <a:endCxn id="159"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119"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0"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1" name="Groep 120"/>
            <p:cNvGrpSpPr/>
            <p:nvPr/>
          </p:nvGrpSpPr>
          <p:grpSpPr>
            <a:xfrm>
              <a:off x="-2880382" y="410556"/>
              <a:ext cx="528695" cy="344202"/>
              <a:chOff x="-2880382" y="410556"/>
              <a:chExt cx="528695" cy="344202"/>
            </a:xfrm>
          </p:grpSpPr>
          <p:sp>
            <p:nvSpPr>
              <p:cNvPr id="122" name="Afgeronde rechthoek 121"/>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23" name="Vrije vorm 122"/>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grpSp>
        <p:nvGrpSpPr>
          <p:cNvPr id="84" name="Groep 83"/>
          <p:cNvGrpSpPr/>
          <p:nvPr userDrawn="1"/>
        </p:nvGrpSpPr>
        <p:grpSpPr>
          <a:xfrm>
            <a:off x="12421055" y="-5444"/>
            <a:ext cx="2664192" cy="6868888"/>
            <a:chOff x="12421055" y="-5444"/>
            <a:chExt cx="2664192" cy="6868888"/>
          </a:xfrm>
        </p:grpSpPr>
        <p:grpSp>
          <p:nvGrpSpPr>
            <p:cNvPr id="85" name="Groep 84"/>
            <p:cNvGrpSpPr/>
            <p:nvPr userDrawn="1"/>
          </p:nvGrpSpPr>
          <p:grpSpPr>
            <a:xfrm>
              <a:off x="12421055" y="1373081"/>
              <a:ext cx="570558" cy="473863"/>
              <a:chOff x="15171969" y="1587338"/>
              <a:chExt cx="755407" cy="627385"/>
            </a:xfrm>
          </p:grpSpPr>
          <p:sp>
            <p:nvSpPr>
              <p:cNvPr id="218"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19" name="Groep 218"/>
              <p:cNvGrpSpPr/>
              <p:nvPr userDrawn="1"/>
            </p:nvGrpSpPr>
            <p:grpSpPr>
              <a:xfrm>
                <a:off x="15281106" y="1587338"/>
                <a:ext cx="511775" cy="560304"/>
                <a:chOff x="10604642" y="969717"/>
                <a:chExt cx="1290643" cy="1427163"/>
              </a:xfrm>
            </p:grpSpPr>
            <p:grpSp>
              <p:nvGrpSpPr>
                <p:cNvPr id="220" name="Group 879"/>
                <p:cNvGrpSpPr>
                  <a:grpSpLocks noChangeAspect="1"/>
                </p:cNvGrpSpPr>
                <p:nvPr userDrawn="1"/>
              </p:nvGrpSpPr>
              <p:grpSpPr bwMode="auto">
                <a:xfrm>
                  <a:off x="10604642" y="969717"/>
                  <a:ext cx="1290643" cy="1427163"/>
                  <a:chOff x="4798" y="1515"/>
                  <a:chExt cx="813" cy="899"/>
                </a:xfrm>
              </p:grpSpPr>
              <p:sp>
                <p:nvSpPr>
                  <p:cNvPr id="222"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3"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4"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5"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6"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7"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8"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9"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30"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21" name="Vrije vorm 220"/>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86" name="Groep 85"/>
            <p:cNvGrpSpPr/>
            <p:nvPr/>
          </p:nvGrpSpPr>
          <p:grpSpPr>
            <a:xfrm>
              <a:off x="12487778" y="6003628"/>
              <a:ext cx="1980859" cy="542924"/>
              <a:chOff x="12390702" y="6054428"/>
              <a:chExt cx="1980859" cy="542924"/>
            </a:xfrm>
          </p:grpSpPr>
          <p:sp>
            <p:nvSpPr>
              <p:cNvPr id="184" name="Rechthoek 183"/>
              <p:cNvSpPr/>
              <p:nvPr/>
            </p:nvSpPr>
            <p:spPr>
              <a:xfrm>
                <a:off x="12402284"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5" name="Rechthoek 184"/>
              <p:cNvSpPr/>
              <p:nvPr/>
            </p:nvSpPr>
            <p:spPr>
              <a:xfrm>
                <a:off x="12662053" y="6062530"/>
                <a:ext cx="1446230" cy="253916"/>
              </a:xfrm>
              <a:prstGeom prst="rect">
                <a:avLst/>
              </a:prstGeom>
            </p:spPr>
            <p:txBody>
              <a:bodyPr wrap="none">
                <a:spAutoFit/>
              </a:bodyPr>
              <a:lstStyle/>
              <a:p>
                <a:r>
                  <a:rPr lang="en-US" sz="1050" dirty="0">
                    <a:solidFill>
                      <a:schemeClr val="tx1"/>
                    </a:solidFill>
                    <a:latin typeface="+mn-lt"/>
                    <a:ea typeface="Adobe Heiti Std R" panose="020B0400000000000000" pitchFamily="34" charset="-128"/>
                    <a:cs typeface="Segoe UI Light" panose="020B0502040204020203" pitchFamily="34" charset="0"/>
                  </a:rPr>
                  <a:t>Change chart type</a:t>
                </a:r>
              </a:p>
            </p:txBody>
          </p:sp>
          <p:sp>
            <p:nvSpPr>
              <p:cNvPr id="186" name="Gelijkbenige driehoek 185"/>
              <p:cNvSpPr/>
              <p:nvPr/>
            </p:nvSpPr>
            <p:spPr>
              <a:xfrm rot="5400000">
                <a:off x="1421047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7" name="Afgeronde rechthoek 186"/>
              <p:cNvSpPr/>
              <p:nvPr/>
            </p:nvSpPr>
            <p:spPr>
              <a:xfrm>
                <a:off x="12390702" y="6322741"/>
                <a:ext cx="1973675" cy="268314"/>
              </a:xfrm>
              <a:prstGeom prst="roundRect">
                <a:avLst/>
              </a:prstGeom>
              <a:gradFill>
                <a:gsLst>
                  <a:gs pos="0">
                    <a:srgbClr val="FFF2BD"/>
                  </a:gs>
                  <a:gs pos="34000">
                    <a:srgbClr val="FFE98B"/>
                  </a:gs>
                  <a:gs pos="78000">
                    <a:srgbClr val="FFF5C9"/>
                  </a:gs>
                  <a:gs pos="59000">
                    <a:srgbClr val="FFE98B"/>
                  </a:gs>
                </a:gsLst>
                <a:lin ang="5400000" scaled="0"/>
              </a:gra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ea typeface="Adobe Heiti Std R" panose="020B0400000000000000" pitchFamily="34" charset="-128"/>
                    <a:cs typeface="Segoe UI Light" panose="020B0502040204020203" pitchFamily="34" charset="0"/>
                  </a:rPr>
                  <a:t>Edit data</a:t>
                </a:r>
              </a:p>
            </p:txBody>
          </p:sp>
          <p:grpSp>
            <p:nvGrpSpPr>
              <p:cNvPr id="188" name="Groep 187"/>
              <p:cNvGrpSpPr/>
              <p:nvPr/>
            </p:nvGrpSpPr>
            <p:grpSpPr>
              <a:xfrm>
                <a:off x="12461788" y="6100223"/>
                <a:ext cx="204691" cy="170000"/>
                <a:chOff x="15171969" y="1587338"/>
                <a:chExt cx="755407" cy="627385"/>
              </a:xfrm>
            </p:grpSpPr>
            <p:sp>
              <p:nvSpPr>
                <p:cNvPr id="205"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06" name="Groep 205"/>
                <p:cNvGrpSpPr/>
                <p:nvPr userDrawn="1"/>
              </p:nvGrpSpPr>
              <p:grpSpPr>
                <a:xfrm>
                  <a:off x="15281106" y="1587338"/>
                  <a:ext cx="511775" cy="560304"/>
                  <a:chOff x="10604642" y="969717"/>
                  <a:chExt cx="1290643" cy="1427163"/>
                </a:xfrm>
              </p:grpSpPr>
              <p:grpSp>
                <p:nvGrpSpPr>
                  <p:cNvPr id="207" name="Group 879"/>
                  <p:cNvGrpSpPr>
                    <a:grpSpLocks noChangeAspect="1"/>
                  </p:cNvGrpSpPr>
                  <p:nvPr userDrawn="1"/>
                </p:nvGrpSpPr>
                <p:grpSpPr bwMode="auto">
                  <a:xfrm>
                    <a:off x="10604642" y="969717"/>
                    <a:ext cx="1290643" cy="1427163"/>
                    <a:chOff x="4798" y="1515"/>
                    <a:chExt cx="813" cy="899"/>
                  </a:xfrm>
                </p:grpSpPr>
                <p:sp>
                  <p:nvSpPr>
                    <p:cNvPr id="209"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0"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1"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2"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3"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4"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5"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6"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7"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08" name="Vrije vorm 207"/>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189" name="Groep 188"/>
              <p:cNvGrpSpPr/>
              <p:nvPr/>
            </p:nvGrpSpPr>
            <p:grpSpPr>
              <a:xfrm>
                <a:off x="12468521" y="6356844"/>
                <a:ext cx="133446" cy="114786"/>
                <a:chOff x="14587469" y="6356844"/>
                <a:chExt cx="133446" cy="114786"/>
              </a:xfrm>
            </p:grpSpPr>
            <p:sp>
              <p:nvSpPr>
                <p:cNvPr id="195" name="Rectangle 6"/>
                <p:cNvSpPr>
                  <a:spLocks noChangeArrowheads="1"/>
                </p:cNvSpPr>
                <p:nvPr userDrawn="1"/>
              </p:nvSpPr>
              <p:spPr bwMode="auto">
                <a:xfrm>
                  <a:off x="14588703" y="6379233"/>
                  <a:ext cx="130780" cy="91699"/>
                </a:xfrm>
                <a:prstGeom prst="rect">
                  <a:avLst/>
                </a:prstGeom>
                <a:solidFill>
                  <a:srgbClr val="F2FAFF"/>
                </a:solidFill>
                <a:ln w="0">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6" name="Rectangle 15"/>
                <p:cNvSpPr>
                  <a:spLocks noChangeArrowheads="1"/>
                </p:cNvSpPr>
                <p:nvPr userDrawn="1"/>
              </p:nvSpPr>
              <p:spPr bwMode="auto">
                <a:xfrm>
                  <a:off x="14587469" y="6423761"/>
                  <a:ext cx="131076" cy="1446"/>
                </a:xfrm>
                <a:prstGeom prst="rect">
                  <a:avLst/>
                </a:prstGeom>
                <a:gradFill flip="none" rotWithShape="1">
                  <a:gsLst>
                    <a:gs pos="20000">
                      <a:srgbClr val="0039AC"/>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7" name="Freeform 14"/>
                <p:cNvSpPr>
                  <a:spLocks noEditPoints="1"/>
                </p:cNvSpPr>
                <p:nvPr userDrawn="1"/>
              </p:nvSpPr>
              <p:spPr bwMode="auto">
                <a:xfrm>
                  <a:off x="14588901" y="6356844"/>
                  <a:ext cx="132014" cy="114786"/>
                </a:xfrm>
                <a:custGeom>
                  <a:avLst/>
                  <a:gdLst>
                    <a:gd name="T0" fmla="*/ 48 w 5347"/>
                    <a:gd name="T1" fmla="*/ 48 h 4605"/>
                    <a:gd name="T2" fmla="*/ 48 w 5347"/>
                    <a:gd name="T3" fmla="*/ 4557 h 4605"/>
                    <a:gd name="T4" fmla="*/ 5299 w 5347"/>
                    <a:gd name="T5" fmla="*/ 4557 h 4605"/>
                    <a:gd name="T6" fmla="*/ 5299 w 5347"/>
                    <a:gd name="T7" fmla="*/ 48 h 4605"/>
                    <a:gd name="T8" fmla="*/ 48 w 5347"/>
                    <a:gd name="T9" fmla="*/ 48 h 4605"/>
                    <a:gd name="T10" fmla="*/ 0 w 5347"/>
                    <a:gd name="T11" fmla="*/ 0 h 4605"/>
                    <a:gd name="T12" fmla="*/ 5347 w 5347"/>
                    <a:gd name="T13" fmla="*/ 0 h 4605"/>
                    <a:gd name="T14" fmla="*/ 5347 w 5347"/>
                    <a:gd name="T15" fmla="*/ 4605 h 4605"/>
                    <a:gd name="T16" fmla="*/ 0 w 5347"/>
                    <a:gd name="T17" fmla="*/ 4605 h 4605"/>
                    <a:gd name="T18" fmla="*/ 0 w 5347"/>
                    <a:gd name="T19" fmla="*/ 0 h 4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7" h="4605">
                      <a:moveTo>
                        <a:pt x="48" y="48"/>
                      </a:moveTo>
                      <a:lnTo>
                        <a:pt x="48" y="4557"/>
                      </a:lnTo>
                      <a:lnTo>
                        <a:pt x="5299" y="4557"/>
                      </a:lnTo>
                      <a:lnTo>
                        <a:pt x="5299" y="48"/>
                      </a:lnTo>
                      <a:lnTo>
                        <a:pt x="48" y="48"/>
                      </a:lnTo>
                      <a:close/>
                      <a:moveTo>
                        <a:pt x="0" y="0"/>
                      </a:moveTo>
                      <a:lnTo>
                        <a:pt x="5347" y="0"/>
                      </a:lnTo>
                      <a:lnTo>
                        <a:pt x="5347" y="4605"/>
                      </a:lnTo>
                      <a:lnTo>
                        <a:pt x="0" y="4605"/>
                      </a:lnTo>
                      <a:lnTo>
                        <a:pt x="0" y="0"/>
                      </a:lnTo>
                      <a:close/>
                    </a:path>
                  </a:pathLst>
                </a:custGeom>
                <a:solidFill>
                  <a:srgbClr val="2E5D8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cxnSp>
              <p:nvCxnSpPr>
                <p:cNvPr id="198" name="Rechte verbindingslijn 197"/>
                <p:cNvCxnSpPr/>
                <p:nvPr userDrawn="1"/>
              </p:nvCxnSpPr>
              <p:spPr>
                <a:xfrm flipH="1">
                  <a:off x="14654334" y="6382168"/>
                  <a:ext cx="162"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Rechte verbindingslijn 198"/>
                <p:cNvCxnSpPr/>
                <p:nvPr userDrawn="1"/>
              </p:nvCxnSpPr>
              <p:spPr>
                <a:xfrm>
                  <a:off x="14689188" y="6382168"/>
                  <a:ext cx="0"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Rechte verbindingslijn 199"/>
                <p:cNvCxnSpPr/>
                <p:nvPr userDrawn="1"/>
              </p:nvCxnSpPr>
              <p:spPr>
                <a:xfrm>
                  <a:off x="14619892" y="6382040"/>
                  <a:ext cx="0" cy="8577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Rechte verbindingslijn 200"/>
                <p:cNvCxnSpPr/>
                <p:nvPr userDrawn="1"/>
              </p:nvCxnSpPr>
              <p:spPr>
                <a:xfrm flipH="1">
                  <a:off x="14593115" y="6400164"/>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Rechte verbindingslijn 201"/>
                <p:cNvCxnSpPr/>
                <p:nvPr userDrawn="1"/>
              </p:nvCxnSpPr>
              <p:spPr>
                <a:xfrm flipH="1">
                  <a:off x="14593115" y="6423860"/>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Rechte verbindingslijn 202"/>
                <p:cNvCxnSpPr/>
                <p:nvPr userDrawn="1"/>
              </p:nvCxnSpPr>
              <p:spPr>
                <a:xfrm flipH="1">
                  <a:off x="14593115" y="6447556"/>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13"/>
                <p:cNvSpPr>
                  <a:spLocks noChangeArrowheads="1"/>
                </p:cNvSpPr>
                <p:nvPr userDrawn="1"/>
              </p:nvSpPr>
              <p:spPr bwMode="auto">
                <a:xfrm>
                  <a:off x="14590283" y="6359138"/>
                  <a:ext cx="128657" cy="19347"/>
                </a:xfrm>
                <a:prstGeom prst="rect">
                  <a:avLst/>
                </a:prstGeom>
                <a:gradFill flip="none" rotWithShape="1">
                  <a:gsLst>
                    <a:gs pos="0">
                      <a:srgbClr val="1929FF"/>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grpSp>
          <p:grpSp>
            <p:nvGrpSpPr>
              <p:cNvPr id="190" name="Groep 189"/>
              <p:cNvGrpSpPr/>
              <p:nvPr/>
            </p:nvGrpSpPr>
            <p:grpSpPr>
              <a:xfrm>
                <a:off x="12529899" y="6421402"/>
                <a:ext cx="97399" cy="97399"/>
                <a:chOff x="14546483" y="5323041"/>
                <a:chExt cx="242460" cy="242460"/>
              </a:xfrm>
            </p:grpSpPr>
            <p:sp>
              <p:nvSpPr>
                <p:cNvPr id="191" name="Rechthoek 190"/>
                <p:cNvSpPr/>
                <p:nvPr userDrawn="1"/>
              </p:nvSpPr>
              <p:spPr>
                <a:xfrm>
                  <a:off x="14546483" y="5323041"/>
                  <a:ext cx="242460" cy="242460"/>
                </a:xfrm>
                <a:prstGeom prst="rect">
                  <a:avLst/>
                </a:prstGeom>
                <a:solidFill>
                  <a:schemeClr val="bg1"/>
                </a:solidFill>
                <a:ln w="6350">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nvGrpSpPr>
                <p:cNvPr id="192" name="Groep 191"/>
                <p:cNvGrpSpPr/>
                <p:nvPr/>
              </p:nvGrpSpPr>
              <p:grpSpPr>
                <a:xfrm>
                  <a:off x="14568035" y="5357818"/>
                  <a:ext cx="199836" cy="175226"/>
                  <a:chOff x="14559757" y="5349611"/>
                  <a:chExt cx="216392" cy="191641"/>
                </a:xfrm>
              </p:grpSpPr>
              <p:sp>
                <p:nvSpPr>
                  <p:cNvPr id="193" name="Parallellogram 192"/>
                  <p:cNvSpPr/>
                  <p:nvPr/>
                </p:nvSpPr>
                <p:spPr>
                  <a:xfrm>
                    <a:off x="14559757" y="5369222"/>
                    <a:ext cx="214316" cy="147762"/>
                  </a:xfrm>
                  <a:prstGeom prst="parallelogram">
                    <a:avLst>
                      <a:gd name="adj" fmla="val 93909"/>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4" name="Parallellogram 193"/>
                  <p:cNvSpPr/>
                  <p:nvPr/>
                </p:nvSpPr>
                <p:spPr>
                  <a:xfrm flipH="1">
                    <a:off x="14561833" y="5349611"/>
                    <a:ext cx="214316" cy="191641"/>
                  </a:xfrm>
                  <a:prstGeom prst="parallelogram">
                    <a:avLst>
                      <a:gd name="adj" fmla="val 68946"/>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grpSp>
        </p:grpSp>
        <p:sp>
          <p:nvSpPr>
            <p:cNvPr id="87" name="Rechthoek 86"/>
            <p:cNvSpPr/>
            <p:nvPr/>
          </p:nvSpPr>
          <p:spPr>
            <a:xfrm>
              <a:off x="12483705"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INSERT CHART</a:t>
              </a:r>
            </a:p>
          </p:txBody>
        </p:sp>
        <p:sp>
          <p:nvSpPr>
            <p:cNvPr id="88" name="Tekstvak 33"/>
            <p:cNvSpPr txBox="1"/>
            <p:nvPr/>
          </p:nvSpPr>
          <p:spPr>
            <a:xfrm>
              <a:off x="12479311" y="5389331"/>
              <a:ext cx="2588841" cy="447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solidFill>
                    <a:schemeClr val="tx1"/>
                  </a:solidFill>
                  <a:latin typeface="+mn-lt"/>
                  <a:cs typeface="Segoe UI Light" panose="020B0502040204020203" pitchFamily="34" charset="0"/>
                </a:rPr>
                <a:t>Select the chart, click on the right mouse button and choose</a:t>
              </a:r>
              <a:br>
                <a:rPr lang="en-US" sz="1100" kern="0" dirty="0">
                  <a:solidFill>
                    <a:schemeClr val="tx1"/>
                  </a:solidFill>
                  <a:latin typeface="+mn-lt"/>
                  <a:cs typeface="Segoe UI Light" panose="020B0502040204020203" pitchFamily="34" charset="0"/>
                </a:rPr>
              </a:br>
              <a:r>
                <a:rPr lang="en-US" sz="1100" b="1" kern="0" dirty="0">
                  <a:solidFill>
                    <a:schemeClr val="tx1"/>
                  </a:solidFill>
                  <a:latin typeface="+mn-lt"/>
                  <a:cs typeface="Segoe UI Light" panose="020B0502040204020203" pitchFamily="34" charset="0"/>
                </a:rPr>
                <a:t>‘Edit data’</a:t>
              </a:r>
            </a:p>
          </p:txBody>
        </p:sp>
        <p:cxnSp>
          <p:nvCxnSpPr>
            <p:cNvPr id="89" name="Rechte verbindingslijn 88"/>
            <p:cNvCxnSpPr/>
            <p:nvPr/>
          </p:nvCxnSpPr>
          <p:spPr>
            <a:xfrm>
              <a:off x="12470972" y="6863444"/>
              <a:ext cx="2608001" cy="0"/>
            </a:xfrm>
            <a:prstGeom prst="line">
              <a:avLst/>
            </a:prstGeom>
            <a:noFill/>
            <a:ln w="9525" cap="flat" cmpd="sng" algn="ctr">
              <a:solidFill>
                <a:schemeClr val="tx1"/>
              </a:solidFill>
              <a:prstDash val="solid"/>
            </a:ln>
            <a:effectLst/>
          </p:spPr>
        </p:cxnSp>
        <p:sp>
          <p:nvSpPr>
            <p:cNvPr id="90" name="Rechthoek 89"/>
            <p:cNvSpPr/>
            <p:nvPr/>
          </p:nvSpPr>
          <p:spPr>
            <a:xfrm>
              <a:off x="12483705" y="4986092"/>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EDIT CHART</a:t>
              </a:r>
            </a:p>
          </p:txBody>
        </p:sp>
        <p:cxnSp>
          <p:nvCxnSpPr>
            <p:cNvPr id="100" name="Rechte verbindingslijn 99"/>
            <p:cNvCxnSpPr/>
            <p:nvPr/>
          </p:nvCxnSpPr>
          <p:spPr>
            <a:xfrm>
              <a:off x="12487778" y="5274556"/>
              <a:ext cx="2592288" cy="0"/>
            </a:xfrm>
            <a:prstGeom prst="line">
              <a:avLst/>
            </a:prstGeom>
            <a:noFill/>
            <a:ln w="9525" cap="flat" cmpd="sng" algn="ctr">
              <a:solidFill>
                <a:schemeClr val="tx1"/>
              </a:solidFill>
              <a:prstDash val="solid"/>
            </a:ln>
            <a:effectLst/>
          </p:spPr>
        </p:cxnSp>
        <p:pic>
          <p:nvPicPr>
            <p:cNvPr id="10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4186" y="6395104"/>
              <a:ext cx="158644" cy="25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 name="Tekstvak 33"/>
            <p:cNvSpPr txBox="1"/>
            <p:nvPr/>
          </p:nvSpPr>
          <p:spPr>
            <a:xfrm>
              <a:off x="12483705" y="788240"/>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chart.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 chart.</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3" name="Tekstvak 33"/>
            <p:cNvSpPr txBox="1"/>
            <p:nvPr/>
          </p:nvSpPr>
          <p:spPr>
            <a:xfrm>
              <a:off x="12492959" y="2587169"/>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GB" sz="1100" kern="0" dirty="0">
                  <a:solidFill>
                    <a:schemeClr val="tx1"/>
                  </a:solidFill>
                  <a:latin typeface="+mn-lt"/>
                  <a:cs typeface="Segoe UI Light" panose="020B0502040204020203" pitchFamily="34" charset="0"/>
                </a:rPr>
                <a:t>Select the graph you want to use </a:t>
              </a:r>
              <a:br>
                <a:rPr lang="en-GB" sz="1100" kern="0" dirty="0">
                  <a:solidFill>
                    <a:schemeClr val="tx1"/>
                  </a:solidFill>
                  <a:latin typeface="+mn-lt"/>
                  <a:cs typeface="Segoe UI Light" panose="020B0502040204020203" pitchFamily="34" charset="0"/>
                </a:rPr>
              </a:br>
              <a:r>
                <a:rPr lang="en-GB" sz="1100" kern="0" dirty="0">
                  <a:solidFill>
                    <a:schemeClr val="tx1"/>
                  </a:solidFill>
                  <a:latin typeface="+mn-lt"/>
                  <a:cs typeface="Segoe UI Light" panose="020B0502040204020203" pitchFamily="34" charset="0"/>
                </a:rPr>
                <a:t>and click on </a:t>
              </a:r>
              <a:r>
                <a:rPr lang="en-GB" sz="1100" b="1" kern="0" dirty="0">
                  <a:solidFill>
                    <a:schemeClr val="tx1"/>
                  </a:solidFill>
                  <a:latin typeface="+mn-lt"/>
                  <a:cs typeface="Segoe UI Light" panose="020B0502040204020203" pitchFamily="34" charset="0"/>
                </a:rPr>
                <a:t>‘Insert’</a:t>
              </a:r>
            </a:p>
          </p:txBody>
        </p:sp>
        <p:cxnSp>
          <p:nvCxnSpPr>
            <p:cNvPr id="174" name="Rechte verbindingslijn 173"/>
            <p:cNvCxnSpPr/>
            <p:nvPr/>
          </p:nvCxnSpPr>
          <p:spPr>
            <a:xfrm>
              <a:off x="12492959" y="1989344"/>
              <a:ext cx="2592288" cy="0"/>
            </a:xfrm>
            <a:prstGeom prst="line">
              <a:avLst/>
            </a:prstGeom>
            <a:noFill/>
            <a:ln w="9525" cap="flat" cmpd="sng" algn="ctr">
              <a:solidFill>
                <a:schemeClr val="tx1"/>
              </a:solidFill>
              <a:prstDash val="solid"/>
            </a:ln>
            <a:effectLst/>
          </p:spPr>
        </p:cxnSp>
        <p:sp>
          <p:nvSpPr>
            <p:cNvPr id="175" name="Ovaal 174"/>
            <p:cNvSpPr/>
            <p:nvPr userDrawn="1"/>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6" name="Rechte verbindingslijn 175"/>
            <p:cNvCxnSpPr/>
            <p:nvPr userDrawn="1"/>
          </p:nvCxnSpPr>
          <p:spPr>
            <a:xfrm>
              <a:off x="12491620" y="202241"/>
              <a:ext cx="2592288" cy="0"/>
            </a:xfrm>
            <a:prstGeom prst="line">
              <a:avLst/>
            </a:prstGeom>
            <a:noFill/>
            <a:ln w="9525" cap="flat" cmpd="sng" algn="ctr">
              <a:solidFill>
                <a:schemeClr val="tx1"/>
              </a:solidFill>
              <a:prstDash val="solid"/>
            </a:ln>
            <a:effectLst/>
          </p:spPr>
        </p:cxnSp>
        <p:sp>
          <p:nvSpPr>
            <p:cNvPr id="177" name="Ovaal 176"/>
            <p:cNvSpPr/>
            <p:nvPr userDrawn="1"/>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178" name="Rechte verbindingslijn 177"/>
            <p:cNvCxnSpPr/>
            <p:nvPr userDrawn="1"/>
          </p:nvCxnSpPr>
          <p:spPr>
            <a:xfrm>
              <a:off x="12474814" y="3552420"/>
              <a:ext cx="2608001" cy="0"/>
            </a:xfrm>
            <a:prstGeom prst="line">
              <a:avLst/>
            </a:prstGeom>
            <a:noFill/>
            <a:ln w="9525" cap="flat" cmpd="sng" algn="ctr">
              <a:solidFill>
                <a:schemeClr val="tx1"/>
              </a:solidFill>
              <a:prstDash val="solid"/>
            </a:ln>
            <a:effectLst/>
          </p:spPr>
        </p:cxnSp>
        <p:grpSp>
          <p:nvGrpSpPr>
            <p:cNvPr id="179" name="Groep 178"/>
            <p:cNvGrpSpPr/>
            <p:nvPr userDrawn="1"/>
          </p:nvGrpSpPr>
          <p:grpSpPr>
            <a:xfrm>
              <a:off x="12475515" y="3095595"/>
              <a:ext cx="1114138" cy="297656"/>
              <a:chOff x="13560784" y="3471416"/>
              <a:chExt cx="1114138" cy="297656"/>
            </a:xfrm>
          </p:grpSpPr>
          <p:sp>
            <p:nvSpPr>
              <p:cNvPr id="180" name="Afgeronde rechthoek 179"/>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81"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GB" sz="900" dirty="0">
                    <a:latin typeface="+mn-lt"/>
                  </a:rPr>
                  <a:t>Insert</a:t>
                </a:r>
              </a:p>
            </p:txBody>
          </p:sp>
          <p:cxnSp>
            <p:nvCxnSpPr>
              <p:cNvPr id="182" name="Rechte verbindingslijn 181"/>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Gelijkbenige driehoek 182"/>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grpSp>
        <p:nvGrpSpPr>
          <p:cNvPr id="241" name="GRID" hidden="1"/>
          <p:cNvGrpSpPr/>
          <p:nvPr userDrawn="1"/>
        </p:nvGrpSpPr>
        <p:grpSpPr>
          <a:xfrm>
            <a:off x="91853" y="108284"/>
            <a:ext cx="11987851" cy="6641434"/>
            <a:chOff x="91853" y="108284"/>
            <a:chExt cx="11987851" cy="6641434"/>
          </a:xfrm>
        </p:grpSpPr>
        <p:sp>
          <p:nvSpPr>
            <p:cNvPr id="242" name="Rechthoek 241"/>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3" name="Rechthoek 242"/>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4" name="Rechthoek 243"/>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5" name="Rechthoek 244"/>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6" name="Rechthoek 245"/>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7" name="Rechthoek 246"/>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8" name="Rechthoek 247"/>
            <p:cNvSpPr/>
            <p:nvPr userDrawn="1"/>
          </p:nvSpPr>
          <p:spPr>
            <a:xfrm>
              <a:off x="91853" y="2114204"/>
              <a:ext cx="11987851" cy="3763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9" name="Rechthoek 248"/>
            <p:cNvSpPr/>
            <p:nvPr userDrawn="1"/>
          </p:nvSpPr>
          <p:spPr>
            <a:xfrm rot="5400000">
              <a:off x="1452652"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Tree>
    <p:extLst>
      <p:ext uri="{BB962C8B-B14F-4D97-AF65-F5344CB8AC3E}">
        <p14:creationId xmlns:p14="http://schemas.microsoft.com/office/powerpoint/2010/main" val="32942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Chart 50/50W">
    <p:spTree>
      <p:nvGrpSpPr>
        <p:cNvPr id="1" name=""/>
        <p:cNvGrpSpPr/>
        <p:nvPr/>
      </p:nvGrpSpPr>
      <p:grpSpPr>
        <a:xfrm>
          <a:off x="0" y="0"/>
          <a:ext cx="0" cy="0"/>
          <a:chOff x="0" y="0"/>
          <a:chExt cx="0" cy="0"/>
        </a:xfrm>
      </p:grpSpPr>
      <p:sp>
        <p:nvSpPr>
          <p:cNvPr id="231" name="Rechthoek 231"/>
          <p:cNvSpPr/>
          <p:nvPr userDrawn="1"/>
        </p:nvSpPr>
        <p:spPr>
          <a:xfrm flipV="1">
            <a:off x="4694994" y="108282"/>
            <a:ext cx="7384709" cy="6641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a:p>
        </p:txBody>
      </p:sp>
      <p:sp>
        <p:nvSpPr>
          <p:cNvPr id="2" name="Titel 1"/>
          <p:cNvSpPr>
            <a:spLocks noGrp="1"/>
          </p:cNvSpPr>
          <p:nvPr>
            <p:ph type="title"/>
          </p:nvPr>
        </p:nvSpPr>
        <p:spPr>
          <a:xfrm>
            <a:off x="998620" y="1263315"/>
            <a:ext cx="3272592" cy="902369"/>
          </a:xfrm>
        </p:spPr>
        <p:txBody>
          <a:bodyPr/>
          <a:lstStyle>
            <a:lvl1pPr>
              <a:defRPr sz="1700"/>
            </a:lvl1pPr>
          </a:lstStyle>
          <a:p>
            <a:r>
              <a:rPr lang="en-US"/>
              <a:t>Click to edit Master title style</a:t>
            </a:r>
            <a:endParaRPr lang="en-US" dirty="0"/>
          </a:p>
        </p:txBody>
      </p:sp>
      <p:sp>
        <p:nvSpPr>
          <p:cNvPr id="3" name="Tijdelijke aanduiding voor verticale tekst 2"/>
          <p:cNvSpPr>
            <a:spLocks noGrp="1"/>
          </p:cNvSpPr>
          <p:nvPr>
            <p:ph type="body" orient="vert" idx="1"/>
          </p:nvPr>
        </p:nvSpPr>
        <p:spPr>
          <a:xfrm>
            <a:off x="998620" y="2442412"/>
            <a:ext cx="3272592" cy="3429000"/>
          </a:xfrm>
        </p:spPr>
        <p:txBody>
          <a:bodyPr vert="horz"/>
          <a:lstStyle/>
          <a:p>
            <a:pPr lvl="0"/>
            <a:r>
              <a:rPr lang="en-US"/>
              <a:t>Click to edit Master text styles</a:t>
            </a:r>
          </a:p>
        </p:txBody>
      </p:sp>
      <p:sp>
        <p:nvSpPr>
          <p:cNvPr id="6" name="Tijdelijke aanduiding voor dianummer 5"/>
          <p:cNvSpPr>
            <a:spLocks noGrp="1"/>
          </p:cNvSpPr>
          <p:nvPr>
            <p:ph type="sldNum" sz="quarter" idx="12"/>
          </p:nvPr>
        </p:nvSpPr>
        <p:spPr/>
        <p:txBody>
          <a:bodyPr/>
          <a:lstStyle/>
          <a:p>
            <a:fld id="{1DD1B9A6-A03E-421F-934C-B876C659E09D}" type="slidenum">
              <a:rPr lang="en-US" smtClean="0"/>
              <a:t>‹#›</a:t>
            </a:fld>
            <a:endParaRPr lang="en-US" dirty="0"/>
          </a:p>
        </p:txBody>
      </p:sp>
      <p:sp>
        <p:nvSpPr>
          <p:cNvPr id="91" name="Tekstvak 90"/>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&amp; Chart 50%/50%</a:t>
            </a:r>
          </a:p>
        </p:txBody>
      </p:sp>
      <p:sp>
        <p:nvSpPr>
          <p:cNvPr id="102" name="Tijdelijke aanduiding voor grafiek 17"/>
          <p:cNvSpPr>
            <a:spLocks noGrp="1"/>
          </p:cNvSpPr>
          <p:nvPr>
            <p:ph type="chart" sz="quarter" idx="13" hasCustomPrompt="1"/>
          </p:nvPr>
        </p:nvSpPr>
        <p:spPr>
          <a:xfrm>
            <a:off x="5329989" y="1335505"/>
            <a:ext cx="5859378" cy="4535906"/>
          </a:xfrm>
          <a:solidFill>
            <a:schemeClr val="bg1"/>
          </a:solidFill>
        </p:spPr>
        <p:txBody>
          <a:bodyPr tIns="1440000"/>
          <a:lstStyle>
            <a:lvl1pPr marL="0" indent="0" algn="ctr">
              <a:buNone/>
              <a:defRPr>
                <a:solidFill>
                  <a:schemeClr val="accent1"/>
                </a:solidFill>
              </a:defRPr>
            </a:lvl1pPr>
          </a:lstStyle>
          <a:p>
            <a:r>
              <a:rPr lang="en-US" noProof="0" dirty="0"/>
              <a:t>Click on the pictogram below</a:t>
            </a:r>
            <a:br>
              <a:rPr lang="en-US" noProof="0" dirty="0"/>
            </a:br>
            <a:r>
              <a:rPr lang="en-US" noProof="0" dirty="0"/>
              <a:t>to insert a chart</a:t>
            </a:r>
          </a:p>
        </p:txBody>
      </p:sp>
      <p:sp>
        <p:nvSpPr>
          <p:cNvPr id="103" name="Tijdelijke aanduiding voor tekst 2"/>
          <p:cNvSpPr>
            <a:spLocks noGrp="1"/>
          </p:cNvSpPr>
          <p:nvPr>
            <p:ph type="body" sz="quarter" idx="15" hasCustomPrompt="1"/>
          </p:nvPr>
        </p:nvSpPr>
        <p:spPr>
          <a:xfrm>
            <a:off x="5329989" y="6380812"/>
            <a:ext cx="5519968" cy="147349"/>
          </a:xfrm>
        </p:spPr>
        <p:txBody>
          <a:bodyPr/>
          <a:lstStyle>
            <a:lvl1pPr algn="l">
              <a:defRPr sz="700" cap="all" spc="150" baseline="0"/>
            </a:lvl1pPr>
          </a:lstStyle>
          <a:p>
            <a:pPr lvl="0"/>
            <a:r>
              <a:rPr lang="nl-NL" cap="all" baseline="0" dirty="0"/>
              <a:t>Source:</a:t>
            </a:r>
            <a:endParaRPr lang="en-US" dirty="0"/>
          </a:p>
        </p:txBody>
      </p:sp>
      <p:grpSp>
        <p:nvGrpSpPr>
          <p:cNvPr id="105" name="Instruction 9 test levels"/>
          <p:cNvGrpSpPr/>
          <p:nvPr userDrawn="1"/>
        </p:nvGrpSpPr>
        <p:grpSpPr>
          <a:xfrm>
            <a:off x="-2880382" y="-5444"/>
            <a:ext cx="2589956" cy="2362903"/>
            <a:chOff x="-2880382" y="-5444"/>
            <a:chExt cx="2589956" cy="2362903"/>
          </a:xfrm>
        </p:grpSpPr>
        <p:sp>
          <p:nvSpPr>
            <p:cNvPr id="106" name="Rechthoek 105"/>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7" name="Ovaal 106"/>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08" name="Ovaal 107"/>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9"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110"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111" name="Rechte verbindingslijn 110"/>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112" name="Rechte verbindingslijn 111"/>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113" name="Rechte verbindingslijn 112"/>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114" name="Groep 113"/>
            <p:cNvGrpSpPr/>
            <p:nvPr userDrawn="1"/>
          </p:nvGrpSpPr>
          <p:grpSpPr>
            <a:xfrm>
              <a:off x="-1967526" y="411247"/>
              <a:ext cx="409108" cy="427699"/>
              <a:chOff x="-1085063" y="758027"/>
              <a:chExt cx="633799" cy="622540"/>
            </a:xfrm>
          </p:grpSpPr>
          <p:sp>
            <p:nvSpPr>
              <p:cNvPr id="159" name="Afgeronde rechthoek 158"/>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60" name="Groep 159"/>
              <p:cNvGrpSpPr/>
              <p:nvPr userDrawn="1"/>
            </p:nvGrpSpPr>
            <p:grpSpPr>
              <a:xfrm>
                <a:off x="-977746" y="864082"/>
                <a:ext cx="419166" cy="410430"/>
                <a:chOff x="6366933" y="309013"/>
                <a:chExt cx="1901295" cy="1861668"/>
              </a:xfrm>
              <a:solidFill>
                <a:srgbClr val="000000"/>
              </a:solidFill>
            </p:grpSpPr>
            <p:sp>
              <p:nvSpPr>
                <p:cNvPr id="161" name="Rechthoek 160"/>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2" name="Rechthoek 161"/>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3" name="Rechthoek 162"/>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4" name="Rechthoek 163"/>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5" name="Rechthoek 164"/>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6" name="Rechthoek 165"/>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7" name="Rechthoek 166"/>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8" name="Rechthoek 167"/>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9" name="Rechthoek 168"/>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0" name="Rechthoek 169"/>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1" name="Vrije vorm 170"/>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115" name="Groep 114"/>
            <p:cNvGrpSpPr/>
            <p:nvPr/>
          </p:nvGrpSpPr>
          <p:grpSpPr>
            <a:xfrm>
              <a:off x="-2880382" y="802341"/>
              <a:ext cx="532929" cy="509563"/>
              <a:chOff x="-2880382" y="802341"/>
              <a:chExt cx="532929" cy="509563"/>
            </a:xfrm>
          </p:grpSpPr>
          <p:sp>
            <p:nvSpPr>
              <p:cNvPr id="137" name="Rechthoek 136"/>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1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0" name="Groep 139"/>
              <p:cNvGrpSpPr/>
              <p:nvPr/>
            </p:nvGrpSpPr>
            <p:grpSpPr>
              <a:xfrm>
                <a:off x="-2802433" y="1123442"/>
                <a:ext cx="132915" cy="104889"/>
                <a:chOff x="-2796392" y="1123442"/>
                <a:chExt cx="120832" cy="104889"/>
              </a:xfrm>
            </p:grpSpPr>
            <p:sp>
              <p:nvSpPr>
                <p:cNvPr id="154" name="Rechthoek 15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5" name="Rechthoek 15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6" name="Rechthoek 15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7" name="Rechthoek 15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8" name="Rechthoek 15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1" name="Groep 140"/>
              <p:cNvGrpSpPr/>
              <p:nvPr/>
            </p:nvGrpSpPr>
            <p:grpSpPr>
              <a:xfrm>
                <a:off x="-2575435" y="1123442"/>
                <a:ext cx="133931" cy="104889"/>
                <a:chOff x="-2556734" y="1123442"/>
                <a:chExt cx="147324" cy="104889"/>
              </a:xfrm>
            </p:grpSpPr>
            <p:grpSp>
              <p:nvGrpSpPr>
                <p:cNvPr id="142" name="Groep 141"/>
                <p:cNvGrpSpPr/>
                <p:nvPr/>
              </p:nvGrpSpPr>
              <p:grpSpPr>
                <a:xfrm>
                  <a:off x="-2556734" y="1123442"/>
                  <a:ext cx="68206" cy="104889"/>
                  <a:chOff x="-2796392" y="1123442"/>
                  <a:chExt cx="120832" cy="104889"/>
                </a:xfrm>
              </p:grpSpPr>
              <p:sp>
                <p:nvSpPr>
                  <p:cNvPr id="149" name="Rechthoek 148"/>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0" name="Rechthoek 149"/>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1" name="Rechthoek 150"/>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2" name="Rechthoek 151"/>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3" name="Rechthoek 152"/>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3" name="Groep 142"/>
                <p:cNvGrpSpPr/>
                <p:nvPr/>
              </p:nvGrpSpPr>
              <p:grpSpPr>
                <a:xfrm>
                  <a:off x="-2477616" y="1123442"/>
                  <a:ext cx="68206" cy="104889"/>
                  <a:chOff x="-2796392" y="1123442"/>
                  <a:chExt cx="120832" cy="104889"/>
                </a:xfrm>
              </p:grpSpPr>
              <p:sp>
                <p:nvSpPr>
                  <p:cNvPr id="144" name="Rechthoek 14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5" name="Rechthoek 14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6" name="Rechthoek 14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7" name="Rechthoek 14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8" name="Rechthoek 14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116" name="Groep 115"/>
            <p:cNvGrpSpPr/>
            <p:nvPr userDrawn="1"/>
          </p:nvGrpSpPr>
          <p:grpSpPr>
            <a:xfrm>
              <a:off x="-1967526" y="875670"/>
              <a:ext cx="413704" cy="427699"/>
              <a:chOff x="-1845083" y="758027"/>
              <a:chExt cx="633799" cy="622540"/>
            </a:xfrm>
          </p:grpSpPr>
          <p:sp>
            <p:nvSpPr>
              <p:cNvPr id="124" name="Afgeronde rechthoek 123"/>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5" name="Groep 124"/>
              <p:cNvGrpSpPr/>
              <p:nvPr userDrawn="1"/>
            </p:nvGrpSpPr>
            <p:grpSpPr>
              <a:xfrm>
                <a:off x="-1737766" y="864082"/>
                <a:ext cx="419166" cy="410430"/>
                <a:chOff x="3708400" y="309013"/>
                <a:chExt cx="1901295" cy="1861668"/>
              </a:xfrm>
              <a:solidFill>
                <a:srgbClr val="000000"/>
              </a:solidFill>
            </p:grpSpPr>
            <p:sp>
              <p:nvSpPr>
                <p:cNvPr id="126" name="Rechthoek 125"/>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7" name="Rechthoek 126"/>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8" name="Rechthoek 127"/>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9" name="Rechthoek 128"/>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0" name="Rechthoek 129"/>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1" name="Rechthoek 130"/>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2" name="Rechthoek 131"/>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3" name="Rechthoek 132"/>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4" name="Rechthoek 133"/>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5" name="Rechthoek 134"/>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6" name="Vrije vorm 13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117" name="Rechte verbindingslijn 116"/>
            <p:cNvCxnSpPr>
              <a:endCxn id="124"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118" name="Rechte verbindingslijn 117"/>
            <p:cNvCxnSpPr>
              <a:endCxn id="159"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119"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0"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1" name="Groep 120"/>
            <p:cNvGrpSpPr/>
            <p:nvPr/>
          </p:nvGrpSpPr>
          <p:grpSpPr>
            <a:xfrm>
              <a:off x="-2880382" y="410556"/>
              <a:ext cx="528695" cy="344202"/>
              <a:chOff x="-2880382" y="410556"/>
              <a:chExt cx="528695" cy="344202"/>
            </a:xfrm>
          </p:grpSpPr>
          <p:sp>
            <p:nvSpPr>
              <p:cNvPr id="122" name="Afgeronde rechthoek 121"/>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23" name="Vrije vorm 122"/>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grpSp>
        <p:nvGrpSpPr>
          <p:cNvPr id="84" name="Groep 83"/>
          <p:cNvGrpSpPr/>
          <p:nvPr userDrawn="1"/>
        </p:nvGrpSpPr>
        <p:grpSpPr>
          <a:xfrm>
            <a:off x="12421055" y="-5444"/>
            <a:ext cx="2664192" cy="6868888"/>
            <a:chOff x="12421055" y="-5444"/>
            <a:chExt cx="2664192" cy="6868888"/>
          </a:xfrm>
        </p:grpSpPr>
        <p:grpSp>
          <p:nvGrpSpPr>
            <p:cNvPr id="85" name="Groep 84"/>
            <p:cNvGrpSpPr/>
            <p:nvPr userDrawn="1"/>
          </p:nvGrpSpPr>
          <p:grpSpPr>
            <a:xfrm>
              <a:off x="12421055" y="1373081"/>
              <a:ext cx="570558" cy="473863"/>
              <a:chOff x="15171969" y="1587338"/>
              <a:chExt cx="755407" cy="627385"/>
            </a:xfrm>
          </p:grpSpPr>
          <p:sp>
            <p:nvSpPr>
              <p:cNvPr id="218"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19" name="Groep 218"/>
              <p:cNvGrpSpPr/>
              <p:nvPr userDrawn="1"/>
            </p:nvGrpSpPr>
            <p:grpSpPr>
              <a:xfrm>
                <a:off x="15281106" y="1587338"/>
                <a:ext cx="511775" cy="560304"/>
                <a:chOff x="10604642" y="969717"/>
                <a:chExt cx="1290643" cy="1427163"/>
              </a:xfrm>
            </p:grpSpPr>
            <p:grpSp>
              <p:nvGrpSpPr>
                <p:cNvPr id="220" name="Group 879"/>
                <p:cNvGrpSpPr>
                  <a:grpSpLocks noChangeAspect="1"/>
                </p:cNvGrpSpPr>
                <p:nvPr userDrawn="1"/>
              </p:nvGrpSpPr>
              <p:grpSpPr bwMode="auto">
                <a:xfrm>
                  <a:off x="10604642" y="969717"/>
                  <a:ext cx="1290643" cy="1427163"/>
                  <a:chOff x="4798" y="1515"/>
                  <a:chExt cx="813" cy="899"/>
                </a:xfrm>
              </p:grpSpPr>
              <p:sp>
                <p:nvSpPr>
                  <p:cNvPr id="222"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3"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4"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5"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6"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7"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8"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9"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30"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21" name="Vrije vorm 220"/>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86" name="Groep 85"/>
            <p:cNvGrpSpPr/>
            <p:nvPr/>
          </p:nvGrpSpPr>
          <p:grpSpPr>
            <a:xfrm>
              <a:off x="12487778" y="6003628"/>
              <a:ext cx="1980859" cy="542924"/>
              <a:chOff x="12390702" y="6054428"/>
              <a:chExt cx="1980859" cy="542924"/>
            </a:xfrm>
          </p:grpSpPr>
          <p:sp>
            <p:nvSpPr>
              <p:cNvPr id="184" name="Rechthoek 183"/>
              <p:cNvSpPr/>
              <p:nvPr/>
            </p:nvSpPr>
            <p:spPr>
              <a:xfrm>
                <a:off x="12402284"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5" name="Rechthoek 184"/>
              <p:cNvSpPr/>
              <p:nvPr/>
            </p:nvSpPr>
            <p:spPr>
              <a:xfrm>
                <a:off x="12662053" y="6062530"/>
                <a:ext cx="1446230" cy="253916"/>
              </a:xfrm>
              <a:prstGeom prst="rect">
                <a:avLst/>
              </a:prstGeom>
            </p:spPr>
            <p:txBody>
              <a:bodyPr wrap="none">
                <a:spAutoFit/>
              </a:bodyPr>
              <a:lstStyle/>
              <a:p>
                <a:r>
                  <a:rPr lang="en-US" sz="1050" dirty="0">
                    <a:solidFill>
                      <a:schemeClr val="tx1"/>
                    </a:solidFill>
                    <a:latin typeface="+mn-lt"/>
                    <a:ea typeface="Adobe Heiti Std R" panose="020B0400000000000000" pitchFamily="34" charset="-128"/>
                    <a:cs typeface="Segoe UI Light" panose="020B0502040204020203" pitchFamily="34" charset="0"/>
                  </a:rPr>
                  <a:t>Change chart type</a:t>
                </a:r>
              </a:p>
            </p:txBody>
          </p:sp>
          <p:sp>
            <p:nvSpPr>
              <p:cNvPr id="186" name="Gelijkbenige driehoek 185"/>
              <p:cNvSpPr/>
              <p:nvPr/>
            </p:nvSpPr>
            <p:spPr>
              <a:xfrm rot="5400000">
                <a:off x="1421047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7" name="Afgeronde rechthoek 186"/>
              <p:cNvSpPr/>
              <p:nvPr/>
            </p:nvSpPr>
            <p:spPr>
              <a:xfrm>
                <a:off x="12390702" y="6322741"/>
                <a:ext cx="1973675" cy="268314"/>
              </a:xfrm>
              <a:prstGeom prst="roundRect">
                <a:avLst/>
              </a:prstGeom>
              <a:gradFill>
                <a:gsLst>
                  <a:gs pos="0">
                    <a:srgbClr val="FFF2BD"/>
                  </a:gs>
                  <a:gs pos="34000">
                    <a:srgbClr val="FFE98B"/>
                  </a:gs>
                  <a:gs pos="78000">
                    <a:srgbClr val="FFF5C9"/>
                  </a:gs>
                  <a:gs pos="59000">
                    <a:srgbClr val="FFE98B"/>
                  </a:gs>
                </a:gsLst>
                <a:lin ang="5400000" scaled="0"/>
              </a:gra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ea typeface="Adobe Heiti Std R" panose="020B0400000000000000" pitchFamily="34" charset="-128"/>
                    <a:cs typeface="Segoe UI Light" panose="020B0502040204020203" pitchFamily="34" charset="0"/>
                  </a:rPr>
                  <a:t>Edit data</a:t>
                </a:r>
              </a:p>
            </p:txBody>
          </p:sp>
          <p:grpSp>
            <p:nvGrpSpPr>
              <p:cNvPr id="188" name="Groep 187"/>
              <p:cNvGrpSpPr/>
              <p:nvPr/>
            </p:nvGrpSpPr>
            <p:grpSpPr>
              <a:xfrm>
                <a:off x="12461788" y="6100223"/>
                <a:ext cx="204691" cy="170000"/>
                <a:chOff x="15171969" y="1587338"/>
                <a:chExt cx="755407" cy="627385"/>
              </a:xfrm>
            </p:grpSpPr>
            <p:sp>
              <p:nvSpPr>
                <p:cNvPr id="205"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06" name="Groep 205"/>
                <p:cNvGrpSpPr/>
                <p:nvPr userDrawn="1"/>
              </p:nvGrpSpPr>
              <p:grpSpPr>
                <a:xfrm>
                  <a:off x="15281106" y="1587338"/>
                  <a:ext cx="511775" cy="560304"/>
                  <a:chOff x="10604642" y="969717"/>
                  <a:chExt cx="1290643" cy="1427163"/>
                </a:xfrm>
              </p:grpSpPr>
              <p:grpSp>
                <p:nvGrpSpPr>
                  <p:cNvPr id="207" name="Group 879"/>
                  <p:cNvGrpSpPr>
                    <a:grpSpLocks noChangeAspect="1"/>
                  </p:cNvGrpSpPr>
                  <p:nvPr userDrawn="1"/>
                </p:nvGrpSpPr>
                <p:grpSpPr bwMode="auto">
                  <a:xfrm>
                    <a:off x="10604642" y="969717"/>
                    <a:ext cx="1290643" cy="1427163"/>
                    <a:chOff x="4798" y="1515"/>
                    <a:chExt cx="813" cy="899"/>
                  </a:xfrm>
                </p:grpSpPr>
                <p:sp>
                  <p:nvSpPr>
                    <p:cNvPr id="209"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0"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1"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2"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3"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4"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5"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6"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7"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08" name="Vrije vorm 207"/>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189" name="Groep 188"/>
              <p:cNvGrpSpPr/>
              <p:nvPr/>
            </p:nvGrpSpPr>
            <p:grpSpPr>
              <a:xfrm>
                <a:off x="12468521" y="6356844"/>
                <a:ext cx="133446" cy="114786"/>
                <a:chOff x="14587469" y="6356844"/>
                <a:chExt cx="133446" cy="114786"/>
              </a:xfrm>
            </p:grpSpPr>
            <p:sp>
              <p:nvSpPr>
                <p:cNvPr id="195" name="Rectangle 6"/>
                <p:cNvSpPr>
                  <a:spLocks noChangeArrowheads="1"/>
                </p:cNvSpPr>
                <p:nvPr userDrawn="1"/>
              </p:nvSpPr>
              <p:spPr bwMode="auto">
                <a:xfrm>
                  <a:off x="14588703" y="6379233"/>
                  <a:ext cx="130780" cy="91699"/>
                </a:xfrm>
                <a:prstGeom prst="rect">
                  <a:avLst/>
                </a:prstGeom>
                <a:solidFill>
                  <a:srgbClr val="F2FAFF"/>
                </a:solidFill>
                <a:ln w="0">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6" name="Rectangle 15"/>
                <p:cNvSpPr>
                  <a:spLocks noChangeArrowheads="1"/>
                </p:cNvSpPr>
                <p:nvPr userDrawn="1"/>
              </p:nvSpPr>
              <p:spPr bwMode="auto">
                <a:xfrm>
                  <a:off x="14587469" y="6423761"/>
                  <a:ext cx="131076" cy="1446"/>
                </a:xfrm>
                <a:prstGeom prst="rect">
                  <a:avLst/>
                </a:prstGeom>
                <a:gradFill flip="none" rotWithShape="1">
                  <a:gsLst>
                    <a:gs pos="20000">
                      <a:srgbClr val="0039AC"/>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7" name="Freeform 14"/>
                <p:cNvSpPr>
                  <a:spLocks noEditPoints="1"/>
                </p:cNvSpPr>
                <p:nvPr userDrawn="1"/>
              </p:nvSpPr>
              <p:spPr bwMode="auto">
                <a:xfrm>
                  <a:off x="14588901" y="6356844"/>
                  <a:ext cx="132014" cy="114786"/>
                </a:xfrm>
                <a:custGeom>
                  <a:avLst/>
                  <a:gdLst>
                    <a:gd name="T0" fmla="*/ 48 w 5347"/>
                    <a:gd name="T1" fmla="*/ 48 h 4605"/>
                    <a:gd name="T2" fmla="*/ 48 w 5347"/>
                    <a:gd name="T3" fmla="*/ 4557 h 4605"/>
                    <a:gd name="T4" fmla="*/ 5299 w 5347"/>
                    <a:gd name="T5" fmla="*/ 4557 h 4605"/>
                    <a:gd name="T6" fmla="*/ 5299 w 5347"/>
                    <a:gd name="T7" fmla="*/ 48 h 4605"/>
                    <a:gd name="T8" fmla="*/ 48 w 5347"/>
                    <a:gd name="T9" fmla="*/ 48 h 4605"/>
                    <a:gd name="T10" fmla="*/ 0 w 5347"/>
                    <a:gd name="T11" fmla="*/ 0 h 4605"/>
                    <a:gd name="T12" fmla="*/ 5347 w 5347"/>
                    <a:gd name="T13" fmla="*/ 0 h 4605"/>
                    <a:gd name="T14" fmla="*/ 5347 w 5347"/>
                    <a:gd name="T15" fmla="*/ 4605 h 4605"/>
                    <a:gd name="T16" fmla="*/ 0 w 5347"/>
                    <a:gd name="T17" fmla="*/ 4605 h 4605"/>
                    <a:gd name="T18" fmla="*/ 0 w 5347"/>
                    <a:gd name="T19" fmla="*/ 0 h 4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7" h="4605">
                      <a:moveTo>
                        <a:pt x="48" y="48"/>
                      </a:moveTo>
                      <a:lnTo>
                        <a:pt x="48" y="4557"/>
                      </a:lnTo>
                      <a:lnTo>
                        <a:pt x="5299" y="4557"/>
                      </a:lnTo>
                      <a:lnTo>
                        <a:pt x="5299" y="48"/>
                      </a:lnTo>
                      <a:lnTo>
                        <a:pt x="48" y="48"/>
                      </a:lnTo>
                      <a:close/>
                      <a:moveTo>
                        <a:pt x="0" y="0"/>
                      </a:moveTo>
                      <a:lnTo>
                        <a:pt x="5347" y="0"/>
                      </a:lnTo>
                      <a:lnTo>
                        <a:pt x="5347" y="4605"/>
                      </a:lnTo>
                      <a:lnTo>
                        <a:pt x="0" y="4605"/>
                      </a:lnTo>
                      <a:lnTo>
                        <a:pt x="0" y="0"/>
                      </a:lnTo>
                      <a:close/>
                    </a:path>
                  </a:pathLst>
                </a:custGeom>
                <a:solidFill>
                  <a:srgbClr val="2E5D8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cxnSp>
              <p:nvCxnSpPr>
                <p:cNvPr id="198" name="Rechte verbindingslijn 197"/>
                <p:cNvCxnSpPr/>
                <p:nvPr userDrawn="1"/>
              </p:nvCxnSpPr>
              <p:spPr>
                <a:xfrm flipH="1">
                  <a:off x="14654334" y="6382168"/>
                  <a:ext cx="162"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Rechte verbindingslijn 198"/>
                <p:cNvCxnSpPr/>
                <p:nvPr userDrawn="1"/>
              </p:nvCxnSpPr>
              <p:spPr>
                <a:xfrm>
                  <a:off x="14689188" y="6382168"/>
                  <a:ext cx="0"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Rechte verbindingslijn 199"/>
                <p:cNvCxnSpPr/>
                <p:nvPr userDrawn="1"/>
              </p:nvCxnSpPr>
              <p:spPr>
                <a:xfrm>
                  <a:off x="14619892" y="6382040"/>
                  <a:ext cx="0" cy="8577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Rechte verbindingslijn 200"/>
                <p:cNvCxnSpPr/>
                <p:nvPr userDrawn="1"/>
              </p:nvCxnSpPr>
              <p:spPr>
                <a:xfrm flipH="1">
                  <a:off x="14593115" y="6400164"/>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Rechte verbindingslijn 201"/>
                <p:cNvCxnSpPr/>
                <p:nvPr userDrawn="1"/>
              </p:nvCxnSpPr>
              <p:spPr>
                <a:xfrm flipH="1">
                  <a:off x="14593115" y="6423860"/>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Rechte verbindingslijn 202"/>
                <p:cNvCxnSpPr/>
                <p:nvPr userDrawn="1"/>
              </p:nvCxnSpPr>
              <p:spPr>
                <a:xfrm flipH="1">
                  <a:off x="14593115" y="6447556"/>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13"/>
                <p:cNvSpPr>
                  <a:spLocks noChangeArrowheads="1"/>
                </p:cNvSpPr>
                <p:nvPr userDrawn="1"/>
              </p:nvSpPr>
              <p:spPr bwMode="auto">
                <a:xfrm>
                  <a:off x="14590283" y="6359138"/>
                  <a:ext cx="128657" cy="19347"/>
                </a:xfrm>
                <a:prstGeom prst="rect">
                  <a:avLst/>
                </a:prstGeom>
                <a:gradFill flip="none" rotWithShape="1">
                  <a:gsLst>
                    <a:gs pos="0">
                      <a:srgbClr val="1929FF"/>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grpSp>
          <p:grpSp>
            <p:nvGrpSpPr>
              <p:cNvPr id="190" name="Groep 189"/>
              <p:cNvGrpSpPr/>
              <p:nvPr/>
            </p:nvGrpSpPr>
            <p:grpSpPr>
              <a:xfrm>
                <a:off x="12529899" y="6421402"/>
                <a:ext cx="97399" cy="97399"/>
                <a:chOff x="14546483" y="5323041"/>
                <a:chExt cx="242460" cy="242460"/>
              </a:xfrm>
            </p:grpSpPr>
            <p:sp>
              <p:nvSpPr>
                <p:cNvPr id="191" name="Rechthoek 190"/>
                <p:cNvSpPr/>
                <p:nvPr userDrawn="1"/>
              </p:nvSpPr>
              <p:spPr>
                <a:xfrm>
                  <a:off x="14546483" y="5323041"/>
                  <a:ext cx="242460" cy="242460"/>
                </a:xfrm>
                <a:prstGeom prst="rect">
                  <a:avLst/>
                </a:prstGeom>
                <a:solidFill>
                  <a:schemeClr val="bg1"/>
                </a:solidFill>
                <a:ln w="6350">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nvGrpSpPr>
                <p:cNvPr id="192" name="Groep 191"/>
                <p:cNvGrpSpPr/>
                <p:nvPr/>
              </p:nvGrpSpPr>
              <p:grpSpPr>
                <a:xfrm>
                  <a:off x="14568035" y="5357818"/>
                  <a:ext cx="199836" cy="175226"/>
                  <a:chOff x="14559757" y="5349611"/>
                  <a:chExt cx="216392" cy="191641"/>
                </a:xfrm>
              </p:grpSpPr>
              <p:sp>
                <p:nvSpPr>
                  <p:cNvPr id="193" name="Parallellogram 192"/>
                  <p:cNvSpPr/>
                  <p:nvPr/>
                </p:nvSpPr>
                <p:spPr>
                  <a:xfrm>
                    <a:off x="14559757" y="5369222"/>
                    <a:ext cx="214316" cy="147762"/>
                  </a:xfrm>
                  <a:prstGeom prst="parallelogram">
                    <a:avLst>
                      <a:gd name="adj" fmla="val 93909"/>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4" name="Parallellogram 193"/>
                  <p:cNvSpPr/>
                  <p:nvPr/>
                </p:nvSpPr>
                <p:spPr>
                  <a:xfrm flipH="1">
                    <a:off x="14561833" y="5349611"/>
                    <a:ext cx="214316" cy="191641"/>
                  </a:xfrm>
                  <a:prstGeom prst="parallelogram">
                    <a:avLst>
                      <a:gd name="adj" fmla="val 68946"/>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grpSp>
        </p:grpSp>
        <p:sp>
          <p:nvSpPr>
            <p:cNvPr id="87" name="Rechthoek 86"/>
            <p:cNvSpPr/>
            <p:nvPr/>
          </p:nvSpPr>
          <p:spPr>
            <a:xfrm>
              <a:off x="12483705"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INSERT CHART</a:t>
              </a:r>
            </a:p>
          </p:txBody>
        </p:sp>
        <p:sp>
          <p:nvSpPr>
            <p:cNvPr id="88" name="Tekstvak 33"/>
            <p:cNvSpPr txBox="1"/>
            <p:nvPr/>
          </p:nvSpPr>
          <p:spPr>
            <a:xfrm>
              <a:off x="12479311" y="5389331"/>
              <a:ext cx="2588841" cy="447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solidFill>
                    <a:schemeClr val="tx1"/>
                  </a:solidFill>
                  <a:latin typeface="+mn-lt"/>
                  <a:cs typeface="Segoe UI Light" panose="020B0502040204020203" pitchFamily="34" charset="0"/>
                </a:rPr>
                <a:t>Select the chart, click on the right mouse button and choose</a:t>
              </a:r>
              <a:br>
                <a:rPr lang="en-US" sz="1100" kern="0" dirty="0">
                  <a:solidFill>
                    <a:schemeClr val="tx1"/>
                  </a:solidFill>
                  <a:latin typeface="+mn-lt"/>
                  <a:cs typeface="Segoe UI Light" panose="020B0502040204020203" pitchFamily="34" charset="0"/>
                </a:rPr>
              </a:br>
              <a:r>
                <a:rPr lang="en-US" sz="1100" b="1" kern="0" dirty="0">
                  <a:solidFill>
                    <a:schemeClr val="tx1"/>
                  </a:solidFill>
                  <a:latin typeface="+mn-lt"/>
                  <a:cs typeface="Segoe UI Light" panose="020B0502040204020203" pitchFamily="34" charset="0"/>
                </a:rPr>
                <a:t>‘Edit data’</a:t>
              </a:r>
            </a:p>
          </p:txBody>
        </p:sp>
        <p:cxnSp>
          <p:nvCxnSpPr>
            <p:cNvPr id="89" name="Rechte verbindingslijn 88"/>
            <p:cNvCxnSpPr/>
            <p:nvPr/>
          </p:nvCxnSpPr>
          <p:spPr>
            <a:xfrm>
              <a:off x="12470972" y="6863444"/>
              <a:ext cx="2608001" cy="0"/>
            </a:xfrm>
            <a:prstGeom prst="line">
              <a:avLst/>
            </a:prstGeom>
            <a:noFill/>
            <a:ln w="9525" cap="flat" cmpd="sng" algn="ctr">
              <a:solidFill>
                <a:schemeClr val="tx1"/>
              </a:solidFill>
              <a:prstDash val="solid"/>
            </a:ln>
            <a:effectLst/>
          </p:spPr>
        </p:cxnSp>
        <p:sp>
          <p:nvSpPr>
            <p:cNvPr id="90" name="Rechthoek 89"/>
            <p:cNvSpPr/>
            <p:nvPr/>
          </p:nvSpPr>
          <p:spPr>
            <a:xfrm>
              <a:off x="12483705" y="4986092"/>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EDIT CHART</a:t>
              </a:r>
            </a:p>
          </p:txBody>
        </p:sp>
        <p:cxnSp>
          <p:nvCxnSpPr>
            <p:cNvPr id="100" name="Rechte verbindingslijn 99"/>
            <p:cNvCxnSpPr/>
            <p:nvPr/>
          </p:nvCxnSpPr>
          <p:spPr>
            <a:xfrm>
              <a:off x="12487778" y="5274556"/>
              <a:ext cx="2592288" cy="0"/>
            </a:xfrm>
            <a:prstGeom prst="line">
              <a:avLst/>
            </a:prstGeom>
            <a:noFill/>
            <a:ln w="9525" cap="flat" cmpd="sng" algn="ctr">
              <a:solidFill>
                <a:schemeClr val="tx1"/>
              </a:solidFill>
              <a:prstDash val="solid"/>
            </a:ln>
            <a:effectLst/>
          </p:spPr>
        </p:cxnSp>
        <p:pic>
          <p:nvPicPr>
            <p:cNvPr id="10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4186" y="6395104"/>
              <a:ext cx="158644" cy="25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 name="Tekstvak 33"/>
            <p:cNvSpPr txBox="1"/>
            <p:nvPr/>
          </p:nvSpPr>
          <p:spPr>
            <a:xfrm>
              <a:off x="12483705" y="788240"/>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chart.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 chart.</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3" name="Tekstvak 33"/>
            <p:cNvSpPr txBox="1"/>
            <p:nvPr/>
          </p:nvSpPr>
          <p:spPr>
            <a:xfrm>
              <a:off x="12492959" y="2587169"/>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GB" sz="1100" kern="0" dirty="0">
                  <a:solidFill>
                    <a:schemeClr val="tx1"/>
                  </a:solidFill>
                  <a:latin typeface="+mn-lt"/>
                  <a:cs typeface="Segoe UI Light" panose="020B0502040204020203" pitchFamily="34" charset="0"/>
                </a:rPr>
                <a:t>Select the graph you want to use </a:t>
              </a:r>
              <a:br>
                <a:rPr lang="en-GB" sz="1100" kern="0" dirty="0">
                  <a:solidFill>
                    <a:schemeClr val="tx1"/>
                  </a:solidFill>
                  <a:latin typeface="+mn-lt"/>
                  <a:cs typeface="Segoe UI Light" panose="020B0502040204020203" pitchFamily="34" charset="0"/>
                </a:rPr>
              </a:br>
              <a:r>
                <a:rPr lang="en-GB" sz="1100" kern="0" dirty="0">
                  <a:solidFill>
                    <a:schemeClr val="tx1"/>
                  </a:solidFill>
                  <a:latin typeface="+mn-lt"/>
                  <a:cs typeface="Segoe UI Light" panose="020B0502040204020203" pitchFamily="34" charset="0"/>
                </a:rPr>
                <a:t>and click on </a:t>
              </a:r>
              <a:r>
                <a:rPr lang="en-GB" sz="1100" b="1" kern="0" dirty="0">
                  <a:solidFill>
                    <a:schemeClr val="tx1"/>
                  </a:solidFill>
                  <a:latin typeface="+mn-lt"/>
                  <a:cs typeface="Segoe UI Light" panose="020B0502040204020203" pitchFamily="34" charset="0"/>
                </a:rPr>
                <a:t>‘Insert’</a:t>
              </a:r>
            </a:p>
          </p:txBody>
        </p:sp>
        <p:cxnSp>
          <p:nvCxnSpPr>
            <p:cNvPr id="174" name="Rechte verbindingslijn 173"/>
            <p:cNvCxnSpPr/>
            <p:nvPr/>
          </p:nvCxnSpPr>
          <p:spPr>
            <a:xfrm>
              <a:off x="12492959" y="1989344"/>
              <a:ext cx="2592288" cy="0"/>
            </a:xfrm>
            <a:prstGeom prst="line">
              <a:avLst/>
            </a:prstGeom>
            <a:noFill/>
            <a:ln w="9525" cap="flat" cmpd="sng" algn="ctr">
              <a:solidFill>
                <a:schemeClr val="tx1"/>
              </a:solidFill>
              <a:prstDash val="solid"/>
            </a:ln>
            <a:effectLst/>
          </p:spPr>
        </p:cxnSp>
        <p:sp>
          <p:nvSpPr>
            <p:cNvPr id="175" name="Ovaal 174"/>
            <p:cNvSpPr/>
            <p:nvPr userDrawn="1"/>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6" name="Rechte verbindingslijn 175"/>
            <p:cNvCxnSpPr/>
            <p:nvPr userDrawn="1"/>
          </p:nvCxnSpPr>
          <p:spPr>
            <a:xfrm>
              <a:off x="12491620" y="202241"/>
              <a:ext cx="2592288" cy="0"/>
            </a:xfrm>
            <a:prstGeom prst="line">
              <a:avLst/>
            </a:prstGeom>
            <a:noFill/>
            <a:ln w="9525" cap="flat" cmpd="sng" algn="ctr">
              <a:solidFill>
                <a:schemeClr val="tx1"/>
              </a:solidFill>
              <a:prstDash val="solid"/>
            </a:ln>
            <a:effectLst/>
          </p:spPr>
        </p:cxnSp>
        <p:sp>
          <p:nvSpPr>
            <p:cNvPr id="177" name="Ovaal 176"/>
            <p:cNvSpPr/>
            <p:nvPr userDrawn="1"/>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178" name="Rechte verbindingslijn 177"/>
            <p:cNvCxnSpPr/>
            <p:nvPr userDrawn="1"/>
          </p:nvCxnSpPr>
          <p:spPr>
            <a:xfrm>
              <a:off x="12474814" y="3552420"/>
              <a:ext cx="2608001" cy="0"/>
            </a:xfrm>
            <a:prstGeom prst="line">
              <a:avLst/>
            </a:prstGeom>
            <a:noFill/>
            <a:ln w="9525" cap="flat" cmpd="sng" algn="ctr">
              <a:solidFill>
                <a:schemeClr val="tx1"/>
              </a:solidFill>
              <a:prstDash val="solid"/>
            </a:ln>
            <a:effectLst/>
          </p:spPr>
        </p:cxnSp>
        <p:grpSp>
          <p:nvGrpSpPr>
            <p:cNvPr id="179" name="Groep 178"/>
            <p:cNvGrpSpPr/>
            <p:nvPr userDrawn="1"/>
          </p:nvGrpSpPr>
          <p:grpSpPr>
            <a:xfrm>
              <a:off x="12475515" y="3095595"/>
              <a:ext cx="1114138" cy="297656"/>
              <a:chOff x="13560784" y="3471416"/>
              <a:chExt cx="1114138" cy="297656"/>
            </a:xfrm>
          </p:grpSpPr>
          <p:sp>
            <p:nvSpPr>
              <p:cNvPr id="180" name="Afgeronde rechthoek 179"/>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81"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GB" sz="900" dirty="0">
                    <a:latin typeface="+mn-lt"/>
                  </a:rPr>
                  <a:t>Insert</a:t>
                </a:r>
              </a:p>
            </p:txBody>
          </p:sp>
          <p:cxnSp>
            <p:nvCxnSpPr>
              <p:cNvPr id="182" name="Rechte verbindingslijn 181"/>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Gelijkbenige driehoek 182"/>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grpSp>
        <p:nvGrpSpPr>
          <p:cNvPr id="241" name="GRID" hidden="1"/>
          <p:cNvGrpSpPr/>
          <p:nvPr userDrawn="1"/>
        </p:nvGrpSpPr>
        <p:grpSpPr>
          <a:xfrm>
            <a:off x="91853" y="108284"/>
            <a:ext cx="11987851" cy="6641434"/>
            <a:chOff x="91853" y="108284"/>
            <a:chExt cx="11987851" cy="6641434"/>
          </a:xfrm>
        </p:grpSpPr>
        <p:sp>
          <p:nvSpPr>
            <p:cNvPr id="242" name="Rechthoek 241"/>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3" name="Rechthoek 242"/>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4" name="Rechthoek 243"/>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5" name="Rechthoek 244"/>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6" name="Rechthoek 245"/>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7" name="Rechthoek 246"/>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8" name="Rechthoek 247"/>
            <p:cNvSpPr/>
            <p:nvPr userDrawn="1"/>
          </p:nvSpPr>
          <p:spPr>
            <a:xfrm>
              <a:off x="91853" y="2114204"/>
              <a:ext cx="11987851" cy="3763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9" name="Rechthoek 248"/>
            <p:cNvSpPr/>
            <p:nvPr userDrawn="1"/>
          </p:nvSpPr>
          <p:spPr>
            <a:xfrm rot="5400000">
              <a:off x="1452652"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Tree>
    <p:extLst>
      <p:ext uri="{BB962C8B-B14F-4D97-AF65-F5344CB8AC3E}">
        <p14:creationId xmlns:p14="http://schemas.microsoft.com/office/powerpoint/2010/main" val="176696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100%">
    <p:spTree>
      <p:nvGrpSpPr>
        <p:cNvPr id="1" name=""/>
        <p:cNvGrpSpPr/>
        <p:nvPr/>
      </p:nvGrpSpPr>
      <p:grpSpPr>
        <a:xfrm>
          <a:off x="0" y="0"/>
          <a:ext cx="0" cy="0"/>
          <a:chOff x="0" y="0"/>
          <a:chExt cx="0" cy="0"/>
        </a:xfrm>
      </p:grpSpPr>
      <p:sp>
        <p:nvSpPr>
          <p:cNvPr id="232" name="Rechthoek 231"/>
          <p:cNvSpPr/>
          <p:nvPr userDrawn="1"/>
        </p:nvSpPr>
        <p:spPr>
          <a:xfrm flipV="1">
            <a:off x="108280" y="108284"/>
            <a:ext cx="11971423" cy="52337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a:p>
        </p:txBody>
      </p:sp>
      <p:sp>
        <p:nvSpPr>
          <p:cNvPr id="2" name="Titel 1"/>
          <p:cNvSpPr>
            <a:spLocks noGrp="1"/>
          </p:cNvSpPr>
          <p:nvPr>
            <p:ph type="title"/>
          </p:nvPr>
        </p:nvSpPr>
        <p:spPr>
          <a:xfrm>
            <a:off x="998619" y="5823750"/>
            <a:ext cx="6184233" cy="568025"/>
          </a:xfrm>
        </p:spPr>
        <p:txBody>
          <a:bodyPr/>
          <a:lstStyle>
            <a:lvl1pPr>
              <a:defRPr sz="1700"/>
            </a:lvl1pPr>
          </a:lstStyle>
          <a:p>
            <a:r>
              <a:rPr lang="en-US"/>
              <a:t>Click to edit Master title style</a:t>
            </a:r>
            <a:endParaRPr lang="en-US" dirty="0"/>
          </a:p>
        </p:txBody>
      </p:sp>
      <p:sp>
        <p:nvSpPr>
          <p:cNvPr id="6" name="Tijdelijke aanduiding voor dianummer 5"/>
          <p:cNvSpPr>
            <a:spLocks noGrp="1"/>
          </p:cNvSpPr>
          <p:nvPr>
            <p:ph type="sldNum" sz="quarter" idx="12"/>
          </p:nvPr>
        </p:nvSpPr>
        <p:spPr/>
        <p:txBody>
          <a:bodyPr/>
          <a:lstStyle/>
          <a:p>
            <a:fld id="{1DD1B9A6-A03E-421F-934C-B876C659E09D}" type="slidenum">
              <a:rPr lang="en-US" smtClean="0"/>
              <a:t>‹#›</a:t>
            </a:fld>
            <a:endParaRPr lang="en-US" dirty="0"/>
          </a:p>
        </p:txBody>
      </p:sp>
      <p:sp>
        <p:nvSpPr>
          <p:cNvPr id="91" name="Tekstvak 90"/>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Chart 100%</a:t>
            </a:r>
          </a:p>
        </p:txBody>
      </p:sp>
      <p:sp>
        <p:nvSpPr>
          <p:cNvPr id="102" name="Tijdelijke aanduiding voor grafiek 17"/>
          <p:cNvSpPr>
            <a:spLocks noGrp="1"/>
          </p:cNvSpPr>
          <p:nvPr>
            <p:ph type="chart" sz="quarter" idx="13" hasCustomPrompt="1"/>
          </p:nvPr>
        </p:nvSpPr>
        <p:spPr>
          <a:xfrm>
            <a:off x="998619" y="1335505"/>
            <a:ext cx="10190272" cy="3176337"/>
          </a:xfrm>
          <a:solidFill>
            <a:schemeClr val="tx2"/>
          </a:solidFill>
        </p:spPr>
        <p:txBody>
          <a:bodyPr tIns="1440000"/>
          <a:lstStyle>
            <a:lvl1pPr marL="0" indent="0" algn="ctr">
              <a:buNone/>
              <a:defRPr>
                <a:solidFill>
                  <a:schemeClr val="accent1"/>
                </a:solidFill>
              </a:defRPr>
            </a:lvl1pPr>
          </a:lstStyle>
          <a:p>
            <a:r>
              <a:rPr lang="en-US" noProof="0" dirty="0"/>
              <a:t>Click on the pictogram below</a:t>
            </a:r>
            <a:br>
              <a:rPr lang="en-US" noProof="0" dirty="0"/>
            </a:br>
            <a:r>
              <a:rPr lang="en-US" noProof="0" dirty="0"/>
              <a:t>to insert a chart</a:t>
            </a:r>
          </a:p>
        </p:txBody>
      </p:sp>
      <p:sp>
        <p:nvSpPr>
          <p:cNvPr id="103" name="Tijdelijke aanduiding voor tekst 2"/>
          <p:cNvSpPr>
            <a:spLocks noGrp="1"/>
          </p:cNvSpPr>
          <p:nvPr>
            <p:ph type="body" sz="quarter" idx="15" hasCustomPrompt="1"/>
          </p:nvPr>
        </p:nvSpPr>
        <p:spPr>
          <a:xfrm>
            <a:off x="433761" y="4906078"/>
            <a:ext cx="10755605" cy="170783"/>
          </a:xfrm>
        </p:spPr>
        <p:txBody>
          <a:bodyPr/>
          <a:lstStyle>
            <a:lvl1pPr algn="l">
              <a:defRPr sz="700" cap="all" spc="150" baseline="0">
                <a:solidFill>
                  <a:schemeClr val="bg1"/>
                </a:solidFill>
              </a:defRPr>
            </a:lvl1pPr>
          </a:lstStyle>
          <a:p>
            <a:pPr lvl="0"/>
            <a:r>
              <a:rPr lang="nl-NL" cap="all" baseline="0" dirty="0"/>
              <a:t>Source:</a:t>
            </a:r>
            <a:endParaRPr lang="en-US" dirty="0"/>
          </a:p>
        </p:txBody>
      </p:sp>
      <p:grpSp>
        <p:nvGrpSpPr>
          <p:cNvPr id="105" name="Instruction 9 test levels"/>
          <p:cNvGrpSpPr/>
          <p:nvPr userDrawn="1"/>
        </p:nvGrpSpPr>
        <p:grpSpPr>
          <a:xfrm>
            <a:off x="-2880382" y="-5444"/>
            <a:ext cx="2589956" cy="2362903"/>
            <a:chOff x="-2880382" y="-5444"/>
            <a:chExt cx="2589956" cy="2362903"/>
          </a:xfrm>
        </p:grpSpPr>
        <p:sp>
          <p:nvSpPr>
            <p:cNvPr id="106" name="Rechthoek 105"/>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7" name="Ovaal 106"/>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08" name="Ovaal 107"/>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9"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110"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111" name="Rechte verbindingslijn 110"/>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112" name="Rechte verbindingslijn 111"/>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113" name="Rechte verbindingslijn 112"/>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114" name="Groep 113"/>
            <p:cNvGrpSpPr/>
            <p:nvPr userDrawn="1"/>
          </p:nvGrpSpPr>
          <p:grpSpPr>
            <a:xfrm>
              <a:off x="-1967526" y="411247"/>
              <a:ext cx="409108" cy="427699"/>
              <a:chOff x="-1085063" y="758027"/>
              <a:chExt cx="633799" cy="622540"/>
            </a:xfrm>
          </p:grpSpPr>
          <p:sp>
            <p:nvSpPr>
              <p:cNvPr id="159" name="Afgeronde rechthoek 158"/>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60" name="Groep 159"/>
              <p:cNvGrpSpPr/>
              <p:nvPr userDrawn="1"/>
            </p:nvGrpSpPr>
            <p:grpSpPr>
              <a:xfrm>
                <a:off x="-977746" y="864082"/>
                <a:ext cx="419166" cy="410430"/>
                <a:chOff x="6366933" y="309013"/>
                <a:chExt cx="1901295" cy="1861668"/>
              </a:xfrm>
              <a:solidFill>
                <a:srgbClr val="000000"/>
              </a:solidFill>
            </p:grpSpPr>
            <p:sp>
              <p:nvSpPr>
                <p:cNvPr id="161" name="Rechthoek 160"/>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2" name="Rechthoek 161"/>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3" name="Rechthoek 162"/>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4" name="Rechthoek 163"/>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5" name="Rechthoek 164"/>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6" name="Rechthoek 165"/>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7" name="Rechthoek 166"/>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8" name="Rechthoek 167"/>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9" name="Rechthoek 168"/>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0" name="Rechthoek 169"/>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1" name="Vrije vorm 170"/>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115" name="Groep 114"/>
            <p:cNvGrpSpPr/>
            <p:nvPr/>
          </p:nvGrpSpPr>
          <p:grpSpPr>
            <a:xfrm>
              <a:off x="-2880382" y="802341"/>
              <a:ext cx="532929" cy="509563"/>
              <a:chOff x="-2880382" y="802341"/>
              <a:chExt cx="532929" cy="509563"/>
            </a:xfrm>
          </p:grpSpPr>
          <p:sp>
            <p:nvSpPr>
              <p:cNvPr id="137" name="Rechthoek 136"/>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1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0" name="Groep 139"/>
              <p:cNvGrpSpPr/>
              <p:nvPr/>
            </p:nvGrpSpPr>
            <p:grpSpPr>
              <a:xfrm>
                <a:off x="-2802433" y="1123442"/>
                <a:ext cx="132915" cy="104889"/>
                <a:chOff x="-2796392" y="1123442"/>
                <a:chExt cx="120832" cy="104889"/>
              </a:xfrm>
            </p:grpSpPr>
            <p:sp>
              <p:nvSpPr>
                <p:cNvPr id="154" name="Rechthoek 15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5" name="Rechthoek 15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6" name="Rechthoek 15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7" name="Rechthoek 15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8" name="Rechthoek 15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1" name="Groep 140"/>
              <p:cNvGrpSpPr/>
              <p:nvPr/>
            </p:nvGrpSpPr>
            <p:grpSpPr>
              <a:xfrm>
                <a:off x="-2575435" y="1123442"/>
                <a:ext cx="133931" cy="104889"/>
                <a:chOff x="-2556734" y="1123442"/>
                <a:chExt cx="147324" cy="104889"/>
              </a:xfrm>
            </p:grpSpPr>
            <p:grpSp>
              <p:nvGrpSpPr>
                <p:cNvPr id="142" name="Groep 141"/>
                <p:cNvGrpSpPr/>
                <p:nvPr/>
              </p:nvGrpSpPr>
              <p:grpSpPr>
                <a:xfrm>
                  <a:off x="-2556734" y="1123442"/>
                  <a:ext cx="68206" cy="104889"/>
                  <a:chOff x="-2796392" y="1123442"/>
                  <a:chExt cx="120832" cy="104889"/>
                </a:xfrm>
              </p:grpSpPr>
              <p:sp>
                <p:nvSpPr>
                  <p:cNvPr id="149" name="Rechthoek 148"/>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0" name="Rechthoek 149"/>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1" name="Rechthoek 150"/>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2" name="Rechthoek 151"/>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3" name="Rechthoek 152"/>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3" name="Groep 142"/>
                <p:cNvGrpSpPr/>
                <p:nvPr/>
              </p:nvGrpSpPr>
              <p:grpSpPr>
                <a:xfrm>
                  <a:off x="-2477616" y="1123442"/>
                  <a:ext cx="68206" cy="104889"/>
                  <a:chOff x="-2796392" y="1123442"/>
                  <a:chExt cx="120832" cy="104889"/>
                </a:xfrm>
              </p:grpSpPr>
              <p:sp>
                <p:nvSpPr>
                  <p:cNvPr id="144" name="Rechthoek 14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5" name="Rechthoek 14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6" name="Rechthoek 14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7" name="Rechthoek 14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8" name="Rechthoek 14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116" name="Groep 115"/>
            <p:cNvGrpSpPr/>
            <p:nvPr userDrawn="1"/>
          </p:nvGrpSpPr>
          <p:grpSpPr>
            <a:xfrm>
              <a:off x="-1967526" y="875670"/>
              <a:ext cx="413704" cy="427699"/>
              <a:chOff x="-1845083" y="758027"/>
              <a:chExt cx="633799" cy="622540"/>
            </a:xfrm>
          </p:grpSpPr>
          <p:sp>
            <p:nvSpPr>
              <p:cNvPr id="124" name="Afgeronde rechthoek 123"/>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5" name="Groep 124"/>
              <p:cNvGrpSpPr/>
              <p:nvPr userDrawn="1"/>
            </p:nvGrpSpPr>
            <p:grpSpPr>
              <a:xfrm>
                <a:off x="-1737766" y="864082"/>
                <a:ext cx="419166" cy="410430"/>
                <a:chOff x="3708400" y="309013"/>
                <a:chExt cx="1901295" cy="1861668"/>
              </a:xfrm>
              <a:solidFill>
                <a:srgbClr val="000000"/>
              </a:solidFill>
            </p:grpSpPr>
            <p:sp>
              <p:nvSpPr>
                <p:cNvPr id="126" name="Rechthoek 125"/>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7" name="Rechthoek 126"/>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8" name="Rechthoek 127"/>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9" name="Rechthoek 128"/>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0" name="Rechthoek 129"/>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1" name="Rechthoek 130"/>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2" name="Rechthoek 131"/>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3" name="Rechthoek 132"/>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4" name="Rechthoek 133"/>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5" name="Rechthoek 134"/>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6" name="Vrije vorm 13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117" name="Rechte verbindingslijn 116"/>
            <p:cNvCxnSpPr>
              <a:endCxn id="124"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118" name="Rechte verbindingslijn 117"/>
            <p:cNvCxnSpPr>
              <a:endCxn id="159"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119"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0"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1" name="Groep 120"/>
            <p:cNvGrpSpPr/>
            <p:nvPr/>
          </p:nvGrpSpPr>
          <p:grpSpPr>
            <a:xfrm>
              <a:off x="-2880382" y="410556"/>
              <a:ext cx="528695" cy="344202"/>
              <a:chOff x="-2880382" y="410556"/>
              <a:chExt cx="528695" cy="344202"/>
            </a:xfrm>
          </p:grpSpPr>
          <p:sp>
            <p:nvSpPr>
              <p:cNvPr id="122" name="Afgeronde rechthoek 121"/>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23" name="Vrije vorm 122"/>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grpSp>
        <p:nvGrpSpPr>
          <p:cNvPr id="84" name="Groep 83"/>
          <p:cNvGrpSpPr/>
          <p:nvPr userDrawn="1"/>
        </p:nvGrpSpPr>
        <p:grpSpPr>
          <a:xfrm>
            <a:off x="12421055" y="-5444"/>
            <a:ext cx="2664192" cy="6868888"/>
            <a:chOff x="12421055" y="-5444"/>
            <a:chExt cx="2664192" cy="6868888"/>
          </a:xfrm>
        </p:grpSpPr>
        <p:grpSp>
          <p:nvGrpSpPr>
            <p:cNvPr id="85" name="Groep 84"/>
            <p:cNvGrpSpPr/>
            <p:nvPr userDrawn="1"/>
          </p:nvGrpSpPr>
          <p:grpSpPr>
            <a:xfrm>
              <a:off x="12421055" y="1373081"/>
              <a:ext cx="570558" cy="473863"/>
              <a:chOff x="15171969" y="1587338"/>
              <a:chExt cx="755407" cy="627385"/>
            </a:xfrm>
          </p:grpSpPr>
          <p:sp>
            <p:nvSpPr>
              <p:cNvPr id="218"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19" name="Groep 218"/>
              <p:cNvGrpSpPr/>
              <p:nvPr userDrawn="1"/>
            </p:nvGrpSpPr>
            <p:grpSpPr>
              <a:xfrm>
                <a:off x="15281106" y="1587338"/>
                <a:ext cx="511775" cy="560304"/>
                <a:chOff x="10604642" y="969717"/>
                <a:chExt cx="1290643" cy="1427163"/>
              </a:xfrm>
            </p:grpSpPr>
            <p:grpSp>
              <p:nvGrpSpPr>
                <p:cNvPr id="220" name="Group 879"/>
                <p:cNvGrpSpPr>
                  <a:grpSpLocks noChangeAspect="1"/>
                </p:cNvGrpSpPr>
                <p:nvPr userDrawn="1"/>
              </p:nvGrpSpPr>
              <p:grpSpPr bwMode="auto">
                <a:xfrm>
                  <a:off x="10604642" y="969717"/>
                  <a:ext cx="1290643" cy="1427163"/>
                  <a:chOff x="4798" y="1515"/>
                  <a:chExt cx="813" cy="899"/>
                </a:xfrm>
              </p:grpSpPr>
              <p:sp>
                <p:nvSpPr>
                  <p:cNvPr id="222"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3"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4"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5"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6"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7"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8"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9"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30"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21" name="Vrije vorm 220"/>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86" name="Groep 85"/>
            <p:cNvGrpSpPr/>
            <p:nvPr/>
          </p:nvGrpSpPr>
          <p:grpSpPr>
            <a:xfrm>
              <a:off x="12487778" y="6003628"/>
              <a:ext cx="1980859" cy="542924"/>
              <a:chOff x="12390702" y="6054428"/>
              <a:chExt cx="1980859" cy="542924"/>
            </a:xfrm>
          </p:grpSpPr>
          <p:sp>
            <p:nvSpPr>
              <p:cNvPr id="184" name="Rechthoek 183"/>
              <p:cNvSpPr/>
              <p:nvPr/>
            </p:nvSpPr>
            <p:spPr>
              <a:xfrm>
                <a:off x="12402284"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5" name="Rechthoek 184"/>
              <p:cNvSpPr/>
              <p:nvPr/>
            </p:nvSpPr>
            <p:spPr>
              <a:xfrm>
                <a:off x="12662053" y="6062530"/>
                <a:ext cx="1446230" cy="253916"/>
              </a:xfrm>
              <a:prstGeom prst="rect">
                <a:avLst/>
              </a:prstGeom>
            </p:spPr>
            <p:txBody>
              <a:bodyPr wrap="none">
                <a:spAutoFit/>
              </a:bodyPr>
              <a:lstStyle/>
              <a:p>
                <a:r>
                  <a:rPr lang="en-US" sz="1050" dirty="0">
                    <a:solidFill>
                      <a:schemeClr val="tx1"/>
                    </a:solidFill>
                    <a:latin typeface="+mn-lt"/>
                    <a:ea typeface="Adobe Heiti Std R" panose="020B0400000000000000" pitchFamily="34" charset="-128"/>
                    <a:cs typeface="Segoe UI Light" panose="020B0502040204020203" pitchFamily="34" charset="0"/>
                  </a:rPr>
                  <a:t>Change chart type</a:t>
                </a:r>
              </a:p>
            </p:txBody>
          </p:sp>
          <p:sp>
            <p:nvSpPr>
              <p:cNvPr id="186" name="Gelijkbenige driehoek 185"/>
              <p:cNvSpPr/>
              <p:nvPr/>
            </p:nvSpPr>
            <p:spPr>
              <a:xfrm rot="5400000">
                <a:off x="1421047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7" name="Afgeronde rechthoek 186"/>
              <p:cNvSpPr/>
              <p:nvPr/>
            </p:nvSpPr>
            <p:spPr>
              <a:xfrm>
                <a:off x="12390702" y="6322741"/>
                <a:ext cx="1973675" cy="268314"/>
              </a:xfrm>
              <a:prstGeom prst="roundRect">
                <a:avLst/>
              </a:prstGeom>
              <a:gradFill>
                <a:gsLst>
                  <a:gs pos="0">
                    <a:srgbClr val="FFF2BD"/>
                  </a:gs>
                  <a:gs pos="34000">
                    <a:srgbClr val="FFE98B"/>
                  </a:gs>
                  <a:gs pos="78000">
                    <a:srgbClr val="FFF5C9"/>
                  </a:gs>
                  <a:gs pos="59000">
                    <a:srgbClr val="FFE98B"/>
                  </a:gs>
                </a:gsLst>
                <a:lin ang="5400000" scaled="0"/>
              </a:gra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ea typeface="Adobe Heiti Std R" panose="020B0400000000000000" pitchFamily="34" charset="-128"/>
                    <a:cs typeface="Segoe UI Light" panose="020B0502040204020203" pitchFamily="34" charset="0"/>
                  </a:rPr>
                  <a:t>Edit data</a:t>
                </a:r>
              </a:p>
            </p:txBody>
          </p:sp>
          <p:grpSp>
            <p:nvGrpSpPr>
              <p:cNvPr id="188" name="Groep 187"/>
              <p:cNvGrpSpPr/>
              <p:nvPr/>
            </p:nvGrpSpPr>
            <p:grpSpPr>
              <a:xfrm>
                <a:off x="12461788" y="6100223"/>
                <a:ext cx="204691" cy="170000"/>
                <a:chOff x="15171969" y="1587338"/>
                <a:chExt cx="755407" cy="627385"/>
              </a:xfrm>
            </p:grpSpPr>
            <p:sp>
              <p:nvSpPr>
                <p:cNvPr id="205"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06" name="Groep 205"/>
                <p:cNvGrpSpPr/>
                <p:nvPr userDrawn="1"/>
              </p:nvGrpSpPr>
              <p:grpSpPr>
                <a:xfrm>
                  <a:off x="15281106" y="1587338"/>
                  <a:ext cx="511775" cy="560304"/>
                  <a:chOff x="10604642" y="969717"/>
                  <a:chExt cx="1290643" cy="1427163"/>
                </a:xfrm>
              </p:grpSpPr>
              <p:grpSp>
                <p:nvGrpSpPr>
                  <p:cNvPr id="207" name="Group 879"/>
                  <p:cNvGrpSpPr>
                    <a:grpSpLocks noChangeAspect="1"/>
                  </p:cNvGrpSpPr>
                  <p:nvPr userDrawn="1"/>
                </p:nvGrpSpPr>
                <p:grpSpPr bwMode="auto">
                  <a:xfrm>
                    <a:off x="10604642" y="969717"/>
                    <a:ext cx="1290643" cy="1427163"/>
                    <a:chOff x="4798" y="1515"/>
                    <a:chExt cx="813" cy="899"/>
                  </a:xfrm>
                </p:grpSpPr>
                <p:sp>
                  <p:nvSpPr>
                    <p:cNvPr id="209"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0"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1"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2"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3"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4"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5"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6"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7"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08" name="Vrije vorm 207"/>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189" name="Groep 188"/>
              <p:cNvGrpSpPr/>
              <p:nvPr/>
            </p:nvGrpSpPr>
            <p:grpSpPr>
              <a:xfrm>
                <a:off x="12468521" y="6356844"/>
                <a:ext cx="133446" cy="114786"/>
                <a:chOff x="14587469" y="6356844"/>
                <a:chExt cx="133446" cy="114786"/>
              </a:xfrm>
            </p:grpSpPr>
            <p:sp>
              <p:nvSpPr>
                <p:cNvPr id="195" name="Rectangle 6"/>
                <p:cNvSpPr>
                  <a:spLocks noChangeArrowheads="1"/>
                </p:cNvSpPr>
                <p:nvPr userDrawn="1"/>
              </p:nvSpPr>
              <p:spPr bwMode="auto">
                <a:xfrm>
                  <a:off x="14588703" y="6379233"/>
                  <a:ext cx="130780" cy="91699"/>
                </a:xfrm>
                <a:prstGeom prst="rect">
                  <a:avLst/>
                </a:prstGeom>
                <a:solidFill>
                  <a:srgbClr val="F2FAFF"/>
                </a:solidFill>
                <a:ln w="0">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6" name="Rectangle 15"/>
                <p:cNvSpPr>
                  <a:spLocks noChangeArrowheads="1"/>
                </p:cNvSpPr>
                <p:nvPr userDrawn="1"/>
              </p:nvSpPr>
              <p:spPr bwMode="auto">
                <a:xfrm>
                  <a:off x="14587469" y="6423761"/>
                  <a:ext cx="131076" cy="1446"/>
                </a:xfrm>
                <a:prstGeom prst="rect">
                  <a:avLst/>
                </a:prstGeom>
                <a:gradFill flip="none" rotWithShape="1">
                  <a:gsLst>
                    <a:gs pos="20000">
                      <a:srgbClr val="0039AC"/>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7" name="Freeform 14"/>
                <p:cNvSpPr>
                  <a:spLocks noEditPoints="1"/>
                </p:cNvSpPr>
                <p:nvPr userDrawn="1"/>
              </p:nvSpPr>
              <p:spPr bwMode="auto">
                <a:xfrm>
                  <a:off x="14588901" y="6356844"/>
                  <a:ext cx="132014" cy="114786"/>
                </a:xfrm>
                <a:custGeom>
                  <a:avLst/>
                  <a:gdLst>
                    <a:gd name="T0" fmla="*/ 48 w 5347"/>
                    <a:gd name="T1" fmla="*/ 48 h 4605"/>
                    <a:gd name="T2" fmla="*/ 48 w 5347"/>
                    <a:gd name="T3" fmla="*/ 4557 h 4605"/>
                    <a:gd name="T4" fmla="*/ 5299 w 5347"/>
                    <a:gd name="T5" fmla="*/ 4557 h 4605"/>
                    <a:gd name="T6" fmla="*/ 5299 w 5347"/>
                    <a:gd name="T7" fmla="*/ 48 h 4605"/>
                    <a:gd name="T8" fmla="*/ 48 w 5347"/>
                    <a:gd name="T9" fmla="*/ 48 h 4605"/>
                    <a:gd name="T10" fmla="*/ 0 w 5347"/>
                    <a:gd name="T11" fmla="*/ 0 h 4605"/>
                    <a:gd name="T12" fmla="*/ 5347 w 5347"/>
                    <a:gd name="T13" fmla="*/ 0 h 4605"/>
                    <a:gd name="T14" fmla="*/ 5347 w 5347"/>
                    <a:gd name="T15" fmla="*/ 4605 h 4605"/>
                    <a:gd name="T16" fmla="*/ 0 w 5347"/>
                    <a:gd name="T17" fmla="*/ 4605 h 4605"/>
                    <a:gd name="T18" fmla="*/ 0 w 5347"/>
                    <a:gd name="T19" fmla="*/ 0 h 4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7" h="4605">
                      <a:moveTo>
                        <a:pt x="48" y="48"/>
                      </a:moveTo>
                      <a:lnTo>
                        <a:pt x="48" y="4557"/>
                      </a:lnTo>
                      <a:lnTo>
                        <a:pt x="5299" y="4557"/>
                      </a:lnTo>
                      <a:lnTo>
                        <a:pt x="5299" y="48"/>
                      </a:lnTo>
                      <a:lnTo>
                        <a:pt x="48" y="48"/>
                      </a:lnTo>
                      <a:close/>
                      <a:moveTo>
                        <a:pt x="0" y="0"/>
                      </a:moveTo>
                      <a:lnTo>
                        <a:pt x="5347" y="0"/>
                      </a:lnTo>
                      <a:lnTo>
                        <a:pt x="5347" y="4605"/>
                      </a:lnTo>
                      <a:lnTo>
                        <a:pt x="0" y="4605"/>
                      </a:lnTo>
                      <a:lnTo>
                        <a:pt x="0" y="0"/>
                      </a:lnTo>
                      <a:close/>
                    </a:path>
                  </a:pathLst>
                </a:custGeom>
                <a:solidFill>
                  <a:srgbClr val="2E5D8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cxnSp>
              <p:nvCxnSpPr>
                <p:cNvPr id="198" name="Rechte verbindingslijn 197"/>
                <p:cNvCxnSpPr/>
                <p:nvPr userDrawn="1"/>
              </p:nvCxnSpPr>
              <p:spPr>
                <a:xfrm flipH="1">
                  <a:off x="14654334" y="6382168"/>
                  <a:ext cx="162"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Rechte verbindingslijn 198"/>
                <p:cNvCxnSpPr/>
                <p:nvPr userDrawn="1"/>
              </p:nvCxnSpPr>
              <p:spPr>
                <a:xfrm>
                  <a:off x="14689188" y="6382168"/>
                  <a:ext cx="0"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Rechte verbindingslijn 199"/>
                <p:cNvCxnSpPr/>
                <p:nvPr userDrawn="1"/>
              </p:nvCxnSpPr>
              <p:spPr>
                <a:xfrm>
                  <a:off x="14619892" y="6382040"/>
                  <a:ext cx="0" cy="8577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Rechte verbindingslijn 200"/>
                <p:cNvCxnSpPr/>
                <p:nvPr userDrawn="1"/>
              </p:nvCxnSpPr>
              <p:spPr>
                <a:xfrm flipH="1">
                  <a:off x="14593115" y="6400164"/>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Rechte verbindingslijn 201"/>
                <p:cNvCxnSpPr/>
                <p:nvPr userDrawn="1"/>
              </p:nvCxnSpPr>
              <p:spPr>
                <a:xfrm flipH="1">
                  <a:off x="14593115" y="6423860"/>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Rechte verbindingslijn 202"/>
                <p:cNvCxnSpPr/>
                <p:nvPr userDrawn="1"/>
              </p:nvCxnSpPr>
              <p:spPr>
                <a:xfrm flipH="1">
                  <a:off x="14593115" y="6447556"/>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13"/>
                <p:cNvSpPr>
                  <a:spLocks noChangeArrowheads="1"/>
                </p:cNvSpPr>
                <p:nvPr userDrawn="1"/>
              </p:nvSpPr>
              <p:spPr bwMode="auto">
                <a:xfrm>
                  <a:off x="14590283" y="6359138"/>
                  <a:ext cx="128657" cy="19347"/>
                </a:xfrm>
                <a:prstGeom prst="rect">
                  <a:avLst/>
                </a:prstGeom>
                <a:gradFill flip="none" rotWithShape="1">
                  <a:gsLst>
                    <a:gs pos="0">
                      <a:srgbClr val="1929FF"/>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grpSp>
          <p:grpSp>
            <p:nvGrpSpPr>
              <p:cNvPr id="190" name="Groep 189"/>
              <p:cNvGrpSpPr/>
              <p:nvPr/>
            </p:nvGrpSpPr>
            <p:grpSpPr>
              <a:xfrm>
                <a:off x="12529899" y="6421402"/>
                <a:ext cx="97399" cy="97399"/>
                <a:chOff x="14546483" y="5323041"/>
                <a:chExt cx="242460" cy="242460"/>
              </a:xfrm>
            </p:grpSpPr>
            <p:sp>
              <p:nvSpPr>
                <p:cNvPr id="191" name="Rechthoek 190"/>
                <p:cNvSpPr/>
                <p:nvPr userDrawn="1"/>
              </p:nvSpPr>
              <p:spPr>
                <a:xfrm>
                  <a:off x="14546483" y="5323041"/>
                  <a:ext cx="242460" cy="242460"/>
                </a:xfrm>
                <a:prstGeom prst="rect">
                  <a:avLst/>
                </a:prstGeom>
                <a:solidFill>
                  <a:schemeClr val="bg1"/>
                </a:solidFill>
                <a:ln w="6350">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nvGrpSpPr>
                <p:cNvPr id="192" name="Groep 191"/>
                <p:cNvGrpSpPr/>
                <p:nvPr/>
              </p:nvGrpSpPr>
              <p:grpSpPr>
                <a:xfrm>
                  <a:off x="14568035" y="5357818"/>
                  <a:ext cx="199836" cy="175226"/>
                  <a:chOff x="14559757" y="5349611"/>
                  <a:chExt cx="216392" cy="191641"/>
                </a:xfrm>
              </p:grpSpPr>
              <p:sp>
                <p:nvSpPr>
                  <p:cNvPr id="193" name="Parallellogram 192"/>
                  <p:cNvSpPr/>
                  <p:nvPr/>
                </p:nvSpPr>
                <p:spPr>
                  <a:xfrm>
                    <a:off x="14559757" y="5369222"/>
                    <a:ext cx="214316" cy="147762"/>
                  </a:xfrm>
                  <a:prstGeom prst="parallelogram">
                    <a:avLst>
                      <a:gd name="adj" fmla="val 93909"/>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4" name="Parallellogram 193"/>
                  <p:cNvSpPr/>
                  <p:nvPr/>
                </p:nvSpPr>
                <p:spPr>
                  <a:xfrm flipH="1">
                    <a:off x="14561833" y="5349611"/>
                    <a:ext cx="214316" cy="191641"/>
                  </a:xfrm>
                  <a:prstGeom prst="parallelogram">
                    <a:avLst>
                      <a:gd name="adj" fmla="val 68946"/>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grpSp>
        </p:grpSp>
        <p:sp>
          <p:nvSpPr>
            <p:cNvPr id="87" name="Rechthoek 86"/>
            <p:cNvSpPr/>
            <p:nvPr/>
          </p:nvSpPr>
          <p:spPr>
            <a:xfrm>
              <a:off x="12483705"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INSERT CHART</a:t>
              </a:r>
            </a:p>
          </p:txBody>
        </p:sp>
        <p:sp>
          <p:nvSpPr>
            <p:cNvPr id="88" name="Tekstvak 33"/>
            <p:cNvSpPr txBox="1"/>
            <p:nvPr/>
          </p:nvSpPr>
          <p:spPr>
            <a:xfrm>
              <a:off x="12479311" y="5389331"/>
              <a:ext cx="2588841" cy="447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solidFill>
                    <a:schemeClr val="tx1"/>
                  </a:solidFill>
                  <a:latin typeface="+mn-lt"/>
                  <a:cs typeface="Segoe UI Light" panose="020B0502040204020203" pitchFamily="34" charset="0"/>
                </a:rPr>
                <a:t>Select the chart, click on the right mouse button and choose</a:t>
              </a:r>
              <a:br>
                <a:rPr lang="en-US" sz="1100" kern="0" dirty="0">
                  <a:solidFill>
                    <a:schemeClr val="tx1"/>
                  </a:solidFill>
                  <a:latin typeface="+mn-lt"/>
                  <a:cs typeface="Segoe UI Light" panose="020B0502040204020203" pitchFamily="34" charset="0"/>
                </a:rPr>
              </a:br>
              <a:r>
                <a:rPr lang="en-US" sz="1100" b="1" kern="0" dirty="0">
                  <a:solidFill>
                    <a:schemeClr val="tx1"/>
                  </a:solidFill>
                  <a:latin typeface="+mn-lt"/>
                  <a:cs typeface="Segoe UI Light" panose="020B0502040204020203" pitchFamily="34" charset="0"/>
                </a:rPr>
                <a:t>‘Edit data’</a:t>
              </a:r>
            </a:p>
          </p:txBody>
        </p:sp>
        <p:cxnSp>
          <p:nvCxnSpPr>
            <p:cNvPr id="89" name="Rechte verbindingslijn 88"/>
            <p:cNvCxnSpPr/>
            <p:nvPr/>
          </p:nvCxnSpPr>
          <p:spPr>
            <a:xfrm>
              <a:off x="12470972" y="6863444"/>
              <a:ext cx="2608001" cy="0"/>
            </a:xfrm>
            <a:prstGeom prst="line">
              <a:avLst/>
            </a:prstGeom>
            <a:noFill/>
            <a:ln w="9525" cap="flat" cmpd="sng" algn="ctr">
              <a:solidFill>
                <a:schemeClr val="tx1"/>
              </a:solidFill>
              <a:prstDash val="solid"/>
            </a:ln>
            <a:effectLst/>
          </p:spPr>
        </p:cxnSp>
        <p:sp>
          <p:nvSpPr>
            <p:cNvPr id="90" name="Rechthoek 89"/>
            <p:cNvSpPr/>
            <p:nvPr/>
          </p:nvSpPr>
          <p:spPr>
            <a:xfrm>
              <a:off x="12483705" y="4986092"/>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EDIT CHART</a:t>
              </a:r>
            </a:p>
          </p:txBody>
        </p:sp>
        <p:cxnSp>
          <p:nvCxnSpPr>
            <p:cNvPr id="100" name="Rechte verbindingslijn 99"/>
            <p:cNvCxnSpPr/>
            <p:nvPr/>
          </p:nvCxnSpPr>
          <p:spPr>
            <a:xfrm>
              <a:off x="12487778" y="5274556"/>
              <a:ext cx="2592288" cy="0"/>
            </a:xfrm>
            <a:prstGeom prst="line">
              <a:avLst/>
            </a:prstGeom>
            <a:noFill/>
            <a:ln w="9525" cap="flat" cmpd="sng" algn="ctr">
              <a:solidFill>
                <a:schemeClr val="tx1"/>
              </a:solidFill>
              <a:prstDash val="solid"/>
            </a:ln>
            <a:effectLst/>
          </p:spPr>
        </p:cxnSp>
        <p:pic>
          <p:nvPicPr>
            <p:cNvPr id="10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4186" y="6395104"/>
              <a:ext cx="158644" cy="25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 name="Tekstvak 33"/>
            <p:cNvSpPr txBox="1"/>
            <p:nvPr/>
          </p:nvSpPr>
          <p:spPr>
            <a:xfrm>
              <a:off x="12483705" y="788240"/>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chart.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 chart.</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3" name="Tekstvak 33"/>
            <p:cNvSpPr txBox="1"/>
            <p:nvPr/>
          </p:nvSpPr>
          <p:spPr>
            <a:xfrm>
              <a:off x="12492959" y="2587169"/>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GB" sz="1100" kern="0" dirty="0">
                  <a:solidFill>
                    <a:schemeClr val="tx1"/>
                  </a:solidFill>
                  <a:latin typeface="+mn-lt"/>
                  <a:cs typeface="Segoe UI Light" panose="020B0502040204020203" pitchFamily="34" charset="0"/>
                </a:rPr>
                <a:t>Select the graph you want to use </a:t>
              </a:r>
              <a:br>
                <a:rPr lang="en-GB" sz="1100" kern="0" dirty="0">
                  <a:solidFill>
                    <a:schemeClr val="tx1"/>
                  </a:solidFill>
                  <a:latin typeface="+mn-lt"/>
                  <a:cs typeface="Segoe UI Light" panose="020B0502040204020203" pitchFamily="34" charset="0"/>
                </a:rPr>
              </a:br>
              <a:r>
                <a:rPr lang="en-GB" sz="1100" kern="0" dirty="0">
                  <a:solidFill>
                    <a:schemeClr val="tx1"/>
                  </a:solidFill>
                  <a:latin typeface="+mn-lt"/>
                  <a:cs typeface="Segoe UI Light" panose="020B0502040204020203" pitchFamily="34" charset="0"/>
                </a:rPr>
                <a:t>and click on </a:t>
              </a:r>
              <a:r>
                <a:rPr lang="en-GB" sz="1100" b="1" kern="0" dirty="0">
                  <a:solidFill>
                    <a:schemeClr val="tx1"/>
                  </a:solidFill>
                  <a:latin typeface="+mn-lt"/>
                  <a:cs typeface="Segoe UI Light" panose="020B0502040204020203" pitchFamily="34" charset="0"/>
                </a:rPr>
                <a:t>‘Insert’</a:t>
              </a:r>
            </a:p>
          </p:txBody>
        </p:sp>
        <p:cxnSp>
          <p:nvCxnSpPr>
            <p:cNvPr id="174" name="Rechte verbindingslijn 173"/>
            <p:cNvCxnSpPr/>
            <p:nvPr/>
          </p:nvCxnSpPr>
          <p:spPr>
            <a:xfrm>
              <a:off x="12492959" y="1989344"/>
              <a:ext cx="2592288" cy="0"/>
            </a:xfrm>
            <a:prstGeom prst="line">
              <a:avLst/>
            </a:prstGeom>
            <a:noFill/>
            <a:ln w="9525" cap="flat" cmpd="sng" algn="ctr">
              <a:solidFill>
                <a:schemeClr val="tx1"/>
              </a:solidFill>
              <a:prstDash val="solid"/>
            </a:ln>
            <a:effectLst/>
          </p:spPr>
        </p:cxnSp>
        <p:sp>
          <p:nvSpPr>
            <p:cNvPr id="175" name="Ovaal 174"/>
            <p:cNvSpPr/>
            <p:nvPr userDrawn="1"/>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6" name="Rechte verbindingslijn 175"/>
            <p:cNvCxnSpPr/>
            <p:nvPr userDrawn="1"/>
          </p:nvCxnSpPr>
          <p:spPr>
            <a:xfrm>
              <a:off x="12491620" y="202241"/>
              <a:ext cx="2592288" cy="0"/>
            </a:xfrm>
            <a:prstGeom prst="line">
              <a:avLst/>
            </a:prstGeom>
            <a:noFill/>
            <a:ln w="9525" cap="flat" cmpd="sng" algn="ctr">
              <a:solidFill>
                <a:schemeClr val="tx1"/>
              </a:solidFill>
              <a:prstDash val="solid"/>
            </a:ln>
            <a:effectLst/>
          </p:spPr>
        </p:cxnSp>
        <p:sp>
          <p:nvSpPr>
            <p:cNvPr id="177" name="Ovaal 176"/>
            <p:cNvSpPr/>
            <p:nvPr userDrawn="1"/>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178" name="Rechte verbindingslijn 177"/>
            <p:cNvCxnSpPr/>
            <p:nvPr userDrawn="1"/>
          </p:nvCxnSpPr>
          <p:spPr>
            <a:xfrm>
              <a:off x="12474814" y="3552420"/>
              <a:ext cx="2608001" cy="0"/>
            </a:xfrm>
            <a:prstGeom prst="line">
              <a:avLst/>
            </a:prstGeom>
            <a:noFill/>
            <a:ln w="9525" cap="flat" cmpd="sng" algn="ctr">
              <a:solidFill>
                <a:schemeClr val="tx1"/>
              </a:solidFill>
              <a:prstDash val="solid"/>
            </a:ln>
            <a:effectLst/>
          </p:spPr>
        </p:cxnSp>
        <p:grpSp>
          <p:nvGrpSpPr>
            <p:cNvPr id="179" name="Groep 178"/>
            <p:cNvGrpSpPr/>
            <p:nvPr userDrawn="1"/>
          </p:nvGrpSpPr>
          <p:grpSpPr>
            <a:xfrm>
              <a:off x="12475515" y="3095595"/>
              <a:ext cx="1114138" cy="297656"/>
              <a:chOff x="13560784" y="3471416"/>
              <a:chExt cx="1114138" cy="297656"/>
            </a:xfrm>
          </p:grpSpPr>
          <p:sp>
            <p:nvSpPr>
              <p:cNvPr id="180" name="Afgeronde rechthoek 179"/>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81"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GB" sz="900" dirty="0">
                    <a:latin typeface="+mn-lt"/>
                  </a:rPr>
                  <a:t>Insert</a:t>
                </a:r>
              </a:p>
            </p:txBody>
          </p:sp>
          <p:cxnSp>
            <p:nvCxnSpPr>
              <p:cNvPr id="182" name="Rechte verbindingslijn 181"/>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Gelijkbenige driehoek 182"/>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grpSp>
        <p:nvGrpSpPr>
          <p:cNvPr id="241" name="GRID" hidden="1"/>
          <p:cNvGrpSpPr/>
          <p:nvPr userDrawn="1"/>
        </p:nvGrpSpPr>
        <p:grpSpPr>
          <a:xfrm>
            <a:off x="91853" y="108284"/>
            <a:ext cx="11987851" cy="6641434"/>
            <a:chOff x="91853" y="108284"/>
            <a:chExt cx="11987851" cy="6641434"/>
          </a:xfrm>
        </p:grpSpPr>
        <p:sp>
          <p:nvSpPr>
            <p:cNvPr id="242" name="Rechthoek 241"/>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3" name="Rechthoek 242"/>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4" name="Rechthoek 243"/>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5" name="Rechthoek 244"/>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6" name="Rechthoek 245"/>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7" name="Rechthoek 246"/>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8" name="Rechthoek 247"/>
            <p:cNvSpPr/>
            <p:nvPr userDrawn="1"/>
          </p:nvSpPr>
          <p:spPr>
            <a:xfrm>
              <a:off x="91853" y="2114204"/>
              <a:ext cx="11987851" cy="3763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9" name="Rechthoek 248"/>
            <p:cNvSpPr/>
            <p:nvPr userDrawn="1"/>
          </p:nvSpPr>
          <p:spPr>
            <a:xfrm rot="5400000">
              <a:off x="1452652"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Tree>
    <p:extLst>
      <p:ext uri="{BB962C8B-B14F-4D97-AF65-F5344CB8AC3E}">
        <p14:creationId xmlns:p14="http://schemas.microsoft.com/office/powerpoint/2010/main" val="158226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100 W">
    <p:spTree>
      <p:nvGrpSpPr>
        <p:cNvPr id="1" name=""/>
        <p:cNvGrpSpPr/>
        <p:nvPr/>
      </p:nvGrpSpPr>
      <p:grpSpPr>
        <a:xfrm>
          <a:off x="0" y="0"/>
          <a:ext cx="0" cy="0"/>
          <a:chOff x="0" y="0"/>
          <a:chExt cx="0" cy="0"/>
        </a:xfrm>
      </p:grpSpPr>
      <p:sp>
        <p:nvSpPr>
          <p:cNvPr id="232" name="Rechthoek 231"/>
          <p:cNvSpPr/>
          <p:nvPr userDrawn="1"/>
        </p:nvSpPr>
        <p:spPr>
          <a:xfrm flipV="1">
            <a:off x="108280" y="108284"/>
            <a:ext cx="11971423" cy="5233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a:p>
        </p:txBody>
      </p:sp>
      <p:sp>
        <p:nvSpPr>
          <p:cNvPr id="2" name="Titel 1"/>
          <p:cNvSpPr>
            <a:spLocks noGrp="1"/>
          </p:cNvSpPr>
          <p:nvPr>
            <p:ph type="title"/>
          </p:nvPr>
        </p:nvSpPr>
        <p:spPr>
          <a:xfrm>
            <a:off x="998619" y="5823750"/>
            <a:ext cx="6184233" cy="568025"/>
          </a:xfrm>
        </p:spPr>
        <p:txBody>
          <a:bodyPr/>
          <a:lstStyle>
            <a:lvl1pPr>
              <a:defRPr sz="1700"/>
            </a:lvl1pPr>
          </a:lstStyle>
          <a:p>
            <a:r>
              <a:rPr lang="en-US"/>
              <a:t>Click to edit Master title style</a:t>
            </a:r>
            <a:endParaRPr lang="en-US" dirty="0"/>
          </a:p>
        </p:txBody>
      </p:sp>
      <p:sp>
        <p:nvSpPr>
          <p:cNvPr id="6" name="Tijdelijke aanduiding voor dianummer 5"/>
          <p:cNvSpPr>
            <a:spLocks noGrp="1"/>
          </p:cNvSpPr>
          <p:nvPr>
            <p:ph type="sldNum" sz="quarter" idx="12"/>
          </p:nvPr>
        </p:nvSpPr>
        <p:spPr/>
        <p:txBody>
          <a:bodyPr/>
          <a:lstStyle/>
          <a:p>
            <a:fld id="{1DD1B9A6-A03E-421F-934C-B876C659E09D}" type="slidenum">
              <a:rPr lang="en-US" smtClean="0"/>
              <a:t>‹#›</a:t>
            </a:fld>
            <a:endParaRPr lang="en-US" dirty="0"/>
          </a:p>
        </p:txBody>
      </p:sp>
      <p:sp>
        <p:nvSpPr>
          <p:cNvPr id="91" name="Tekstvak 90"/>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Chart 100%</a:t>
            </a:r>
          </a:p>
        </p:txBody>
      </p:sp>
      <p:sp>
        <p:nvSpPr>
          <p:cNvPr id="102" name="Tijdelijke aanduiding voor grafiek 17"/>
          <p:cNvSpPr>
            <a:spLocks noGrp="1"/>
          </p:cNvSpPr>
          <p:nvPr>
            <p:ph type="chart" sz="quarter" idx="13" hasCustomPrompt="1"/>
          </p:nvPr>
        </p:nvSpPr>
        <p:spPr>
          <a:xfrm>
            <a:off x="998619" y="1335505"/>
            <a:ext cx="10190272" cy="3176337"/>
          </a:xfrm>
          <a:solidFill>
            <a:schemeClr val="tx2"/>
          </a:solidFill>
        </p:spPr>
        <p:txBody>
          <a:bodyPr tIns="1440000"/>
          <a:lstStyle>
            <a:lvl1pPr marL="0" indent="0" algn="ctr">
              <a:buNone/>
              <a:defRPr>
                <a:solidFill>
                  <a:schemeClr val="accent1"/>
                </a:solidFill>
              </a:defRPr>
            </a:lvl1pPr>
          </a:lstStyle>
          <a:p>
            <a:r>
              <a:rPr lang="en-US" noProof="0" dirty="0"/>
              <a:t>Click on the pictogram below</a:t>
            </a:r>
            <a:br>
              <a:rPr lang="en-US" noProof="0" dirty="0"/>
            </a:br>
            <a:r>
              <a:rPr lang="en-US" noProof="0" dirty="0"/>
              <a:t>to insert a chart</a:t>
            </a:r>
          </a:p>
        </p:txBody>
      </p:sp>
      <p:sp>
        <p:nvSpPr>
          <p:cNvPr id="103" name="Tijdelijke aanduiding voor tekst 2"/>
          <p:cNvSpPr>
            <a:spLocks noGrp="1"/>
          </p:cNvSpPr>
          <p:nvPr>
            <p:ph type="body" sz="quarter" idx="15" hasCustomPrompt="1"/>
          </p:nvPr>
        </p:nvSpPr>
        <p:spPr>
          <a:xfrm>
            <a:off x="433761" y="4906078"/>
            <a:ext cx="10755605" cy="170783"/>
          </a:xfrm>
        </p:spPr>
        <p:txBody>
          <a:bodyPr/>
          <a:lstStyle>
            <a:lvl1pPr algn="l">
              <a:defRPr sz="700" cap="all" spc="150" baseline="0">
                <a:solidFill>
                  <a:schemeClr val="accent1"/>
                </a:solidFill>
              </a:defRPr>
            </a:lvl1pPr>
          </a:lstStyle>
          <a:p>
            <a:pPr lvl="0"/>
            <a:r>
              <a:rPr lang="nl-NL" cap="all" baseline="0" dirty="0"/>
              <a:t>Source:</a:t>
            </a:r>
            <a:endParaRPr lang="en-US" dirty="0"/>
          </a:p>
        </p:txBody>
      </p:sp>
      <p:grpSp>
        <p:nvGrpSpPr>
          <p:cNvPr id="105" name="Instruction 9 test levels"/>
          <p:cNvGrpSpPr/>
          <p:nvPr userDrawn="1"/>
        </p:nvGrpSpPr>
        <p:grpSpPr>
          <a:xfrm>
            <a:off x="-2880382" y="-5444"/>
            <a:ext cx="2589956" cy="2362903"/>
            <a:chOff x="-2880382" y="-5444"/>
            <a:chExt cx="2589956" cy="2362903"/>
          </a:xfrm>
        </p:grpSpPr>
        <p:sp>
          <p:nvSpPr>
            <p:cNvPr id="106" name="Rechthoek 105"/>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7" name="Ovaal 106"/>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08" name="Ovaal 107"/>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09"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110"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111" name="Rechte verbindingslijn 110"/>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112" name="Rechte verbindingslijn 111"/>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113" name="Rechte verbindingslijn 112"/>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114" name="Groep 113"/>
            <p:cNvGrpSpPr/>
            <p:nvPr userDrawn="1"/>
          </p:nvGrpSpPr>
          <p:grpSpPr>
            <a:xfrm>
              <a:off x="-1967526" y="411247"/>
              <a:ext cx="409108" cy="427699"/>
              <a:chOff x="-1085063" y="758027"/>
              <a:chExt cx="633799" cy="622540"/>
            </a:xfrm>
          </p:grpSpPr>
          <p:sp>
            <p:nvSpPr>
              <p:cNvPr id="159" name="Afgeronde rechthoek 158"/>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60" name="Groep 159"/>
              <p:cNvGrpSpPr/>
              <p:nvPr userDrawn="1"/>
            </p:nvGrpSpPr>
            <p:grpSpPr>
              <a:xfrm>
                <a:off x="-977746" y="864082"/>
                <a:ext cx="419166" cy="410430"/>
                <a:chOff x="6366933" y="309013"/>
                <a:chExt cx="1901295" cy="1861668"/>
              </a:xfrm>
              <a:solidFill>
                <a:srgbClr val="000000"/>
              </a:solidFill>
            </p:grpSpPr>
            <p:sp>
              <p:nvSpPr>
                <p:cNvPr id="161" name="Rechthoek 160"/>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2" name="Rechthoek 161"/>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3" name="Rechthoek 162"/>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4" name="Rechthoek 163"/>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5" name="Rechthoek 164"/>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6" name="Rechthoek 165"/>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7" name="Rechthoek 166"/>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8" name="Rechthoek 167"/>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9" name="Rechthoek 168"/>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0" name="Rechthoek 169"/>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1" name="Vrije vorm 170"/>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115" name="Groep 114"/>
            <p:cNvGrpSpPr/>
            <p:nvPr/>
          </p:nvGrpSpPr>
          <p:grpSpPr>
            <a:xfrm>
              <a:off x="-2880382" y="802341"/>
              <a:ext cx="532929" cy="509563"/>
              <a:chOff x="-2880382" y="802341"/>
              <a:chExt cx="532929" cy="509563"/>
            </a:xfrm>
          </p:grpSpPr>
          <p:sp>
            <p:nvSpPr>
              <p:cNvPr id="137" name="Rechthoek 136"/>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1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0" name="Groep 139"/>
              <p:cNvGrpSpPr/>
              <p:nvPr/>
            </p:nvGrpSpPr>
            <p:grpSpPr>
              <a:xfrm>
                <a:off x="-2802433" y="1123442"/>
                <a:ext cx="132915" cy="104889"/>
                <a:chOff x="-2796392" y="1123442"/>
                <a:chExt cx="120832" cy="104889"/>
              </a:xfrm>
            </p:grpSpPr>
            <p:sp>
              <p:nvSpPr>
                <p:cNvPr id="154" name="Rechthoek 15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5" name="Rechthoek 15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6" name="Rechthoek 15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7" name="Rechthoek 15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8" name="Rechthoek 15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1" name="Groep 140"/>
              <p:cNvGrpSpPr/>
              <p:nvPr/>
            </p:nvGrpSpPr>
            <p:grpSpPr>
              <a:xfrm>
                <a:off x="-2575435" y="1123442"/>
                <a:ext cx="133931" cy="104889"/>
                <a:chOff x="-2556734" y="1123442"/>
                <a:chExt cx="147324" cy="104889"/>
              </a:xfrm>
            </p:grpSpPr>
            <p:grpSp>
              <p:nvGrpSpPr>
                <p:cNvPr id="142" name="Groep 141"/>
                <p:cNvGrpSpPr/>
                <p:nvPr/>
              </p:nvGrpSpPr>
              <p:grpSpPr>
                <a:xfrm>
                  <a:off x="-2556734" y="1123442"/>
                  <a:ext cx="68206" cy="104889"/>
                  <a:chOff x="-2796392" y="1123442"/>
                  <a:chExt cx="120832" cy="104889"/>
                </a:xfrm>
              </p:grpSpPr>
              <p:sp>
                <p:nvSpPr>
                  <p:cNvPr id="149" name="Rechthoek 148"/>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0" name="Rechthoek 149"/>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1" name="Rechthoek 150"/>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2" name="Rechthoek 151"/>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3" name="Rechthoek 152"/>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3" name="Groep 142"/>
                <p:cNvGrpSpPr/>
                <p:nvPr/>
              </p:nvGrpSpPr>
              <p:grpSpPr>
                <a:xfrm>
                  <a:off x="-2477616" y="1123442"/>
                  <a:ext cx="68206" cy="104889"/>
                  <a:chOff x="-2796392" y="1123442"/>
                  <a:chExt cx="120832" cy="104889"/>
                </a:xfrm>
              </p:grpSpPr>
              <p:sp>
                <p:nvSpPr>
                  <p:cNvPr id="144" name="Rechthoek 143"/>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5" name="Rechthoek 144"/>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6" name="Rechthoek 145"/>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7" name="Rechthoek 146"/>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8" name="Rechthoek 147"/>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116" name="Groep 115"/>
            <p:cNvGrpSpPr/>
            <p:nvPr userDrawn="1"/>
          </p:nvGrpSpPr>
          <p:grpSpPr>
            <a:xfrm>
              <a:off x="-1967526" y="875670"/>
              <a:ext cx="413704" cy="427699"/>
              <a:chOff x="-1845083" y="758027"/>
              <a:chExt cx="633799" cy="622540"/>
            </a:xfrm>
          </p:grpSpPr>
          <p:sp>
            <p:nvSpPr>
              <p:cNvPr id="124" name="Afgeronde rechthoek 123"/>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5" name="Groep 124"/>
              <p:cNvGrpSpPr/>
              <p:nvPr userDrawn="1"/>
            </p:nvGrpSpPr>
            <p:grpSpPr>
              <a:xfrm>
                <a:off x="-1737766" y="864082"/>
                <a:ext cx="419166" cy="410430"/>
                <a:chOff x="3708400" y="309013"/>
                <a:chExt cx="1901295" cy="1861668"/>
              </a:xfrm>
              <a:solidFill>
                <a:srgbClr val="000000"/>
              </a:solidFill>
            </p:grpSpPr>
            <p:sp>
              <p:nvSpPr>
                <p:cNvPr id="126" name="Rechthoek 125"/>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7" name="Rechthoek 126"/>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8" name="Rechthoek 127"/>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9" name="Rechthoek 128"/>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0" name="Rechthoek 129"/>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1" name="Rechthoek 130"/>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2" name="Rechthoek 131"/>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3" name="Rechthoek 132"/>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4" name="Rechthoek 133"/>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5" name="Rechthoek 134"/>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6" name="Vrije vorm 135"/>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117" name="Rechte verbindingslijn 116"/>
            <p:cNvCxnSpPr>
              <a:endCxn id="124"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118" name="Rechte verbindingslijn 117"/>
            <p:cNvCxnSpPr>
              <a:endCxn id="159"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119"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0"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1" name="Groep 120"/>
            <p:cNvGrpSpPr/>
            <p:nvPr/>
          </p:nvGrpSpPr>
          <p:grpSpPr>
            <a:xfrm>
              <a:off x="-2880382" y="410556"/>
              <a:ext cx="528695" cy="344202"/>
              <a:chOff x="-2880382" y="410556"/>
              <a:chExt cx="528695" cy="344202"/>
            </a:xfrm>
          </p:grpSpPr>
          <p:sp>
            <p:nvSpPr>
              <p:cNvPr id="122" name="Afgeronde rechthoek 121"/>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23" name="Vrije vorm 122"/>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grpSp>
        <p:nvGrpSpPr>
          <p:cNvPr id="84" name="Groep 83"/>
          <p:cNvGrpSpPr/>
          <p:nvPr userDrawn="1"/>
        </p:nvGrpSpPr>
        <p:grpSpPr>
          <a:xfrm>
            <a:off x="12421055" y="-5444"/>
            <a:ext cx="2664192" cy="6868888"/>
            <a:chOff x="12421055" y="-5444"/>
            <a:chExt cx="2664192" cy="6868888"/>
          </a:xfrm>
        </p:grpSpPr>
        <p:grpSp>
          <p:nvGrpSpPr>
            <p:cNvPr id="85" name="Groep 84"/>
            <p:cNvGrpSpPr/>
            <p:nvPr userDrawn="1"/>
          </p:nvGrpSpPr>
          <p:grpSpPr>
            <a:xfrm>
              <a:off x="12421055" y="1373081"/>
              <a:ext cx="570558" cy="473863"/>
              <a:chOff x="15171969" y="1587338"/>
              <a:chExt cx="755407" cy="627385"/>
            </a:xfrm>
          </p:grpSpPr>
          <p:sp>
            <p:nvSpPr>
              <p:cNvPr id="218"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19" name="Groep 218"/>
              <p:cNvGrpSpPr/>
              <p:nvPr userDrawn="1"/>
            </p:nvGrpSpPr>
            <p:grpSpPr>
              <a:xfrm>
                <a:off x="15281106" y="1587338"/>
                <a:ext cx="511775" cy="560304"/>
                <a:chOff x="10604642" y="969717"/>
                <a:chExt cx="1290643" cy="1427163"/>
              </a:xfrm>
            </p:grpSpPr>
            <p:grpSp>
              <p:nvGrpSpPr>
                <p:cNvPr id="220" name="Group 879"/>
                <p:cNvGrpSpPr>
                  <a:grpSpLocks noChangeAspect="1"/>
                </p:cNvGrpSpPr>
                <p:nvPr userDrawn="1"/>
              </p:nvGrpSpPr>
              <p:grpSpPr bwMode="auto">
                <a:xfrm>
                  <a:off x="10604642" y="969717"/>
                  <a:ext cx="1290643" cy="1427163"/>
                  <a:chOff x="4798" y="1515"/>
                  <a:chExt cx="813" cy="899"/>
                </a:xfrm>
              </p:grpSpPr>
              <p:sp>
                <p:nvSpPr>
                  <p:cNvPr id="222"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3"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4"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5"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6"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7"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8"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29"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30"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21" name="Vrije vorm 220"/>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86" name="Groep 85"/>
            <p:cNvGrpSpPr/>
            <p:nvPr/>
          </p:nvGrpSpPr>
          <p:grpSpPr>
            <a:xfrm>
              <a:off x="12487778" y="6003628"/>
              <a:ext cx="1980859" cy="542924"/>
              <a:chOff x="12390702" y="6054428"/>
              <a:chExt cx="1980859" cy="542924"/>
            </a:xfrm>
          </p:grpSpPr>
          <p:sp>
            <p:nvSpPr>
              <p:cNvPr id="184" name="Rechthoek 183"/>
              <p:cNvSpPr/>
              <p:nvPr/>
            </p:nvSpPr>
            <p:spPr>
              <a:xfrm>
                <a:off x="12402284"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5" name="Rechthoek 184"/>
              <p:cNvSpPr/>
              <p:nvPr/>
            </p:nvSpPr>
            <p:spPr>
              <a:xfrm>
                <a:off x="12662053" y="6062530"/>
                <a:ext cx="1446230" cy="253916"/>
              </a:xfrm>
              <a:prstGeom prst="rect">
                <a:avLst/>
              </a:prstGeom>
            </p:spPr>
            <p:txBody>
              <a:bodyPr wrap="none">
                <a:spAutoFit/>
              </a:bodyPr>
              <a:lstStyle/>
              <a:p>
                <a:r>
                  <a:rPr lang="en-US" sz="1050" dirty="0">
                    <a:solidFill>
                      <a:schemeClr val="tx1"/>
                    </a:solidFill>
                    <a:latin typeface="+mn-lt"/>
                    <a:ea typeface="Adobe Heiti Std R" panose="020B0400000000000000" pitchFamily="34" charset="-128"/>
                    <a:cs typeface="Segoe UI Light" panose="020B0502040204020203" pitchFamily="34" charset="0"/>
                  </a:rPr>
                  <a:t>Change chart type</a:t>
                </a:r>
              </a:p>
            </p:txBody>
          </p:sp>
          <p:sp>
            <p:nvSpPr>
              <p:cNvPr id="186" name="Gelijkbenige driehoek 185"/>
              <p:cNvSpPr/>
              <p:nvPr/>
            </p:nvSpPr>
            <p:spPr>
              <a:xfrm rot="5400000">
                <a:off x="1421047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87" name="Afgeronde rechthoek 186"/>
              <p:cNvSpPr/>
              <p:nvPr/>
            </p:nvSpPr>
            <p:spPr>
              <a:xfrm>
                <a:off x="12390702" y="6322741"/>
                <a:ext cx="1973675" cy="268314"/>
              </a:xfrm>
              <a:prstGeom prst="roundRect">
                <a:avLst/>
              </a:prstGeom>
              <a:gradFill>
                <a:gsLst>
                  <a:gs pos="0">
                    <a:srgbClr val="FFF2BD"/>
                  </a:gs>
                  <a:gs pos="34000">
                    <a:srgbClr val="FFE98B"/>
                  </a:gs>
                  <a:gs pos="78000">
                    <a:srgbClr val="FFF5C9"/>
                  </a:gs>
                  <a:gs pos="59000">
                    <a:srgbClr val="FFE98B"/>
                  </a:gs>
                </a:gsLst>
                <a:lin ang="5400000" scaled="0"/>
              </a:gra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ea typeface="Adobe Heiti Std R" panose="020B0400000000000000" pitchFamily="34" charset="-128"/>
                    <a:cs typeface="Segoe UI Light" panose="020B0502040204020203" pitchFamily="34" charset="0"/>
                  </a:rPr>
                  <a:t>Edit data</a:t>
                </a:r>
              </a:p>
            </p:txBody>
          </p:sp>
          <p:grpSp>
            <p:nvGrpSpPr>
              <p:cNvPr id="188" name="Groep 187"/>
              <p:cNvGrpSpPr/>
              <p:nvPr/>
            </p:nvGrpSpPr>
            <p:grpSpPr>
              <a:xfrm>
                <a:off x="12461788" y="6100223"/>
                <a:ext cx="204691" cy="170000"/>
                <a:chOff x="15171969" y="1587338"/>
                <a:chExt cx="755407" cy="627385"/>
              </a:xfrm>
            </p:grpSpPr>
            <p:sp>
              <p:nvSpPr>
                <p:cNvPr id="205" name="Rechthoek 962"/>
                <p:cNvSpPr/>
                <p:nvPr userDrawn="1"/>
              </p:nvSpPr>
              <p:spPr>
                <a:xfrm>
                  <a:off x="15171969" y="2008934"/>
                  <a:ext cx="755407" cy="205789"/>
                </a:xfrm>
                <a:custGeom>
                  <a:avLst/>
                  <a:gdLst>
                    <a:gd name="connsiteX0" fmla="*/ 0 w 664132"/>
                    <a:gd name="connsiteY0" fmla="*/ 0 h 277787"/>
                    <a:gd name="connsiteX1" fmla="*/ 664132 w 664132"/>
                    <a:gd name="connsiteY1" fmla="*/ 0 h 277787"/>
                    <a:gd name="connsiteX2" fmla="*/ 664132 w 664132"/>
                    <a:gd name="connsiteY2" fmla="*/ 277787 h 277787"/>
                    <a:gd name="connsiteX3" fmla="*/ 0 w 664132"/>
                    <a:gd name="connsiteY3" fmla="*/ 277787 h 277787"/>
                    <a:gd name="connsiteX4" fmla="*/ 0 w 664132"/>
                    <a:gd name="connsiteY4" fmla="*/ 0 h 277787"/>
                    <a:gd name="connsiteX0" fmla="*/ 0 w 664132"/>
                    <a:gd name="connsiteY0" fmla="*/ 0 h 290487"/>
                    <a:gd name="connsiteX1" fmla="*/ 664132 w 664132"/>
                    <a:gd name="connsiteY1" fmla="*/ 0 h 290487"/>
                    <a:gd name="connsiteX2" fmla="*/ 333932 w 664132"/>
                    <a:gd name="connsiteY2" fmla="*/ 290487 h 290487"/>
                    <a:gd name="connsiteX3" fmla="*/ 0 w 664132"/>
                    <a:gd name="connsiteY3" fmla="*/ 277787 h 290487"/>
                    <a:gd name="connsiteX4" fmla="*/ 0 w 664132"/>
                    <a:gd name="connsiteY4" fmla="*/ 0 h 290487"/>
                    <a:gd name="connsiteX0" fmla="*/ 0 w 664132"/>
                    <a:gd name="connsiteY0" fmla="*/ 0 h 277787"/>
                    <a:gd name="connsiteX1" fmla="*/ 664132 w 664132"/>
                    <a:gd name="connsiteY1" fmla="*/ 0 h 277787"/>
                    <a:gd name="connsiteX2" fmla="*/ 575232 w 664132"/>
                    <a:gd name="connsiteY2" fmla="*/ 271437 h 277787"/>
                    <a:gd name="connsiteX3" fmla="*/ 0 w 664132"/>
                    <a:gd name="connsiteY3" fmla="*/ 277787 h 277787"/>
                    <a:gd name="connsiteX4" fmla="*/ 0 w 664132"/>
                    <a:gd name="connsiteY4" fmla="*/ 0 h 277787"/>
                    <a:gd name="connsiteX0" fmla="*/ 0 w 708582"/>
                    <a:gd name="connsiteY0" fmla="*/ 0 h 277787"/>
                    <a:gd name="connsiteX1" fmla="*/ 708582 w 708582"/>
                    <a:gd name="connsiteY1" fmla="*/ 31750 h 277787"/>
                    <a:gd name="connsiteX2" fmla="*/ 575232 w 708582"/>
                    <a:gd name="connsiteY2" fmla="*/ 271437 h 277787"/>
                    <a:gd name="connsiteX3" fmla="*/ 0 w 708582"/>
                    <a:gd name="connsiteY3" fmla="*/ 277787 h 277787"/>
                    <a:gd name="connsiteX4" fmla="*/ 0 w 708582"/>
                    <a:gd name="connsiteY4" fmla="*/ 0 h 277787"/>
                    <a:gd name="connsiteX0" fmla="*/ 228600 w 708582"/>
                    <a:gd name="connsiteY0" fmla="*/ 6350 h 246037"/>
                    <a:gd name="connsiteX1" fmla="*/ 708582 w 708582"/>
                    <a:gd name="connsiteY1" fmla="*/ 0 h 246037"/>
                    <a:gd name="connsiteX2" fmla="*/ 575232 w 708582"/>
                    <a:gd name="connsiteY2" fmla="*/ 239687 h 246037"/>
                    <a:gd name="connsiteX3" fmla="*/ 0 w 708582"/>
                    <a:gd name="connsiteY3" fmla="*/ 246037 h 246037"/>
                    <a:gd name="connsiteX4" fmla="*/ 228600 w 708582"/>
                    <a:gd name="connsiteY4" fmla="*/ 6350 h 246037"/>
                    <a:gd name="connsiteX0" fmla="*/ 228600 w 778432"/>
                    <a:gd name="connsiteY0" fmla="*/ 0 h 239687"/>
                    <a:gd name="connsiteX1" fmla="*/ 778432 w 778432"/>
                    <a:gd name="connsiteY1" fmla="*/ 25400 h 239687"/>
                    <a:gd name="connsiteX2" fmla="*/ 575232 w 778432"/>
                    <a:gd name="connsiteY2" fmla="*/ 233337 h 239687"/>
                    <a:gd name="connsiteX3" fmla="*/ 0 w 778432"/>
                    <a:gd name="connsiteY3" fmla="*/ 239687 h 239687"/>
                    <a:gd name="connsiteX4" fmla="*/ 228600 w 778432"/>
                    <a:gd name="connsiteY4" fmla="*/ 0 h 239687"/>
                    <a:gd name="connsiteX0" fmla="*/ 228600 w 778432"/>
                    <a:gd name="connsiteY0" fmla="*/ 0 h 214287"/>
                    <a:gd name="connsiteX1" fmla="*/ 778432 w 778432"/>
                    <a:gd name="connsiteY1" fmla="*/ 0 h 214287"/>
                    <a:gd name="connsiteX2" fmla="*/ 575232 w 778432"/>
                    <a:gd name="connsiteY2" fmla="*/ 207937 h 214287"/>
                    <a:gd name="connsiteX3" fmla="*/ 0 w 778432"/>
                    <a:gd name="connsiteY3" fmla="*/ 214287 h 214287"/>
                    <a:gd name="connsiteX4" fmla="*/ 228600 w 778432"/>
                    <a:gd name="connsiteY4" fmla="*/ 0 h 214287"/>
                    <a:gd name="connsiteX0" fmla="*/ 228600 w 730724"/>
                    <a:gd name="connsiteY0" fmla="*/ 3975 h 218262"/>
                    <a:gd name="connsiteX1" fmla="*/ 730724 w 730724"/>
                    <a:gd name="connsiteY1" fmla="*/ 0 h 218262"/>
                    <a:gd name="connsiteX2" fmla="*/ 575232 w 730724"/>
                    <a:gd name="connsiteY2" fmla="*/ 211912 h 218262"/>
                    <a:gd name="connsiteX3" fmla="*/ 0 w 730724"/>
                    <a:gd name="connsiteY3" fmla="*/ 218262 h 218262"/>
                    <a:gd name="connsiteX4" fmla="*/ 228600 w 730724"/>
                    <a:gd name="connsiteY4" fmla="*/ 3975 h 218262"/>
                    <a:gd name="connsiteX0" fmla="*/ 252454 w 754578"/>
                    <a:gd name="connsiteY0" fmla="*/ 3975 h 211912"/>
                    <a:gd name="connsiteX1" fmla="*/ 754578 w 754578"/>
                    <a:gd name="connsiteY1" fmla="*/ 0 h 211912"/>
                    <a:gd name="connsiteX2" fmla="*/ 599086 w 754578"/>
                    <a:gd name="connsiteY2" fmla="*/ 211912 h 211912"/>
                    <a:gd name="connsiteX3" fmla="*/ 0 w 754578"/>
                    <a:gd name="connsiteY3" fmla="*/ 210311 h 211912"/>
                    <a:gd name="connsiteX4" fmla="*/ 252454 w 754578"/>
                    <a:gd name="connsiteY4" fmla="*/ 3975 h 211912"/>
                    <a:gd name="connsiteX0" fmla="*/ 172941 w 754578"/>
                    <a:gd name="connsiteY0" fmla="*/ 0 h 219864"/>
                    <a:gd name="connsiteX1" fmla="*/ 754578 w 754578"/>
                    <a:gd name="connsiteY1" fmla="*/ 7952 h 219864"/>
                    <a:gd name="connsiteX2" fmla="*/ 599086 w 754578"/>
                    <a:gd name="connsiteY2" fmla="*/ 219864 h 219864"/>
                    <a:gd name="connsiteX3" fmla="*/ 0 w 754578"/>
                    <a:gd name="connsiteY3" fmla="*/ 218263 h 219864"/>
                    <a:gd name="connsiteX4" fmla="*/ 172941 w 754578"/>
                    <a:gd name="connsiteY4" fmla="*/ 0 h 219864"/>
                    <a:gd name="connsiteX0" fmla="*/ 172941 w 754578"/>
                    <a:gd name="connsiteY0" fmla="*/ 0 h 223840"/>
                    <a:gd name="connsiteX1" fmla="*/ 754578 w 754578"/>
                    <a:gd name="connsiteY1" fmla="*/ 7952 h 223840"/>
                    <a:gd name="connsiteX2" fmla="*/ 654745 w 754578"/>
                    <a:gd name="connsiteY2" fmla="*/ 223840 h 223840"/>
                    <a:gd name="connsiteX3" fmla="*/ 0 w 754578"/>
                    <a:gd name="connsiteY3" fmla="*/ 218263 h 223840"/>
                    <a:gd name="connsiteX4" fmla="*/ 172941 w 754578"/>
                    <a:gd name="connsiteY4" fmla="*/ 0 h 223840"/>
                    <a:gd name="connsiteX0" fmla="*/ 172941 w 754578"/>
                    <a:gd name="connsiteY0" fmla="*/ 0 h 219864"/>
                    <a:gd name="connsiteX1" fmla="*/ 754578 w 754578"/>
                    <a:gd name="connsiteY1" fmla="*/ 7952 h 219864"/>
                    <a:gd name="connsiteX2" fmla="*/ 646793 w 754578"/>
                    <a:gd name="connsiteY2" fmla="*/ 219864 h 219864"/>
                    <a:gd name="connsiteX3" fmla="*/ 0 w 754578"/>
                    <a:gd name="connsiteY3" fmla="*/ 218263 h 219864"/>
                    <a:gd name="connsiteX4" fmla="*/ 172941 w 754578"/>
                    <a:gd name="connsiteY4" fmla="*/ 0 h 219864"/>
                    <a:gd name="connsiteX0" fmla="*/ 172941 w 818189"/>
                    <a:gd name="connsiteY0" fmla="*/ 0 h 219864"/>
                    <a:gd name="connsiteX1" fmla="*/ 818189 w 818189"/>
                    <a:gd name="connsiteY1" fmla="*/ 31806 h 219864"/>
                    <a:gd name="connsiteX2" fmla="*/ 646793 w 818189"/>
                    <a:gd name="connsiteY2" fmla="*/ 219864 h 219864"/>
                    <a:gd name="connsiteX3" fmla="*/ 0 w 818189"/>
                    <a:gd name="connsiteY3" fmla="*/ 218263 h 219864"/>
                    <a:gd name="connsiteX4" fmla="*/ 172941 w 818189"/>
                    <a:gd name="connsiteY4" fmla="*/ 0 h 219864"/>
                    <a:gd name="connsiteX0" fmla="*/ 172941 w 806262"/>
                    <a:gd name="connsiteY0" fmla="*/ 0 h 219864"/>
                    <a:gd name="connsiteX1" fmla="*/ 806262 w 806262"/>
                    <a:gd name="connsiteY1" fmla="*/ 11928 h 219864"/>
                    <a:gd name="connsiteX2" fmla="*/ 646793 w 806262"/>
                    <a:gd name="connsiteY2" fmla="*/ 219864 h 219864"/>
                    <a:gd name="connsiteX3" fmla="*/ 0 w 806262"/>
                    <a:gd name="connsiteY3" fmla="*/ 218263 h 219864"/>
                    <a:gd name="connsiteX4" fmla="*/ 172941 w 806262"/>
                    <a:gd name="connsiteY4" fmla="*/ 0 h 219864"/>
                    <a:gd name="connsiteX0" fmla="*/ 172941 w 798310"/>
                    <a:gd name="connsiteY0" fmla="*/ 0 h 219864"/>
                    <a:gd name="connsiteX1" fmla="*/ 798310 w 798310"/>
                    <a:gd name="connsiteY1" fmla="*/ 15903 h 219864"/>
                    <a:gd name="connsiteX2" fmla="*/ 646793 w 798310"/>
                    <a:gd name="connsiteY2" fmla="*/ 219864 h 219864"/>
                    <a:gd name="connsiteX3" fmla="*/ 0 w 798310"/>
                    <a:gd name="connsiteY3" fmla="*/ 218263 h 219864"/>
                    <a:gd name="connsiteX4" fmla="*/ 172941 w 798310"/>
                    <a:gd name="connsiteY4" fmla="*/ 0 h 219864"/>
                    <a:gd name="connsiteX0" fmla="*/ 172941 w 798310"/>
                    <a:gd name="connsiteY0" fmla="*/ 0 h 259620"/>
                    <a:gd name="connsiteX1" fmla="*/ 798310 w 798310"/>
                    <a:gd name="connsiteY1" fmla="*/ 15903 h 259620"/>
                    <a:gd name="connsiteX2" fmla="*/ 614988 w 798310"/>
                    <a:gd name="connsiteY2" fmla="*/ 259620 h 259620"/>
                    <a:gd name="connsiteX3" fmla="*/ 0 w 798310"/>
                    <a:gd name="connsiteY3" fmla="*/ 218263 h 259620"/>
                    <a:gd name="connsiteX4" fmla="*/ 172941 w 798310"/>
                    <a:gd name="connsiteY4" fmla="*/ 0 h 259620"/>
                    <a:gd name="connsiteX0" fmla="*/ 188843 w 814212"/>
                    <a:gd name="connsiteY0" fmla="*/ 0 h 259620"/>
                    <a:gd name="connsiteX1" fmla="*/ 814212 w 814212"/>
                    <a:gd name="connsiteY1" fmla="*/ 15903 h 259620"/>
                    <a:gd name="connsiteX2" fmla="*/ 630890 w 814212"/>
                    <a:gd name="connsiteY2" fmla="*/ 259620 h 259620"/>
                    <a:gd name="connsiteX3" fmla="*/ 0 w 814212"/>
                    <a:gd name="connsiteY3" fmla="*/ 254043 h 259620"/>
                    <a:gd name="connsiteX4" fmla="*/ 188843 w 814212"/>
                    <a:gd name="connsiteY4" fmla="*/ 0 h 259620"/>
                    <a:gd name="connsiteX0" fmla="*/ 208721 w 834090"/>
                    <a:gd name="connsiteY0" fmla="*/ 0 h 259620"/>
                    <a:gd name="connsiteX1" fmla="*/ 834090 w 834090"/>
                    <a:gd name="connsiteY1" fmla="*/ 15903 h 259620"/>
                    <a:gd name="connsiteX2" fmla="*/ 650768 w 834090"/>
                    <a:gd name="connsiteY2" fmla="*/ 259620 h 259620"/>
                    <a:gd name="connsiteX3" fmla="*/ 0 w 834090"/>
                    <a:gd name="connsiteY3" fmla="*/ 254043 h 259620"/>
                    <a:gd name="connsiteX4" fmla="*/ 208721 w 834090"/>
                    <a:gd name="connsiteY4" fmla="*/ 0 h 259620"/>
                    <a:gd name="connsiteX0" fmla="*/ 268356 w 893725"/>
                    <a:gd name="connsiteY0" fmla="*/ 0 h 259620"/>
                    <a:gd name="connsiteX1" fmla="*/ 893725 w 893725"/>
                    <a:gd name="connsiteY1" fmla="*/ 15903 h 259620"/>
                    <a:gd name="connsiteX2" fmla="*/ 710403 w 893725"/>
                    <a:gd name="connsiteY2" fmla="*/ 259620 h 259620"/>
                    <a:gd name="connsiteX3" fmla="*/ 0 w 893725"/>
                    <a:gd name="connsiteY3" fmla="*/ 254043 h 259620"/>
                    <a:gd name="connsiteX4" fmla="*/ 268356 w 893725"/>
                    <a:gd name="connsiteY4" fmla="*/ 0 h 259620"/>
                    <a:gd name="connsiteX0" fmla="*/ 260405 w 885774"/>
                    <a:gd name="connsiteY0" fmla="*/ 0 h 259620"/>
                    <a:gd name="connsiteX1" fmla="*/ 885774 w 885774"/>
                    <a:gd name="connsiteY1" fmla="*/ 15903 h 259620"/>
                    <a:gd name="connsiteX2" fmla="*/ 702452 w 885774"/>
                    <a:gd name="connsiteY2" fmla="*/ 259620 h 259620"/>
                    <a:gd name="connsiteX3" fmla="*/ 0 w 885774"/>
                    <a:gd name="connsiteY3" fmla="*/ 254043 h 259620"/>
                    <a:gd name="connsiteX4" fmla="*/ 260405 w 885774"/>
                    <a:gd name="connsiteY4" fmla="*/ 0 h 259620"/>
                    <a:gd name="connsiteX0" fmla="*/ 220648 w 885774"/>
                    <a:gd name="connsiteY0" fmla="*/ 0 h 243717"/>
                    <a:gd name="connsiteX1" fmla="*/ 885774 w 885774"/>
                    <a:gd name="connsiteY1" fmla="*/ 0 h 243717"/>
                    <a:gd name="connsiteX2" fmla="*/ 702452 w 885774"/>
                    <a:gd name="connsiteY2" fmla="*/ 243717 h 243717"/>
                    <a:gd name="connsiteX3" fmla="*/ 0 w 885774"/>
                    <a:gd name="connsiteY3" fmla="*/ 238140 h 243717"/>
                    <a:gd name="connsiteX4" fmla="*/ 220648 w 885774"/>
                    <a:gd name="connsiteY4" fmla="*/ 0 h 243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774" h="243717">
                      <a:moveTo>
                        <a:pt x="220648" y="0"/>
                      </a:moveTo>
                      <a:lnTo>
                        <a:pt x="885774" y="0"/>
                      </a:lnTo>
                      <a:lnTo>
                        <a:pt x="702452" y="243717"/>
                      </a:lnTo>
                      <a:lnTo>
                        <a:pt x="0" y="238140"/>
                      </a:lnTo>
                      <a:lnTo>
                        <a:pt x="220648" y="0"/>
                      </a:lnTo>
                      <a:close/>
                    </a:path>
                  </a:pathLst>
                </a:custGeom>
                <a:solidFill>
                  <a:srgbClr val="FFFFFF">
                    <a:lumMod val="50000"/>
                  </a:srgbClr>
                </a:solidFill>
                <a:ln w="25400" cap="flat" cmpd="sng" algn="ctr">
                  <a:noFill/>
                  <a:prstDash val="solid"/>
                </a:ln>
                <a:effectLst>
                  <a:softEdge rad="31750"/>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nvGrpSpPr>
                <p:cNvPr id="206" name="Groep 205"/>
                <p:cNvGrpSpPr/>
                <p:nvPr userDrawn="1"/>
              </p:nvGrpSpPr>
              <p:grpSpPr>
                <a:xfrm>
                  <a:off x="15281106" y="1587338"/>
                  <a:ext cx="511775" cy="560304"/>
                  <a:chOff x="10604642" y="969717"/>
                  <a:chExt cx="1290643" cy="1427163"/>
                </a:xfrm>
              </p:grpSpPr>
              <p:grpSp>
                <p:nvGrpSpPr>
                  <p:cNvPr id="207" name="Group 879"/>
                  <p:cNvGrpSpPr>
                    <a:grpSpLocks noChangeAspect="1"/>
                  </p:cNvGrpSpPr>
                  <p:nvPr userDrawn="1"/>
                </p:nvGrpSpPr>
                <p:grpSpPr bwMode="auto">
                  <a:xfrm>
                    <a:off x="10604642" y="969717"/>
                    <a:ext cx="1290643" cy="1427163"/>
                    <a:chOff x="4798" y="1515"/>
                    <a:chExt cx="813" cy="899"/>
                  </a:xfrm>
                </p:grpSpPr>
                <p:sp>
                  <p:nvSpPr>
                    <p:cNvPr id="209" name="Freeform 886"/>
                    <p:cNvSpPr>
                      <a:spLocks/>
                    </p:cNvSpPr>
                    <p:nvPr userDrawn="1"/>
                  </p:nvSpPr>
                  <p:spPr bwMode="auto">
                    <a:xfrm>
                      <a:off x="5269" y="1515"/>
                      <a:ext cx="71" cy="898"/>
                    </a:xfrm>
                    <a:custGeom>
                      <a:avLst/>
                      <a:gdLst>
                        <a:gd name="T0" fmla="*/ 282 w 282"/>
                        <a:gd name="T1" fmla="*/ 0 h 3595"/>
                        <a:gd name="T2" fmla="*/ 282 w 282"/>
                        <a:gd name="T3" fmla="*/ 3138 h 3595"/>
                        <a:gd name="T4" fmla="*/ 0 w 282"/>
                        <a:gd name="T5" fmla="*/ 3595 h 3595"/>
                        <a:gd name="T6" fmla="*/ 0 w 282"/>
                        <a:gd name="T7" fmla="*/ 285 h 3595"/>
                        <a:gd name="T8" fmla="*/ 282 w 282"/>
                        <a:gd name="T9" fmla="*/ 0 h 3595"/>
                      </a:gdLst>
                      <a:ahLst/>
                      <a:cxnLst>
                        <a:cxn ang="0">
                          <a:pos x="T0" y="T1"/>
                        </a:cxn>
                        <a:cxn ang="0">
                          <a:pos x="T2" y="T3"/>
                        </a:cxn>
                        <a:cxn ang="0">
                          <a:pos x="T4" y="T5"/>
                        </a:cxn>
                        <a:cxn ang="0">
                          <a:pos x="T6" y="T7"/>
                        </a:cxn>
                        <a:cxn ang="0">
                          <a:pos x="T8" y="T9"/>
                        </a:cxn>
                      </a:cxnLst>
                      <a:rect l="0" t="0" r="r" b="b"/>
                      <a:pathLst>
                        <a:path w="282" h="3595">
                          <a:moveTo>
                            <a:pt x="282" y="0"/>
                          </a:moveTo>
                          <a:lnTo>
                            <a:pt x="282" y="3138"/>
                          </a:lnTo>
                          <a:lnTo>
                            <a:pt x="0" y="3595"/>
                          </a:lnTo>
                          <a:lnTo>
                            <a:pt x="0" y="285"/>
                          </a:lnTo>
                          <a:lnTo>
                            <a:pt x="282"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0" name="Rectangle 880"/>
                    <p:cNvSpPr>
                      <a:spLocks noChangeArrowheads="1"/>
                    </p:cNvSpPr>
                    <p:nvPr userDrawn="1"/>
                  </p:nvSpPr>
                  <p:spPr bwMode="auto">
                    <a:xfrm>
                      <a:off x="4798" y="1515"/>
                      <a:ext cx="813" cy="89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1" name="Rectangle 881"/>
                    <p:cNvSpPr>
                      <a:spLocks noChangeArrowheads="1"/>
                    </p:cNvSpPr>
                    <p:nvPr userDrawn="1"/>
                  </p:nvSpPr>
                  <p:spPr bwMode="auto">
                    <a:xfrm>
                      <a:off x="4798" y="1857"/>
                      <a:ext cx="228" cy="557"/>
                    </a:xfrm>
                    <a:prstGeom prst="rect">
                      <a:avLst/>
                    </a:prstGeom>
                    <a:gradFill flip="none" rotWithShape="1">
                      <a:gsLst>
                        <a:gs pos="0">
                          <a:srgbClr val="002060"/>
                        </a:gs>
                        <a:gs pos="100000">
                          <a:srgbClr val="1929FF"/>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2" name="Freeform 882"/>
                    <p:cNvSpPr>
                      <a:spLocks/>
                    </p:cNvSpPr>
                    <p:nvPr userDrawn="1"/>
                  </p:nvSpPr>
                  <p:spPr bwMode="auto">
                    <a:xfrm>
                      <a:off x="4798" y="1771"/>
                      <a:ext cx="314" cy="86"/>
                    </a:xfrm>
                    <a:custGeom>
                      <a:avLst/>
                      <a:gdLst>
                        <a:gd name="T0" fmla="*/ 411 w 1255"/>
                        <a:gd name="T1" fmla="*/ 0 h 342"/>
                        <a:gd name="T2" fmla="*/ 1255 w 1255"/>
                        <a:gd name="T3" fmla="*/ 0 h 342"/>
                        <a:gd name="T4" fmla="*/ 913 w 1255"/>
                        <a:gd name="T5" fmla="*/ 342 h 342"/>
                        <a:gd name="T6" fmla="*/ 0 w 1255"/>
                        <a:gd name="T7" fmla="*/ 342 h 342"/>
                        <a:gd name="T8" fmla="*/ 411 w 1255"/>
                        <a:gd name="T9" fmla="*/ 0 h 342"/>
                      </a:gdLst>
                      <a:ahLst/>
                      <a:cxnLst>
                        <a:cxn ang="0">
                          <a:pos x="T0" y="T1"/>
                        </a:cxn>
                        <a:cxn ang="0">
                          <a:pos x="T2" y="T3"/>
                        </a:cxn>
                        <a:cxn ang="0">
                          <a:pos x="T4" y="T5"/>
                        </a:cxn>
                        <a:cxn ang="0">
                          <a:pos x="T6" y="T7"/>
                        </a:cxn>
                        <a:cxn ang="0">
                          <a:pos x="T8" y="T9"/>
                        </a:cxn>
                      </a:cxnLst>
                      <a:rect l="0" t="0" r="r" b="b"/>
                      <a:pathLst>
                        <a:path w="1255" h="342">
                          <a:moveTo>
                            <a:pt x="411" y="0"/>
                          </a:moveTo>
                          <a:lnTo>
                            <a:pt x="1255" y="0"/>
                          </a:lnTo>
                          <a:lnTo>
                            <a:pt x="913" y="342"/>
                          </a:lnTo>
                          <a:lnTo>
                            <a:pt x="0" y="342"/>
                          </a:lnTo>
                          <a:lnTo>
                            <a:pt x="411" y="0"/>
                          </a:lnTo>
                          <a:close/>
                        </a:path>
                      </a:pathLst>
                    </a:custGeom>
                    <a:solidFill>
                      <a:srgbClr val="0039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3" name="Freeform 883"/>
                    <p:cNvSpPr>
                      <a:spLocks/>
                    </p:cNvSpPr>
                    <p:nvPr userDrawn="1"/>
                  </p:nvSpPr>
                  <p:spPr bwMode="auto">
                    <a:xfrm>
                      <a:off x="5026" y="1771"/>
                      <a:ext cx="85" cy="642"/>
                    </a:xfrm>
                    <a:custGeom>
                      <a:avLst/>
                      <a:gdLst>
                        <a:gd name="T0" fmla="*/ 342 w 342"/>
                        <a:gd name="T1" fmla="*/ 0 h 2568"/>
                        <a:gd name="T2" fmla="*/ 342 w 342"/>
                        <a:gd name="T3" fmla="*/ 2111 h 2568"/>
                        <a:gd name="T4" fmla="*/ 0 w 342"/>
                        <a:gd name="T5" fmla="*/ 2568 h 2568"/>
                        <a:gd name="T6" fmla="*/ 0 w 342"/>
                        <a:gd name="T7" fmla="*/ 342 h 2568"/>
                        <a:gd name="T8" fmla="*/ 342 w 342"/>
                        <a:gd name="T9" fmla="*/ 0 h 2568"/>
                      </a:gdLst>
                      <a:ahLst/>
                      <a:cxnLst>
                        <a:cxn ang="0">
                          <a:pos x="T0" y="T1"/>
                        </a:cxn>
                        <a:cxn ang="0">
                          <a:pos x="T2" y="T3"/>
                        </a:cxn>
                        <a:cxn ang="0">
                          <a:pos x="T4" y="T5"/>
                        </a:cxn>
                        <a:cxn ang="0">
                          <a:pos x="T6" y="T7"/>
                        </a:cxn>
                        <a:cxn ang="0">
                          <a:pos x="T8" y="T9"/>
                        </a:cxn>
                      </a:cxnLst>
                      <a:rect l="0" t="0" r="r" b="b"/>
                      <a:pathLst>
                        <a:path w="342" h="2568">
                          <a:moveTo>
                            <a:pt x="342" y="0"/>
                          </a:moveTo>
                          <a:lnTo>
                            <a:pt x="342" y="2111"/>
                          </a:lnTo>
                          <a:lnTo>
                            <a:pt x="0" y="2568"/>
                          </a:lnTo>
                          <a:lnTo>
                            <a:pt x="0" y="342"/>
                          </a:lnTo>
                          <a:lnTo>
                            <a:pt x="342" y="0"/>
                          </a:lnTo>
                          <a:close/>
                        </a:path>
                      </a:pathLst>
                    </a:custGeom>
                    <a:solidFill>
                      <a:srgbClr val="00007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4" name="Freeform 884"/>
                    <p:cNvSpPr>
                      <a:spLocks/>
                    </p:cNvSpPr>
                    <p:nvPr userDrawn="1"/>
                  </p:nvSpPr>
                  <p:spPr bwMode="auto">
                    <a:xfrm>
                      <a:off x="5054" y="1515"/>
                      <a:ext cx="286" cy="72"/>
                    </a:xfrm>
                    <a:custGeom>
                      <a:avLst/>
                      <a:gdLst>
                        <a:gd name="T0" fmla="*/ 318 w 1140"/>
                        <a:gd name="T1" fmla="*/ 0 h 289"/>
                        <a:gd name="T2" fmla="*/ 1140 w 1140"/>
                        <a:gd name="T3" fmla="*/ 0 h 289"/>
                        <a:gd name="T4" fmla="*/ 855 w 1140"/>
                        <a:gd name="T5" fmla="*/ 289 h 289"/>
                        <a:gd name="T6" fmla="*/ 0 w 1140"/>
                        <a:gd name="T7" fmla="*/ 289 h 289"/>
                        <a:gd name="T8" fmla="*/ 318 w 1140"/>
                        <a:gd name="T9" fmla="*/ 0 h 289"/>
                      </a:gdLst>
                      <a:ahLst/>
                      <a:cxnLst>
                        <a:cxn ang="0">
                          <a:pos x="T0" y="T1"/>
                        </a:cxn>
                        <a:cxn ang="0">
                          <a:pos x="T2" y="T3"/>
                        </a:cxn>
                        <a:cxn ang="0">
                          <a:pos x="T4" y="T5"/>
                        </a:cxn>
                        <a:cxn ang="0">
                          <a:pos x="T6" y="T7"/>
                        </a:cxn>
                        <a:cxn ang="0">
                          <a:pos x="T8" y="T9"/>
                        </a:cxn>
                      </a:cxnLst>
                      <a:rect l="0" t="0" r="r" b="b"/>
                      <a:pathLst>
                        <a:path w="1140" h="289">
                          <a:moveTo>
                            <a:pt x="318" y="0"/>
                          </a:moveTo>
                          <a:lnTo>
                            <a:pt x="1140" y="0"/>
                          </a:lnTo>
                          <a:lnTo>
                            <a:pt x="855" y="289"/>
                          </a:lnTo>
                          <a:lnTo>
                            <a:pt x="0" y="289"/>
                          </a:lnTo>
                          <a:lnTo>
                            <a:pt x="318" y="0"/>
                          </a:lnTo>
                          <a:close/>
                        </a:path>
                      </a:pathLst>
                    </a:custGeom>
                    <a:solidFill>
                      <a:srgbClr val="EEFF2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5" name="Rectangle 885"/>
                    <p:cNvSpPr>
                      <a:spLocks noChangeArrowheads="1"/>
                    </p:cNvSpPr>
                    <p:nvPr userDrawn="1"/>
                  </p:nvSpPr>
                  <p:spPr bwMode="auto">
                    <a:xfrm>
                      <a:off x="5054" y="1587"/>
                      <a:ext cx="215" cy="827"/>
                    </a:xfrm>
                    <a:prstGeom prst="rect">
                      <a:avLst/>
                    </a:prstGeom>
                    <a:gradFill flip="none" rotWithShape="1">
                      <a:gsLst>
                        <a:gs pos="0">
                          <a:srgbClr val="FFC000"/>
                        </a:gs>
                        <a:gs pos="100000">
                          <a:srgbClr val="FFFF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6" name="Rectangle 887"/>
                    <p:cNvSpPr>
                      <a:spLocks noChangeArrowheads="1"/>
                    </p:cNvSpPr>
                    <p:nvPr userDrawn="1"/>
                  </p:nvSpPr>
                  <p:spPr bwMode="auto">
                    <a:xfrm>
                      <a:off x="5298" y="1771"/>
                      <a:ext cx="228" cy="643"/>
                    </a:xfrm>
                    <a:prstGeom prst="rect">
                      <a:avLst/>
                    </a:prstGeom>
                    <a:gradFill flip="none" rotWithShape="1">
                      <a:gsLst>
                        <a:gs pos="0">
                          <a:srgbClr val="B80004"/>
                        </a:gs>
                        <a:gs pos="100000">
                          <a:srgbClr val="FF0000"/>
                        </a:gs>
                      </a:gsLst>
                      <a:lin ang="162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sp>
                  <p:nvSpPr>
                    <p:cNvPr id="217" name="Freeform 888"/>
                    <p:cNvSpPr>
                      <a:spLocks/>
                    </p:cNvSpPr>
                    <p:nvPr userDrawn="1"/>
                  </p:nvSpPr>
                  <p:spPr bwMode="auto">
                    <a:xfrm>
                      <a:off x="5526" y="1686"/>
                      <a:ext cx="85" cy="727"/>
                    </a:xfrm>
                    <a:custGeom>
                      <a:avLst/>
                      <a:gdLst>
                        <a:gd name="T0" fmla="*/ 342 w 342"/>
                        <a:gd name="T1" fmla="*/ 0 h 2911"/>
                        <a:gd name="T2" fmla="*/ 342 w 342"/>
                        <a:gd name="T3" fmla="*/ 2477 h 2911"/>
                        <a:gd name="T4" fmla="*/ 0 w 342"/>
                        <a:gd name="T5" fmla="*/ 2911 h 2911"/>
                        <a:gd name="T6" fmla="*/ 0 w 342"/>
                        <a:gd name="T7" fmla="*/ 334 h 2911"/>
                        <a:gd name="T8" fmla="*/ 342 w 342"/>
                        <a:gd name="T9" fmla="*/ 0 h 2911"/>
                      </a:gdLst>
                      <a:ahLst/>
                      <a:cxnLst>
                        <a:cxn ang="0">
                          <a:pos x="T0" y="T1"/>
                        </a:cxn>
                        <a:cxn ang="0">
                          <a:pos x="T2" y="T3"/>
                        </a:cxn>
                        <a:cxn ang="0">
                          <a:pos x="T4" y="T5"/>
                        </a:cxn>
                        <a:cxn ang="0">
                          <a:pos x="T6" y="T7"/>
                        </a:cxn>
                        <a:cxn ang="0">
                          <a:pos x="T8" y="T9"/>
                        </a:cxn>
                      </a:cxnLst>
                      <a:rect l="0" t="0" r="r" b="b"/>
                      <a:pathLst>
                        <a:path w="342" h="2911">
                          <a:moveTo>
                            <a:pt x="342" y="0"/>
                          </a:moveTo>
                          <a:lnTo>
                            <a:pt x="342" y="2477"/>
                          </a:lnTo>
                          <a:lnTo>
                            <a:pt x="0" y="2911"/>
                          </a:lnTo>
                          <a:lnTo>
                            <a:pt x="0" y="334"/>
                          </a:lnTo>
                          <a:lnTo>
                            <a:pt x="342" y="0"/>
                          </a:lnTo>
                          <a:close/>
                        </a:path>
                      </a:pathLst>
                    </a:custGeom>
                    <a:solidFill>
                      <a:srgbClr val="C2001B"/>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sp>
                <p:nvSpPr>
                  <p:cNvPr id="208" name="Vrije vorm 207"/>
                  <p:cNvSpPr/>
                  <p:nvPr userDrawn="1"/>
                </p:nvSpPr>
                <p:spPr>
                  <a:xfrm>
                    <a:off x="11389225" y="1241176"/>
                    <a:ext cx="506025" cy="137883"/>
                  </a:xfrm>
                  <a:custGeom>
                    <a:avLst/>
                    <a:gdLst>
                      <a:gd name="connsiteX0" fmla="*/ 0 w 508407"/>
                      <a:gd name="connsiteY0" fmla="*/ 142646 h 146304"/>
                      <a:gd name="connsiteX1" fmla="*/ 369418 w 508407"/>
                      <a:gd name="connsiteY1" fmla="*/ 146304 h 146304"/>
                      <a:gd name="connsiteX2" fmla="*/ 508407 w 508407"/>
                      <a:gd name="connsiteY2" fmla="*/ 0 h 146304"/>
                      <a:gd name="connsiteX3" fmla="*/ 168250 w 508407"/>
                      <a:gd name="connsiteY3" fmla="*/ 0 h 146304"/>
                      <a:gd name="connsiteX4" fmla="*/ 0 w 508407"/>
                      <a:gd name="connsiteY4" fmla="*/ 142646 h 146304"/>
                      <a:gd name="connsiteX0" fmla="*/ 0 w 508407"/>
                      <a:gd name="connsiteY0" fmla="*/ 142646 h 142646"/>
                      <a:gd name="connsiteX1" fmla="*/ 376562 w 508407"/>
                      <a:gd name="connsiteY1" fmla="*/ 136779 h 142646"/>
                      <a:gd name="connsiteX2" fmla="*/ 508407 w 508407"/>
                      <a:gd name="connsiteY2" fmla="*/ 0 h 142646"/>
                      <a:gd name="connsiteX3" fmla="*/ 168250 w 508407"/>
                      <a:gd name="connsiteY3" fmla="*/ 0 h 142646"/>
                      <a:gd name="connsiteX4" fmla="*/ 0 w 508407"/>
                      <a:gd name="connsiteY4" fmla="*/ 142646 h 142646"/>
                      <a:gd name="connsiteX0" fmla="*/ 0 w 506025"/>
                      <a:gd name="connsiteY0" fmla="*/ 137883 h 137883"/>
                      <a:gd name="connsiteX1" fmla="*/ 374180 w 506025"/>
                      <a:gd name="connsiteY1" fmla="*/ 136779 h 137883"/>
                      <a:gd name="connsiteX2" fmla="*/ 506025 w 506025"/>
                      <a:gd name="connsiteY2" fmla="*/ 0 h 137883"/>
                      <a:gd name="connsiteX3" fmla="*/ 165868 w 506025"/>
                      <a:gd name="connsiteY3" fmla="*/ 0 h 137883"/>
                      <a:gd name="connsiteX4" fmla="*/ 0 w 506025"/>
                      <a:gd name="connsiteY4" fmla="*/ 137883 h 13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25" h="137883">
                        <a:moveTo>
                          <a:pt x="0" y="137883"/>
                        </a:moveTo>
                        <a:lnTo>
                          <a:pt x="374180" y="136779"/>
                        </a:lnTo>
                        <a:lnTo>
                          <a:pt x="506025" y="0"/>
                        </a:lnTo>
                        <a:lnTo>
                          <a:pt x="165868" y="0"/>
                        </a:lnTo>
                        <a:lnTo>
                          <a:pt x="0" y="137883"/>
                        </a:lnTo>
                        <a:close/>
                      </a:path>
                    </a:pathLst>
                  </a:custGeom>
                  <a:solidFill>
                    <a:srgbClr val="C00000"/>
                  </a:solidFill>
                  <a:ln w="25400" cap="flat" cmpd="sng" algn="ctr">
                    <a:noFill/>
                    <a:prstDash val="solid"/>
                  </a:ln>
                  <a:effectLst/>
                </p:spPr>
                <p:txBody>
                  <a:bodyPr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schemeClr val="tx1"/>
                      </a:solidFill>
                      <a:effectLst/>
                      <a:uLnTx/>
                      <a:uFillTx/>
                      <a:latin typeface="+mn-lt"/>
                      <a:ea typeface="Adobe Heiti Std R" panose="020B0400000000000000" pitchFamily="34" charset="-128"/>
                      <a:cs typeface="Segoe UI Light" panose="020B0502040204020203" pitchFamily="34" charset="0"/>
                    </a:endParaRPr>
                  </a:p>
                </p:txBody>
              </p:sp>
            </p:grpSp>
          </p:grpSp>
          <p:grpSp>
            <p:nvGrpSpPr>
              <p:cNvPr id="189" name="Groep 188"/>
              <p:cNvGrpSpPr/>
              <p:nvPr/>
            </p:nvGrpSpPr>
            <p:grpSpPr>
              <a:xfrm>
                <a:off x="12468521" y="6356844"/>
                <a:ext cx="133446" cy="114786"/>
                <a:chOff x="14587469" y="6356844"/>
                <a:chExt cx="133446" cy="114786"/>
              </a:xfrm>
            </p:grpSpPr>
            <p:sp>
              <p:nvSpPr>
                <p:cNvPr id="195" name="Rectangle 6"/>
                <p:cNvSpPr>
                  <a:spLocks noChangeArrowheads="1"/>
                </p:cNvSpPr>
                <p:nvPr userDrawn="1"/>
              </p:nvSpPr>
              <p:spPr bwMode="auto">
                <a:xfrm>
                  <a:off x="14588703" y="6379233"/>
                  <a:ext cx="130780" cy="91699"/>
                </a:xfrm>
                <a:prstGeom prst="rect">
                  <a:avLst/>
                </a:prstGeom>
                <a:solidFill>
                  <a:srgbClr val="F2FAFF"/>
                </a:solidFill>
                <a:ln w="0">
                  <a:solidFill>
                    <a:schemeClr val="bg2">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6" name="Rectangle 15"/>
                <p:cNvSpPr>
                  <a:spLocks noChangeArrowheads="1"/>
                </p:cNvSpPr>
                <p:nvPr userDrawn="1"/>
              </p:nvSpPr>
              <p:spPr bwMode="auto">
                <a:xfrm>
                  <a:off x="14587469" y="6423761"/>
                  <a:ext cx="131076" cy="1446"/>
                </a:xfrm>
                <a:prstGeom prst="rect">
                  <a:avLst/>
                </a:prstGeom>
                <a:gradFill flip="none" rotWithShape="1">
                  <a:gsLst>
                    <a:gs pos="20000">
                      <a:srgbClr val="0039AC"/>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7" name="Freeform 14"/>
                <p:cNvSpPr>
                  <a:spLocks noEditPoints="1"/>
                </p:cNvSpPr>
                <p:nvPr userDrawn="1"/>
              </p:nvSpPr>
              <p:spPr bwMode="auto">
                <a:xfrm>
                  <a:off x="14588901" y="6356844"/>
                  <a:ext cx="132014" cy="114786"/>
                </a:xfrm>
                <a:custGeom>
                  <a:avLst/>
                  <a:gdLst>
                    <a:gd name="T0" fmla="*/ 48 w 5347"/>
                    <a:gd name="T1" fmla="*/ 48 h 4605"/>
                    <a:gd name="T2" fmla="*/ 48 w 5347"/>
                    <a:gd name="T3" fmla="*/ 4557 h 4605"/>
                    <a:gd name="T4" fmla="*/ 5299 w 5347"/>
                    <a:gd name="T5" fmla="*/ 4557 h 4605"/>
                    <a:gd name="T6" fmla="*/ 5299 w 5347"/>
                    <a:gd name="T7" fmla="*/ 48 h 4605"/>
                    <a:gd name="T8" fmla="*/ 48 w 5347"/>
                    <a:gd name="T9" fmla="*/ 48 h 4605"/>
                    <a:gd name="T10" fmla="*/ 0 w 5347"/>
                    <a:gd name="T11" fmla="*/ 0 h 4605"/>
                    <a:gd name="T12" fmla="*/ 5347 w 5347"/>
                    <a:gd name="T13" fmla="*/ 0 h 4605"/>
                    <a:gd name="T14" fmla="*/ 5347 w 5347"/>
                    <a:gd name="T15" fmla="*/ 4605 h 4605"/>
                    <a:gd name="T16" fmla="*/ 0 w 5347"/>
                    <a:gd name="T17" fmla="*/ 4605 h 4605"/>
                    <a:gd name="T18" fmla="*/ 0 w 5347"/>
                    <a:gd name="T19" fmla="*/ 0 h 4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7" h="4605">
                      <a:moveTo>
                        <a:pt x="48" y="48"/>
                      </a:moveTo>
                      <a:lnTo>
                        <a:pt x="48" y="4557"/>
                      </a:lnTo>
                      <a:lnTo>
                        <a:pt x="5299" y="4557"/>
                      </a:lnTo>
                      <a:lnTo>
                        <a:pt x="5299" y="48"/>
                      </a:lnTo>
                      <a:lnTo>
                        <a:pt x="48" y="48"/>
                      </a:lnTo>
                      <a:close/>
                      <a:moveTo>
                        <a:pt x="0" y="0"/>
                      </a:moveTo>
                      <a:lnTo>
                        <a:pt x="5347" y="0"/>
                      </a:lnTo>
                      <a:lnTo>
                        <a:pt x="5347" y="4605"/>
                      </a:lnTo>
                      <a:lnTo>
                        <a:pt x="0" y="4605"/>
                      </a:lnTo>
                      <a:lnTo>
                        <a:pt x="0" y="0"/>
                      </a:lnTo>
                      <a:close/>
                    </a:path>
                  </a:pathLst>
                </a:custGeom>
                <a:solidFill>
                  <a:srgbClr val="2E5D8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cxnSp>
              <p:nvCxnSpPr>
                <p:cNvPr id="198" name="Rechte verbindingslijn 197"/>
                <p:cNvCxnSpPr/>
                <p:nvPr userDrawn="1"/>
              </p:nvCxnSpPr>
              <p:spPr>
                <a:xfrm flipH="1">
                  <a:off x="14654334" y="6382168"/>
                  <a:ext cx="162"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Rechte verbindingslijn 198"/>
                <p:cNvCxnSpPr/>
                <p:nvPr userDrawn="1"/>
              </p:nvCxnSpPr>
              <p:spPr>
                <a:xfrm>
                  <a:off x="14689188" y="6382168"/>
                  <a:ext cx="0" cy="8649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Rechte verbindingslijn 199"/>
                <p:cNvCxnSpPr/>
                <p:nvPr userDrawn="1"/>
              </p:nvCxnSpPr>
              <p:spPr>
                <a:xfrm>
                  <a:off x="14619892" y="6382040"/>
                  <a:ext cx="0" cy="85778"/>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Rechte verbindingslijn 200"/>
                <p:cNvCxnSpPr/>
                <p:nvPr userDrawn="1"/>
              </p:nvCxnSpPr>
              <p:spPr>
                <a:xfrm flipH="1">
                  <a:off x="14593115" y="6400164"/>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Rechte verbindingslijn 201"/>
                <p:cNvCxnSpPr/>
                <p:nvPr userDrawn="1"/>
              </p:nvCxnSpPr>
              <p:spPr>
                <a:xfrm flipH="1">
                  <a:off x="14593115" y="6423860"/>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Rechte verbindingslijn 202"/>
                <p:cNvCxnSpPr/>
                <p:nvPr userDrawn="1"/>
              </p:nvCxnSpPr>
              <p:spPr>
                <a:xfrm flipH="1">
                  <a:off x="14593115" y="6447556"/>
                  <a:ext cx="121981"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13"/>
                <p:cNvSpPr>
                  <a:spLocks noChangeArrowheads="1"/>
                </p:cNvSpPr>
                <p:nvPr userDrawn="1"/>
              </p:nvSpPr>
              <p:spPr bwMode="auto">
                <a:xfrm>
                  <a:off x="14590283" y="6359138"/>
                  <a:ext cx="128657" cy="19347"/>
                </a:xfrm>
                <a:prstGeom prst="rect">
                  <a:avLst/>
                </a:prstGeom>
                <a:gradFill flip="none" rotWithShape="1">
                  <a:gsLst>
                    <a:gs pos="0">
                      <a:srgbClr val="1929FF"/>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nl-NL" sz="1600" dirty="0">
                    <a:solidFill>
                      <a:schemeClr val="tx1"/>
                    </a:solidFill>
                    <a:latin typeface="+mn-lt"/>
                    <a:ea typeface="Adobe Heiti Std R" panose="020B0400000000000000" pitchFamily="34" charset="-128"/>
                    <a:cs typeface="Segoe UI Light" panose="020B0502040204020203" pitchFamily="34" charset="0"/>
                  </a:endParaRPr>
                </a:p>
              </p:txBody>
            </p:sp>
          </p:grpSp>
          <p:grpSp>
            <p:nvGrpSpPr>
              <p:cNvPr id="190" name="Groep 189"/>
              <p:cNvGrpSpPr/>
              <p:nvPr/>
            </p:nvGrpSpPr>
            <p:grpSpPr>
              <a:xfrm>
                <a:off x="12529899" y="6421402"/>
                <a:ext cx="97399" cy="97399"/>
                <a:chOff x="14546483" y="5323041"/>
                <a:chExt cx="242460" cy="242460"/>
              </a:xfrm>
            </p:grpSpPr>
            <p:sp>
              <p:nvSpPr>
                <p:cNvPr id="191" name="Rechthoek 190"/>
                <p:cNvSpPr/>
                <p:nvPr userDrawn="1"/>
              </p:nvSpPr>
              <p:spPr>
                <a:xfrm>
                  <a:off x="14546483" y="5323041"/>
                  <a:ext cx="242460" cy="242460"/>
                </a:xfrm>
                <a:prstGeom prst="rect">
                  <a:avLst/>
                </a:prstGeom>
                <a:solidFill>
                  <a:schemeClr val="bg1"/>
                </a:solidFill>
                <a:ln w="6350">
                  <a:solidFill>
                    <a:srgbClr val="00A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nvGrpSpPr>
                <p:cNvPr id="192" name="Groep 191"/>
                <p:cNvGrpSpPr/>
                <p:nvPr/>
              </p:nvGrpSpPr>
              <p:grpSpPr>
                <a:xfrm>
                  <a:off x="14568035" y="5357818"/>
                  <a:ext cx="199836" cy="175226"/>
                  <a:chOff x="14559757" y="5349611"/>
                  <a:chExt cx="216392" cy="191641"/>
                </a:xfrm>
              </p:grpSpPr>
              <p:sp>
                <p:nvSpPr>
                  <p:cNvPr id="193" name="Parallellogram 192"/>
                  <p:cNvSpPr/>
                  <p:nvPr/>
                </p:nvSpPr>
                <p:spPr>
                  <a:xfrm>
                    <a:off x="14559757" y="5369222"/>
                    <a:ext cx="214316" cy="147762"/>
                  </a:xfrm>
                  <a:prstGeom prst="parallelogram">
                    <a:avLst>
                      <a:gd name="adj" fmla="val 93909"/>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sp>
                <p:nvSpPr>
                  <p:cNvPr id="194" name="Parallellogram 193"/>
                  <p:cNvSpPr/>
                  <p:nvPr/>
                </p:nvSpPr>
                <p:spPr>
                  <a:xfrm flipH="1">
                    <a:off x="14561833" y="5349611"/>
                    <a:ext cx="214316" cy="191641"/>
                  </a:xfrm>
                  <a:prstGeom prst="parallelogram">
                    <a:avLst>
                      <a:gd name="adj" fmla="val 68946"/>
                    </a:avLst>
                  </a:prstGeom>
                  <a:solidFill>
                    <a:srgbClr val="00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n-lt"/>
                      <a:ea typeface="Adobe Heiti Std R" panose="020B0400000000000000" pitchFamily="34" charset="-128"/>
                      <a:cs typeface="Segoe UI Light" panose="020B0502040204020203" pitchFamily="34" charset="0"/>
                    </a:endParaRPr>
                  </a:p>
                </p:txBody>
              </p:sp>
            </p:grpSp>
          </p:grpSp>
        </p:grpSp>
        <p:sp>
          <p:nvSpPr>
            <p:cNvPr id="87" name="Rechthoek 86"/>
            <p:cNvSpPr/>
            <p:nvPr/>
          </p:nvSpPr>
          <p:spPr>
            <a:xfrm>
              <a:off x="12483705"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INSERT CHART</a:t>
              </a:r>
            </a:p>
          </p:txBody>
        </p:sp>
        <p:sp>
          <p:nvSpPr>
            <p:cNvPr id="88" name="Tekstvak 33"/>
            <p:cNvSpPr txBox="1"/>
            <p:nvPr/>
          </p:nvSpPr>
          <p:spPr>
            <a:xfrm>
              <a:off x="12479311" y="5389331"/>
              <a:ext cx="2588841" cy="447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solidFill>
                    <a:schemeClr val="tx1"/>
                  </a:solidFill>
                  <a:latin typeface="+mn-lt"/>
                  <a:cs typeface="Segoe UI Light" panose="020B0502040204020203" pitchFamily="34" charset="0"/>
                </a:rPr>
                <a:t>Select the chart, click on the right mouse button and choose</a:t>
              </a:r>
              <a:br>
                <a:rPr lang="en-US" sz="1100" kern="0" dirty="0">
                  <a:solidFill>
                    <a:schemeClr val="tx1"/>
                  </a:solidFill>
                  <a:latin typeface="+mn-lt"/>
                  <a:cs typeface="Segoe UI Light" panose="020B0502040204020203" pitchFamily="34" charset="0"/>
                </a:rPr>
              </a:br>
              <a:r>
                <a:rPr lang="en-US" sz="1100" b="1" kern="0" dirty="0">
                  <a:solidFill>
                    <a:schemeClr val="tx1"/>
                  </a:solidFill>
                  <a:latin typeface="+mn-lt"/>
                  <a:cs typeface="Segoe UI Light" panose="020B0502040204020203" pitchFamily="34" charset="0"/>
                </a:rPr>
                <a:t>‘Edit data’</a:t>
              </a:r>
            </a:p>
          </p:txBody>
        </p:sp>
        <p:cxnSp>
          <p:nvCxnSpPr>
            <p:cNvPr id="89" name="Rechte verbindingslijn 88"/>
            <p:cNvCxnSpPr/>
            <p:nvPr/>
          </p:nvCxnSpPr>
          <p:spPr>
            <a:xfrm>
              <a:off x="12470972" y="6863444"/>
              <a:ext cx="2608001" cy="0"/>
            </a:xfrm>
            <a:prstGeom prst="line">
              <a:avLst/>
            </a:prstGeom>
            <a:noFill/>
            <a:ln w="9525" cap="flat" cmpd="sng" algn="ctr">
              <a:solidFill>
                <a:schemeClr val="tx1"/>
              </a:solidFill>
              <a:prstDash val="solid"/>
            </a:ln>
            <a:effectLst/>
          </p:spPr>
        </p:cxnSp>
        <p:sp>
          <p:nvSpPr>
            <p:cNvPr id="90" name="Rechthoek 89"/>
            <p:cNvSpPr/>
            <p:nvPr/>
          </p:nvSpPr>
          <p:spPr>
            <a:xfrm>
              <a:off x="12483705" y="4986092"/>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EDIT CHART</a:t>
              </a:r>
            </a:p>
          </p:txBody>
        </p:sp>
        <p:cxnSp>
          <p:nvCxnSpPr>
            <p:cNvPr id="100" name="Rechte verbindingslijn 99"/>
            <p:cNvCxnSpPr/>
            <p:nvPr/>
          </p:nvCxnSpPr>
          <p:spPr>
            <a:xfrm>
              <a:off x="12487778" y="5274556"/>
              <a:ext cx="2592288" cy="0"/>
            </a:xfrm>
            <a:prstGeom prst="line">
              <a:avLst/>
            </a:prstGeom>
            <a:noFill/>
            <a:ln w="9525" cap="flat" cmpd="sng" algn="ctr">
              <a:solidFill>
                <a:schemeClr val="tx1"/>
              </a:solidFill>
              <a:prstDash val="solid"/>
            </a:ln>
            <a:effectLst/>
          </p:spPr>
        </p:cxnSp>
        <p:pic>
          <p:nvPicPr>
            <p:cNvPr id="10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4186" y="6395104"/>
              <a:ext cx="158644" cy="25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 name="Tekstvak 33"/>
            <p:cNvSpPr txBox="1"/>
            <p:nvPr/>
          </p:nvSpPr>
          <p:spPr>
            <a:xfrm>
              <a:off x="12483705" y="788240"/>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chart.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 chart.</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3" name="Tekstvak 33"/>
            <p:cNvSpPr txBox="1"/>
            <p:nvPr/>
          </p:nvSpPr>
          <p:spPr>
            <a:xfrm>
              <a:off x="12492959" y="2587169"/>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GB" sz="1100" kern="0" dirty="0">
                  <a:solidFill>
                    <a:schemeClr val="tx1"/>
                  </a:solidFill>
                  <a:latin typeface="+mn-lt"/>
                  <a:cs typeface="Segoe UI Light" panose="020B0502040204020203" pitchFamily="34" charset="0"/>
                </a:rPr>
                <a:t>Select the graph you want to use </a:t>
              </a:r>
              <a:br>
                <a:rPr lang="en-GB" sz="1100" kern="0" dirty="0">
                  <a:solidFill>
                    <a:schemeClr val="tx1"/>
                  </a:solidFill>
                  <a:latin typeface="+mn-lt"/>
                  <a:cs typeface="Segoe UI Light" panose="020B0502040204020203" pitchFamily="34" charset="0"/>
                </a:rPr>
              </a:br>
              <a:r>
                <a:rPr lang="en-GB" sz="1100" kern="0" dirty="0">
                  <a:solidFill>
                    <a:schemeClr val="tx1"/>
                  </a:solidFill>
                  <a:latin typeface="+mn-lt"/>
                  <a:cs typeface="Segoe UI Light" panose="020B0502040204020203" pitchFamily="34" charset="0"/>
                </a:rPr>
                <a:t>and click on </a:t>
              </a:r>
              <a:r>
                <a:rPr lang="en-GB" sz="1100" b="1" kern="0" dirty="0">
                  <a:solidFill>
                    <a:schemeClr val="tx1"/>
                  </a:solidFill>
                  <a:latin typeface="+mn-lt"/>
                  <a:cs typeface="Segoe UI Light" panose="020B0502040204020203" pitchFamily="34" charset="0"/>
                </a:rPr>
                <a:t>‘Insert’</a:t>
              </a:r>
            </a:p>
          </p:txBody>
        </p:sp>
        <p:cxnSp>
          <p:nvCxnSpPr>
            <p:cNvPr id="174" name="Rechte verbindingslijn 173"/>
            <p:cNvCxnSpPr/>
            <p:nvPr/>
          </p:nvCxnSpPr>
          <p:spPr>
            <a:xfrm>
              <a:off x="12492959" y="1989344"/>
              <a:ext cx="2592288" cy="0"/>
            </a:xfrm>
            <a:prstGeom prst="line">
              <a:avLst/>
            </a:prstGeom>
            <a:noFill/>
            <a:ln w="9525" cap="flat" cmpd="sng" algn="ctr">
              <a:solidFill>
                <a:schemeClr val="tx1"/>
              </a:solidFill>
              <a:prstDash val="solid"/>
            </a:ln>
            <a:effectLst/>
          </p:spPr>
        </p:cxnSp>
        <p:sp>
          <p:nvSpPr>
            <p:cNvPr id="175" name="Ovaal 174"/>
            <p:cNvSpPr/>
            <p:nvPr userDrawn="1"/>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76" name="Rechte verbindingslijn 175"/>
            <p:cNvCxnSpPr/>
            <p:nvPr userDrawn="1"/>
          </p:nvCxnSpPr>
          <p:spPr>
            <a:xfrm>
              <a:off x="12491620" y="202241"/>
              <a:ext cx="2592288" cy="0"/>
            </a:xfrm>
            <a:prstGeom prst="line">
              <a:avLst/>
            </a:prstGeom>
            <a:noFill/>
            <a:ln w="9525" cap="flat" cmpd="sng" algn="ctr">
              <a:solidFill>
                <a:schemeClr val="tx1"/>
              </a:solidFill>
              <a:prstDash val="solid"/>
            </a:ln>
            <a:effectLst/>
          </p:spPr>
        </p:cxnSp>
        <p:sp>
          <p:nvSpPr>
            <p:cNvPr id="177" name="Ovaal 176"/>
            <p:cNvSpPr/>
            <p:nvPr userDrawn="1"/>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178" name="Rechte verbindingslijn 177"/>
            <p:cNvCxnSpPr/>
            <p:nvPr userDrawn="1"/>
          </p:nvCxnSpPr>
          <p:spPr>
            <a:xfrm>
              <a:off x="12474814" y="3552420"/>
              <a:ext cx="2608001" cy="0"/>
            </a:xfrm>
            <a:prstGeom prst="line">
              <a:avLst/>
            </a:prstGeom>
            <a:noFill/>
            <a:ln w="9525" cap="flat" cmpd="sng" algn="ctr">
              <a:solidFill>
                <a:schemeClr val="tx1"/>
              </a:solidFill>
              <a:prstDash val="solid"/>
            </a:ln>
            <a:effectLst/>
          </p:spPr>
        </p:cxnSp>
        <p:grpSp>
          <p:nvGrpSpPr>
            <p:cNvPr id="179" name="Groep 178"/>
            <p:cNvGrpSpPr/>
            <p:nvPr userDrawn="1"/>
          </p:nvGrpSpPr>
          <p:grpSpPr>
            <a:xfrm>
              <a:off x="12475515" y="3095595"/>
              <a:ext cx="1114138" cy="297656"/>
              <a:chOff x="13560784" y="3471416"/>
              <a:chExt cx="1114138" cy="297656"/>
            </a:xfrm>
          </p:grpSpPr>
          <p:sp>
            <p:nvSpPr>
              <p:cNvPr id="180" name="Afgeronde rechthoek 179"/>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81"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GB" sz="900" dirty="0">
                    <a:latin typeface="+mn-lt"/>
                  </a:rPr>
                  <a:t>Insert</a:t>
                </a:r>
              </a:p>
            </p:txBody>
          </p:sp>
          <p:cxnSp>
            <p:nvCxnSpPr>
              <p:cNvPr id="182" name="Rechte verbindingslijn 181"/>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Gelijkbenige driehoek 182"/>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grpSp>
        <p:nvGrpSpPr>
          <p:cNvPr id="241" name="GRID" hidden="1"/>
          <p:cNvGrpSpPr/>
          <p:nvPr userDrawn="1"/>
        </p:nvGrpSpPr>
        <p:grpSpPr>
          <a:xfrm>
            <a:off x="91853" y="108284"/>
            <a:ext cx="11987851" cy="6641434"/>
            <a:chOff x="91853" y="108284"/>
            <a:chExt cx="11987851" cy="6641434"/>
          </a:xfrm>
        </p:grpSpPr>
        <p:sp>
          <p:nvSpPr>
            <p:cNvPr id="242" name="Rechthoek 241"/>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3" name="Rechthoek 242"/>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4" name="Rechthoek 243"/>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5" name="Rechthoek 244"/>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6" name="Rechthoek 245"/>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7" name="Rechthoek 246"/>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8" name="Rechthoek 247"/>
            <p:cNvSpPr/>
            <p:nvPr userDrawn="1"/>
          </p:nvSpPr>
          <p:spPr>
            <a:xfrm>
              <a:off x="91853" y="2114204"/>
              <a:ext cx="11987851" cy="3763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9" name="Rechthoek 248"/>
            <p:cNvSpPr/>
            <p:nvPr userDrawn="1"/>
          </p:nvSpPr>
          <p:spPr>
            <a:xfrm rot="5400000">
              <a:off x="1452652"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Tree>
    <p:extLst>
      <p:ext uri="{BB962C8B-B14F-4D97-AF65-F5344CB8AC3E}">
        <p14:creationId xmlns:p14="http://schemas.microsoft.com/office/powerpoint/2010/main" val="49096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Table 50%/50%">
    <p:spTree>
      <p:nvGrpSpPr>
        <p:cNvPr id="1" name=""/>
        <p:cNvGrpSpPr/>
        <p:nvPr/>
      </p:nvGrpSpPr>
      <p:grpSpPr>
        <a:xfrm>
          <a:off x="0" y="0"/>
          <a:ext cx="0" cy="0"/>
          <a:chOff x="0" y="0"/>
          <a:chExt cx="0" cy="0"/>
        </a:xfrm>
      </p:grpSpPr>
      <p:sp>
        <p:nvSpPr>
          <p:cNvPr id="2" name="Titel 1"/>
          <p:cNvSpPr>
            <a:spLocks noGrp="1"/>
          </p:cNvSpPr>
          <p:nvPr>
            <p:ph type="title"/>
          </p:nvPr>
        </p:nvSpPr>
        <p:spPr>
          <a:xfrm>
            <a:off x="995455" y="1263315"/>
            <a:ext cx="3275758" cy="902369"/>
          </a:xfrm>
        </p:spPr>
        <p:txBody>
          <a:bodyPr/>
          <a:lstStyle>
            <a:lvl1pPr>
              <a:defRPr sz="1700"/>
            </a:lvl1pPr>
          </a:lstStyle>
          <a:p>
            <a:r>
              <a:rPr lang="en-US"/>
              <a:t>Click to edit Master title style</a:t>
            </a:r>
            <a:endParaRPr lang="en-US" dirty="0"/>
          </a:p>
        </p:txBody>
      </p:sp>
      <p:sp>
        <p:nvSpPr>
          <p:cNvPr id="3" name="Tijdelijke aanduiding voor verticale tekst 2"/>
          <p:cNvSpPr>
            <a:spLocks noGrp="1"/>
          </p:cNvSpPr>
          <p:nvPr>
            <p:ph type="body" orient="vert" idx="1"/>
          </p:nvPr>
        </p:nvSpPr>
        <p:spPr>
          <a:xfrm>
            <a:off x="995455" y="2442412"/>
            <a:ext cx="3275758" cy="3429000"/>
          </a:xfrm>
        </p:spPr>
        <p:txBody>
          <a:bodyPr vert="horz"/>
          <a:lstStyle/>
          <a:p>
            <a:pPr lvl="0"/>
            <a:r>
              <a:rPr lang="en-US"/>
              <a:t>Click to edit Master text styles</a:t>
            </a:r>
          </a:p>
        </p:txBody>
      </p:sp>
      <p:sp>
        <p:nvSpPr>
          <p:cNvPr id="6" name="Tijdelijke aanduiding voor dianummer 5"/>
          <p:cNvSpPr>
            <a:spLocks noGrp="1"/>
          </p:cNvSpPr>
          <p:nvPr>
            <p:ph type="sldNum" sz="quarter" idx="12"/>
          </p:nvPr>
        </p:nvSpPr>
        <p:spPr/>
        <p:txBody>
          <a:bodyPr/>
          <a:lstStyle/>
          <a:p>
            <a:fld id="{1DD1B9A6-A03E-421F-934C-B876C659E09D}" type="slidenum">
              <a:rPr lang="en-US" smtClean="0"/>
              <a:t>‹#›</a:t>
            </a:fld>
            <a:endParaRPr lang="en-US" dirty="0"/>
          </a:p>
        </p:txBody>
      </p:sp>
      <p:sp>
        <p:nvSpPr>
          <p:cNvPr id="91" name="Tekstvak 90"/>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&amp; Table 50%/50%</a:t>
            </a:r>
          </a:p>
        </p:txBody>
      </p:sp>
      <p:sp>
        <p:nvSpPr>
          <p:cNvPr id="100" name="Tijdelijke aanduiding voor tabel 9"/>
          <p:cNvSpPr>
            <a:spLocks noGrp="1"/>
          </p:cNvSpPr>
          <p:nvPr>
            <p:ph type="tbl" sz="quarter" idx="15" hasCustomPrompt="1"/>
          </p:nvPr>
        </p:nvSpPr>
        <p:spPr>
          <a:xfrm>
            <a:off x="5329989" y="1335505"/>
            <a:ext cx="5859379" cy="4535907"/>
          </a:xfrm>
          <a:solidFill>
            <a:schemeClr val="tx2"/>
          </a:solidFill>
        </p:spPr>
        <p:txBody>
          <a:bodyPr tIns="1440000"/>
          <a:lstStyle>
            <a:lvl1pPr marL="0" indent="0" algn="ctr">
              <a:buNone/>
              <a:defRPr sz="1200" baseline="0">
                <a:solidFill>
                  <a:schemeClr val="accent1"/>
                </a:solidFill>
              </a:defRPr>
            </a:lvl1pPr>
          </a:lstStyle>
          <a:p>
            <a:r>
              <a:rPr lang="en-US" dirty="0"/>
              <a:t>Click on the pictogram below</a:t>
            </a:r>
            <a:br>
              <a:rPr lang="en-US" dirty="0"/>
            </a:br>
            <a:r>
              <a:rPr lang="en-US" dirty="0"/>
              <a:t>to insert a table</a:t>
            </a:r>
          </a:p>
        </p:txBody>
      </p:sp>
      <p:sp>
        <p:nvSpPr>
          <p:cNvPr id="103" name="Tijdelijke aanduiding voor tekst 2"/>
          <p:cNvSpPr>
            <a:spLocks noGrp="1"/>
          </p:cNvSpPr>
          <p:nvPr>
            <p:ph type="body" sz="quarter" idx="16" hasCustomPrompt="1"/>
          </p:nvPr>
        </p:nvSpPr>
        <p:spPr>
          <a:xfrm>
            <a:off x="1019023" y="6380813"/>
            <a:ext cx="9830934" cy="135962"/>
          </a:xfrm>
        </p:spPr>
        <p:txBody>
          <a:bodyPr/>
          <a:lstStyle>
            <a:lvl1pPr algn="ctr">
              <a:defRPr sz="700" cap="all" spc="150" baseline="0"/>
            </a:lvl1pPr>
          </a:lstStyle>
          <a:p>
            <a:pPr lvl="0"/>
            <a:r>
              <a:rPr lang="nl-NL" cap="all" baseline="0" dirty="0"/>
              <a:t>Source:</a:t>
            </a:r>
            <a:endParaRPr lang="en-US" dirty="0"/>
          </a:p>
        </p:txBody>
      </p:sp>
      <p:grpSp>
        <p:nvGrpSpPr>
          <p:cNvPr id="113" name="Instruction 9 test levels"/>
          <p:cNvGrpSpPr/>
          <p:nvPr userDrawn="1"/>
        </p:nvGrpSpPr>
        <p:grpSpPr>
          <a:xfrm>
            <a:off x="-2880382" y="-5444"/>
            <a:ext cx="2589956" cy="2362903"/>
            <a:chOff x="-2880382" y="-5444"/>
            <a:chExt cx="2589956" cy="2362903"/>
          </a:xfrm>
        </p:grpSpPr>
        <p:sp>
          <p:nvSpPr>
            <p:cNvPr id="114" name="Rechthoek 113"/>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15" name="Ovaal 114"/>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16" name="Ovaal 115"/>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17"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118"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119" name="Rechte verbindingslijn 118"/>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120" name="Rechte verbindingslijn 119"/>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121" name="Rechte verbindingslijn 120"/>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122" name="Groep 121"/>
            <p:cNvGrpSpPr/>
            <p:nvPr userDrawn="1"/>
          </p:nvGrpSpPr>
          <p:grpSpPr>
            <a:xfrm>
              <a:off x="-1967526" y="411247"/>
              <a:ext cx="409108" cy="427699"/>
              <a:chOff x="-1085063" y="758027"/>
              <a:chExt cx="633799" cy="622540"/>
            </a:xfrm>
          </p:grpSpPr>
          <p:sp>
            <p:nvSpPr>
              <p:cNvPr id="167" name="Afgeronde rechthoek 166"/>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68" name="Groep 167"/>
              <p:cNvGrpSpPr/>
              <p:nvPr userDrawn="1"/>
            </p:nvGrpSpPr>
            <p:grpSpPr>
              <a:xfrm>
                <a:off x="-977746" y="864082"/>
                <a:ext cx="419166" cy="410430"/>
                <a:chOff x="6366933" y="309013"/>
                <a:chExt cx="1901295" cy="1861668"/>
              </a:xfrm>
              <a:solidFill>
                <a:srgbClr val="000000"/>
              </a:solidFill>
            </p:grpSpPr>
            <p:sp>
              <p:nvSpPr>
                <p:cNvPr id="169" name="Rechthoek 168"/>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0" name="Rechthoek 169"/>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1" name="Rechthoek 170"/>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2" name="Rechthoek 171"/>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3" name="Rechthoek 172"/>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4" name="Rechthoek 173"/>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5" name="Rechthoek 174"/>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6" name="Rechthoek 175"/>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7" name="Rechthoek 176"/>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8" name="Rechthoek 177"/>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79" name="Vrije vorm 178"/>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123" name="Groep 122"/>
            <p:cNvGrpSpPr/>
            <p:nvPr/>
          </p:nvGrpSpPr>
          <p:grpSpPr>
            <a:xfrm>
              <a:off x="-2880382" y="802341"/>
              <a:ext cx="532929" cy="509563"/>
              <a:chOff x="-2880382" y="802341"/>
              <a:chExt cx="532929" cy="509563"/>
            </a:xfrm>
          </p:grpSpPr>
          <p:sp>
            <p:nvSpPr>
              <p:cNvPr id="145" name="Rechthoek 144"/>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8" name="Groep 147"/>
              <p:cNvGrpSpPr/>
              <p:nvPr/>
            </p:nvGrpSpPr>
            <p:grpSpPr>
              <a:xfrm>
                <a:off x="-2802433" y="1123442"/>
                <a:ext cx="132915" cy="104889"/>
                <a:chOff x="-2796392" y="1123442"/>
                <a:chExt cx="120832" cy="104889"/>
              </a:xfrm>
            </p:grpSpPr>
            <p:sp>
              <p:nvSpPr>
                <p:cNvPr id="162" name="Rechthoek 161"/>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3" name="Rechthoek 162"/>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4" name="Rechthoek 163"/>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5" name="Rechthoek 164"/>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6" name="Rechthoek 165"/>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49" name="Groep 148"/>
              <p:cNvGrpSpPr/>
              <p:nvPr/>
            </p:nvGrpSpPr>
            <p:grpSpPr>
              <a:xfrm>
                <a:off x="-2575435" y="1123442"/>
                <a:ext cx="133931" cy="104889"/>
                <a:chOff x="-2556734" y="1123442"/>
                <a:chExt cx="147324" cy="104889"/>
              </a:xfrm>
            </p:grpSpPr>
            <p:grpSp>
              <p:nvGrpSpPr>
                <p:cNvPr id="150" name="Groep 149"/>
                <p:cNvGrpSpPr/>
                <p:nvPr/>
              </p:nvGrpSpPr>
              <p:grpSpPr>
                <a:xfrm>
                  <a:off x="-2556734" y="1123442"/>
                  <a:ext cx="68206" cy="104889"/>
                  <a:chOff x="-2796392" y="1123442"/>
                  <a:chExt cx="120832" cy="104889"/>
                </a:xfrm>
              </p:grpSpPr>
              <p:sp>
                <p:nvSpPr>
                  <p:cNvPr id="157" name="Rechthoek 156"/>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8" name="Rechthoek 157"/>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9" name="Rechthoek 158"/>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0" name="Rechthoek 159"/>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61" name="Rechthoek 160"/>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151" name="Groep 150"/>
                <p:cNvGrpSpPr/>
                <p:nvPr/>
              </p:nvGrpSpPr>
              <p:grpSpPr>
                <a:xfrm>
                  <a:off x="-2477616" y="1123442"/>
                  <a:ext cx="68206" cy="104889"/>
                  <a:chOff x="-2796392" y="1123442"/>
                  <a:chExt cx="120832" cy="104889"/>
                </a:xfrm>
              </p:grpSpPr>
              <p:sp>
                <p:nvSpPr>
                  <p:cNvPr id="152" name="Rechthoek 151"/>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3" name="Rechthoek 152"/>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4" name="Rechthoek 153"/>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5" name="Rechthoek 154"/>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56" name="Rechthoek 155"/>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124" name="Groep 123"/>
            <p:cNvGrpSpPr/>
            <p:nvPr userDrawn="1"/>
          </p:nvGrpSpPr>
          <p:grpSpPr>
            <a:xfrm>
              <a:off x="-1967526" y="875670"/>
              <a:ext cx="413704" cy="427699"/>
              <a:chOff x="-1845083" y="758027"/>
              <a:chExt cx="633799" cy="622540"/>
            </a:xfrm>
          </p:grpSpPr>
          <p:sp>
            <p:nvSpPr>
              <p:cNvPr id="132" name="Afgeronde rechthoek 131"/>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33" name="Groep 132"/>
              <p:cNvGrpSpPr/>
              <p:nvPr userDrawn="1"/>
            </p:nvGrpSpPr>
            <p:grpSpPr>
              <a:xfrm>
                <a:off x="-1737766" y="864082"/>
                <a:ext cx="419166" cy="410430"/>
                <a:chOff x="3708400" y="309013"/>
                <a:chExt cx="1901295" cy="1861668"/>
              </a:xfrm>
              <a:solidFill>
                <a:srgbClr val="000000"/>
              </a:solidFill>
            </p:grpSpPr>
            <p:sp>
              <p:nvSpPr>
                <p:cNvPr id="134" name="Rechthoek 133"/>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5" name="Rechthoek 134"/>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6" name="Rechthoek 135"/>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7" name="Rechthoek 136"/>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8" name="Rechthoek 137"/>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9" name="Rechthoek 138"/>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0" name="Rechthoek 139"/>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1" name="Rechthoek 140"/>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2" name="Rechthoek 141"/>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3" name="Rechthoek 142"/>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44" name="Vrije vorm 143"/>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125" name="Rechte verbindingslijn 124"/>
            <p:cNvCxnSpPr>
              <a:endCxn id="132"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126" name="Rechte verbindingslijn 125"/>
            <p:cNvCxnSpPr>
              <a:endCxn id="167"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127"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28"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129" name="Groep 128"/>
            <p:cNvGrpSpPr/>
            <p:nvPr/>
          </p:nvGrpSpPr>
          <p:grpSpPr>
            <a:xfrm>
              <a:off x="-2880382" y="410556"/>
              <a:ext cx="528695" cy="344202"/>
              <a:chOff x="-2880382" y="410556"/>
              <a:chExt cx="528695" cy="344202"/>
            </a:xfrm>
          </p:grpSpPr>
          <p:sp>
            <p:nvSpPr>
              <p:cNvPr id="130" name="Afgeronde rechthoek 129"/>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1" name="Vrije vorm 130"/>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grpSp>
        <p:nvGrpSpPr>
          <p:cNvPr id="84" name="Groep 83"/>
          <p:cNvGrpSpPr/>
          <p:nvPr userDrawn="1"/>
        </p:nvGrpSpPr>
        <p:grpSpPr>
          <a:xfrm>
            <a:off x="12474814" y="-5444"/>
            <a:ext cx="2610433" cy="3557864"/>
            <a:chOff x="12474814" y="-5444"/>
            <a:chExt cx="2610433" cy="3557864"/>
          </a:xfrm>
        </p:grpSpPr>
        <p:sp>
          <p:nvSpPr>
            <p:cNvPr id="85" name="Rechthoek 84"/>
            <p:cNvSpPr/>
            <p:nvPr/>
          </p:nvSpPr>
          <p:spPr>
            <a:xfrm>
              <a:off x="12483705"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INSERT TABLE</a:t>
              </a:r>
            </a:p>
          </p:txBody>
        </p:sp>
        <p:sp>
          <p:nvSpPr>
            <p:cNvPr id="86" name="Tekstvak 33"/>
            <p:cNvSpPr txBox="1"/>
            <p:nvPr/>
          </p:nvSpPr>
          <p:spPr>
            <a:xfrm>
              <a:off x="12483705" y="788240"/>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table.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 table.</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7" name="Tekstvak 33"/>
            <p:cNvSpPr txBox="1"/>
            <p:nvPr/>
          </p:nvSpPr>
          <p:spPr>
            <a:xfrm>
              <a:off x="12492959" y="2587169"/>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GB" sz="1100" kern="0" dirty="0">
                  <a:solidFill>
                    <a:schemeClr val="tx1"/>
                  </a:solidFill>
                  <a:latin typeface="+mn-lt"/>
                  <a:ea typeface="+mn-ea"/>
                  <a:cs typeface="Segoe UI Light" panose="020B0502040204020203" pitchFamily="34" charset="0"/>
                </a:rPr>
                <a:t>Select the number of rows and columns you prefer and click on </a:t>
              </a:r>
              <a:r>
                <a:rPr lang="en-GB" sz="1100" b="1" kern="0" dirty="0">
                  <a:solidFill>
                    <a:schemeClr val="tx1"/>
                  </a:solidFill>
                  <a:latin typeface="+mn-lt"/>
                  <a:ea typeface="+mn-ea"/>
                  <a:cs typeface="Segoe UI Light" panose="020B0502040204020203" pitchFamily="34" charset="0"/>
                </a:rPr>
                <a:t>‘OK’</a:t>
              </a:r>
            </a:p>
          </p:txBody>
        </p:sp>
        <p:cxnSp>
          <p:nvCxnSpPr>
            <p:cNvPr id="88" name="Rechte verbindingslijn 87"/>
            <p:cNvCxnSpPr/>
            <p:nvPr/>
          </p:nvCxnSpPr>
          <p:spPr>
            <a:xfrm>
              <a:off x="12492959" y="1989344"/>
              <a:ext cx="2592288" cy="0"/>
            </a:xfrm>
            <a:prstGeom prst="line">
              <a:avLst/>
            </a:prstGeom>
            <a:noFill/>
            <a:ln w="9525" cap="flat" cmpd="sng" algn="ctr">
              <a:solidFill>
                <a:schemeClr val="tx1"/>
              </a:solidFill>
              <a:prstDash val="solid"/>
            </a:ln>
            <a:effectLst/>
          </p:spPr>
        </p:cxnSp>
        <p:sp>
          <p:nvSpPr>
            <p:cNvPr id="89" name="Ovaal 88"/>
            <p:cNvSpPr/>
            <p:nvPr userDrawn="1"/>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90" name="Rechte verbindingslijn 89"/>
            <p:cNvCxnSpPr/>
            <p:nvPr userDrawn="1"/>
          </p:nvCxnSpPr>
          <p:spPr>
            <a:xfrm>
              <a:off x="12491620" y="202241"/>
              <a:ext cx="2592288" cy="0"/>
            </a:xfrm>
            <a:prstGeom prst="line">
              <a:avLst/>
            </a:prstGeom>
            <a:noFill/>
            <a:ln w="9525" cap="flat" cmpd="sng" algn="ctr">
              <a:solidFill>
                <a:schemeClr val="tx1"/>
              </a:solidFill>
              <a:prstDash val="solid"/>
            </a:ln>
            <a:effectLst/>
          </p:spPr>
        </p:cxnSp>
        <p:sp>
          <p:nvSpPr>
            <p:cNvPr id="92" name="Ovaal 91"/>
            <p:cNvSpPr/>
            <p:nvPr userDrawn="1"/>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93" name="Rechte verbindingslijn 92"/>
            <p:cNvCxnSpPr/>
            <p:nvPr userDrawn="1"/>
          </p:nvCxnSpPr>
          <p:spPr>
            <a:xfrm>
              <a:off x="12474814" y="3552420"/>
              <a:ext cx="2608001" cy="0"/>
            </a:xfrm>
            <a:prstGeom prst="line">
              <a:avLst/>
            </a:prstGeom>
            <a:noFill/>
            <a:ln w="9525" cap="flat" cmpd="sng" algn="ctr">
              <a:solidFill>
                <a:schemeClr val="tx1"/>
              </a:solidFill>
              <a:prstDash val="solid"/>
            </a:ln>
            <a:effectLst/>
          </p:spPr>
        </p:cxnSp>
        <p:grpSp>
          <p:nvGrpSpPr>
            <p:cNvPr id="94" name="Groep 93"/>
            <p:cNvGrpSpPr/>
            <p:nvPr userDrawn="1"/>
          </p:nvGrpSpPr>
          <p:grpSpPr>
            <a:xfrm>
              <a:off x="12475515" y="3095595"/>
              <a:ext cx="1114138" cy="297656"/>
              <a:chOff x="13560784" y="3471416"/>
              <a:chExt cx="1114138" cy="297656"/>
            </a:xfrm>
          </p:grpSpPr>
          <p:sp>
            <p:nvSpPr>
              <p:cNvPr id="184" name="Afgeronde rechthoek 183"/>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85"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GB" sz="900" dirty="0">
                    <a:latin typeface="+mn-lt"/>
                  </a:rPr>
                  <a:t>OK</a:t>
                </a:r>
              </a:p>
            </p:txBody>
          </p:sp>
          <p:cxnSp>
            <p:nvCxnSpPr>
              <p:cNvPr id="186" name="Rechte verbindingslijn 185"/>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Gelijkbenige driehoek 186"/>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nvGrpSpPr>
            <p:cNvPr id="95" name="Groep 94"/>
            <p:cNvGrpSpPr/>
            <p:nvPr userDrawn="1"/>
          </p:nvGrpSpPr>
          <p:grpSpPr>
            <a:xfrm>
              <a:off x="12504289" y="1414656"/>
              <a:ext cx="445645" cy="378283"/>
              <a:chOff x="3793455" y="3603"/>
              <a:chExt cx="4527395" cy="473968"/>
            </a:xfrm>
          </p:grpSpPr>
          <p:grpSp>
            <p:nvGrpSpPr>
              <p:cNvPr id="96" name="Group 4"/>
              <p:cNvGrpSpPr>
                <a:grpSpLocks noChangeAspect="1"/>
              </p:cNvGrpSpPr>
              <p:nvPr userDrawn="1"/>
            </p:nvGrpSpPr>
            <p:grpSpPr bwMode="auto">
              <a:xfrm>
                <a:off x="3793455" y="3603"/>
                <a:ext cx="4526989" cy="473968"/>
                <a:chOff x="1782" y="145"/>
                <a:chExt cx="2674" cy="2270"/>
              </a:xfrm>
            </p:grpSpPr>
            <p:sp>
              <p:nvSpPr>
                <p:cNvPr id="181" name="Rectangle 6"/>
                <p:cNvSpPr>
                  <a:spLocks noChangeArrowheads="1"/>
                </p:cNvSpPr>
                <p:nvPr userDrawn="1"/>
              </p:nvSpPr>
              <p:spPr bwMode="auto">
                <a:xfrm>
                  <a:off x="1807" y="145"/>
                  <a:ext cx="2649" cy="2270"/>
                </a:xfrm>
                <a:prstGeom prst="rect">
                  <a:avLst/>
                </a:prstGeom>
                <a:solidFill>
                  <a:srgbClr val="F2FAFF"/>
                </a:solidFill>
                <a:ln w="0">
                  <a:solidFill>
                    <a:srgbClr val="969696"/>
                  </a:solid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800" dirty="0">
                    <a:latin typeface="+mj-lt"/>
                  </a:endParaRPr>
                </a:p>
              </p:txBody>
            </p:sp>
            <p:sp>
              <p:nvSpPr>
                <p:cNvPr id="182" name="Rectangle 13"/>
                <p:cNvSpPr>
                  <a:spLocks noChangeArrowheads="1"/>
                </p:cNvSpPr>
                <p:nvPr userDrawn="1"/>
              </p:nvSpPr>
              <p:spPr bwMode="auto">
                <a:xfrm>
                  <a:off x="1799" y="145"/>
                  <a:ext cx="2657" cy="439"/>
                </a:xfrm>
                <a:prstGeom prst="rect">
                  <a:avLst/>
                </a:prstGeom>
                <a:gradFill flip="none" rotWithShape="1">
                  <a:gsLst>
                    <a:gs pos="0">
                      <a:srgbClr val="0099FF"/>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800" dirty="0">
                    <a:latin typeface="+mj-lt"/>
                  </a:endParaRPr>
                </a:p>
              </p:txBody>
            </p:sp>
            <p:sp>
              <p:nvSpPr>
                <p:cNvPr id="183" name="Rectangle 15"/>
                <p:cNvSpPr>
                  <a:spLocks noChangeArrowheads="1"/>
                </p:cNvSpPr>
                <p:nvPr userDrawn="1"/>
              </p:nvSpPr>
              <p:spPr bwMode="auto">
                <a:xfrm>
                  <a:off x="1782" y="1469"/>
                  <a:ext cx="2655" cy="29"/>
                </a:xfrm>
                <a:prstGeom prst="rect">
                  <a:avLst/>
                </a:prstGeom>
                <a:gradFill flip="none" rotWithShape="1">
                  <a:gsLst>
                    <a:gs pos="20000">
                      <a:srgbClr val="0039AC"/>
                    </a:gs>
                    <a:gs pos="100000">
                      <a:srgbClr val="90B6FE"/>
                    </a:gs>
                  </a:gsLst>
                  <a:lin ang="108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sz="1800" dirty="0">
                    <a:latin typeface="+mj-lt"/>
                  </a:endParaRPr>
                </a:p>
              </p:txBody>
            </p:sp>
          </p:grpSp>
          <p:cxnSp>
            <p:nvCxnSpPr>
              <p:cNvPr id="97" name="Rechte verbindingslijn 96"/>
              <p:cNvCxnSpPr/>
              <p:nvPr userDrawn="1"/>
            </p:nvCxnSpPr>
            <p:spPr>
              <a:xfrm flipH="1">
                <a:off x="6086136" y="96647"/>
                <a:ext cx="6024" cy="380674"/>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98" name="Rechte verbindingslijn 97"/>
              <p:cNvCxnSpPr/>
              <p:nvPr userDrawn="1"/>
            </p:nvCxnSpPr>
            <p:spPr>
              <a:xfrm>
                <a:off x="7281567" y="96647"/>
                <a:ext cx="0" cy="380674"/>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99" name="Rechte verbindingslijn 98"/>
              <p:cNvCxnSpPr/>
              <p:nvPr userDrawn="1"/>
            </p:nvCxnSpPr>
            <p:spPr>
              <a:xfrm>
                <a:off x="4905299" y="96186"/>
                <a:ext cx="0" cy="377505"/>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01" name="Rechte verbindingslijn 100"/>
              <p:cNvCxnSpPr/>
              <p:nvPr userDrawn="1"/>
            </p:nvCxnSpPr>
            <p:spPr>
              <a:xfrm flipH="1">
                <a:off x="3836186" y="181242"/>
                <a:ext cx="4484664" cy="0"/>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02" name="Rechte verbindingslijn 101"/>
              <p:cNvCxnSpPr/>
              <p:nvPr userDrawn="1"/>
            </p:nvCxnSpPr>
            <p:spPr>
              <a:xfrm flipH="1">
                <a:off x="3836186" y="280466"/>
                <a:ext cx="4484664" cy="0"/>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80" name="Rechte verbindingslijn 179"/>
              <p:cNvCxnSpPr/>
              <p:nvPr userDrawn="1"/>
            </p:nvCxnSpPr>
            <p:spPr>
              <a:xfrm flipH="1">
                <a:off x="3836186" y="392407"/>
                <a:ext cx="4484664" cy="0"/>
              </a:xfrm>
              <a:prstGeom prst="line">
                <a:avLst/>
              </a:prstGeom>
              <a:ln w="12700">
                <a:solidFill>
                  <a:srgbClr val="969696"/>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314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5" name="Tijdelijke aanduiding voor afbeelding 20"/>
          <p:cNvSpPr>
            <a:spLocks noGrp="1"/>
          </p:cNvSpPr>
          <p:nvPr>
            <p:ph type="pic" sz="quarter" idx="13" hasCustomPrompt="1"/>
          </p:nvPr>
        </p:nvSpPr>
        <p:spPr>
          <a:xfrm>
            <a:off x="108285" y="108286"/>
            <a:ext cx="11971419" cy="6641430"/>
          </a:xfrm>
          <a:solidFill>
            <a:srgbClr val="202021"/>
          </a:solidFill>
        </p:spPr>
        <p:txBody>
          <a:bodyPr tIns="612000"/>
          <a:lstStyle>
            <a:lvl1pPr marL="0" indent="0" algn="ctr">
              <a:buNone/>
              <a:defRPr>
                <a:solidFill>
                  <a:schemeClr val="accent1"/>
                </a:solidFill>
              </a:defRPr>
            </a:lvl1pPr>
          </a:lstStyle>
          <a:p>
            <a:r>
              <a:rPr lang="en-US" dirty="0"/>
              <a:t>Select this frame &gt; Go to the tab ‘Insert &gt; Click on ‘Image’ &gt; Choose preferred image &gt; Click on ‘Insert’</a:t>
            </a:r>
          </a:p>
        </p:txBody>
      </p:sp>
      <p:sp>
        <p:nvSpPr>
          <p:cNvPr id="6" name="Tijdelijke aanduiding voor dianummer 5"/>
          <p:cNvSpPr>
            <a:spLocks noGrp="1"/>
          </p:cNvSpPr>
          <p:nvPr>
            <p:ph type="sldNum" sz="quarter" idx="12"/>
          </p:nvPr>
        </p:nvSpPr>
        <p:spPr/>
        <p:txBody>
          <a:bodyPr/>
          <a:lstStyle>
            <a:lvl1pPr>
              <a:defRPr>
                <a:solidFill>
                  <a:schemeClr val="bg1"/>
                </a:solidFill>
              </a:defRPr>
            </a:lvl1pPr>
          </a:lstStyle>
          <a:p>
            <a:fld id="{1DD1B9A6-A03E-421F-934C-B876C659E09D}" type="slidenum">
              <a:rPr lang="en-US" smtClean="0"/>
              <a:pPr/>
              <a:t>‹#›</a:t>
            </a:fld>
            <a:endParaRPr lang="en-US" dirty="0"/>
          </a:p>
        </p:txBody>
      </p:sp>
      <p:grpSp>
        <p:nvGrpSpPr>
          <p:cNvPr id="8" name="GRID" hidden="1"/>
          <p:cNvGrpSpPr/>
          <p:nvPr userDrawn="1"/>
        </p:nvGrpSpPr>
        <p:grpSpPr>
          <a:xfrm>
            <a:off x="180472" y="180977"/>
            <a:ext cx="11831054" cy="6501364"/>
            <a:chOff x="180472" y="180977"/>
            <a:chExt cx="11831054" cy="6501364"/>
          </a:xfrm>
        </p:grpSpPr>
        <p:sp>
          <p:nvSpPr>
            <p:cNvPr id="9" name="Rechthoek 8"/>
            <p:cNvSpPr/>
            <p:nvPr userDrawn="1"/>
          </p:nvSpPr>
          <p:spPr>
            <a:xfrm>
              <a:off x="180474" y="180977"/>
              <a:ext cx="11831052"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0" name="Rechthoek 9"/>
            <p:cNvSpPr/>
            <p:nvPr userDrawn="1"/>
          </p:nvSpPr>
          <p:spPr>
            <a:xfrm>
              <a:off x="180474" y="5932032"/>
              <a:ext cx="11831052"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1" name="Rechthoek 10"/>
            <p:cNvSpPr/>
            <p:nvPr userDrawn="1"/>
          </p:nvSpPr>
          <p:spPr>
            <a:xfrm rot="5400000">
              <a:off x="-2695055" y="3056504"/>
              <a:ext cx="6496048"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 name="Rechthoek 11"/>
            <p:cNvSpPr/>
            <p:nvPr userDrawn="1"/>
          </p:nvSpPr>
          <p:spPr>
            <a:xfrm rot="5400000">
              <a:off x="8390505" y="3056505"/>
              <a:ext cx="6496048"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3" name="Rechthoek 12"/>
            <p:cNvSpPr/>
            <p:nvPr userDrawn="1"/>
          </p:nvSpPr>
          <p:spPr>
            <a:xfrm>
              <a:off x="180474" y="3324546"/>
              <a:ext cx="11831052" cy="228068"/>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4" name="Rechthoek 13"/>
            <p:cNvSpPr/>
            <p:nvPr userDrawn="1"/>
          </p:nvSpPr>
          <p:spPr>
            <a:xfrm rot="5400000">
              <a:off x="8583629" y="3250634"/>
              <a:ext cx="6496048" cy="35673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5" name="Rechthoek 14"/>
            <p:cNvSpPr/>
            <p:nvPr userDrawn="1"/>
          </p:nvSpPr>
          <p:spPr>
            <a:xfrm>
              <a:off x="180472" y="6325602"/>
              <a:ext cx="11829551" cy="35673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6" name="Rechthoek 15"/>
            <p:cNvSpPr/>
            <p:nvPr userDrawn="1"/>
          </p:nvSpPr>
          <p:spPr>
            <a:xfrm rot="5400000">
              <a:off x="-1945022" y="3056504"/>
              <a:ext cx="6496048" cy="744993"/>
            </a:xfrm>
            <a:prstGeom prst="rect">
              <a:avLst/>
            </a:prstGeom>
            <a:solidFill>
              <a:schemeClr val="accent4">
                <a:lumMod val="20000"/>
                <a:lumOff val="80000"/>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7" name="Rechthoek 16"/>
            <p:cNvSpPr/>
            <p:nvPr userDrawn="1"/>
          </p:nvSpPr>
          <p:spPr>
            <a:xfrm rot="5400000">
              <a:off x="7644009" y="3056505"/>
              <a:ext cx="6496048" cy="744993"/>
            </a:xfrm>
            <a:prstGeom prst="rect">
              <a:avLst/>
            </a:prstGeom>
            <a:solidFill>
              <a:schemeClr val="accent4">
                <a:lumMod val="20000"/>
                <a:lumOff val="80000"/>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8" name="Rechthoek 17"/>
            <p:cNvSpPr/>
            <p:nvPr userDrawn="1"/>
          </p:nvSpPr>
          <p:spPr>
            <a:xfrm>
              <a:off x="925466" y="925970"/>
              <a:ext cx="10339062" cy="744993"/>
            </a:xfrm>
            <a:prstGeom prst="rect">
              <a:avLst/>
            </a:prstGeom>
            <a:solidFill>
              <a:schemeClr val="accent4">
                <a:lumMod val="20000"/>
                <a:lumOff val="80000"/>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9" name="Rechthoek 18"/>
            <p:cNvSpPr/>
            <p:nvPr userDrawn="1"/>
          </p:nvSpPr>
          <p:spPr>
            <a:xfrm>
              <a:off x="925466" y="5187038"/>
              <a:ext cx="10339062" cy="744993"/>
            </a:xfrm>
            <a:prstGeom prst="rect">
              <a:avLst/>
            </a:prstGeom>
            <a:solidFill>
              <a:schemeClr val="accent4">
                <a:lumMod val="20000"/>
                <a:lumOff val="80000"/>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
        <p:nvSpPr>
          <p:cNvPr id="5" name="Tijdelijke aanduiding voor voettekst 4"/>
          <p:cNvSpPr>
            <a:spLocks noGrp="1"/>
          </p:cNvSpPr>
          <p:nvPr>
            <p:ph type="ftr" sz="quarter" idx="11"/>
          </p:nvPr>
        </p:nvSpPr>
        <p:spPr>
          <a:xfrm>
            <a:off x="1030492" y="6386211"/>
            <a:ext cx="10127505" cy="136610"/>
          </a:xfrm>
          <a:prstGeom prst="rect">
            <a:avLst/>
          </a:prstGeom>
        </p:spPr>
        <p:txBody>
          <a:bodyPr/>
          <a:lstStyle>
            <a:lvl1pPr algn="ctr">
              <a:defRPr sz="700" b="1" cap="all" spc="150" baseline="0">
                <a:solidFill>
                  <a:schemeClr val="bg1"/>
                </a:solidFill>
                <a:latin typeface="+mn-lt"/>
              </a:defRPr>
            </a:lvl1pPr>
          </a:lstStyle>
          <a:p>
            <a:endParaRPr lang="en-US" dirty="0"/>
          </a:p>
        </p:txBody>
      </p:sp>
      <p:sp>
        <p:nvSpPr>
          <p:cNvPr id="22" name="Tijdelijke aanduiding voor tekst 20"/>
          <p:cNvSpPr>
            <a:spLocks noGrp="1"/>
          </p:cNvSpPr>
          <p:nvPr>
            <p:ph type="body" sz="quarter" idx="14" hasCustomPrompt="1"/>
          </p:nvPr>
        </p:nvSpPr>
        <p:spPr>
          <a:xfrm>
            <a:off x="5227393" y="2511492"/>
            <a:ext cx="1737212" cy="1737212"/>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sz="100">
                <a:solidFill>
                  <a:schemeClr val="bg2"/>
                </a:solidFill>
              </a:defRPr>
            </a:lvl1pPr>
          </a:lstStyle>
          <a:p>
            <a:pPr lvl="0"/>
            <a:r>
              <a:rPr lang="en-US"/>
              <a:t>.</a:t>
            </a:r>
            <a:endParaRPr lang="en-US" dirty="0"/>
          </a:p>
        </p:txBody>
      </p:sp>
      <p:grpSp>
        <p:nvGrpSpPr>
          <p:cNvPr id="20" name="Groep 19"/>
          <p:cNvGrpSpPr/>
          <p:nvPr userDrawn="1"/>
        </p:nvGrpSpPr>
        <p:grpSpPr>
          <a:xfrm>
            <a:off x="12474814" y="-5444"/>
            <a:ext cx="2609094" cy="6230328"/>
            <a:chOff x="12474814" y="-5444"/>
            <a:chExt cx="2609094" cy="6230328"/>
          </a:xfrm>
        </p:grpSpPr>
        <p:pic>
          <p:nvPicPr>
            <p:cNvPr id="7" name="Afbeelding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491620" y="4779403"/>
              <a:ext cx="2078605" cy="1140653"/>
            </a:xfrm>
            <a:prstGeom prst="rect">
              <a:avLst/>
            </a:prstGeom>
          </p:spPr>
        </p:pic>
        <p:sp>
          <p:nvSpPr>
            <p:cNvPr id="58" name="Rechthoek 57"/>
            <p:cNvSpPr/>
            <p:nvPr/>
          </p:nvSpPr>
          <p:spPr>
            <a:xfrm>
              <a:off x="12487547"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en-US" sz="1400" b="1" kern="0" dirty="0">
                  <a:solidFill>
                    <a:schemeClr val="tx1"/>
                  </a:solidFill>
                  <a:latin typeface="+mn-lt"/>
                  <a:cs typeface="Segoe UI Light" panose="020B0502040204020203" pitchFamily="34" charset="0"/>
                </a:rPr>
                <a:t>INSERT IMAGE</a:t>
              </a:r>
            </a:p>
          </p:txBody>
        </p:sp>
        <p:sp>
          <p:nvSpPr>
            <p:cNvPr id="59" name="Tekstvak 58"/>
            <p:cNvSpPr txBox="1"/>
            <p:nvPr/>
          </p:nvSpPr>
          <p:spPr>
            <a:xfrm>
              <a:off x="12487547" y="791521"/>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image.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an image.</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0" name="Tekstvak 59"/>
            <p:cNvSpPr txBox="1"/>
            <p:nvPr/>
          </p:nvSpPr>
          <p:spPr>
            <a:xfrm>
              <a:off x="12483153" y="2599068"/>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Select</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the image you want to use </a:t>
              </a:r>
              <a:b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b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and click on </a:t>
              </a:r>
              <a:r>
                <a:rPr lang="en-US" sz="1100" b="1" kern="0" dirty="0">
                  <a:latin typeface="+mn-lt"/>
                  <a:cs typeface="Segoe UI Light" panose="020B0502040204020203" pitchFamily="34" charset="0"/>
                </a:rPr>
                <a:t>‘</a:t>
              </a:r>
              <a:r>
                <a:rPr lang="en-US" sz="1100" b="1" kern="0" noProof="0" dirty="0">
                  <a:latin typeface="+mn-lt"/>
                  <a:cs typeface="Segoe UI Light" panose="020B0502040204020203" pitchFamily="34" charset="0"/>
                </a:rPr>
                <a:t>Insert’</a:t>
              </a:r>
              <a:endParaRPr kumimoji="0" lang="en-US" sz="11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1" name="Ovaal 60"/>
            <p:cNvSpPr/>
            <p:nvPr/>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62" name="Ovaal 61"/>
            <p:cNvSpPr/>
            <p:nvPr/>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63" name="Rechte verbindingslijn 62"/>
            <p:cNvCxnSpPr/>
            <p:nvPr userDrawn="1"/>
          </p:nvCxnSpPr>
          <p:spPr>
            <a:xfrm>
              <a:off x="12491620" y="202241"/>
              <a:ext cx="2592288" cy="0"/>
            </a:xfrm>
            <a:prstGeom prst="line">
              <a:avLst/>
            </a:prstGeom>
            <a:noFill/>
            <a:ln w="9525" cap="flat" cmpd="sng" algn="ctr">
              <a:solidFill>
                <a:schemeClr val="tx1"/>
              </a:solidFill>
              <a:prstDash val="solid"/>
            </a:ln>
            <a:effectLst/>
          </p:spPr>
        </p:cxnSp>
        <p:cxnSp>
          <p:nvCxnSpPr>
            <p:cNvPr id="64" name="Rechte verbindingslijn 63"/>
            <p:cNvCxnSpPr/>
            <p:nvPr/>
          </p:nvCxnSpPr>
          <p:spPr>
            <a:xfrm>
              <a:off x="12483153" y="1987595"/>
              <a:ext cx="2592288" cy="0"/>
            </a:xfrm>
            <a:prstGeom prst="line">
              <a:avLst/>
            </a:prstGeom>
            <a:noFill/>
            <a:ln w="9525" cap="flat" cmpd="sng" algn="ctr">
              <a:solidFill>
                <a:schemeClr val="tx1"/>
              </a:solidFill>
              <a:prstDash val="solid"/>
            </a:ln>
            <a:effectLst/>
          </p:spPr>
        </p:cxnSp>
        <p:cxnSp>
          <p:nvCxnSpPr>
            <p:cNvPr id="65" name="Rechte verbindingslijn 64"/>
            <p:cNvCxnSpPr/>
            <p:nvPr/>
          </p:nvCxnSpPr>
          <p:spPr>
            <a:xfrm>
              <a:off x="12474814" y="3552420"/>
              <a:ext cx="2608001" cy="0"/>
            </a:xfrm>
            <a:prstGeom prst="line">
              <a:avLst/>
            </a:prstGeom>
            <a:noFill/>
            <a:ln w="9525" cap="flat" cmpd="sng" algn="ctr">
              <a:solidFill>
                <a:schemeClr val="tx1"/>
              </a:solidFill>
              <a:prstDash val="solid"/>
            </a:ln>
            <a:effectLst/>
          </p:spPr>
        </p:cxnSp>
        <p:pic>
          <p:nvPicPr>
            <p:cNvPr id="66" name="Icoontje afbeeld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92623" y="1377773"/>
              <a:ext cx="415522" cy="415522"/>
            </a:xfrm>
            <a:prstGeom prst="rect">
              <a:avLst/>
            </a:prstGeom>
          </p:spPr>
        </p:pic>
        <p:sp>
          <p:nvSpPr>
            <p:cNvPr id="67" name="Tekstvak 33"/>
            <p:cNvSpPr txBox="1"/>
            <p:nvPr/>
          </p:nvSpPr>
          <p:spPr>
            <a:xfrm>
              <a:off x="12483153" y="4189919"/>
              <a:ext cx="2588841" cy="400006"/>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latin typeface="+mn-lt"/>
                  <a:cs typeface="Segoe UI Light" panose="020B0502040204020203" pitchFamily="34" charset="0"/>
                </a:rPr>
                <a:t>Select the miniature slide, click on the right mouse button and choose </a:t>
              </a:r>
              <a:r>
                <a:rPr lang="en-US" sz="1100" b="1" kern="0" dirty="0">
                  <a:solidFill>
                    <a:schemeClr val="tx1"/>
                  </a:solidFill>
                  <a:latin typeface="+mn-lt"/>
                  <a:ea typeface="+mn-ea"/>
                  <a:cs typeface="Segoe UI Light" panose="020B0502040204020203" pitchFamily="34" charset="0"/>
                </a:rPr>
                <a:t>‘Reset slide’</a:t>
              </a:r>
            </a:p>
          </p:txBody>
        </p:sp>
        <p:sp>
          <p:nvSpPr>
            <p:cNvPr id="68" name="Ovaal 67"/>
            <p:cNvSpPr/>
            <p:nvPr/>
          </p:nvSpPr>
          <p:spPr>
            <a:xfrm>
              <a:off x="12492621" y="3705057"/>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cxnSp>
          <p:nvCxnSpPr>
            <p:cNvPr id="69" name="Rechte verbindingslijn 68"/>
            <p:cNvCxnSpPr/>
            <p:nvPr/>
          </p:nvCxnSpPr>
          <p:spPr>
            <a:xfrm>
              <a:off x="12474814" y="6224884"/>
              <a:ext cx="2608001" cy="0"/>
            </a:xfrm>
            <a:prstGeom prst="line">
              <a:avLst/>
            </a:prstGeom>
            <a:noFill/>
            <a:ln w="9525" cap="flat" cmpd="sng" algn="ctr">
              <a:solidFill>
                <a:schemeClr val="tx1"/>
              </a:solidFill>
              <a:prstDash val="solid"/>
            </a:ln>
            <a:effectLst/>
          </p:spPr>
        </p:cxnSp>
        <p:grpSp>
          <p:nvGrpSpPr>
            <p:cNvPr id="70" name="Groep 69"/>
            <p:cNvGrpSpPr/>
            <p:nvPr/>
          </p:nvGrpSpPr>
          <p:grpSpPr>
            <a:xfrm>
              <a:off x="12475515" y="3095595"/>
              <a:ext cx="1114138" cy="297656"/>
              <a:chOff x="13560784" y="3471416"/>
              <a:chExt cx="1114138" cy="297656"/>
            </a:xfrm>
          </p:grpSpPr>
          <p:sp>
            <p:nvSpPr>
              <p:cNvPr id="87" name="Afgeronde rechthoek 86"/>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8"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US" sz="900" dirty="0">
                    <a:latin typeface="+mn-lt"/>
                  </a:rPr>
                  <a:t>Insert</a:t>
                </a:r>
              </a:p>
            </p:txBody>
          </p:sp>
          <p:cxnSp>
            <p:nvCxnSpPr>
              <p:cNvPr id="89" name="Rechte verbindingslijn 88"/>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Gelijkbenige driehoek 89"/>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nvGrpSpPr>
            <p:cNvPr id="72" name="Groep 71"/>
            <p:cNvGrpSpPr/>
            <p:nvPr userDrawn="1"/>
          </p:nvGrpSpPr>
          <p:grpSpPr>
            <a:xfrm>
              <a:off x="13096676" y="5518701"/>
              <a:ext cx="1750842" cy="564707"/>
              <a:chOff x="13098875" y="6031678"/>
              <a:chExt cx="1969277" cy="635161"/>
            </a:xfrm>
          </p:grpSpPr>
          <p:sp>
            <p:nvSpPr>
              <p:cNvPr id="73" name="Rechthoek 72"/>
              <p:cNvSpPr/>
              <p:nvPr/>
            </p:nvSpPr>
            <p:spPr>
              <a:xfrm>
                <a:off x="13103058" y="6031678"/>
                <a:ext cx="1957909" cy="536628"/>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74" name="Groep 73"/>
              <p:cNvGrpSpPr/>
              <p:nvPr/>
            </p:nvGrpSpPr>
            <p:grpSpPr>
              <a:xfrm>
                <a:off x="13098875" y="6031679"/>
                <a:ext cx="1969277" cy="542924"/>
                <a:chOff x="13164976" y="6054428"/>
                <a:chExt cx="1969277" cy="542924"/>
              </a:xfrm>
            </p:grpSpPr>
            <p:sp>
              <p:nvSpPr>
                <p:cNvPr id="77" name="Rechthoek 76"/>
                <p:cNvSpPr/>
                <p:nvPr/>
              </p:nvSpPr>
              <p:spPr>
                <a:xfrm>
                  <a:off x="13164976"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78" name="Groep 77"/>
                <p:cNvGrpSpPr/>
                <p:nvPr/>
              </p:nvGrpSpPr>
              <p:grpSpPr>
                <a:xfrm>
                  <a:off x="13214777" y="6112607"/>
                  <a:ext cx="145227" cy="129517"/>
                  <a:chOff x="12287399" y="5999447"/>
                  <a:chExt cx="194830" cy="173755"/>
                </a:xfrm>
              </p:grpSpPr>
              <p:sp>
                <p:nvSpPr>
                  <p:cNvPr id="81" name="Afgeronde rechthoek 80"/>
                  <p:cNvSpPr/>
                  <p:nvPr/>
                </p:nvSpPr>
                <p:spPr>
                  <a:xfrm>
                    <a:off x="12287399" y="5999447"/>
                    <a:ext cx="194830" cy="173755"/>
                  </a:xfrm>
                  <a:prstGeom prst="roundRect">
                    <a:avLst/>
                  </a:prstGeom>
                  <a:solidFill>
                    <a:schemeClr val="bg1">
                      <a:lumMod val="95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2" name="Rechthoek 81"/>
                  <p:cNvSpPr/>
                  <p:nvPr/>
                </p:nvSpPr>
                <p:spPr>
                  <a:xfrm>
                    <a:off x="12309962" y="6064143"/>
                    <a:ext cx="67808" cy="888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3" name="Rechthoek 82"/>
                  <p:cNvSpPr/>
                  <p:nvPr/>
                </p:nvSpPr>
                <p:spPr>
                  <a:xfrm>
                    <a:off x="12311695" y="6025633"/>
                    <a:ext cx="144676" cy="193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4" name="Rechthoek 83"/>
                  <p:cNvSpPr/>
                  <p:nvPr/>
                </p:nvSpPr>
                <p:spPr>
                  <a:xfrm>
                    <a:off x="12394634" y="6067091"/>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5" name="Rechthoek 84"/>
                  <p:cNvSpPr/>
                  <p:nvPr/>
                </p:nvSpPr>
                <p:spPr>
                  <a:xfrm>
                    <a:off x="12398009" y="6099631"/>
                    <a:ext cx="41906" cy="132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6" name="Rechthoek 85"/>
                  <p:cNvSpPr/>
                  <p:nvPr/>
                </p:nvSpPr>
                <p:spPr>
                  <a:xfrm>
                    <a:off x="12394634" y="6135009"/>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sp>
              <p:nvSpPr>
                <p:cNvPr id="79" name="Rechthoek 78"/>
                <p:cNvSpPr/>
                <p:nvPr/>
              </p:nvSpPr>
              <p:spPr>
                <a:xfrm>
                  <a:off x="13424745" y="6062530"/>
                  <a:ext cx="732376" cy="285595"/>
                </a:xfrm>
                <a:prstGeom prst="rect">
                  <a:avLst/>
                </a:prstGeom>
              </p:spPr>
              <p:txBody>
                <a:bodyPr wrap="none">
                  <a:spAutoFit/>
                </a:bodyPr>
                <a:lstStyle/>
                <a:p>
                  <a:r>
                    <a:rPr lang="en-US" sz="1050" dirty="0">
                      <a:latin typeface="+mn-lt"/>
                    </a:rPr>
                    <a:t>Layout</a:t>
                  </a:r>
                </a:p>
              </p:txBody>
            </p:sp>
            <p:sp>
              <p:nvSpPr>
                <p:cNvPr id="80" name="Gelijkbenige driehoek 79"/>
                <p:cNvSpPr/>
                <p:nvPr/>
              </p:nvSpPr>
              <p:spPr>
                <a:xfrm rot="5400000">
                  <a:off x="1495238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sp>
            <p:nvSpPr>
              <p:cNvPr id="75" name="Afgeronde rechthoek 74"/>
              <p:cNvSpPr/>
              <p:nvPr/>
            </p:nvSpPr>
            <p:spPr>
              <a:xfrm>
                <a:off x="13098875" y="6299992"/>
                <a:ext cx="1962093" cy="268314"/>
              </a:xfrm>
              <a:prstGeom prst="roundRect">
                <a:avLst/>
              </a:prstGeom>
              <a:gradFill>
                <a:gsLst>
                  <a:gs pos="0">
                    <a:srgbClr val="FFF2BD"/>
                  </a:gs>
                  <a:gs pos="34000">
                    <a:srgbClr val="FFE98B"/>
                  </a:gs>
                  <a:gs pos="78000">
                    <a:srgbClr val="FFF5C9"/>
                  </a:gs>
                  <a:gs pos="59000">
                    <a:srgbClr val="FFE98B"/>
                  </a:gs>
                </a:gsLst>
                <a:lin ang="5400000" scaled="0"/>
              </a:gra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rPr>
                  <a:t>Reset slide</a:t>
                </a:r>
              </a:p>
            </p:txBody>
          </p:sp>
          <p:pic>
            <p:nvPicPr>
              <p:cNvPr id="7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49717" y="6378357"/>
                <a:ext cx="178436" cy="28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 name="Tekstvak 22"/>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Closing</a:t>
            </a:r>
            <a:r>
              <a:rPr lang="en-US" sz="1200" b="0" baseline="0" dirty="0">
                <a:latin typeface="+mj-lt"/>
              </a:rPr>
              <a:t> slide</a:t>
            </a:r>
            <a:endParaRPr lang="en-US" sz="1200" b="0" dirty="0">
              <a:latin typeface="+mj-lt"/>
            </a:endParaRPr>
          </a:p>
        </p:txBody>
      </p:sp>
    </p:spTree>
    <p:extLst>
      <p:ext uri="{BB962C8B-B14F-4D97-AF65-F5344CB8AC3E}">
        <p14:creationId xmlns:p14="http://schemas.microsoft.com/office/powerpoint/2010/main" val="289061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4" name="Tijdelijke aanduiding voor dianummer 5"/>
          <p:cNvSpPr>
            <a:spLocks noGrp="1"/>
          </p:cNvSpPr>
          <p:nvPr>
            <p:ph type="sldNum" sz="quarter" idx="12"/>
          </p:nvPr>
        </p:nvSpPr>
        <p:spPr>
          <a:xfrm>
            <a:off x="11533258" y="6387076"/>
            <a:ext cx="263814" cy="141086"/>
          </a:xfrm>
        </p:spPr>
        <p:txBody>
          <a:bodyPr/>
          <a:lstStyle/>
          <a:p>
            <a:fld id="{1DD1B9A6-A03E-421F-934C-B876C659E09D}" type="slidenum">
              <a:rPr lang="en-US" noProof="0" smtClean="0"/>
              <a:t>‹#›</a:t>
            </a:fld>
            <a:endParaRPr lang="en-US" noProof="0" dirty="0"/>
          </a:p>
        </p:txBody>
      </p:sp>
    </p:spTree>
    <p:extLst>
      <p:ext uri="{BB962C8B-B14F-4D97-AF65-F5344CB8AC3E}">
        <p14:creationId xmlns:p14="http://schemas.microsoft.com/office/powerpoint/2010/main" val="395294760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5589" y="121803"/>
            <a:ext cx="10190747" cy="412453"/>
          </a:xfrm>
        </p:spPr>
        <p:txBody>
          <a:bodyPr/>
          <a:lstStyle>
            <a:lvl1pPr>
              <a:defRPr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1DD1B9A6-A03E-421F-934C-B876C659E09D}" type="slidenum">
              <a:rPr lang="en-US" smtClean="0"/>
              <a:pPr/>
              <a:t>‹#›</a:t>
            </a:fld>
            <a:endParaRPr lang="en-US" dirty="0"/>
          </a:p>
        </p:txBody>
      </p:sp>
      <p:sp>
        <p:nvSpPr>
          <p:cNvPr id="6" name="TextBox 5"/>
          <p:cNvSpPr txBox="1"/>
          <p:nvPr userDrawn="1"/>
        </p:nvSpPr>
        <p:spPr>
          <a:xfrm>
            <a:off x="421240" y="934947"/>
            <a:ext cx="11435136" cy="369332"/>
          </a:xfrm>
          <a:prstGeom prst="rect">
            <a:avLst/>
          </a:prstGeom>
          <a:noFill/>
        </p:spPr>
        <p:txBody>
          <a:bodyPr wrap="square" rtlCol="0">
            <a:spAutoFit/>
          </a:bodyPr>
          <a:lstStyle/>
          <a:p>
            <a:r>
              <a:rPr lang="en-US" dirty="0"/>
              <a:t>Click</a:t>
            </a:r>
            <a:r>
              <a:rPr lang="en-US" baseline="0" dirty="0"/>
              <a:t> here to edit body style</a:t>
            </a:r>
          </a:p>
        </p:txBody>
      </p:sp>
    </p:spTree>
    <p:extLst>
      <p:ext uri="{BB962C8B-B14F-4D97-AF65-F5344CB8AC3E}">
        <p14:creationId xmlns:p14="http://schemas.microsoft.com/office/powerpoint/2010/main" val="255853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91" name="Tijdelijke aanduiding voor afbeelding 20"/>
          <p:cNvSpPr>
            <a:spLocks noGrp="1"/>
          </p:cNvSpPr>
          <p:nvPr>
            <p:ph type="pic" sz="quarter" idx="14" hasCustomPrompt="1"/>
          </p:nvPr>
        </p:nvSpPr>
        <p:spPr>
          <a:xfrm>
            <a:off x="108284" y="108284"/>
            <a:ext cx="11971421" cy="6641432"/>
          </a:xfrm>
          <a:solidFill>
            <a:srgbClr val="202021"/>
          </a:solidFill>
        </p:spPr>
        <p:txBody>
          <a:bodyPr tIns="2160000"/>
          <a:lstStyle>
            <a:lvl1pPr marL="0" indent="0" algn="ctr">
              <a:buNone/>
              <a:defRPr>
                <a:solidFill>
                  <a:schemeClr val="accent1"/>
                </a:solidFill>
              </a:defRPr>
            </a:lvl1pPr>
          </a:lstStyle>
          <a:p>
            <a:r>
              <a:rPr lang="en-US" noProof="0" dirty="0"/>
              <a:t>Click on the pictogram below</a:t>
            </a:r>
            <a:br>
              <a:rPr lang="en-US" noProof="0" dirty="0"/>
            </a:br>
            <a:r>
              <a:rPr lang="en-US" noProof="0" dirty="0"/>
              <a:t>to insert an image</a:t>
            </a:r>
          </a:p>
        </p:txBody>
      </p:sp>
      <p:sp>
        <p:nvSpPr>
          <p:cNvPr id="2" name="Titel 1"/>
          <p:cNvSpPr>
            <a:spLocks noGrp="1"/>
          </p:cNvSpPr>
          <p:nvPr>
            <p:ph type="title" hasCustomPrompt="1"/>
          </p:nvPr>
        </p:nvSpPr>
        <p:spPr>
          <a:xfrm>
            <a:off x="986590" y="2582549"/>
            <a:ext cx="10214810" cy="782052"/>
          </a:xfrm>
        </p:spPr>
        <p:txBody>
          <a:bodyPr/>
          <a:lstStyle>
            <a:lvl1pPr algn="ctr">
              <a:defRPr cap="all" spc="1010" baseline="0">
                <a:solidFill>
                  <a:schemeClr val="bg1"/>
                </a:solidFill>
              </a:defRPr>
            </a:lvl1pPr>
          </a:lstStyle>
          <a:p>
            <a:r>
              <a:rPr lang="en-US" dirty="0"/>
              <a:t>Section slide</a:t>
            </a:r>
          </a:p>
        </p:txBody>
      </p:sp>
      <p:sp>
        <p:nvSpPr>
          <p:cNvPr id="6" name="Tijdelijke aanduiding voor dianummer 5"/>
          <p:cNvSpPr>
            <a:spLocks noGrp="1"/>
          </p:cNvSpPr>
          <p:nvPr>
            <p:ph type="sldNum" sz="quarter" idx="12"/>
          </p:nvPr>
        </p:nvSpPr>
        <p:spPr/>
        <p:txBody>
          <a:bodyPr/>
          <a:lstStyle>
            <a:lvl1pPr>
              <a:defRPr>
                <a:solidFill>
                  <a:schemeClr val="bg1"/>
                </a:solidFill>
              </a:defRPr>
            </a:lvl1pPr>
          </a:lstStyle>
          <a:p>
            <a:fld id="{1DD1B9A6-A03E-421F-934C-B876C659E09D}" type="slidenum">
              <a:rPr lang="en-US" smtClean="0"/>
              <a:pPr/>
              <a:t>‹#›</a:t>
            </a:fld>
            <a:endParaRPr lang="en-US" dirty="0"/>
          </a:p>
        </p:txBody>
      </p:sp>
      <p:grpSp>
        <p:nvGrpSpPr>
          <p:cNvPr id="16" name="Groep 15"/>
          <p:cNvGrpSpPr/>
          <p:nvPr userDrawn="1"/>
        </p:nvGrpSpPr>
        <p:grpSpPr>
          <a:xfrm>
            <a:off x="12474814" y="-5444"/>
            <a:ext cx="2609094" cy="6230328"/>
            <a:chOff x="12474814" y="-5444"/>
            <a:chExt cx="2609094" cy="6230328"/>
          </a:xfrm>
        </p:grpSpPr>
        <p:pic>
          <p:nvPicPr>
            <p:cNvPr id="93" name="Afbeelding 9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2491620" y="4779403"/>
              <a:ext cx="2078605" cy="1140653"/>
            </a:xfrm>
            <a:prstGeom prst="rect">
              <a:avLst/>
            </a:prstGeom>
          </p:spPr>
        </p:pic>
        <p:sp>
          <p:nvSpPr>
            <p:cNvPr id="94" name="Rechthoek 93"/>
            <p:cNvSpPr/>
            <p:nvPr/>
          </p:nvSpPr>
          <p:spPr>
            <a:xfrm>
              <a:off x="12487547"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en-US" sz="1400" b="1" kern="0" dirty="0">
                  <a:solidFill>
                    <a:schemeClr val="tx1"/>
                  </a:solidFill>
                  <a:latin typeface="+mn-lt"/>
                  <a:cs typeface="Segoe UI Light" panose="020B0502040204020203" pitchFamily="34" charset="0"/>
                </a:rPr>
                <a:t>INSERT IMAGE</a:t>
              </a:r>
            </a:p>
          </p:txBody>
        </p:sp>
        <p:sp>
          <p:nvSpPr>
            <p:cNvPr id="95" name="Tekstvak 94"/>
            <p:cNvSpPr txBox="1"/>
            <p:nvPr/>
          </p:nvSpPr>
          <p:spPr>
            <a:xfrm>
              <a:off x="12487547" y="791521"/>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image.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an image.</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6" name="Tekstvak 95"/>
            <p:cNvSpPr txBox="1"/>
            <p:nvPr/>
          </p:nvSpPr>
          <p:spPr>
            <a:xfrm>
              <a:off x="12483153" y="2599068"/>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Select</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the image you want to use </a:t>
              </a:r>
              <a:b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b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and click on </a:t>
              </a:r>
              <a:r>
                <a:rPr lang="en-US" sz="1100" b="1" kern="0" dirty="0">
                  <a:latin typeface="+mn-lt"/>
                  <a:cs typeface="Segoe UI Light" panose="020B0502040204020203" pitchFamily="34" charset="0"/>
                </a:rPr>
                <a:t>‘</a:t>
              </a:r>
              <a:r>
                <a:rPr lang="en-US" sz="1100" b="1" kern="0" noProof="0" dirty="0">
                  <a:latin typeface="+mn-lt"/>
                  <a:cs typeface="Segoe UI Light" panose="020B0502040204020203" pitchFamily="34" charset="0"/>
                </a:rPr>
                <a:t>Insert’</a:t>
              </a:r>
              <a:endParaRPr kumimoji="0" lang="en-US" sz="11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7" name="Ovaal 96"/>
            <p:cNvSpPr/>
            <p:nvPr/>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98" name="Ovaal 97"/>
            <p:cNvSpPr/>
            <p:nvPr/>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99" name="Rechte verbindingslijn 98"/>
            <p:cNvCxnSpPr/>
            <p:nvPr userDrawn="1"/>
          </p:nvCxnSpPr>
          <p:spPr>
            <a:xfrm>
              <a:off x="12491620" y="202241"/>
              <a:ext cx="2592288" cy="0"/>
            </a:xfrm>
            <a:prstGeom prst="line">
              <a:avLst/>
            </a:prstGeom>
            <a:noFill/>
            <a:ln w="9525" cap="flat" cmpd="sng" algn="ctr">
              <a:solidFill>
                <a:schemeClr val="tx1"/>
              </a:solidFill>
              <a:prstDash val="solid"/>
            </a:ln>
            <a:effectLst/>
          </p:spPr>
        </p:cxnSp>
        <p:cxnSp>
          <p:nvCxnSpPr>
            <p:cNvPr id="100" name="Rechte verbindingslijn 99"/>
            <p:cNvCxnSpPr/>
            <p:nvPr/>
          </p:nvCxnSpPr>
          <p:spPr>
            <a:xfrm>
              <a:off x="12483153" y="1987595"/>
              <a:ext cx="2592288" cy="0"/>
            </a:xfrm>
            <a:prstGeom prst="line">
              <a:avLst/>
            </a:prstGeom>
            <a:noFill/>
            <a:ln w="9525" cap="flat" cmpd="sng" algn="ctr">
              <a:solidFill>
                <a:schemeClr val="tx1"/>
              </a:solidFill>
              <a:prstDash val="solid"/>
            </a:ln>
            <a:effectLst/>
          </p:spPr>
        </p:cxnSp>
        <p:cxnSp>
          <p:nvCxnSpPr>
            <p:cNvPr id="101" name="Rechte verbindingslijn 100"/>
            <p:cNvCxnSpPr/>
            <p:nvPr/>
          </p:nvCxnSpPr>
          <p:spPr>
            <a:xfrm>
              <a:off x="12474814" y="3552420"/>
              <a:ext cx="2608001" cy="0"/>
            </a:xfrm>
            <a:prstGeom prst="line">
              <a:avLst/>
            </a:prstGeom>
            <a:noFill/>
            <a:ln w="9525" cap="flat" cmpd="sng" algn="ctr">
              <a:solidFill>
                <a:schemeClr val="tx1"/>
              </a:solidFill>
              <a:prstDash val="solid"/>
            </a:ln>
            <a:effectLst/>
          </p:spPr>
        </p:cxnSp>
        <p:pic>
          <p:nvPicPr>
            <p:cNvPr id="102" name="Icoontje afbeeld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92623" y="1377773"/>
              <a:ext cx="415522" cy="415522"/>
            </a:xfrm>
            <a:prstGeom prst="rect">
              <a:avLst/>
            </a:prstGeom>
          </p:spPr>
        </p:pic>
        <p:sp>
          <p:nvSpPr>
            <p:cNvPr id="103" name="Tekstvak 33"/>
            <p:cNvSpPr txBox="1"/>
            <p:nvPr/>
          </p:nvSpPr>
          <p:spPr>
            <a:xfrm>
              <a:off x="12483153" y="4189919"/>
              <a:ext cx="2588841" cy="400006"/>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latin typeface="+mn-lt"/>
                  <a:cs typeface="Segoe UI Light" panose="020B0502040204020203" pitchFamily="34" charset="0"/>
                </a:rPr>
                <a:t>Select the miniature slide, click on the right mouse button and choose </a:t>
              </a:r>
              <a:r>
                <a:rPr lang="en-US" sz="1100" b="1" kern="0" dirty="0">
                  <a:solidFill>
                    <a:schemeClr val="tx1"/>
                  </a:solidFill>
                  <a:latin typeface="+mn-lt"/>
                  <a:ea typeface="+mn-ea"/>
                  <a:cs typeface="Segoe UI Light" panose="020B0502040204020203" pitchFamily="34" charset="0"/>
                </a:rPr>
                <a:t>‘Reset slide’</a:t>
              </a:r>
            </a:p>
          </p:txBody>
        </p:sp>
        <p:sp>
          <p:nvSpPr>
            <p:cNvPr id="104" name="Ovaal 103"/>
            <p:cNvSpPr/>
            <p:nvPr/>
          </p:nvSpPr>
          <p:spPr>
            <a:xfrm>
              <a:off x="12492621" y="3705057"/>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cxnSp>
          <p:nvCxnSpPr>
            <p:cNvPr id="105" name="Rechte verbindingslijn 104"/>
            <p:cNvCxnSpPr/>
            <p:nvPr/>
          </p:nvCxnSpPr>
          <p:spPr>
            <a:xfrm>
              <a:off x="12474814" y="6224884"/>
              <a:ext cx="2608001" cy="0"/>
            </a:xfrm>
            <a:prstGeom prst="line">
              <a:avLst/>
            </a:prstGeom>
            <a:noFill/>
            <a:ln w="9525" cap="flat" cmpd="sng" algn="ctr">
              <a:solidFill>
                <a:schemeClr val="tx1"/>
              </a:solidFill>
              <a:prstDash val="solid"/>
            </a:ln>
            <a:effectLst/>
          </p:spPr>
        </p:cxnSp>
        <p:grpSp>
          <p:nvGrpSpPr>
            <p:cNvPr id="106" name="Groep 105"/>
            <p:cNvGrpSpPr/>
            <p:nvPr/>
          </p:nvGrpSpPr>
          <p:grpSpPr>
            <a:xfrm>
              <a:off x="12475515" y="3095595"/>
              <a:ext cx="1114138" cy="297656"/>
              <a:chOff x="13560784" y="3471416"/>
              <a:chExt cx="1114138" cy="297656"/>
            </a:xfrm>
          </p:grpSpPr>
          <p:sp>
            <p:nvSpPr>
              <p:cNvPr id="122" name="Afgeronde rechthoek 121"/>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23"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US" sz="900" dirty="0">
                    <a:latin typeface="+mn-lt"/>
                  </a:rPr>
                  <a:t>Insert</a:t>
                </a:r>
              </a:p>
            </p:txBody>
          </p:sp>
          <p:cxnSp>
            <p:nvCxnSpPr>
              <p:cNvPr id="124" name="Rechte verbindingslijn 123"/>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Gelijkbenige driehoek 124"/>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nvGrpSpPr>
            <p:cNvPr id="107" name="Groep 106"/>
            <p:cNvGrpSpPr/>
            <p:nvPr userDrawn="1"/>
          </p:nvGrpSpPr>
          <p:grpSpPr>
            <a:xfrm>
              <a:off x="13096676" y="5518701"/>
              <a:ext cx="1750842" cy="564707"/>
              <a:chOff x="13098875" y="6031678"/>
              <a:chExt cx="1969277" cy="635161"/>
            </a:xfrm>
          </p:grpSpPr>
          <p:sp>
            <p:nvSpPr>
              <p:cNvPr id="108" name="Rechthoek 107"/>
              <p:cNvSpPr/>
              <p:nvPr/>
            </p:nvSpPr>
            <p:spPr>
              <a:xfrm>
                <a:off x="13103058" y="6031678"/>
                <a:ext cx="1957909" cy="536628"/>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109" name="Groep 108"/>
              <p:cNvGrpSpPr/>
              <p:nvPr/>
            </p:nvGrpSpPr>
            <p:grpSpPr>
              <a:xfrm>
                <a:off x="13098875" y="6031679"/>
                <a:ext cx="1969277" cy="542924"/>
                <a:chOff x="13164976" y="6054428"/>
                <a:chExt cx="1969277" cy="542924"/>
              </a:xfrm>
            </p:grpSpPr>
            <p:sp>
              <p:nvSpPr>
                <p:cNvPr id="112" name="Rechthoek 111"/>
                <p:cNvSpPr/>
                <p:nvPr/>
              </p:nvSpPr>
              <p:spPr>
                <a:xfrm>
                  <a:off x="13164976"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113" name="Groep 112"/>
                <p:cNvGrpSpPr/>
                <p:nvPr/>
              </p:nvGrpSpPr>
              <p:grpSpPr>
                <a:xfrm>
                  <a:off x="13214777" y="6112607"/>
                  <a:ext cx="145227" cy="129517"/>
                  <a:chOff x="12287399" y="5999447"/>
                  <a:chExt cx="194830" cy="173755"/>
                </a:xfrm>
              </p:grpSpPr>
              <p:sp>
                <p:nvSpPr>
                  <p:cNvPr id="116" name="Afgeronde rechthoek 115"/>
                  <p:cNvSpPr/>
                  <p:nvPr/>
                </p:nvSpPr>
                <p:spPr>
                  <a:xfrm>
                    <a:off x="12287399" y="5999447"/>
                    <a:ext cx="194830" cy="173755"/>
                  </a:xfrm>
                  <a:prstGeom prst="roundRect">
                    <a:avLst/>
                  </a:prstGeom>
                  <a:solidFill>
                    <a:schemeClr val="bg1">
                      <a:lumMod val="95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17" name="Rechthoek 116"/>
                  <p:cNvSpPr/>
                  <p:nvPr/>
                </p:nvSpPr>
                <p:spPr>
                  <a:xfrm>
                    <a:off x="12309962" y="6064143"/>
                    <a:ext cx="67808" cy="888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18" name="Rechthoek 117"/>
                  <p:cNvSpPr/>
                  <p:nvPr/>
                </p:nvSpPr>
                <p:spPr>
                  <a:xfrm>
                    <a:off x="12311695" y="6025633"/>
                    <a:ext cx="144676" cy="193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19" name="Rechthoek 118"/>
                  <p:cNvSpPr/>
                  <p:nvPr/>
                </p:nvSpPr>
                <p:spPr>
                  <a:xfrm>
                    <a:off x="12394634" y="6067091"/>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20" name="Rechthoek 119"/>
                  <p:cNvSpPr/>
                  <p:nvPr/>
                </p:nvSpPr>
                <p:spPr>
                  <a:xfrm>
                    <a:off x="12398009" y="6099631"/>
                    <a:ext cx="41906" cy="132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21" name="Rechthoek 120"/>
                  <p:cNvSpPr/>
                  <p:nvPr/>
                </p:nvSpPr>
                <p:spPr>
                  <a:xfrm>
                    <a:off x="12394634" y="6135009"/>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sp>
              <p:nvSpPr>
                <p:cNvPr id="114" name="Rechthoek 113"/>
                <p:cNvSpPr/>
                <p:nvPr/>
              </p:nvSpPr>
              <p:spPr>
                <a:xfrm>
                  <a:off x="13424745" y="6062530"/>
                  <a:ext cx="732376" cy="285595"/>
                </a:xfrm>
                <a:prstGeom prst="rect">
                  <a:avLst/>
                </a:prstGeom>
              </p:spPr>
              <p:txBody>
                <a:bodyPr wrap="none">
                  <a:spAutoFit/>
                </a:bodyPr>
                <a:lstStyle/>
                <a:p>
                  <a:r>
                    <a:rPr lang="en-US" sz="1050" dirty="0">
                      <a:latin typeface="+mn-lt"/>
                    </a:rPr>
                    <a:t>Layout</a:t>
                  </a:r>
                </a:p>
              </p:txBody>
            </p:sp>
            <p:sp>
              <p:nvSpPr>
                <p:cNvPr id="115" name="Gelijkbenige driehoek 114"/>
                <p:cNvSpPr/>
                <p:nvPr/>
              </p:nvSpPr>
              <p:spPr>
                <a:xfrm rot="5400000">
                  <a:off x="1495238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sp>
            <p:nvSpPr>
              <p:cNvPr id="110" name="Afgeronde rechthoek 109"/>
              <p:cNvSpPr/>
              <p:nvPr/>
            </p:nvSpPr>
            <p:spPr>
              <a:xfrm>
                <a:off x="13098875" y="6299992"/>
                <a:ext cx="1962093" cy="268314"/>
              </a:xfrm>
              <a:prstGeom prst="roundRect">
                <a:avLst/>
              </a:prstGeom>
              <a:gradFill>
                <a:gsLst>
                  <a:gs pos="0">
                    <a:srgbClr val="FFF2BD"/>
                  </a:gs>
                  <a:gs pos="34000">
                    <a:srgbClr val="FFE98B"/>
                  </a:gs>
                  <a:gs pos="78000">
                    <a:srgbClr val="FFF5C9"/>
                  </a:gs>
                  <a:gs pos="59000">
                    <a:srgbClr val="FFE98B"/>
                  </a:gs>
                </a:gsLst>
                <a:lin ang="5400000" scaled="0"/>
              </a:gra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rPr>
                  <a:t>Reset slide</a:t>
                </a:r>
              </a:p>
            </p:txBody>
          </p:sp>
          <p:pic>
            <p:nvPicPr>
              <p:cNvPr id="1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9717" y="6378357"/>
                <a:ext cx="178436" cy="28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26" name="Tekstvak 125"/>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Section slide</a:t>
            </a:r>
          </a:p>
        </p:txBody>
      </p:sp>
    </p:spTree>
    <p:extLst>
      <p:ext uri="{BB962C8B-B14F-4D97-AF65-F5344CB8AC3E}">
        <p14:creationId xmlns:p14="http://schemas.microsoft.com/office/powerpoint/2010/main" val="427554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sion slide">
    <p:spTree>
      <p:nvGrpSpPr>
        <p:cNvPr id="1" name=""/>
        <p:cNvGrpSpPr/>
        <p:nvPr/>
      </p:nvGrpSpPr>
      <p:grpSpPr>
        <a:xfrm>
          <a:off x="0" y="0"/>
          <a:ext cx="0" cy="0"/>
          <a:chOff x="0" y="0"/>
          <a:chExt cx="0" cy="0"/>
        </a:xfrm>
      </p:grpSpPr>
      <p:sp>
        <p:nvSpPr>
          <p:cNvPr id="21" name="Tijdelijke aanduiding voor afbeelding 20"/>
          <p:cNvSpPr>
            <a:spLocks noGrp="1"/>
          </p:cNvSpPr>
          <p:nvPr>
            <p:ph type="pic" sz="quarter" idx="13" hasCustomPrompt="1"/>
          </p:nvPr>
        </p:nvSpPr>
        <p:spPr>
          <a:xfrm>
            <a:off x="108285" y="108286"/>
            <a:ext cx="11971419" cy="5975122"/>
          </a:xfrm>
          <a:solidFill>
            <a:srgbClr val="202021"/>
          </a:solidFill>
        </p:spPr>
        <p:txBody>
          <a:bodyPr tIns="612000"/>
          <a:lstStyle>
            <a:lvl1pPr marL="0" indent="0" algn="ctr">
              <a:buNone/>
              <a:defRPr>
                <a:solidFill>
                  <a:schemeClr val="accent1"/>
                </a:solidFill>
              </a:defRPr>
            </a:lvl1pPr>
          </a:lstStyle>
          <a:p>
            <a:r>
              <a:rPr lang="en-US" dirty="0"/>
              <a:t>Select this frame &gt; Go to the tab ‘Insert &gt; Click on ‘Image’ &gt; Choose preferred image &gt; Click on ‘Insert’</a:t>
            </a:r>
          </a:p>
        </p:txBody>
      </p:sp>
      <p:sp>
        <p:nvSpPr>
          <p:cNvPr id="2" name="Titel 1"/>
          <p:cNvSpPr>
            <a:spLocks noGrp="1"/>
          </p:cNvSpPr>
          <p:nvPr>
            <p:ph type="ctrTitle" hasCustomPrompt="1"/>
          </p:nvPr>
        </p:nvSpPr>
        <p:spPr>
          <a:xfrm>
            <a:off x="1723626" y="1994337"/>
            <a:ext cx="8842535" cy="1634424"/>
          </a:xfrm>
          <a:noFill/>
        </p:spPr>
        <p:txBody>
          <a:bodyPr anchor="b">
            <a:normAutofit/>
          </a:bodyPr>
          <a:lstStyle>
            <a:lvl1pPr algn="ctr">
              <a:defRPr sz="5000" cap="all" spc="900" baseline="0">
                <a:solidFill>
                  <a:schemeClr val="bg1"/>
                </a:solidFill>
                <a:latin typeface="+mj-lt"/>
              </a:defRPr>
            </a:lvl1pPr>
          </a:lstStyle>
          <a:p>
            <a:r>
              <a:rPr lang="en-US" noProof="0" dirty="0"/>
              <a:t>Cover slide</a:t>
            </a:r>
          </a:p>
        </p:txBody>
      </p:sp>
      <p:sp>
        <p:nvSpPr>
          <p:cNvPr id="8" name="Rechthoek 7"/>
          <p:cNvSpPr/>
          <p:nvPr userDrawn="1"/>
        </p:nvSpPr>
        <p:spPr>
          <a:xfrm>
            <a:off x="91853" y="6083408"/>
            <a:ext cx="11987851" cy="666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a:p>
        </p:txBody>
      </p:sp>
      <p:sp>
        <p:nvSpPr>
          <p:cNvPr id="3" name="Ondertitel 2"/>
          <p:cNvSpPr>
            <a:spLocks noGrp="1"/>
          </p:cNvSpPr>
          <p:nvPr>
            <p:ph type="subTitle" idx="1" hasCustomPrompt="1"/>
          </p:nvPr>
        </p:nvSpPr>
        <p:spPr>
          <a:xfrm>
            <a:off x="1723626" y="3681660"/>
            <a:ext cx="8842535" cy="1576343"/>
          </a:xfrm>
          <a:noFill/>
        </p:spPr>
        <p:txBody>
          <a:bodyPr/>
          <a:lstStyle>
            <a:lvl1pPr marL="0" indent="0" algn="ctr">
              <a:buNone/>
              <a:defRPr sz="1500" cap="all" spc="650"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With a subheading</a:t>
            </a:r>
          </a:p>
        </p:txBody>
      </p:sp>
      <p:sp>
        <p:nvSpPr>
          <p:cNvPr id="5" name="Tijdelijke aanduiding voor voettekst 4"/>
          <p:cNvSpPr>
            <a:spLocks noGrp="1"/>
          </p:cNvSpPr>
          <p:nvPr>
            <p:ph type="ftr" sz="quarter" idx="11"/>
          </p:nvPr>
        </p:nvSpPr>
        <p:spPr>
          <a:xfrm>
            <a:off x="357668" y="6380813"/>
            <a:ext cx="5309206" cy="164366"/>
          </a:xfrm>
          <a:prstGeom prst="rect">
            <a:avLst/>
          </a:prstGeom>
        </p:spPr>
        <p:txBody>
          <a:bodyPr/>
          <a:lstStyle>
            <a:lvl1pPr algn="l">
              <a:defRPr sz="700" b="1" cap="all" spc="110" baseline="0">
                <a:solidFill>
                  <a:schemeClr val="tx1"/>
                </a:solidFill>
                <a:latin typeface="+mn-lt"/>
              </a:defRPr>
            </a:lvl1pPr>
          </a:lstStyle>
          <a:p>
            <a:endParaRPr lang="en-US" dirty="0"/>
          </a:p>
        </p:txBody>
      </p:sp>
      <p:sp>
        <p:nvSpPr>
          <p:cNvPr id="22" name="Tijdelijke aanduiding voor tekst 20"/>
          <p:cNvSpPr>
            <a:spLocks noGrp="1"/>
          </p:cNvSpPr>
          <p:nvPr>
            <p:ph type="body" sz="quarter" idx="14" hasCustomPrompt="1"/>
          </p:nvPr>
        </p:nvSpPr>
        <p:spPr>
          <a:xfrm>
            <a:off x="91853" y="2731168"/>
            <a:ext cx="1299411" cy="1299411"/>
          </a:xfrm>
          <a:blipFill>
            <a:blip r:embed="rId2" cstate="print">
              <a:extLst>
                <a:ext uri="{28A0092B-C50C-407E-A947-70E740481C1C}">
                  <a14:useLocalDpi xmlns:a14="http://schemas.microsoft.com/office/drawing/2010/main" val="0"/>
                </a:ext>
              </a:extLst>
            </a:blip>
            <a:stretch>
              <a:fillRect/>
            </a:stretch>
          </a:blipFill>
        </p:spPr>
        <p:txBody>
          <a:bodyPr/>
          <a:lstStyle>
            <a:lvl1pPr marL="0" indent="0">
              <a:buNone/>
              <a:defRPr sz="100">
                <a:solidFill>
                  <a:schemeClr val="bg2"/>
                </a:solidFill>
              </a:defRPr>
            </a:lvl1pPr>
          </a:lstStyle>
          <a:p>
            <a:pPr lvl="0"/>
            <a:r>
              <a:rPr lang="en-US"/>
              <a:t>.</a:t>
            </a:r>
            <a:endParaRPr lang="en-US" dirty="0"/>
          </a:p>
        </p:txBody>
      </p:sp>
      <p:grpSp>
        <p:nvGrpSpPr>
          <p:cNvPr id="20" name="Groep 19"/>
          <p:cNvGrpSpPr/>
          <p:nvPr userDrawn="1"/>
        </p:nvGrpSpPr>
        <p:grpSpPr>
          <a:xfrm>
            <a:off x="12474814" y="-5444"/>
            <a:ext cx="2609094" cy="6230328"/>
            <a:chOff x="12474814" y="-5444"/>
            <a:chExt cx="2609094" cy="6230328"/>
          </a:xfrm>
        </p:grpSpPr>
        <p:pic>
          <p:nvPicPr>
            <p:cNvPr id="7" name="Afbeelding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491620" y="4779403"/>
              <a:ext cx="2078605" cy="1140653"/>
            </a:xfrm>
            <a:prstGeom prst="rect">
              <a:avLst/>
            </a:prstGeom>
          </p:spPr>
        </p:pic>
        <p:sp>
          <p:nvSpPr>
            <p:cNvPr id="58" name="Rechthoek 57"/>
            <p:cNvSpPr/>
            <p:nvPr/>
          </p:nvSpPr>
          <p:spPr>
            <a:xfrm>
              <a:off x="12487547"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en-US" sz="1400" b="1" kern="0" dirty="0">
                  <a:solidFill>
                    <a:schemeClr val="tx1"/>
                  </a:solidFill>
                  <a:latin typeface="+mn-lt"/>
                  <a:cs typeface="Segoe UI Light" panose="020B0502040204020203" pitchFamily="34" charset="0"/>
                </a:rPr>
                <a:t>INSERT IMAGE</a:t>
              </a:r>
            </a:p>
          </p:txBody>
        </p:sp>
        <p:sp>
          <p:nvSpPr>
            <p:cNvPr id="59" name="Tekstvak 58"/>
            <p:cNvSpPr txBox="1"/>
            <p:nvPr/>
          </p:nvSpPr>
          <p:spPr>
            <a:xfrm>
              <a:off x="12487547" y="791521"/>
              <a:ext cx="2584447" cy="378420"/>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image.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an image.</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0" name="Tekstvak 59"/>
            <p:cNvSpPr txBox="1"/>
            <p:nvPr/>
          </p:nvSpPr>
          <p:spPr>
            <a:xfrm>
              <a:off x="12483153" y="2599068"/>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Select</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the image you want to use </a:t>
              </a:r>
              <a:b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b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and click on </a:t>
              </a:r>
              <a:r>
                <a:rPr lang="en-US" sz="1100" b="1" kern="0" dirty="0">
                  <a:latin typeface="+mn-lt"/>
                  <a:cs typeface="Segoe UI Light" panose="020B0502040204020203" pitchFamily="34" charset="0"/>
                </a:rPr>
                <a:t>‘</a:t>
              </a:r>
              <a:r>
                <a:rPr lang="en-US" sz="1100" b="1" kern="0" noProof="0" dirty="0">
                  <a:latin typeface="+mn-lt"/>
                  <a:cs typeface="Segoe UI Light" panose="020B0502040204020203" pitchFamily="34" charset="0"/>
                </a:rPr>
                <a:t>Insert’</a:t>
              </a:r>
              <a:endParaRPr kumimoji="0" lang="en-US" sz="11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1" name="Ovaal 60"/>
            <p:cNvSpPr/>
            <p:nvPr/>
          </p:nvSpPr>
          <p:spPr>
            <a:xfrm>
              <a:off x="12487547"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62" name="Ovaal 61"/>
            <p:cNvSpPr/>
            <p:nvPr/>
          </p:nvSpPr>
          <p:spPr>
            <a:xfrm>
              <a:off x="12492622"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63" name="Rechte verbindingslijn 62"/>
            <p:cNvCxnSpPr/>
            <p:nvPr userDrawn="1"/>
          </p:nvCxnSpPr>
          <p:spPr>
            <a:xfrm>
              <a:off x="12491620" y="202241"/>
              <a:ext cx="2592288" cy="0"/>
            </a:xfrm>
            <a:prstGeom prst="line">
              <a:avLst/>
            </a:prstGeom>
            <a:noFill/>
            <a:ln w="9525" cap="flat" cmpd="sng" algn="ctr">
              <a:solidFill>
                <a:schemeClr val="tx1"/>
              </a:solidFill>
              <a:prstDash val="solid"/>
            </a:ln>
            <a:effectLst/>
          </p:spPr>
        </p:cxnSp>
        <p:cxnSp>
          <p:nvCxnSpPr>
            <p:cNvPr id="64" name="Rechte verbindingslijn 63"/>
            <p:cNvCxnSpPr/>
            <p:nvPr/>
          </p:nvCxnSpPr>
          <p:spPr>
            <a:xfrm>
              <a:off x="12483153" y="1987595"/>
              <a:ext cx="2592288" cy="0"/>
            </a:xfrm>
            <a:prstGeom prst="line">
              <a:avLst/>
            </a:prstGeom>
            <a:noFill/>
            <a:ln w="9525" cap="flat" cmpd="sng" algn="ctr">
              <a:solidFill>
                <a:schemeClr val="tx1"/>
              </a:solidFill>
              <a:prstDash val="solid"/>
            </a:ln>
            <a:effectLst/>
          </p:spPr>
        </p:cxnSp>
        <p:cxnSp>
          <p:nvCxnSpPr>
            <p:cNvPr id="65" name="Rechte verbindingslijn 64"/>
            <p:cNvCxnSpPr/>
            <p:nvPr/>
          </p:nvCxnSpPr>
          <p:spPr>
            <a:xfrm>
              <a:off x="12474814" y="3552420"/>
              <a:ext cx="2608001" cy="0"/>
            </a:xfrm>
            <a:prstGeom prst="line">
              <a:avLst/>
            </a:prstGeom>
            <a:noFill/>
            <a:ln w="9525" cap="flat" cmpd="sng" algn="ctr">
              <a:solidFill>
                <a:schemeClr val="tx1"/>
              </a:solidFill>
              <a:prstDash val="solid"/>
            </a:ln>
            <a:effectLst/>
          </p:spPr>
        </p:cxnSp>
        <p:pic>
          <p:nvPicPr>
            <p:cNvPr id="66" name="Icoontje afbeeld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92623" y="1377773"/>
              <a:ext cx="415522" cy="415522"/>
            </a:xfrm>
            <a:prstGeom prst="rect">
              <a:avLst/>
            </a:prstGeom>
          </p:spPr>
        </p:pic>
        <p:sp>
          <p:nvSpPr>
            <p:cNvPr id="67" name="Tekstvak 33"/>
            <p:cNvSpPr txBox="1"/>
            <p:nvPr/>
          </p:nvSpPr>
          <p:spPr>
            <a:xfrm>
              <a:off x="12483153" y="4189919"/>
              <a:ext cx="2588841" cy="400006"/>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latin typeface="+mn-lt"/>
                  <a:cs typeface="Segoe UI Light" panose="020B0502040204020203" pitchFamily="34" charset="0"/>
                </a:rPr>
                <a:t>Select the miniature slide, click on the right mouse button and choose </a:t>
              </a:r>
              <a:r>
                <a:rPr lang="en-US" sz="1100" b="1" kern="0" dirty="0">
                  <a:solidFill>
                    <a:schemeClr val="tx1"/>
                  </a:solidFill>
                  <a:latin typeface="+mn-lt"/>
                  <a:ea typeface="+mn-ea"/>
                  <a:cs typeface="Segoe UI Light" panose="020B0502040204020203" pitchFamily="34" charset="0"/>
                </a:rPr>
                <a:t>‘Reset slide’</a:t>
              </a:r>
            </a:p>
          </p:txBody>
        </p:sp>
        <p:sp>
          <p:nvSpPr>
            <p:cNvPr id="68" name="Ovaal 67"/>
            <p:cNvSpPr/>
            <p:nvPr/>
          </p:nvSpPr>
          <p:spPr>
            <a:xfrm>
              <a:off x="12492621" y="3705057"/>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cxnSp>
          <p:nvCxnSpPr>
            <p:cNvPr id="69" name="Rechte verbindingslijn 68"/>
            <p:cNvCxnSpPr/>
            <p:nvPr/>
          </p:nvCxnSpPr>
          <p:spPr>
            <a:xfrm>
              <a:off x="12474814" y="6224884"/>
              <a:ext cx="2608001" cy="0"/>
            </a:xfrm>
            <a:prstGeom prst="line">
              <a:avLst/>
            </a:prstGeom>
            <a:noFill/>
            <a:ln w="9525" cap="flat" cmpd="sng" algn="ctr">
              <a:solidFill>
                <a:schemeClr val="tx1"/>
              </a:solidFill>
              <a:prstDash val="solid"/>
            </a:ln>
            <a:effectLst/>
          </p:spPr>
        </p:cxnSp>
        <p:grpSp>
          <p:nvGrpSpPr>
            <p:cNvPr id="70" name="Groep 69"/>
            <p:cNvGrpSpPr/>
            <p:nvPr/>
          </p:nvGrpSpPr>
          <p:grpSpPr>
            <a:xfrm>
              <a:off x="12475515" y="3095595"/>
              <a:ext cx="1114138" cy="297656"/>
              <a:chOff x="13560784" y="3471416"/>
              <a:chExt cx="1114138" cy="297656"/>
            </a:xfrm>
          </p:grpSpPr>
          <p:sp>
            <p:nvSpPr>
              <p:cNvPr id="87" name="Afgeronde rechthoek 86"/>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8"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US" sz="900" dirty="0">
                    <a:latin typeface="+mn-lt"/>
                  </a:rPr>
                  <a:t>Insert</a:t>
                </a:r>
              </a:p>
            </p:txBody>
          </p:sp>
          <p:cxnSp>
            <p:nvCxnSpPr>
              <p:cNvPr id="89" name="Rechte verbindingslijn 88"/>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Gelijkbenige driehoek 89"/>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nvGrpSpPr>
            <p:cNvPr id="72" name="Groep 71"/>
            <p:cNvGrpSpPr/>
            <p:nvPr userDrawn="1"/>
          </p:nvGrpSpPr>
          <p:grpSpPr>
            <a:xfrm>
              <a:off x="13096676" y="5518701"/>
              <a:ext cx="1750842" cy="564707"/>
              <a:chOff x="13098875" y="6031678"/>
              <a:chExt cx="1969277" cy="635161"/>
            </a:xfrm>
          </p:grpSpPr>
          <p:sp>
            <p:nvSpPr>
              <p:cNvPr id="73" name="Rechthoek 72"/>
              <p:cNvSpPr/>
              <p:nvPr/>
            </p:nvSpPr>
            <p:spPr>
              <a:xfrm>
                <a:off x="13103058" y="6031678"/>
                <a:ext cx="1957909" cy="536628"/>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74" name="Groep 73"/>
              <p:cNvGrpSpPr/>
              <p:nvPr/>
            </p:nvGrpSpPr>
            <p:grpSpPr>
              <a:xfrm>
                <a:off x="13098875" y="6031679"/>
                <a:ext cx="1969277" cy="542924"/>
                <a:chOff x="13164976" y="6054428"/>
                <a:chExt cx="1969277" cy="542924"/>
              </a:xfrm>
            </p:grpSpPr>
            <p:sp>
              <p:nvSpPr>
                <p:cNvPr id="77" name="Rechthoek 76"/>
                <p:cNvSpPr/>
                <p:nvPr/>
              </p:nvSpPr>
              <p:spPr>
                <a:xfrm>
                  <a:off x="13164976" y="6054428"/>
                  <a:ext cx="1969277" cy="54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nvGrpSpPr>
                <p:cNvPr id="78" name="Groep 77"/>
                <p:cNvGrpSpPr/>
                <p:nvPr/>
              </p:nvGrpSpPr>
              <p:grpSpPr>
                <a:xfrm>
                  <a:off x="13214777" y="6112607"/>
                  <a:ext cx="145227" cy="129517"/>
                  <a:chOff x="12287399" y="5999447"/>
                  <a:chExt cx="194830" cy="173755"/>
                </a:xfrm>
              </p:grpSpPr>
              <p:sp>
                <p:nvSpPr>
                  <p:cNvPr id="81" name="Afgeronde rechthoek 80"/>
                  <p:cNvSpPr/>
                  <p:nvPr/>
                </p:nvSpPr>
                <p:spPr>
                  <a:xfrm>
                    <a:off x="12287399" y="5999447"/>
                    <a:ext cx="194830" cy="173755"/>
                  </a:xfrm>
                  <a:prstGeom prst="roundRect">
                    <a:avLst/>
                  </a:prstGeom>
                  <a:solidFill>
                    <a:schemeClr val="bg1">
                      <a:lumMod val="95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2" name="Rechthoek 81"/>
                  <p:cNvSpPr/>
                  <p:nvPr/>
                </p:nvSpPr>
                <p:spPr>
                  <a:xfrm>
                    <a:off x="12309962" y="6064143"/>
                    <a:ext cx="67808" cy="888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3" name="Rechthoek 82"/>
                  <p:cNvSpPr/>
                  <p:nvPr/>
                </p:nvSpPr>
                <p:spPr>
                  <a:xfrm>
                    <a:off x="12311695" y="6025633"/>
                    <a:ext cx="144676" cy="193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4" name="Rechthoek 83"/>
                  <p:cNvSpPr/>
                  <p:nvPr/>
                </p:nvSpPr>
                <p:spPr>
                  <a:xfrm>
                    <a:off x="12394634" y="6067091"/>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5" name="Rechthoek 84"/>
                  <p:cNvSpPr/>
                  <p:nvPr/>
                </p:nvSpPr>
                <p:spPr>
                  <a:xfrm>
                    <a:off x="12398009" y="6099631"/>
                    <a:ext cx="41906" cy="132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86" name="Rechthoek 85"/>
                  <p:cNvSpPr/>
                  <p:nvPr/>
                </p:nvSpPr>
                <p:spPr>
                  <a:xfrm>
                    <a:off x="12394634" y="6135009"/>
                    <a:ext cx="61356" cy="12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grpSp>
            <p:sp>
              <p:nvSpPr>
                <p:cNvPr id="79" name="Rechthoek 78"/>
                <p:cNvSpPr/>
                <p:nvPr/>
              </p:nvSpPr>
              <p:spPr>
                <a:xfrm>
                  <a:off x="13424745" y="6062530"/>
                  <a:ext cx="732376" cy="285595"/>
                </a:xfrm>
                <a:prstGeom prst="rect">
                  <a:avLst/>
                </a:prstGeom>
              </p:spPr>
              <p:txBody>
                <a:bodyPr wrap="none">
                  <a:spAutoFit/>
                </a:bodyPr>
                <a:lstStyle/>
                <a:p>
                  <a:r>
                    <a:rPr lang="en-US" sz="1050" dirty="0">
                      <a:latin typeface="+mn-lt"/>
                    </a:rPr>
                    <a:t>Layout</a:t>
                  </a:r>
                </a:p>
              </p:txBody>
            </p:sp>
            <p:sp>
              <p:nvSpPr>
                <p:cNvPr id="80" name="Gelijkbenige driehoek 79"/>
                <p:cNvSpPr/>
                <p:nvPr/>
              </p:nvSpPr>
              <p:spPr>
                <a:xfrm rot="5400000">
                  <a:off x="14952381" y="6150144"/>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sp>
            <p:nvSpPr>
              <p:cNvPr id="75" name="Afgeronde rechthoek 74"/>
              <p:cNvSpPr/>
              <p:nvPr/>
            </p:nvSpPr>
            <p:spPr>
              <a:xfrm>
                <a:off x="13098875" y="6299992"/>
                <a:ext cx="1962093" cy="268314"/>
              </a:xfrm>
              <a:prstGeom prst="roundRect">
                <a:avLst/>
              </a:prstGeom>
              <a:gradFill>
                <a:gsLst>
                  <a:gs pos="0">
                    <a:srgbClr val="FFF2BD"/>
                  </a:gs>
                  <a:gs pos="34000">
                    <a:srgbClr val="FFE98B"/>
                  </a:gs>
                  <a:gs pos="78000">
                    <a:srgbClr val="FFF5C9"/>
                  </a:gs>
                  <a:gs pos="59000">
                    <a:srgbClr val="FFE98B"/>
                  </a:gs>
                </a:gsLst>
                <a:lin ang="5400000" scaled="0"/>
              </a:gra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sz="1100" dirty="0">
                    <a:solidFill>
                      <a:schemeClr val="tx1"/>
                    </a:solidFill>
                    <a:latin typeface="+mn-lt"/>
                  </a:rPr>
                  <a:t>Reset slide</a:t>
                </a:r>
              </a:p>
            </p:txBody>
          </p:sp>
          <p:pic>
            <p:nvPicPr>
              <p:cNvPr id="7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49717" y="6378357"/>
                <a:ext cx="178436" cy="28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 name="Tekstvak 22"/>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Division</a:t>
            </a:r>
            <a:r>
              <a:rPr lang="en-US" sz="1200" b="0" baseline="0" dirty="0">
                <a:latin typeface="+mj-lt"/>
              </a:rPr>
              <a:t> slide</a:t>
            </a:r>
            <a:endParaRPr lang="en-US" sz="1200" b="0" dirty="0">
              <a:latin typeface="+mj-lt"/>
            </a:endParaRPr>
          </a:p>
        </p:txBody>
      </p:sp>
      <p:grpSp>
        <p:nvGrpSpPr>
          <p:cNvPr id="91" name="GRID" hidden="1"/>
          <p:cNvGrpSpPr/>
          <p:nvPr userDrawn="1"/>
        </p:nvGrpSpPr>
        <p:grpSpPr>
          <a:xfrm>
            <a:off x="91853" y="108284"/>
            <a:ext cx="11987851" cy="6641434"/>
            <a:chOff x="91853" y="108284"/>
            <a:chExt cx="11987851" cy="6641434"/>
          </a:xfrm>
        </p:grpSpPr>
        <p:sp>
          <p:nvSpPr>
            <p:cNvPr id="92" name="Rechthoek 91"/>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3" name="Rechthoek 92"/>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4" name="Rechthoek 93"/>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5" name="Rechthoek 94"/>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6" name="Rechthoek 95"/>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7" name="Rechthoek 96"/>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8" name="Rechthoek 97"/>
            <p:cNvSpPr/>
            <p:nvPr userDrawn="1"/>
          </p:nvSpPr>
          <p:spPr>
            <a:xfrm>
              <a:off x="91853" y="2043910"/>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
        <p:nvSpPr>
          <p:cNvPr id="9" name="Tekstvak 8"/>
          <p:cNvSpPr txBox="1"/>
          <p:nvPr userDrawn="1"/>
        </p:nvSpPr>
        <p:spPr>
          <a:xfrm>
            <a:off x="8162256" y="6380813"/>
            <a:ext cx="3693694" cy="200055"/>
          </a:xfrm>
          <a:prstGeom prst="rect">
            <a:avLst/>
          </a:prstGeom>
          <a:noFill/>
        </p:spPr>
        <p:txBody>
          <a:bodyPr wrap="square" rtlCol="0">
            <a:spAutoFit/>
          </a:bodyPr>
          <a:lstStyle/>
          <a:p>
            <a:pPr algn="r"/>
            <a:r>
              <a:rPr lang="en-US" sz="700" cap="all" spc="130" baseline="0" dirty="0"/>
              <a:t>Corporate information services</a:t>
            </a:r>
          </a:p>
        </p:txBody>
      </p:sp>
    </p:spTree>
    <p:extLst>
      <p:ext uri="{BB962C8B-B14F-4D97-AF65-F5344CB8AC3E}">
        <p14:creationId xmlns:p14="http://schemas.microsoft.com/office/powerpoint/2010/main" val="418329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50%">
    <p:spTree>
      <p:nvGrpSpPr>
        <p:cNvPr id="1" name=""/>
        <p:cNvGrpSpPr/>
        <p:nvPr/>
      </p:nvGrpSpPr>
      <p:grpSpPr>
        <a:xfrm>
          <a:off x="0" y="0"/>
          <a:ext cx="0" cy="0"/>
          <a:chOff x="0" y="0"/>
          <a:chExt cx="0" cy="0"/>
        </a:xfrm>
      </p:grpSpPr>
      <p:sp>
        <p:nvSpPr>
          <p:cNvPr id="2" name="Titel 1"/>
          <p:cNvSpPr>
            <a:spLocks noGrp="1"/>
          </p:cNvSpPr>
          <p:nvPr>
            <p:ph type="title"/>
          </p:nvPr>
        </p:nvSpPr>
        <p:spPr>
          <a:xfrm>
            <a:off x="997656" y="2139533"/>
            <a:ext cx="4115765" cy="1143610"/>
          </a:xfrm>
        </p:spPr>
        <p:txBody>
          <a:bodyPr/>
          <a:lstStyle>
            <a:lvl1pPr>
              <a:defRPr/>
            </a:lvl1pPr>
          </a:lstStyle>
          <a:p>
            <a:r>
              <a:rPr lang="en-US" noProof="0"/>
              <a:t>Click to edit Master title style</a:t>
            </a:r>
            <a:endParaRPr lang="en-US" noProof="0" dirty="0"/>
          </a:p>
        </p:txBody>
      </p:sp>
      <p:sp>
        <p:nvSpPr>
          <p:cNvPr id="6" name="Tijdelijke aanduiding voor dianummer 5"/>
          <p:cNvSpPr>
            <a:spLocks noGrp="1"/>
          </p:cNvSpPr>
          <p:nvPr>
            <p:ph type="sldNum" sz="quarter" idx="12"/>
          </p:nvPr>
        </p:nvSpPr>
        <p:spPr/>
        <p:txBody>
          <a:bodyPr/>
          <a:lstStyle/>
          <a:p>
            <a:fld id="{1DD1B9A6-A03E-421F-934C-B876C659E09D}" type="slidenum">
              <a:rPr lang="en-US" noProof="0" smtClean="0"/>
              <a:t>‹#›</a:t>
            </a:fld>
            <a:endParaRPr lang="en-US" noProof="0" dirty="0"/>
          </a:p>
        </p:txBody>
      </p:sp>
      <p:sp>
        <p:nvSpPr>
          <p:cNvPr id="26" name="Tijdelijke aanduiding voor tekst 16"/>
          <p:cNvSpPr>
            <a:spLocks noGrp="1"/>
          </p:cNvSpPr>
          <p:nvPr>
            <p:ph type="body" sz="quarter" idx="14" hasCustomPrompt="1"/>
          </p:nvPr>
        </p:nvSpPr>
        <p:spPr>
          <a:xfrm>
            <a:off x="997703" y="3331771"/>
            <a:ext cx="4115726" cy="564610"/>
          </a:xfrm>
        </p:spPr>
        <p:txBody>
          <a:bodyPr/>
          <a:lstStyle>
            <a:lvl1pPr marL="0" indent="0">
              <a:buNone/>
              <a:defRPr sz="17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dirty="0"/>
              <a:t>Click to insert subtitle</a:t>
            </a:r>
          </a:p>
        </p:txBody>
      </p:sp>
      <p:sp>
        <p:nvSpPr>
          <p:cNvPr id="229" name="Tekstvak 228"/>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&amp; Image 50%/50%</a:t>
            </a:r>
          </a:p>
        </p:txBody>
      </p:sp>
      <p:grpSp>
        <p:nvGrpSpPr>
          <p:cNvPr id="120" name="GRID" hidden="1"/>
          <p:cNvGrpSpPr/>
          <p:nvPr userDrawn="1"/>
        </p:nvGrpSpPr>
        <p:grpSpPr>
          <a:xfrm>
            <a:off x="91853" y="108284"/>
            <a:ext cx="11987851" cy="6641434"/>
            <a:chOff x="91853" y="108284"/>
            <a:chExt cx="11987851" cy="6641434"/>
          </a:xfrm>
        </p:grpSpPr>
        <p:sp>
          <p:nvSpPr>
            <p:cNvPr id="121" name="Rechthoek 120"/>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2" name="Rechthoek 121"/>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3" name="Rechthoek 122"/>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4" name="Rechthoek 123"/>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5" name="Rechthoek 124"/>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6" name="Rechthoek 125"/>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7" name="Rechthoek 126"/>
            <p:cNvSpPr/>
            <p:nvPr userDrawn="1"/>
          </p:nvSpPr>
          <p:spPr>
            <a:xfrm>
              <a:off x="91853" y="3281857"/>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
        <p:nvSpPr>
          <p:cNvPr id="43" name="Tijdelijke aanduiding voor verticale tekst 2"/>
          <p:cNvSpPr>
            <a:spLocks noGrp="1"/>
          </p:cNvSpPr>
          <p:nvPr>
            <p:ph type="body" orient="vert" idx="1"/>
          </p:nvPr>
        </p:nvSpPr>
        <p:spPr>
          <a:xfrm>
            <a:off x="6208295" y="2139533"/>
            <a:ext cx="4981065" cy="3719807"/>
          </a:xfrm>
        </p:spPr>
        <p:txBody>
          <a:bodyPr vert="horz" numCol="1" spcCol="360000"/>
          <a:lstStyle/>
          <a:p>
            <a:pPr lvl="0"/>
            <a:r>
              <a:rPr lang="en-US"/>
              <a:t>Click to edit Master text styles</a:t>
            </a:r>
          </a:p>
        </p:txBody>
      </p:sp>
      <p:grpSp>
        <p:nvGrpSpPr>
          <p:cNvPr id="42" name="Instruction 9 test levels"/>
          <p:cNvGrpSpPr/>
          <p:nvPr userDrawn="1"/>
        </p:nvGrpSpPr>
        <p:grpSpPr>
          <a:xfrm>
            <a:off x="-2880382" y="-5444"/>
            <a:ext cx="2589956" cy="2362903"/>
            <a:chOff x="-2880382" y="-5444"/>
            <a:chExt cx="2589956" cy="2362903"/>
          </a:xfrm>
        </p:grpSpPr>
        <p:sp>
          <p:nvSpPr>
            <p:cNvPr id="44" name="Rechthoek 43"/>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5" name="Ovaal 44"/>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46" name="Ovaal 45"/>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47"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48"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49" name="Rechte verbindingslijn 48"/>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50" name="Rechte verbindingslijn 49"/>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51" name="Rechte verbindingslijn 50"/>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52" name="Groep 51"/>
            <p:cNvGrpSpPr/>
            <p:nvPr userDrawn="1"/>
          </p:nvGrpSpPr>
          <p:grpSpPr>
            <a:xfrm>
              <a:off x="-1967526" y="411247"/>
              <a:ext cx="409108" cy="427699"/>
              <a:chOff x="-1085063" y="758027"/>
              <a:chExt cx="633799" cy="622540"/>
            </a:xfrm>
          </p:grpSpPr>
          <p:sp>
            <p:nvSpPr>
              <p:cNvPr id="97" name="Afgeronde rechthoek 96"/>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98" name="Groep 97"/>
              <p:cNvGrpSpPr/>
              <p:nvPr userDrawn="1"/>
            </p:nvGrpSpPr>
            <p:grpSpPr>
              <a:xfrm>
                <a:off x="-977746" y="864082"/>
                <a:ext cx="419166" cy="410430"/>
                <a:chOff x="6366933" y="309013"/>
                <a:chExt cx="1901295" cy="1861668"/>
              </a:xfrm>
              <a:solidFill>
                <a:srgbClr val="000000"/>
              </a:solidFill>
            </p:grpSpPr>
            <p:sp>
              <p:nvSpPr>
                <p:cNvPr id="99" name="Rechthoek 98"/>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0" name="Rechthoek 99"/>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1" name="Rechthoek 100"/>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2" name="Rechthoek 101"/>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3" name="Rechthoek 102"/>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4" name="Rechthoek 103"/>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5" name="Rechthoek 104"/>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6" name="Rechthoek 105"/>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7" name="Rechthoek 106"/>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8" name="Rechthoek 107"/>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09" name="Vrije vorm 108"/>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53" name="Groep 52"/>
            <p:cNvGrpSpPr/>
            <p:nvPr/>
          </p:nvGrpSpPr>
          <p:grpSpPr>
            <a:xfrm>
              <a:off x="-2880382" y="802341"/>
              <a:ext cx="532929" cy="509563"/>
              <a:chOff x="-2880382" y="802341"/>
              <a:chExt cx="532929" cy="509563"/>
            </a:xfrm>
          </p:grpSpPr>
          <p:sp>
            <p:nvSpPr>
              <p:cNvPr id="75" name="Rechthoek 74"/>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Groep 77"/>
              <p:cNvGrpSpPr/>
              <p:nvPr/>
            </p:nvGrpSpPr>
            <p:grpSpPr>
              <a:xfrm>
                <a:off x="-2802433" y="1123442"/>
                <a:ext cx="132915" cy="104889"/>
                <a:chOff x="-2796392" y="1123442"/>
                <a:chExt cx="120832" cy="104889"/>
              </a:xfrm>
            </p:grpSpPr>
            <p:sp>
              <p:nvSpPr>
                <p:cNvPr id="92" name="Rechthoek 91"/>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3" name="Rechthoek 92"/>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4" name="Rechthoek 93"/>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5" name="Rechthoek 94"/>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6" name="Rechthoek 95"/>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79" name="Groep 78"/>
              <p:cNvGrpSpPr/>
              <p:nvPr/>
            </p:nvGrpSpPr>
            <p:grpSpPr>
              <a:xfrm>
                <a:off x="-2575435" y="1123442"/>
                <a:ext cx="133931" cy="104889"/>
                <a:chOff x="-2556734" y="1123442"/>
                <a:chExt cx="147324" cy="104889"/>
              </a:xfrm>
            </p:grpSpPr>
            <p:grpSp>
              <p:nvGrpSpPr>
                <p:cNvPr id="80" name="Groep 79"/>
                <p:cNvGrpSpPr/>
                <p:nvPr/>
              </p:nvGrpSpPr>
              <p:grpSpPr>
                <a:xfrm>
                  <a:off x="-2556734" y="1123442"/>
                  <a:ext cx="68206" cy="104889"/>
                  <a:chOff x="-2796392" y="1123442"/>
                  <a:chExt cx="120832" cy="104889"/>
                </a:xfrm>
              </p:grpSpPr>
              <p:sp>
                <p:nvSpPr>
                  <p:cNvPr id="87" name="Rechthoek 86"/>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8" name="Rechthoek 87"/>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9" name="Rechthoek 88"/>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0" name="Rechthoek 89"/>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1" name="Rechthoek 90"/>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81" name="Groep 80"/>
                <p:cNvGrpSpPr/>
                <p:nvPr/>
              </p:nvGrpSpPr>
              <p:grpSpPr>
                <a:xfrm>
                  <a:off x="-2477616" y="1123442"/>
                  <a:ext cx="68206" cy="104889"/>
                  <a:chOff x="-2796392" y="1123442"/>
                  <a:chExt cx="120832" cy="104889"/>
                </a:xfrm>
              </p:grpSpPr>
              <p:sp>
                <p:nvSpPr>
                  <p:cNvPr id="82" name="Rechthoek 81"/>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3" name="Rechthoek 82"/>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4" name="Rechthoek 83"/>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5" name="Rechthoek 84"/>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6" name="Rechthoek 85"/>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54" name="Groep 53"/>
            <p:cNvGrpSpPr/>
            <p:nvPr userDrawn="1"/>
          </p:nvGrpSpPr>
          <p:grpSpPr>
            <a:xfrm>
              <a:off x="-1967526" y="875670"/>
              <a:ext cx="413704" cy="427699"/>
              <a:chOff x="-1845083" y="758027"/>
              <a:chExt cx="633799" cy="622540"/>
            </a:xfrm>
          </p:grpSpPr>
          <p:sp>
            <p:nvSpPr>
              <p:cNvPr id="62" name="Afgeronde rechthoek 61"/>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63" name="Groep 62"/>
              <p:cNvGrpSpPr/>
              <p:nvPr userDrawn="1"/>
            </p:nvGrpSpPr>
            <p:grpSpPr>
              <a:xfrm>
                <a:off x="-1737766" y="864082"/>
                <a:ext cx="419166" cy="410430"/>
                <a:chOff x="3708400" y="309013"/>
                <a:chExt cx="1901295" cy="1861668"/>
              </a:xfrm>
              <a:solidFill>
                <a:srgbClr val="000000"/>
              </a:solidFill>
            </p:grpSpPr>
            <p:sp>
              <p:nvSpPr>
                <p:cNvPr id="64" name="Rechthoek 63"/>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5" name="Rechthoek 64"/>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6" name="Rechthoek 65"/>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7" name="Rechthoek 66"/>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8" name="Rechthoek 67"/>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9" name="Rechthoek 68"/>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0" name="Rechthoek 69"/>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1" name="Rechthoek 70"/>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2" name="Rechthoek 71"/>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3" name="Rechthoek 72"/>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4" name="Vrije vorm 73"/>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55" name="Rechte verbindingslijn 54"/>
            <p:cNvCxnSpPr>
              <a:endCxn id="62"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56" name="Rechte verbindingslijn 55"/>
            <p:cNvCxnSpPr>
              <a:endCxn id="97"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57"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8"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59" name="Groep 58"/>
            <p:cNvGrpSpPr/>
            <p:nvPr/>
          </p:nvGrpSpPr>
          <p:grpSpPr>
            <a:xfrm>
              <a:off x="-2880382" y="410556"/>
              <a:ext cx="528695" cy="344202"/>
              <a:chOff x="-2880382" y="410556"/>
              <a:chExt cx="528695" cy="344202"/>
            </a:xfrm>
          </p:grpSpPr>
          <p:sp>
            <p:nvSpPr>
              <p:cNvPr id="60" name="Afgeronde rechthoek 59"/>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61" name="Vrije vorm 60"/>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spTree>
    <p:extLst>
      <p:ext uri="{BB962C8B-B14F-4D97-AF65-F5344CB8AC3E}">
        <p14:creationId xmlns:p14="http://schemas.microsoft.com/office/powerpoint/2010/main" val="30760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en-US" dirty="0"/>
          </a:p>
        </p:txBody>
      </p:sp>
      <p:sp>
        <p:nvSpPr>
          <p:cNvPr id="3" name="Tijdelijke aanduiding voor verticale tekst 2"/>
          <p:cNvSpPr>
            <a:spLocks noGrp="1"/>
          </p:cNvSpPr>
          <p:nvPr>
            <p:ph type="body" orient="vert" idx="1"/>
          </p:nvPr>
        </p:nvSpPr>
        <p:spPr>
          <a:xfrm>
            <a:off x="998621" y="2671011"/>
            <a:ext cx="4969042" cy="3188329"/>
          </a:xfrm>
        </p:spPr>
        <p:txBody>
          <a:bodyPr vert="horz" numCol="1" spcCol="360000"/>
          <a:lstStyle/>
          <a:p>
            <a:pPr lvl="0"/>
            <a:r>
              <a:rPr lang="en-US"/>
              <a:t>Click to edit Master text styles</a:t>
            </a:r>
          </a:p>
        </p:txBody>
      </p:sp>
      <p:sp>
        <p:nvSpPr>
          <p:cNvPr id="6" name="Tijdelijke aanduiding voor dianummer 5"/>
          <p:cNvSpPr>
            <a:spLocks noGrp="1"/>
          </p:cNvSpPr>
          <p:nvPr>
            <p:ph type="sldNum" sz="quarter" idx="12"/>
          </p:nvPr>
        </p:nvSpPr>
        <p:spPr/>
        <p:txBody>
          <a:bodyPr/>
          <a:lstStyle/>
          <a:p>
            <a:fld id="{1DD1B9A6-A03E-421F-934C-B876C659E09D}" type="slidenum">
              <a:rPr lang="en-US" smtClean="0"/>
              <a:t>‹#›</a:t>
            </a:fld>
            <a:endParaRPr lang="en-US" dirty="0"/>
          </a:p>
        </p:txBody>
      </p:sp>
      <p:grpSp>
        <p:nvGrpSpPr>
          <p:cNvPr id="18" name="Instruction 9 test levels"/>
          <p:cNvGrpSpPr/>
          <p:nvPr userDrawn="1"/>
        </p:nvGrpSpPr>
        <p:grpSpPr>
          <a:xfrm>
            <a:off x="-2880382" y="-5444"/>
            <a:ext cx="2589956" cy="2362903"/>
            <a:chOff x="-2880382" y="-5444"/>
            <a:chExt cx="2589956" cy="2362903"/>
          </a:xfrm>
        </p:grpSpPr>
        <p:sp>
          <p:nvSpPr>
            <p:cNvPr id="19" name="Rechthoek 18"/>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21" name="Ovaal 20"/>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2" name="Ovaal 21"/>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5"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27"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28" name="Rechte verbindingslijn 27"/>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29" name="Rechte verbindingslijn 28"/>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30" name="Rechte verbindingslijn 29"/>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31" name="Groep 30"/>
            <p:cNvGrpSpPr/>
            <p:nvPr userDrawn="1"/>
          </p:nvGrpSpPr>
          <p:grpSpPr>
            <a:xfrm>
              <a:off x="-1967526" y="411247"/>
              <a:ext cx="409108" cy="427699"/>
              <a:chOff x="-1085063" y="758027"/>
              <a:chExt cx="633799" cy="622540"/>
            </a:xfrm>
          </p:grpSpPr>
          <p:sp>
            <p:nvSpPr>
              <p:cNvPr id="78" name="Afgeronde rechthoek 77"/>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79" name="Groep 78"/>
              <p:cNvGrpSpPr/>
              <p:nvPr userDrawn="1"/>
            </p:nvGrpSpPr>
            <p:grpSpPr>
              <a:xfrm>
                <a:off x="-977746" y="864082"/>
                <a:ext cx="419166" cy="410430"/>
                <a:chOff x="6366933" y="309013"/>
                <a:chExt cx="1901295" cy="1861668"/>
              </a:xfrm>
              <a:solidFill>
                <a:srgbClr val="000000"/>
              </a:solidFill>
            </p:grpSpPr>
            <p:sp>
              <p:nvSpPr>
                <p:cNvPr id="80" name="Rechthoek 79"/>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1" name="Rechthoek 80"/>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2" name="Rechthoek 81"/>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3" name="Rechthoek 82"/>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4" name="Rechthoek 83"/>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5" name="Rechthoek 84"/>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6" name="Rechthoek 85"/>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7" name="Rechthoek 86"/>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8" name="Rechthoek 87"/>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9" name="Rechthoek 88"/>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0" name="Vrije vorm 89"/>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32" name="Groep 31"/>
            <p:cNvGrpSpPr/>
            <p:nvPr/>
          </p:nvGrpSpPr>
          <p:grpSpPr>
            <a:xfrm>
              <a:off x="-2880382" y="802341"/>
              <a:ext cx="532929" cy="509563"/>
              <a:chOff x="-2880382" y="802341"/>
              <a:chExt cx="532929" cy="509563"/>
            </a:xfrm>
          </p:grpSpPr>
          <p:sp>
            <p:nvSpPr>
              <p:cNvPr id="56" name="Rechthoek 55"/>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5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 name="Groep 58"/>
              <p:cNvGrpSpPr/>
              <p:nvPr/>
            </p:nvGrpSpPr>
            <p:grpSpPr>
              <a:xfrm>
                <a:off x="-2802433" y="1123442"/>
                <a:ext cx="132915" cy="104889"/>
                <a:chOff x="-2796392" y="1123442"/>
                <a:chExt cx="120832" cy="104889"/>
              </a:xfrm>
            </p:grpSpPr>
            <p:sp>
              <p:nvSpPr>
                <p:cNvPr id="73" name="Rechthoek 72"/>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4" name="Rechthoek 73"/>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5" name="Rechthoek 74"/>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6" name="Rechthoek 75"/>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7" name="Rechthoek 76"/>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60" name="Groep 59"/>
              <p:cNvGrpSpPr/>
              <p:nvPr/>
            </p:nvGrpSpPr>
            <p:grpSpPr>
              <a:xfrm>
                <a:off x="-2575435" y="1123442"/>
                <a:ext cx="133931" cy="104889"/>
                <a:chOff x="-2556734" y="1123442"/>
                <a:chExt cx="147324" cy="104889"/>
              </a:xfrm>
            </p:grpSpPr>
            <p:grpSp>
              <p:nvGrpSpPr>
                <p:cNvPr id="61" name="Groep 60"/>
                <p:cNvGrpSpPr/>
                <p:nvPr/>
              </p:nvGrpSpPr>
              <p:grpSpPr>
                <a:xfrm>
                  <a:off x="-2556734" y="1123442"/>
                  <a:ext cx="68206" cy="104889"/>
                  <a:chOff x="-2796392" y="1123442"/>
                  <a:chExt cx="120832" cy="104889"/>
                </a:xfrm>
              </p:grpSpPr>
              <p:sp>
                <p:nvSpPr>
                  <p:cNvPr id="68" name="Rechthoek 67"/>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9" name="Rechthoek 68"/>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0" name="Rechthoek 69"/>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1" name="Rechthoek 70"/>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2" name="Rechthoek 71"/>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62" name="Groep 61"/>
                <p:cNvGrpSpPr/>
                <p:nvPr/>
              </p:nvGrpSpPr>
              <p:grpSpPr>
                <a:xfrm>
                  <a:off x="-2477616" y="1123442"/>
                  <a:ext cx="68206" cy="104889"/>
                  <a:chOff x="-2796392" y="1123442"/>
                  <a:chExt cx="120832" cy="104889"/>
                </a:xfrm>
              </p:grpSpPr>
              <p:sp>
                <p:nvSpPr>
                  <p:cNvPr id="63" name="Rechthoek 62"/>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4" name="Rechthoek 63"/>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5" name="Rechthoek 64"/>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6" name="Rechthoek 65"/>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7" name="Rechthoek 66"/>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33" name="Groep 32"/>
            <p:cNvGrpSpPr/>
            <p:nvPr userDrawn="1"/>
          </p:nvGrpSpPr>
          <p:grpSpPr>
            <a:xfrm>
              <a:off x="-1967526" y="875670"/>
              <a:ext cx="413704" cy="427699"/>
              <a:chOff x="-1845083" y="758027"/>
              <a:chExt cx="633799" cy="622540"/>
            </a:xfrm>
          </p:grpSpPr>
          <p:sp>
            <p:nvSpPr>
              <p:cNvPr id="43" name="Afgeronde rechthoek 42"/>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44" name="Groep 43"/>
              <p:cNvGrpSpPr/>
              <p:nvPr userDrawn="1"/>
            </p:nvGrpSpPr>
            <p:grpSpPr>
              <a:xfrm>
                <a:off x="-1737766" y="864082"/>
                <a:ext cx="419166" cy="410430"/>
                <a:chOff x="3708400" y="309013"/>
                <a:chExt cx="1901295" cy="1861668"/>
              </a:xfrm>
              <a:solidFill>
                <a:srgbClr val="000000"/>
              </a:solidFill>
            </p:grpSpPr>
            <p:sp>
              <p:nvSpPr>
                <p:cNvPr id="45" name="Rechthoek 44"/>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6" name="Rechthoek 45"/>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7" name="Rechthoek 46"/>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8" name="Rechthoek 47"/>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9" name="Rechthoek 48"/>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0" name="Rechthoek 49"/>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1" name="Rechthoek 50"/>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2" name="Rechthoek 51"/>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3" name="Rechthoek 52"/>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4" name="Rechthoek 53"/>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5" name="Vrije vorm 54"/>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34" name="Rechte verbindingslijn 33"/>
            <p:cNvCxnSpPr>
              <a:endCxn id="43"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35" name="Rechte verbindingslijn 34"/>
            <p:cNvCxnSpPr>
              <a:endCxn id="78"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36"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37"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39" name="Groep 38"/>
            <p:cNvGrpSpPr/>
            <p:nvPr/>
          </p:nvGrpSpPr>
          <p:grpSpPr>
            <a:xfrm>
              <a:off x="-2880382" y="410556"/>
              <a:ext cx="528695" cy="344202"/>
              <a:chOff x="-2880382" y="410556"/>
              <a:chExt cx="528695" cy="344202"/>
            </a:xfrm>
          </p:grpSpPr>
          <p:sp>
            <p:nvSpPr>
              <p:cNvPr id="41" name="Afgeronde rechthoek 40"/>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42" name="Vrije vorm 41"/>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sp>
        <p:nvSpPr>
          <p:cNvPr id="91" name="Tekstvak 90"/>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- 2 columns</a:t>
            </a:r>
          </a:p>
        </p:txBody>
      </p:sp>
      <p:grpSp>
        <p:nvGrpSpPr>
          <p:cNvPr id="92" name="GRID" hidden="1"/>
          <p:cNvGrpSpPr/>
          <p:nvPr userDrawn="1"/>
        </p:nvGrpSpPr>
        <p:grpSpPr>
          <a:xfrm>
            <a:off x="91853" y="108284"/>
            <a:ext cx="11987851" cy="6641434"/>
            <a:chOff x="91853" y="108284"/>
            <a:chExt cx="11987851" cy="6641434"/>
          </a:xfrm>
        </p:grpSpPr>
        <p:sp>
          <p:nvSpPr>
            <p:cNvPr id="93" name="Rechthoek 92"/>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4" name="Rechthoek 93"/>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5" name="Rechthoek 94"/>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6" name="Rechthoek 95"/>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7" name="Rechthoek 96"/>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8" name="Rechthoek 97"/>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9" name="Rechthoek 98"/>
            <p:cNvSpPr/>
            <p:nvPr userDrawn="1"/>
          </p:nvSpPr>
          <p:spPr>
            <a:xfrm>
              <a:off x="91853" y="2043910"/>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
        <p:nvSpPr>
          <p:cNvPr id="101" name="Tijdelijke aanduiding voor verticale tekst 2"/>
          <p:cNvSpPr>
            <a:spLocks noGrp="1"/>
          </p:cNvSpPr>
          <p:nvPr>
            <p:ph type="body" orient="vert" idx="13"/>
          </p:nvPr>
        </p:nvSpPr>
        <p:spPr>
          <a:xfrm>
            <a:off x="6220324" y="2671011"/>
            <a:ext cx="4969042" cy="3188329"/>
          </a:xfrm>
        </p:spPr>
        <p:txBody>
          <a:bodyPr vert="horz" numCol="1" spcCol="360000"/>
          <a:lstStyle/>
          <a:p>
            <a:pPr lvl="0"/>
            <a:r>
              <a:rPr lang="en-US"/>
              <a:t>Click to edit Master text styles</a:t>
            </a:r>
          </a:p>
        </p:txBody>
      </p:sp>
    </p:spTree>
    <p:extLst>
      <p:ext uri="{BB962C8B-B14F-4D97-AF65-F5344CB8AC3E}">
        <p14:creationId xmlns:p14="http://schemas.microsoft.com/office/powerpoint/2010/main" val="118073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3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en-US" dirty="0"/>
          </a:p>
        </p:txBody>
      </p:sp>
      <p:sp>
        <p:nvSpPr>
          <p:cNvPr id="6" name="Tijdelijke aanduiding voor dianummer 5"/>
          <p:cNvSpPr>
            <a:spLocks noGrp="1"/>
          </p:cNvSpPr>
          <p:nvPr>
            <p:ph type="sldNum" sz="quarter" idx="12"/>
          </p:nvPr>
        </p:nvSpPr>
        <p:spPr/>
        <p:txBody>
          <a:bodyPr/>
          <a:lstStyle/>
          <a:p>
            <a:fld id="{1DD1B9A6-A03E-421F-934C-B876C659E09D}" type="slidenum">
              <a:rPr lang="en-US" smtClean="0"/>
              <a:t>‹#›</a:t>
            </a:fld>
            <a:endParaRPr lang="en-US" dirty="0"/>
          </a:p>
        </p:txBody>
      </p:sp>
      <p:grpSp>
        <p:nvGrpSpPr>
          <p:cNvPr id="18" name="Instruction 9 test levels"/>
          <p:cNvGrpSpPr/>
          <p:nvPr userDrawn="1"/>
        </p:nvGrpSpPr>
        <p:grpSpPr>
          <a:xfrm>
            <a:off x="-2880382" y="-5444"/>
            <a:ext cx="2589956" cy="2362903"/>
            <a:chOff x="-2880382" y="-5444"/>
            <a:chExt cx="2589956" cy="2362903"/>
          </a:xfrm>
        </p:grpSpPr>
        <p:sp>
          <p:nvSpPr>
            <p:cNvPr id="19" name="Rechthoek 18"/>
            <p:cNvSpPr/>
            <p:nvPr userDrawn="1"/>
          </p:nvSpPr>
          <p:spPr>
            <a:xfrm>
              <a:off x="-2876149" y="-5444"/>
              <a:ext cx="2572469" cy="28034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rPr>
                <a:t>TEXT</a:t>
              </a:r>
              <a:r>
                <a:rPr kumimoji="0" lang="en-US" sz="1600" b="1" i="0" u="none" strike="noStrike" kern="0" cap="none" spc="0" normalizeH="0" noProof="0" dirty="0">
                  <a:ln>
                    <a:noFill/>
                  </a:ln>
                  <a:solidFill>
                    <a:schemeClr val="tx1"/>
                  </a:solidFill>
                  <a:effectLst/>
                  <a:uLnTx/>
                  <a:uFillTx/>
                  <a:latin typeface="+mn-lt"/>
                  <a:cs typeface="Segoe UI Light" panose="020B0502040204020203" pitchFamily="34" charset="0"/>
                </a:rPr>
                <a:t> LEVELS</a:t>
              </a:r>
              <a:endParaRPr kumimoji="0" lang="en-US" sz="16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21" name="Ovaal 20"/>
            <p:cNvSpPr/>
            <p:nvPr userDrawn="1"/>
          </p:nvSpPr>
          <p:spPr>
            <a:xfrm>
              <a:off x="-2864958" y="1639014"/>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22" name="Ovaal 21"/>
            <p:cNvSpPr/>
            <p:nvPr userDrawn="1"/>
          </p:nvSpPr>
          <p:spPr>
            <a:xfrm>
              <a:off x="-2864958" y="1992349"/>
              <a:ext cx="260914" cy="259683"/>
            </a:xfrm>
            <a:prstGeom prst="ellipse">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25" name="Textfield placeholder"/>
            <p:cNvSpPr txBox="1">
              <a:spLocks/>
            </p:cNvSpPr>
            <p:nvPr userDrawn="1"/>
          </p:nvSpPr>
          <p:spPr>
            <a:xfrm>
              <a:off x="-2455412" y="1637197"/>
              <a:ext cx="2163709"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1" indent="0" algn="l" defTabSz="1087016" rtl="0" eaLnBrk="1" fontAlgn="auto" latinLnBrk="0" hangingPunct="1">
                <a:lnSpc>
                  <a:spcPts val="1800"/>
                </a:lnSpc>
                <a:spcBef>
                  <a:spcPts val="400"/>
                </a:spcBef>
                <a:spcAft>
                  <a:spcPts val="400"/>
                </a:spcAft>
                <a:buClr>
                  <a:schemeClr val="tx1"/>
                </a:buClr>
                <a:buSzPct val="100000"/>
                <a:buFont typeface="Gotham Book" pitchFamily="50" charset="0"/>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Plain text (12 pt.)</a:t>
              </a:r>
            </a:p>
          </p:txBody>
        </p:sp>
        <p:sp>
          <p:nvSpPr>
            <p:cNvPr id="27" name="Textfield placeholder"/>
            <p:cNvSpPr txBox="1">
              <a:spLocks/>
            </p:cNvSpPr>
            <p:nvPr userDrawn="1"/>
          </p:nvSpPr>
          <p:spPr>
            <a:xfrm>
              <a:off x="-2455412" y="1999075"/>
              <a:ext cx="2163709"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3" indent="0" algn="l" defTabSz="914400" rtl="0" eaLnBrk="1" fontAlgn="auto" latinLnBrk="0" hangingPunct="1">
                <a:lnSpc>
                  <a:spcPts val="1700"/>
                </a:lnSpc>
                <a:spcBef>
                  <a:spcPts val="60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mj-lt"/>
                  <a:cs typeface="Segoe UI Light" panose="020B0502040204020203" pitchFamily="34" charset="0"/>
                </a:rPr>
                <a:t>Header (12 pt.)</a:t>
              </a:r>
            </a:p>
          </p:txBody>
        </p:sp>
        <p:cxnSp>
          <p:nvCxnSpPr>
            <p:cNvPr id="28" name="Rechte verbindingslijn 27"/>
            <p:cNvCxnSpPr/>
            <p:nvPr userDrawn="1"/>
          </p:nvCxnSpPr>
          <p:spPr>
            <a:xfrm>
              <a:off x="-2873569" y="274900"/>
              <a:ext cx="2569889" cy="0"/>
            </a:xfrm>
            <a:prstGeom prst="line">
              <a:avLst/>
            </a:prstGeom>
            <a:noFill/>
            <a:ln w="9525" cap="flat" cmpd="sng" algn="ctr">
              <a:solidFill>
                <a:schemeClr val="tx1"/>
              </a:solidFill>
              <a:prstDash val="solid"/>
            </a:ln>
            <a:effectLst/>
          </p:spPr>
        </p:cxnSp>
        <p:cxnSp>
          <p:nvCxnSpPr>
            <p:cNvPr id="29" name="Rechte verbindingslijn 28"/>
            <p:cNvCxnSpPr/>
            <p:nvPr userDrawn="1"/>
          </p:nvCxnSpPr>
          <p:spPr>
            <a:xfrm>
              <a:off x="-2873569" y="1512261"/>
              <a:ext cx="2556798" cy="0"/>
            </a:xfrm>
            <a:prstGeom prst="line">
              <a:avLst/>
            </a:prstGeom>
            <a:noFill/>
            <a:ln w="9525" cap="flat" cmpd="sng" algn="ctr">
              <a:solidFill>
                <a:schemeClr val="tx1"/>
              </a:solidFill>
              <a:prstDash val="solid"/>
            </a:ln>
            <a:effectLst/>
          </p:spPr>
        </p:cxnSp>
        <p:cxnSp>
          <p:nvCxnSpPr>
            <p:cNvPr id="30" name="Rechte verbindingslijn 29"/>
            <p:cNvCxnSpPr/>
            <p:nvPr userDrawn="1"/>
          </p:nvCxnSpPr>
          <p:spPr>
            <a:xfrm>
              <a:off x="-2873569" y="2357459"/>
              <a:ext cx="2556798" cy="0"/>
            </a:xfrm>
            <a:prstGeom prst="line">
              <a:avLst/>
            </a:prstGeom>
            <a:noFill/>
            <a:ln w="9525" cap="flat" cmpd="sng" algn="ctr">
              <a:solidFill>
                <a:schemeClr val="tx1"/>
              </a:solidFill>
              <a:prstDash val="solid"/>
            </a:ln>
            <a:effectLst/>
          </p:spPr>
        </p:cxnSp>
        <p:grpSp>
          <p:nvGrpSpPr>
            <p:cNvPr id="31" name="Groep 30"/>
            <p:cNvGrpSpPr/>
            <p:nvPr userDrawn="1"/>
          </p:nvGrpSpPr>
          <p:grpSpPr>
            <a:xfrm>
              <a:off x="-1967526" y="411247"/>
              <a:ext cx="409108" cy="427699"/>
              <a:chOff x="-1085063" y="758027"/>
              <a:chExt cx="633799" cy="622540"/>
            </a:xfrm>
          </p:grpSpPr>
          <p:sp>
            <p:nvSpPr>
              <p:cNvPr id="78" name="Afgeronde rechthoek 77"/>
              <p:cNvSpPr/>
              <p:nvPr userDrawn="1"/>
            </p:nvSpPr>
            <p:spPr>
              <a:xfrm>
                <a:off x="-108506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79" name="Groep 78"/>
              <p:cNvGrpSpPr/>
              <p:nvPr userDrawn="1"/>
            </p:nvGrpSpPr>
            <p:grpSpPr>
              <a:xfrm>
                <a:off x="-977746" y="864082"/>
                <a:ext cx="419166" cy="410430"/>
                <a:chOff x="6366933" y="309013"/>
                <a:chExt cx="1901295" cy="1861668"/>
              </a:xfrm>
              <a:solidFill>
                <a:srgbClr val="000000"/>
              </a:solidFill>
            </p:grpSpPr>
            <p:sp>
              <p:nvSpPr>
                <p:cNvPr id="80" name="Rechthoek 79"/>
                <p:cNvSpPr/>
                <p:nvPr userDrawn="1"/>
              </p:nvSpPr>
              <p:spPr>
                <a:xfrm>
                  <a:off x="6608189"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1" name="Rechthoek 80"/>
                <p:cNvSpPr/>
                <p:nvPr userDrawn="1"/>
              </p:nvSpPr>
              <p:spPr>
                <a:xfrm>
                  <a:off x="6608189"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2" name="Rechthoek 81"/>
                <p:cNvSpPr/>
                <p:nvPr userDrawn="1"/>
              </p:nvSpPr>
              <p:spPr>
                <a:xfrm>
                  <a:off x="6608189"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3" name="Rechthoek 82"/>
                <p:cNvSpPr/>
                <p:nvPr userDrawn="1"/>
              </p:nvSpPr>
              <p:spPr>
                <a:xfrm>
                  <a:off x="7252238"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4" name="Rechthoek 83"/>
                <p:cNvSpPr/>
                <p:nvPr userDrawn="1"/>
              </p:nvSpPr>
              <p:spPr>
                <a:xfrm>
                  <a:off x="7252238"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5" name="Rechthoek 84"/>
                <p:cNvSpPr/>
                <p:nvPr userDrawn="1"/>
              </p:nvSpPr>
              <p:spPr>
                <a:xfrm>
                  <a:off x="7252238"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6" name="Rechthoek 85"/>
                <p:cNvSpPr/>
                <p:nvPr userDrawn="1"/>
              </p:nvSpPr>
              <p:spPr>
                <a:xfrm>
                  <a:off x="7252238"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7" name="Rechthoek 86"/>
                <p:cNvSpPr/>
                <p:nvPr userDrawn="1"/>
              </p:nvSpPr>
              <p:spPr>
                <a:xfrm>
                  <a:off x="7252238"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8" name="Rechthoek 87"/>
                <p:cNvSpPr/>
                <p:nvPr userDrawn="1"/>
              </p:nvSpPr>
              <p:spPr>
                <a:xfrm>
                  <a:off x="7252238"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89" name="Rechthoek 88"/>
                <p:cNvSpPr/>
                <p:nvPr userDrawn="1"/>
              </p:nvSpPr>
              <p:spPr>
                <a:xfrm>
                  <a:off x="7252238"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90" name="Vrije vorm 89"/>
                <p:cNvSpPr/>
                <p:nvPr userDrawn="1"/>
              </p:nvSpPr>
              <p:spPr>
                <a:xfrm flipH="1">
                  <a:off x="6366933"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nvGrpSpPr>
            <p:cNvPr id="32" name="Groep 31"/>
            <p:cNvGrpSpPr/>
            <p:nvPr/>
          </p:nvGrpSpPr>
          <p:grpSpPr>
            <a:xfrm>
              <a:off x="-2880382" y="802341"/>
              <a:ext cx="532929" cy="509563"/>
              <a:chOff x="-2880382" y="802341"/>
              <a:chExt cx="532929" cy="509563"/>
            </a:xfrm>
          </p:grpSpPr>
          <p:sp>
            <p:nvSpPr>
              <p:cNvPr id="56" name="Rechthoek 55"/>
              <p:cNvSpPr/>
              <p:nvPr/>
            </p:nvSpPr>
            <p:spPr>
              <a:xfrm>
                <a:off x="-2880382" y="802341"/>
                <a:ext cx="532929" cy="509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pic>
            <p:nvPicPr>
              <p:cNvPr id="5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852" y="822181"/>
                <a:ext cx="226442" cy="20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026" y="822181"/>
                <a:ext cx="207168" cy="21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 name="Groep 58"/>
              <p:cNvGrpSpPr/>
              <p:nvPr/>
            </p:nvGrpSpPr>
            <p:grpSpPr>
              <a:xfrm>
                <a:off x="-2802433" y="1123442"/>
                <a:ext cx="132915" cy="104889"/>
                <a:chOff x="-2796392" y="1123442"/>
                <a:chExt cx="120832" cy="104889"/>
              </a:xfrm>
            </p:grpSpPr>
            <p:sp>
              <p:nvSpPr>
                <p:cNvPr id="73" name="Rechthoek 72"/>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4" name="Rechthoek 73"/>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5" name="Rechthoek 74"/>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6" name="Rechthoek 75"/>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7" name="Rechthoek 76"/>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60" name="Groep 59"/>
              <p:cNvGrpSpPr/>
              <p:nvPr/>
            </p:nvGrpSpPr>
            <p:grpSpPr>
              <a:xfrm>
                <a:off x="-2575435" y="1123442"/>
                <a:ext cx="133931" cy="104889"/>
                <a:chOff x="-2556734" y="1123442"/>
                <a:chExt cx="147324" cy="104889"/>
              </a:xfrm>
            </p:grpSpPr>
            <p:grpSp>
              <p:nvGrpSpPr>
                <p:cNvPr id="61" name="Groep 60"/>
                <p:cNvGrpSpPr/>
                <p:nvPr/>
              </p:nvGrpSpPr>
              <p:grpSpPr>
                <a:xfrm>
                  <a:off x="-2556734" y="1123442"/>
                  <a:ext cx="68206" cy="104889"/>
                  <a:chOff x="-2796392" y="1123442"/>
                  <a:chExt cx="120832" cy="104889"/>
                </a:xfrm>
              </p:grpSpPr>
              <p:sp>
                <p:nvSpPr>
                  <p:cNvPr id="68" name="Rechthoek 67"/>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9" name="Rechthoek 68"/>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0" name="Rechthoek 69"/>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1" name="Rechthoek 70"/>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72" name="Rechthoek 71"/>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nvGrpSpPr>
                <p:cNvPr id="62" name="Groep 61"/>
                <p:cNvGrpSpPr/>
                <p:nvPr/>
              </p:nvGrpSpPr>
              <p:grpSpPr>
                <a:xfrm>
                  <a:off x="-2477616" y="1123442"/>
                  <a:ext cx="68206" cy="104889"/>
                  <a:chOff x="-2796392" y="1123442"/>
                  <a:chExt cx="120832" cy="104889"/>
                </a:xfrm>
              </p:grpSpPr>
              <p:sp>
                <p:nvSpPr>
                  <p:cNvPr id="63" name="Rechthoek 62"/>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4" name="Rechthoek 63"/>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5" name="Rechthoek 64"/>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6" name="Rechthoek 65"/>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67" name="Rechthoek 66"/>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grpSp>
        <p:grpSp>
          <p:nvGrpSpPr>
            <p:cNvPr id="33" name="Groep 32"/>
            <p:cNvGrpSpPr/>
            <p:nvPr userDrawn="1"/>
          </p:nvGrpSpPr>
          <p:grpSpPr>
            <a:xfrm>
              <a:off x="-1967526" y="875670"/>
              <a:ext cx="413704" cy="427699"/>
              <a:chOff x="-1845083" y="758027"/>
              <a:chExt cx="633799" cy="622540"/>
            </a:xfrm>
          </p:grpSpPr>
          <p:sp>
            <p:nvSpPr>
              <p:cNvPr id="43" name="Afgeronde rechthoek 42"/>
              <p:cNvSpPr/>
              <p:nvPr userDrawn="1"/>
            </p:nvSpPr>
            <p:spPr>
              <a:xfrm>
                <a:off x="-1845083" y="758027"/>
                <a:ext cx="633799" cy="622540"/>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44" name="Groep 43"/>
              <p:cNvGrpSpPr/>
              <p:nvPr userDrawn="1"/>
            </p:nvGrpSpPr>
            <p:grpSpPr>
              <a:xfrm>
                <a:off x="-1737766" y="864082"/>
                <a:ext cx="419166" cy="410430"/>
                <a:chOff x="3708400" y="309013"/>
                <a:chExt cx="1901295" cy="1861668"/>
              </a:xfrm>
              <a:solidFill>
                <a:srgbClr val="000000"/>
              </a:solidFill>
            </p:grpSpPr>
            <p:sp>
              <p:nvSpPr>
                <p:cNvPr id="45" name="Rechthoek 44"/>
                <p:cNvSpPr/>
                <p:nvPr userDrawn="1"/>
              </p:nvSpPr>
              <p:spPr>
                <a:xfrm>
                  <a:off x="3949656" y="535149"/>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6" name="Rechthoek 45"/>
                <p:cNvSpPr/>
                <p:nvPr userDrawn="1"/>
              </p:nvSpPr>
              <p:spPr>
                <a:xfrm>
                  <a:off x="3949656" y="1512611"/>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7" name="Rechthoek 46"/>
                <p:cNvSpPr/>
                <p:nvPr userDrawn="1"/>
              </p:nvSpPr>
              <p:spPr>
                <a:xfrm>
                  <a:off x="3949656" y="1780625"/>
                  <a:ext cx="45757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8" name="Rechthoek 47"/>
                <p:cNvSpPr/>
                <p:nvPr userDrawn="1"/>
              </p:nvSpPr>
              <p:spPr>
                <a:xfrm>
                  <a:off x="4593705" y="535149"/>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49" name="Rechthoek 48"/>
                <p:cNvSpPr/>
                <p:nvPr userDrawn="1"/>
              </p:nvSpPr>
              <p:spPr>
                <a:xfrm>
                  <a:off x="4593705" y="1512611"/>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0" name="Rechthoek 49"/>
                <p:cNvSpPr/>
                <p:nvPr userDrawn="1"/>
              </p:nvSpPr>
              <p:spPr>
                <a:xfrm>
                  <a:off x="4593705" y="1780625"/>
                  <a:ext cx="1777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1" name="Rechthoek 50"/>
                <p:cNvSpPr/>
                <p:nvPr userDrawn="1"/>
              </p:nvSpPr>
              <p:spPr>
                <a:xfrm>
                  <a:off x="4593705" y="854236"/>
                  <a:ext cx="1015990"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2" name="Rechthoek 51"/>
                <p:cNvSpPr/>
                <p:nvPr userDrawn="1"/>
              </p:nvSpPr>
              <p:spPr>
                <a:xfrm>
                  <a:off x="4593705" y="1191263"/>
                  <a:ext cx="606415" cy="1990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3" name="Rechthoek 52"/>
                <p:cNvSpPr/>
                <p:nvPr userDrawn="1"/>
              </p:nvSpPr>
              <p:spPr>
                <a:xfrm>
                  <a:off x="4593705" y="309013"/>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4" name="Rechthoek 53"/>
                <p:cNvSpPr/>
                <p:nvPr userDrawn="1"/>
              </p:nvSpPr>
              <p:spPr>
                <a:xfrm>
                  <a:off x="4593705" y="2021132"/>
                  <a:ext cx="88895" cy="14954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55" name="Vrije vorm 54"/>
                <p:cNvSpPr/>
                <p:nvPr userDrawn="1"/>
              </p:nvSpPr>
              <p:spPr>
                <a:xfrm>
                  <a:off x="3708400" y="804333"/>
                  <a:ext cx="762000" cy="575734"/>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grpSp>
        </p:grpSp>
        <p:cxnSp>
          <p:nvCxnSpPr>
            <p:cNvPr id="34" name="Rechte verbindingslijn 33"/>
            <p:cNvCxnSpPr>
              <a:endCxn id="43" idx="1"/>
            </p:cNvCxnSpPr>
            <p:nvPr userDrawn="1"/>
          </p:nvCxnSpPr>
          <p:spPr>
            <a:xfrm>
              <a:off x="-2688976" y="980728"/>
              <a:ext cx="721450" cy="108792"/>
            </a:xfrm>
            <a:prstGeom prst="line">
              <a:avLst/>
            </a:prstGeom>
            <a:noFill/>
            <a:ln w="9525" cap="flat" cmpd="sng" algn="ctr">
              <a:solidFill>
                <a:schemeClr val="tx1"/>
              </a:solidFill>
              <a:prstDash val="solid"/>
              <a:headEnd type="oval"/>
            </a:ln>
            <a:effectLst/>
          </p:spPr>
        </p:cxnSp>
        <p:cxnSp>
          <p:nvCxnSpPr>
            <p:cNvPr id="35" name="Rechte verbindingslijn 34"/>
            <p:cNvCxnSpPr>
              <a:endCxn id="78" idx="1"/>
            </p:cNvCxnSpPr>
            <p:nvPr userDrawn="1"/>
          </p:nvCxnSpPr>
          <p:spPr>
            <a:xfrm flipV="1">
              <a:off x="-2472952" y="625097"/>
              <a:ext cx="505426" cy="283623"/>
            </a:xfrm>
            <a:prstGeom prst="line">
              <a:avLst/>
            </a:prstGeom>
            <a:noFill/>
            <a:ln w="9525" cap="flat" cmpd="sng" algn="ctr">
              <a:solidFill>
                <a:schemeClr val="tx1"/>
              </a:solidFill>
              <a:prstDash val="solid"/>
              <a:headEnd type="oval"/>
            </a:ln>
            <a:effectLst/>
          </p:spPr>
        </p:cxnSp>
        <p:sp>
          <p:nvSpPr>
            <p:cNvPr id="36" name="Textfield placeholder"/>
            <p:cNvSpPr txBox="1">
              <a:spLocks/>
            </p:cNvSpPr>
            <p:nvPr userDrawn="1"/>
          </p:nvSpPr>
          <p:spPr>
            <a:xfrm>
              <a:off x="-1360648" y="411249"/>
              <a:ext cx="1056968"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a:t>
              </a:r>
              <a:r>
                <a:rPr kumimoji="0" lang="en-US" sz="1200" b="0" i="0" u="none" strike="noStrike" kern="1200" cap="none" spc="0" normalizeH="0" noProof="0" dirty="0">
                  <a:ln>
                    <a:noFill/>
                  </a:ln>
                  <a:solidFill>
                    <a:schemeClr val="tx1"/>
                  </a:solidFill>
                  <a:effectLst/>
                  <a:uLnTx/>
                  <a:uFillTx/>
                  <a:latin typeface="+mn-lt"/>
                  <a:cs typeface="Segoe UI Light" panose="020B0502040204020203" pitchFamily="34" charset="0"/>
                </a:rPr>
                <a:t> up</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37" name="Textfield placeholder"/>
            <p:cNvSpPr txBox="1">
              <a:spLocks/>
            </p:cNvSpPr>
            <p:nvPr userDrawn="1"/>
          </p:nvSpPr>
          <p:spPr>
            <a:xfrm>
              <a:off x="-1360649" y="87567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2"/>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7016" rtl="0" eaLnBrk="1" fontAlgn="auto" latinLnBrk="0" hangingPunct="1">
                <a:lnSpc>
                  <a:spcPts val="1800"/>
                </a:lnSpc>
                <a:spcBef>
                  <a:spcPts val="400"/>
                </a:spcBef>
                <a:spcAft>
                  <a:spcPts val="400"/>
                </a:spcAft>
                <a:buClrTx/>
                <a:buSzPct val="80000"/>
                <a:buFont typeface="Wingdings" pitchFamily="2" charset="2"/>
                <a:buNone/>
                <a:tabLst/>
                <a:defRPr/>
              </a:pPr>
              <a:r>
                <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rPr>
                <a:t>Level </a:t>
              </a:r>
              <a:r>
                <a:rPr lang="en-US" sz="1200" dirty="0">
                  <a:solidFill>
                    <a:schemeClr val="tx1"/>
                  </a:solidFill>
                  <a:latin typeface="+mn-lt"/>
                  <a:cs typeface="Segoe UI Light" panose="020B0502040204020203" pitchFamily="34" charset="0"/>
                </a:rPr>
                <a:t>down</a:t>
              </a:r>
              <a:endParaRPr kumimoji="0" lang="en-US" sz="1200" b="0" i="0" u="none" strike="noStrike" kern="1200" cap="none" spc="0" normalizeH="0" baseline="0" noProof="0" dirty="0">
                <a:ln>
                  <a:noFill/>
                </a:ln>
                <a:solidFill>
                  <a:schemeClr val="tx1"/>
                </a:solidFill>
                <a:effectLst/>
                <a:uLnTx/>
                <a:uFillTx/>
                <a:latin typeface="+mn-lt"/>
                <a:cs typeface="Segoe UI Light" panose="020B0502040204020203" pitchFamily="34" charset="0"/>
              </a:endParaRPr>
            </a:p>
          </p:txBody>
        </p:sp>
        <p:grpSp>
          <p:nvGrpSpPr>
            <p:cNvPr id="39" name="Groep 38"/>
            <p:cNvGrpSpPr/>
            <p:nvPr/>
          </p:nvGrpSpPr>
          <p:grpSpPr>
            <a:xfrm>
              <a:off x="-2880382" y="410556"/>
              <a:ext cx="528695" cy="344202"/>
              <a:chOff x="-2880382" y="410556"/>
              <a:chExt cx="528695" cy="344202"/>
            </a:xfrm>
          </p:grpSpPr>
          <p:sp>
            <p:nvSpPr>
              <p:cNvPr id="41" name="Afgeronde rechthoek 40"/>
              <p:cNvSpPr/>
              <p:nvPr/>
            </p:nvSpPr>
            <p:spPr>
              <a:xfrm>
                <a:off x="-2874214" y="410556"/>
                <a:ext cx="522527" cy="339183"/>
              </a:xfrm>
              <a:prstGeom prst="roundRect">
                <a:avLst>
                  <a:gd name="adj" fmla="val 7565"/>
                </a:avLst>
              </a:prstGeom>
              <a:gradFill>
                <a:gsLst>
                  <a:gs pos="0">
                    <a:srgbClr val="FFE78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42" name="Vrije vorm 41"/>
              <p:cNvSpPr/>
              <p:nvPr/>
            </p:nvSpPr>
            <p:spPr>
              <a:xfrm>
                <a:off x="-2880382" y="452699"/>
                <a:ext cx="528695" cy="302059"/>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solidFill>
                      <a:schemeClr val="tx1"/>
                    </a:solidFill>
                    <a:latin typeface="+mn-lt"/>
                  </a:rPr>
                  <a:t>Home</a:t>
                </a:r>
              </a:p>
            </p:txBody>
          </p:sp>
        </p:grpSp>
      </p:grpSp>
      <p:sp>
        <p:nvSpPr>
          <p:cNvPr id="91" name="Tekstvak 90"/>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- 3 columns</a:t>
            </a:r>
          </a:p>
        </p:txBody>
      </p:sp>
      <p:grpSp>
        <p:nvGrpSpPr>
          <p:cNvPr id="92" name="GRID" hidden="1"/>
          <p:cNvGrpSpPr/>
          <p:nvPr userDrawn="1"/>
        </p:nvGrpSpPr>
        <p:grpSpPr>
          <a:xfrm>
            <a:off x="91853" y="108284"/>
            <a:ext cx="11987851" cy="6641434"/>
            <a:chOff x="91853" y="108284"/>
            <a:chExt cx="11987851" cy="6641434"/>
          </a:xfrm>
        </p:grpSpPr>
        <p:sp>
          <p:nvSpPr>
            <p:cNvPr id="93" name="Rechthoek 92"/>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4" name="Rechthoek 93"/>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5" name="Rechthoek 94"/>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6" name="Rechthoek 95"/>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7" name="Rechthoek 96"/>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8" name="Rechthoek 97"/>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99" name="Rechthoek 98"/>
            <p:cNvSpPr/>
            <p:nvPr userDrawn="1"/>
          </p:nvSpPr>
          <p:spPr>
            <a:xfrm>
              <a:off x="91853" y="2043910"/>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
        <p:nvSpPr>
          <p:cNvPr id="103" name="Tijdelijke aanduiding voor verticale tekst 2"/>
          <p:cNvSpPr>
            <a:spLocks noGrp="1"/>
          </p:cNvSpPr>
          <p:nvPr>
            <p:ph type="body" orient="vert" idx="14"/>
          </p:nvPr>
        </p:nvSpPr>
        <p:spPr>
          <a:xfrm>
            <a:off x="7940842" y="2671011"/>
            <a:ext cx="3248524" cy="3188329"/>
          </a:xfrm>
        </p:spPr>
        <p:txBody>
          <a:bodyPr vert="horz" numCol="1" spcCol="360000"/>
          <a:lstStyle/>
          <a:p>
            <a:pPr lvl="0"/>
            <a:r>
              <a:rPr lang="en-US"/>
              <a:t>Click to edit Master text styles</a:t>
            </a:r>
          </a:p>
        </p:txBody>
      </p:sp>
      <p:sp>
        <p:nvSpPr>
          <p:cNvPr id="104" name="Tijdelijke aanduiding voor verticale tekst 2"/>
          <p:cNvSpPr>
            <a:spLocks noGrp="1"/>
          </p:cNvSpPr>
          <p:nvPr>
            <p:ph type="body" orient="vert" idx="15"/>
          </p:nvPr>
        </p:nvSpPr>
        <p:spPr>
          <a:xfrm>
            <a:off x="4469731" y="2671011"/>
            <a:ext cx="3248524" cy="3188329"/>
          </a:xfrm>
        </p:spPr>
        <p:txBody>
          <a:bodyPr vert="horz" numCol="1" spcCol="360000"/>
          <a:lstStyle/>
          <a:p>
            <a:pPr lvl="0"/>
            <a:r>
              <a:rPr lang="en-US"/>
              <a:t>Click to edit Master text styles</a:t>
            </a:r>
          </a:p>
        </p:txBody>
      </p:sp>
      <p:sp>
        <p:nvSpPr>
          <p:cNvPr id="105" name="Tijdelijke aanduiding voor verticale tekst 2"/>
          <p:cNvSpPr>
            <a:spLocks noGrp="1"/>
          </p:cNvSpPr>
          <p:nvPr>
            <p:ph type="body" orient="vert" idx="16"/>
          </p:nvPr>
        </p:nvSpPr>
        <p:spPr>
          <a:xfrm>
            <a:off x="998619" y="2671011"/>
            <a:ext cx="3248524" cy="3188329"/>
          </a:xfrm>
        </p:spPr>
        <p:txBody>
          <a:bodyPr vert="horz" numCol="1" spcCol="360000"/>
          <a:lstStyle/>
          <a:p>
            <a:pPr lvl="0"/>
            <a:r>
              <a:rPr lang="en-US"/>
              <a:t>Click to edit Master text styles</a:t>
            </a:r>
          </a:p>
        </p:txBody>
      </p:sp>
    </p:spTree>
    <p:extLst>
      <p:ext uri="{BB962C8B-B14F-4D97-AF65-F5344CB8AC3E}">
        <p14:creationId xmlns:p14="http://schemas.microsoft.com/office/powerpoint/2010/main" val="266653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50%/50%">
    <p:spTree>
      <p:nvGrpSpPr>
        <p:cNvPr id="1" name=""/>
        <p:cNvGrpSpPr/>
        <p:nvPr/>
      </p:nvGrpSpPr>
      <p:grpSpPr>
        <a:xfrm>
          <a:off x="0" y="0"/>
          <a:ext cx="0" cy="0"/>
          <a:chOff x="0" y="0"/>
          <a:chExt cx="0" cy="0"/>
        </a:xfrm>
      </p:grpSpPr>
      <p:sp>
        <p:nvSpPr>
          <p:cNvPr id="16" name="Tijdelijke aanduiding voor afbeelding 20"/>
          <p:cNvSpPr>
            <a:spLocks noGrp="1"/>
          </p:cNvSpPr>
          <p:nvPr>
            <p:ph type="pic" sz="quarter" idx="13" hasCustomPrompt="1"/>
          </p:nvPr>
        </p:nvSpPr>
        <p:spPr>
          <a:xfrm>
            <a:off x="6218555" y="108284"/>
            <a:ext cx="5861149" cy="6641434"/>
          </a:xfrm>
          <a:solidFill>
            <a:schemeClr val="tx2"/>
          </a:solidFill>
        </p:spPr>
        <p:txBody>
          <a:bodyPr tIns="1440000"/>
          <a:lstStyle>
            <a:lvl1pPr marL="0" indent="0" algn="ctr">
              <a:buNone/>
              <a:defRPr>
                <a:solidFill>
                  <a:schemeClr val="accent1"/>
                </a:solidFill>
              </a:defRPr>
            </a:lvl1pPr>
          </a:lstStyle>
          <a:p>
            <a:r>
              <a:rPr lang="en-US" noProof="0" dirty="0"/>
              <a:t>Click on the pictogram below</a:t>
            </a:r>
            <a:br>
              <a:rPr lang="en-US" noProof="0" dirty="0"/>
            </a:br>
            <a:r>
              <a:rPr lang="en-US" noProof="0" dirty="0"/>
              <a:t>to insert an image</a:t>
            </a:r>
          </a:p>
        </p:txBody>
      </p:sp>
      <p:sp>
        <p:nvSpPr>
          <p:cNvPr id="2" name="Titel 1"/>
          <p:cNvSpPr>
            <a:spLocks noGrp="1"/>
          </p:cNvSpPr>
          <p:nvPr>
            <p:ph type="title"/>
          </p:nvPr>
        </p:nvSpPr>
        <p:spPr>
          <a:xfrm>
            <a:off x="997656" y="2139533"/>
            <a:ext cx="4115766" cy="1143610"/>
          </a:xfrm>
        </p:spPr>
        <p:txBody>
          <a:bodyPr/>
          <a:lstStyle>
            <a:lvl1pPr>
              <a:defRPr/>
            </a:lvl1pPr>
          </a:lstStyle>
          <a:p>
            <a:r>
              <a:rPr lang="en-US" noProof="0"/>
              <a:t>Click to edit Master title style</a:t>
            </a:r>
            <a:endParaRPr lang="en-US" noProof="0" dirty="0"/>
          </a:p>
        </p:txBody>
      </p:sp>
      <p:sp>
        <p:nvSpPr>
          <p:cNvPr id="6" name="Tijdelijke aanduiding voor dianummer 5"/>
          <p:cNvSpPr>
            <a:spLocks noGrp="1"/>
          </p:cNvSpPr>
          <p:nvPr>
            <p:ph type="sldNum" sz="quarter" idx="12"/>
          </p:nvPr>
        </p:nvSpPr>
        <p:spPr/>
        <p:txBody>
          <a:bodyPr/>
          <a:lstStyle/>
          <a:p>
            <a:fld id="{1DD1B9A6-A03E-421F-934C-B876C659E09D}" type="slidenum">
              <a:rPr lang="en-US" noProof="0" smtClean="0"/>
              <a:t>‹#›</a:t>
            </a:fld>
            <a:endParaRPr lang="en-US" noProof="0" dirty="0"/>
          </a:p>
        </p:txBody>
      </p:sp>
      <p:sp>
        <p:nvSpPr>
          <p:cNvPr id="26" name="Tijdelijke aanduiding voor tekst 16"/>
          <p:cNvSpPr>
            <a:spLocks noGrp="1"/>
          </p:cNvSpPr>
          <p:nvPr>
            <p:ph type="body" sz="quarter" idx="14" hasCustomPrompt="1"/>
          </p:nvPr>
        </p:nvSpPr>
        <p:spPr>
          <a:xfrm>
            <a:off x="997702" y="3331771"/>
            <a:ext cx="4115727" cy="564610"/>
          </a:xfrm>
        </p:spPr>
        <p:txBody>
          <a:bodyPr/>
          <a:lstStyle>
            <a:lvl1pPr marL="0" indent="0">
              <a:buNone/>
              <a:defRPr sz="17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dirty="0"/>
              <a:t>Click to insert subtitle</a:t>
            </a:r>
          </a:p>
        </p:txBody>
      </p:sp>
      <p:grpSp>
        <p:nvGrpSpPr>
          <p:cNvPr id="129" name="Groep 128"/>
          <p:cNvGrpSpPr/>
          <p:nvPr userDrawn="1"/>
        </p:nvGrpSpPr>
        <p:grpSpPr>
          <a:xfrm>
            <a:off x="12346582" y="-5444"/>
            <a:ext cx="2746039" cy="5852415"/>
            <a:chOff x="12346582" y="-5444"/>
            <a:chExt cx="2746039" cy="5852415"/>
          </a:xfrm>
        </p:grpSpPr>
        <p:grpSp>
          <p:nvGrpSpPr>
            <p:cNvPr id="130" name="Groep 129"/>
            <p:cNvGrpSpPr/>
            <p:nvPr userDrawn="1"/>
          </p:nvGrpSpPr>
          <p:grpSpPr>
            <a:xfrm>
              <a:off x="12346582" y="-5444"/>
              <a:ext cx="2746039" cy="5852415"/>
              <a:chOff x="12346582" y="-5444"/>
              <a:chExt cx="2746039" cy="5852415"/>
            </a:xfrm>
          </p:grpSpPr>
          <p:grpSp>
            <p:nvGrpSpPr>
              <p:cNvPr id="133" name="bijsnijden"/>
              <p:cNvGrpSpPr/>
              <p:nvPr userDrawn="1"/>
            </p:nvGrpSpPr>
            <p:grpSpPr>
              <a:xfrm>
                <a:off x="12346582" y="4878702"/>
                <a:ext cx="779464" cy="828260"/>
                <a:chOff x="13143038" y="5655940"/>
                <a:chExt cx="779464" cy="828260"/>
              </a:xfrm>
            </p:grpSpPr>
            <p:grpSp>
              <p:nvGrpSpPr>
                <p:cNvPr id="149" name="Groep 148"/>
                <p:cNvGrpSpPr/>
                <p:nvPr userDrawn="1"/>
              </p:nvGrpSpPr>
              <p:grpSpPr>
                <a:xfrm>
                  <a:off x="13284702" y="5655940"/>
                  <a:ext cx="518384" cy="468745"/>
                  <a:chOff x="13352037" y="5715656"/>
                  <a:chExt cx="383714" cy="346970"/>
                </a:xfrm>
              </p:grpSpPr>
              <p:sp>
                <p:nvSpPr>
                  <p:cNvPr id="152" name="Rechthoek 151"/>
                  <p:cNvSpPr/>
                  <p:nvPr userDrawn="1"/>
                </p:nvSpPr>
                <p:spPr>
                  <a:xfrm>
                    <a:off x="13377881" y="5717160"/>
                    <a:ext cx="324866" cy="270269"/>
                  </a:xfrm>
                  <a:prstGeom prst="rect">
                    <a:avLst/>
                  </a:prstGeom>
                  <a:noFill/>
                  <a:ln w="95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pic>
                <p:nvPicPr>
                  <p:cNvPr id="153" name="Afbeelding 15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3352037" y="5715656"/>
                    <a:ext cx="231884" cy="275611"/>
                  </a:xfrm>
                  <a:prstGeom prst="rect">
                    <a:avLst/>
                  </a:prstGeom>
                  <a:ln w="9525">
                    <a:solidFill>
                      <a:schemeClr val="bg1">
                        <a:lumMod val="50000"/>
                      </a:schemeClr>
                    </a:solidFill>
                  </a:ln>
                </p:spPr>
              </p:pic>
              <p:sp>
                <p:nvSpPr>
                  <p:cNvPr id="154" name="L-vorm 153"/>
                  <p:cNvSpPr/>
                  <p:nvPr userDrawn="1"/>
                </p:nvSpPr>
                <p:spPr>
                  <a:xfrm rot="5400000">
                    <a:off x="13595231" y="5922107"/>
                    <a:ext cx="129209" cy="151830"/>
                  </a:xfrm>
                  <a:prstGeom prst="corner">
                    <a:avLst>
                      <a:gd name="adj1" fmla="val 14726"/>
                      <a:gd name="adj2" fmla="val 147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sp>
                <p:nvSpPr>
                  <p:cNvPr id="155" name="L-vorm 154"/>
                  <p:cNvSpPr/>
                  <p:nvPr userDrawn="1"/>
                </p:nvSpPr>
                <p:spPr>
                  <a:xfrm rot="5400000" flipH="1" flipV="1">
                    <a:off x="13571296" y="5896455"/>
                    <a:ext cx="129209" cy="151830"/>
                  </a:xfrm>
                  <a:prstGeom prst="corner">
                    <a:avLst>
                      <a:gd name="adj1" fmla="val 14726"/>
                      <a:gd name="adj2" fmla="val 147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grpSp>
            <p:sp>
              <p:nvSpPr>
                <p:cNvPr id="150" name="Tekstvak 76"/>
                <p:cNvSpPr txBox="1"/>
                <p:nvPr userDrawn="1"/>
              </p:nvSpPr>
              <p:spPr>
                <a:xfrm>
                  <a:off x="13143038" y="6172998"/>
                  <a:ext cx="779464" cy="246221"/>
                </a:xfrm>
                <a:prstGeom prst="rect">
                  <a:avLst/>
                </a:prstGeom>
                <a:noFill/>
              </p:spPr>
              <p:txBody>
                <a:bodyPr wrap="square" rtlCol="0" anchor="ctr">
                  <a:sp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effectLst>
                        <a:outerShdw blurRad="25400" algn="ctr" rotWithShape="0">
                          <a:prstClr val="white"/>
                        </a:outerShdw>
                      </a:effectLst>
                      <a:uLnTx/>
                      <a:uFillTx/>
                      <a:latin typeface="+mn-lt"/>
                      <a:cs typeface="Segoe UI Light" panose="020B0502040204020203" pitchFamily="34" charset="0"/>
                    </a:rPr>
                    <a:t>Crop</a:t>
                  </a:r>
                </a:p>
              </p:txBody>
            </p:sp>
            <p:sp>
              <p:nvSpPr>
                <p:cNvPr id="151" name="Rechthoekige driehoek 150"/>
                <p:cNvSpPr/>
                <p:nvPr userDrawn="1"/>
              </p:nvSpPr>
              <p:spPr>
                <a:xfrm rot="18900000">
                  <a:off x="13499178" y="6417015"/>
                  <a:ext cx="67185" cy="671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grpSp>
          <p:sp>
            <p:nvSpPr>
              <p:cNvPr id="134" name="Rechthoek 133"/>
              <p:cNvSpPr/>
              <p:nvPr/>
            </p:nvSpPr>
            <p:spPr>
              <a:xfrm>
                <a:off x="12484620"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INSERT IMAGE</a:t>
                </a:r>
              </a:p>
            </p:txBody>
          </p:sp>
          <p:sp>
            <p:nvSpPr>
              <p:cNvPr id="135" name="Tekstvak 33"/>
              <p:cNvSpPr txBox="1"/>
              <p:nvPr/>
            </p:nvSpPr>
            <p:spPr>
              <a:xfrm>
                <a:off x="12484620" y="795822"/>
                <a:ext cx="2584447" cy="472023"/>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image.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an image.</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6" name="Tekstvak 33"/>
              <p:cNvSpPr txBox="1"/>
              <p:nvPr/>
            </p:nvSpPr>
            <p:spPr>
              <a:xfrm>
                <a:off x="12484620" y="2599068"/>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Select</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the image you want to use </a:t>
                </a:r>
                <a:b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b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and click on </a:t>
                </a:r>
                <a:r>
                  <a:rPr lang="en-US" sz="1100" b="1" kern="0" dirty="0">
                    <a:latin typeface="+mn-lt"/>
                    <a:cs typeface="Segoe UI Light" panose="020B0502040204020203" pitchFamily="34" charset="0"/>
                  </a:rPr>
                  <a:t>‘</a:t>
                </a:r>
                <a:r>
                  <a:rPr lang="en-US" sz="1100" b="1" kern="0" noProof="0" dirty="0">
                    <a:latin typeface="+mn-lt"/>
                    <a:cs typeface="Segoe UI Light" panose="020B0502040204020203" pitchFamily="34" charset="0"/>
                  </a:rPr>
                  <a:t>Insert’</a:t>
                </a:r>
                <a:endParaRPr kumimoji="0" lang="nl-NL" sz="11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7" name="Ovaal 136"/>
              <p:cNvSpPr/>
              <p:nvPr/>
            </p:nvSpPr>
            <p:spPr>
              <a:xfrm>
                <a:off x="12484620"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138" name="Rechte verbindingslijn 137"/>
              <p:cNvCxnSpPr/>
              <p:nvPr/>
            </p:nvCxnSpPr>
            <p:spPr>
              <a:xfrm>
                <a:off x="12484620" y="1998228"/>
                <a:ext cx="2592288" cy="0"/>
              </a:xfrm>
              <a:prstGeom prst="line">
                <a:avLst/>
              </a:prstGeom>
              <a:noFill/>
              <a:ln w="9525" cap="flat" cmpd="sng" algn="ctr">
                <a:solidFill>
                  <a:schemeClr val="tx1"/>
                </a:solidFill>
                <a:prstDash val="solid"/>
              </a:ln>
              <a:effectLst/>
            </p:spPr>
          </p:cxnSp>
          <p:cxnSp>
            <p:nvCxnSpPr>
              <p:cNvPr id="139" name="Rechte verbindingslijn 138"/>
              <p:cNvCxnSpPr/>
              <p:nvPr/>
            </p:nvCxnSpPr>
            <p:spPr>
              <a:xfrm>
                <a:off x="12484620" y="3552420"/>
                <a:ext cx="2608001" cy="0"/>
              </a:xfrm>
              <a:prstGeom prst="line">
                <a:avLst/>
              </a:prstGeom>
              <a:noFill/>
              <a:ln w="9525" cap="flat" cmpd="sng" algn="ctr">
                <a:solidFill>
                  <a:schemeClr val="tx1"/>
                </a:solidFill>
                <a:prstDash val="solid"/>
              </a:ln>
              <a:effectLst/>
            </p:spPr>
          </p:cxnSp>
          <p:pic>
            <p:nvPicPr>
              <p:cNvPr id="140" name="Icoontje afbeeld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84620" y="1375134"/>
                <a:ext cx="415522" cy="415522"/>
              </a:xfrm>
              <a:prstGeom prst="rect">
                <a:avLst/>
              </a:prstGeom>
            </p:spPr>
          </p:pic>
          <p:sp>
            <p:nvSpPr>
              <p:cNvPr id="141" name="Tekstvak 33"/>
              <p:cNvSpPr txBox="1"/>
              <p:nvPr/>
            </p:nvSpPr>
            <p:spPr>
              <a:xfrm>
                <a:off x="12484620" y="4189919"/>
                <a:ext cx="2588841" cy="400006"/>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latin typeface="+mn-lt"/>
                    <a:cs typeface="Segoe UI Light" panose="020B0502040204020203" pitchFamily="34" charset="0"/>
                  </a:rPr>
                  <a:t>If you want to scale or drag the image go to </a:t>
                </a:r>
                <a:r>
                  <a:rPr lang="en-US" sz="1100" b="1" kern="0" dirty="0">
                    <a:latin typeface="+mn-lt"/>
                    <a:cs typeface="Segoe UI Light" panose="020B0502040204020203" pitchFamily="34" charset="0"/>
                  </a:rPr>
                  <a:t>‘Picture Tools’ </a:t>
                </a:r>
                <a:r>
                  <a:rPr lang="en-US" sz="1100" kern="0" dirty="0">
                    <a:latin typeface="+mn-lt"/>
                    <a:cs typeface="Segoe UI Light" panose="020B0502040204020203" pitchFamily="34" charset="0"/>
                  </a:rPr>
                  <a:t>and click on </a:t>
                </a:r>
                <a:r>
                  <a:rPr lang="en-US" sz="1100" b="1" kern="0" dirty="0">
                    <a:latin typeface="+mn-lt"/>
                    <a:cs typeface="Segoe UI Light" panose="020B0502040204020203" pitchFamily="34" charset="0"/>
                  </a:rPr>
                  <a:t>‘Crop’</a:t>
                </a:r>
                <a:endParaRPr lang="nl-NL" sz="1100" b="1" kern="0" dirty="0">
                  <a:latin typeface="+mn-lt"/>
                  <a:cs typeface="Segoe UI Light" panose="020B0502040204020203" pitchFamily="34" charset="0"/>
                </a:endParaRPr>
              </a:p>
            </p:txBody>
          </p:sp>
          <p:sp>
            <p:nvSpPr>
              <p:cNvPr id="142" name="Ovaal 141"/>
              <p:cNvSpPr/>
              <p:nvPr/>
            </p:nvSpPr>
            <p:spPr>
              <a:xfrm>
                <a:off x="12484620" y="3705057"/>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endPar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43" name="Rechte verbindingslijn 142"/>
              <p:cNvCxnSpPr/>
              <p:nvPr/>
            </p:nvCxnSpPr>
            <p:spPr>
              <a:xfrm>
                <a:off x="12484620" y="5846971"/>
                <a:ext cx="2608001" cy="0"/>
              </a:xfrm>
              <a:prstGeom prst="line">
                <a:avLst/>
              </a:prstGeom>
              <a:noFill/>
              <a:ln w="9525" cap="flat" cmpd="sng" algn="ctr">
                <a:solidFill>
                  <a:schemeClr val="tx1"/>
                </a:solidFill>
                <a:prstDash val="solid"/>
              </a:ln>
              <a:effectLst/>
            </p:spPr>
          </p:cxnSp>
          <p:grpSp>
            <p:nvGrpSpPr>
              <p:cNvPr id="144" name="Groep 143"/>
              <p:cNvGrpSpPr/>
              <p:nvPr/>
            </p:nvGrpSpPr>
            <p:grpSpPr>
              <a:xfrm>
                <a:off x="12471673" y="3095595"/>
                <a:ext cx="1114138" cy="297656"/>
                <a:chOff x="13560784" y="3471416"/>
                <a:chExt cx="1114138" cy="297656"/>
              </a:xfrm>
            </p:grpSpPr>
            <p:sp>
              <p:nvSpPr>
                <p:cNvPr id="145" name="Afgeronde rechthoek 144"/>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46"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GB" sz="900" dirty="0">
                      <a:solidFill>
                        <a:schemeClr val="tx1"/>
                      </a:solidFill>
                      <a:latin typeface="+mn-lt"/>
                    </a:rPr>
                    <a:t>Insert</a:t>
                  </a:r>
                </a:p>
              </p:txBody>
            </p:sp>
            <p:cxnSp>
              <p:nvCxnSpPr>
                <p:cNvPr id="147" name="Rechte verbindingslijn 146"/>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Gelijkbenige driehoek 147"/>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sp>
          <p:nvSpPr>
            <p:cNvPr id="131" name="Ovaal 130"/>
            <p:cNvSpPr/>
            <p:nvPr userDrawn="1"/>
          </p:nvSpPr>
          <p:spPr>
            <a:xfrm>
              <a:off x="12484620"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32" name="Rechte verbindingslijn 131"/>
            <p:cNvCxnSpPr/>
            <p:nvPr userDrawn="1"/>
          </p:nvCxnSpPr>
          <p:spPr>
            <a:xfrm>
              <a:off x="12484620" y="202241"/>
              <a:ext cx="2592288" cy="0"/>
            </a:xfrm>
            <a:prstGeom prst="line">
              <a:avLst/>
            </a:prstGeom>
            <a:noFill/>
            <a:ln w="9525" cap="flat" cmpd="sng" algn="ctr">
              <a:solidFill>
                <a:schemeClr val="tx1"/>
              </a:solidFill>
              <a:prstDash val="solid"/>
            </a:ln>
            <a:effectLst/>
          </p:spPr>
        </p:cxnSp>
      </p:grpSp>
      <p:sp>
        <p:nvSpPr>
          <p:cNvPr id="229" name="Tekstvak 228"/>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&amp; Image 50%/50%</a:t>
            </a:r>
          </a:p>
        </p:txBody>
      </p:sp>
      <p:grpSp>
        <p:nvGrpSpPr>
          <p:cNvPr id="120" name="GRID" hidden="1"/>
          <p:cNvGrpSpPr/>
          <p:nvPr userDrawn="1"/>
        </p:nvGrpSpPr>
        <p:grpSpPr>
          <a:xfrm>
            <a:off x="91853" y="108284"/>
            <a:ext cx="11987851" cy="6641434"/>
            <a:chOff x="91853" y="108284"/>
            <a:chExt cx="11987851" cy="6641434"/>
          </a:xfrm>
        </p:grpSpPr>
        <p:sp>
          <p:nvSpPr>
            <p:cNvPr id="121" name="Rechthoek 120"/>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2" name="Rechthoek 121"/>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3" name="Rechthoek 122"/>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4" name="Rechthoek 123"/>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5" name="Rechthoek 124"/>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6" name="Rechthoek 125"/>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27" name="Rechthoek 126"/>
            <p:cNvSpPr/>
            <p:nvPr userDrawn="1"/>
          </p:nvSpPr>
          <p:spPr>
            <a:xfrm>
              <a:off x="91853" y="3281857"/>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Tree>
    <p:extLst>
      <p:ext uri="{BB962C8B-B14F-4D97-AF65-F5344CB8AC3E}">
        <p14:creationId xmlns:p14="http://schemas.microsoft.com/office/powerpoint/2010/main" val="32473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25%/75%">
    <p:spTree>
      <p:nvGrpSpPr>
        <p:cNvPr id="1" name=""/>
        <p:cNvGrpSpPr/>
        <p:nvPr/>
      </p:nvGrpSpPr>
      <p:grpSpPr>
        <a:xfrm>
          <a:off x="0" y="0"/>
          <a:ext cx="0" cy="0"/>
          <a:chOff x="0" y="0"/>
          <a:chExt cx="0" cy="0"/>
        </a:xfrm>
      </p:grpSpPr>
      <p:sp>
        <p:nvSpPr>
          <p:cNvPr id="16" name="Tijdelijke aanduiding voor afbeelding 20"/>
          <p:cNvSpPr>
            <a:spLocks noGrp="1"/>
          </p:cNvSpPr>
          <p:nvPr>
            <p:ph type="pic" sz="quarter" idx="13" hasCustomPrompt="1"/>
          </p:nvPr>
        </p:nvSpPr>
        <p:spPr>
          <a:xfrm>
            <a:off x="5342021" y="114300"/>
            <a:ext cx="6737682" cy="6635418"/>
          </a:xfrm>
          <a:solidFill>
            <a:schemeClr val="tx2"/>
          </a:solidFill>
        </p:spPr>
        <p:txBody>
          <a:bodyPr tIns="1440000"/>
          <a:lstStyle>
            <a:lvl1pPr marL="0" indent="0" algn="ctr">
              <a:buNone/>
              <a:defRPr>
                <a:solidFill>
                  <a:schemeClr val="accent1"/>
                </a:solidFill>
              </a:defRPr>
            </a:lvl1pPr>
          </a:lstStyle>
          <a:p>
            <a:r>
              <a:rPr lang="en-US" noProof="0" dirty="0"/>
              <a:t>Click on the pictogram below</a:t>
            </a:r>
            <a:br>
              <a:rPr lang="en-US" noProof="0" dirty="0"/>
            </a:br>
            <a:r>
              <a:rPr lang="en-US" noProof="0" dirty="0"/>
              <a:t>to insert an image</a:t>
            </a:r>
          </a:p>
        </p:txBody>
      </p:sp>
      <p:sp>
        <p:nvSpPr>
          <p:cNvPr id="2" name="Titel 1"/>
          <p:cNvSpPr>
            <a:spLocks noGrp="1"/>
          </p:cNvSpPr>
          <p:nvPr>
            <p:ph type="title"/>
          </p:nvPr>
        </p:nvSpPr>
        <p:spPr>
          <a:xfrm>
            <a:off x="997655" y="2434321"/>
            <a:ext cx="3249492" cy="1137008"/>
          </a:xfrm>
        </p:spPr>
        <p:txBody>
          <a:bodyPr/>
          <a:lstStyle>
            <a:lvl1pPr>
              <a:lnSpc>
                <a:spcPct val="100000"/>
              </a:lnSpc>
              <a:defRPr sz="1800"/>
            </a:lvl1pPr>
          </a:lstStyle>
          <a:p>
            <a:r>
              <a:rPr lang="en-US" noProof="0"/>
              <a:t>Click to edit Master title style</a:t>
            </a:r>
            <a:endParaRPr lang="en-US" noProof="0" dirty="0"/>
          </a:p>
        </p:txBody>
      </p:sp>
      <p:sp>
        <p:nvSpPr>
          <p:cNvPr id="6" name="Tijdelijke aanduiding voor dianummer 5"/>
          <p:cNvSpPr>
            <a:spLocks noGrp="1"/>
          </p:cNvSpPr>
          <p:nvPr>
            <p:ph type="sldNum" sz="quarter" idx="12"/>
          </p:nvPr>
        </p:nvSpPr>
        <p:spPr/>
        <p:txBody>
          <a:bodyPr/>
          <a:lstStyle>
            <a:lvl1pPr>
              <a:defRPr>
                <a:solidFill>
                  <a:schemeClr val="bg1"/>
                </a:solidFill>
              </a:defRPr>
            </a:lvl1pPr>
          </a:lstStyle>
          <a:p>
            <a:fld id="{1DD1B9A6-A03E-421F-934C-B876C659E09D}" type="slidenum">
              <a:rPr lang="en-US" smtClean="0"/>
              <a:pPr/>
              <a:t>‹#›</a:t>
            </a:fld>
            <a:endParaRPr lang="en-US" dirty="0"/>
          </a:p>
        </p:txBody>
      </p:sp>
      <p:grpSp>
        <p:nvGrpSpPr>
          <p:cNvPr id="17" name="GRID" hidden="1"/>
          <p:cNvGrpSpPr/>
          <p:nvPr userDrawn="1"/>
        </p:nvGrpSpPr>
        <p:grpSpPr>
          <a:xfrm>
            <a:off x="180472" y="180977"/>
            <a:ext cx="11831054" cy="6501364"/>
            <a:chOff x="180472" y="180977"/>
            <a:chExt cx="11831054" cy="6501364"/>
          </a:xfrm>
        </p:grpSpPr>
        <p:sp>
          <p:nvSpPr>
            <p:cNvPr id="18" name="Rechthoek 17"/>
            <p:cNvSpPr/>
            <p:nvPr userDrawn="1"/>
          </p:nvSpPr>
          <p:spPr>
            <a:xfrm>
              <a:off x="180474" y="180977"/>
              <a:ext cx="11831052"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19" name="Rechthoek 18"/>
            <p:cNvSpPr/>
            <p:nvPr userDrawn="1"/>
          </p:nvSpPr>
          <p:spPr>
            <a:xfrm>
              <a:off x="180474" y="5932032"/>
              <a:ext cx="11831052"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0" name="Rechthoek 19"/>
            <p:cNvSpPr/>
            <p:nvPr userDrawn="1"/>
          </p:nvSpPr>
          <p:spPr>
            <a:xfrm rot="5400000">
              <a:off x="-2695055" y="3056504"/>
              <a:ext cx="6496048"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1" name="Rechthoek 20"/>
            <p:cNvSpPr/>
            <p:nvPr userDrawn="1"/>
          </p:nvSpPr>
          <p:spPr>
            <a:xfrm rot="5400000">
              <a:off x="8390505" y="3056505"/>
              <a:ext cx="6496048"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2" name="Rechthoek 21"/>
            <p:cNvSpPr/>
            <p:nvPr userDrawn="1"/>
          </p:nvSpPr>
          <p:spPr>
            <a:xfrm>
              <a:off x="180474" y="1467293"/>
              <a:ext cx="11831052" cy="13661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3" name="Rechthoek 22"/>
            <p:cNvSpPr/>
            <p:nvPr userDrawn="1"/>
          </p:nvSpPr>
          <p:spPr>
            <a:xfrm rot="5400000">
              <a:off x="8583629" y="3250634"/>
              <a:ext cx="6496048" cy="35673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4" name="Rechthoek 23"/>
            <p:cNvSpPr/>
            <p:nvPr userDrawn="1"/>
          </p:nvSpPr>
          <p:spPr>
            <a:xfrm>
              <a:off x="180472" y="6325602"/>
              <a:ext cx="11829551" cy="35673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5" name="Rechthoek 24"/>
            <p:cNvSpPr/>
            <p:nvPr userDrawn="1"/>
          </p:nvSpPr>
          <p:spPr>
            <a:xfrm>
              <a:off x="180474" y="1820737"/>
              <a:ext cx="11831052" cy="4040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7" name="Rechthoek 26"/>
            <p:cNvSpPr/>
            <p:nvPr userDrawn="1"/>
          </p:nvSpPr>
          <p:spPr>
            <a:xfrm rot="5400000">
              <a:off x="1497704" y="3056507"/>
              <a:ext cx="6496048" cy="744993"/>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grpSp>
        <p:nvGrpSpPr>
          <p:cNvPr id="129" name="Groep 128"/>
          <p:cNvGrpSpPr/>
          <p:nvPr userDrawn="1"/>
        </p:nvGrpSpPr>
        <p:grpSpPr>
          <a:xfrm>
            <a:off x="12346582" y="-5444"/>
            <a:ext cx="2746039" cy="5852415"/>
            <a:chOff x="12346582" y="-5444"/>
            <a:chExt cx="2746039" cy="5852415"/>
          </a:xfrm>
        </p:grpSpPr>
        <p:grpSp>
          <p:nvGrpSpPr>
            <p:cNvPr id="130" name="Groep 129"/>
            <p:cNvGrpSpPr/>
            <p:nvPr userDrawn="1"/>
          </p:nvGrpSpPr>
          <p:grpSpPr>
            <a:xfrm>
              <a:off x="12346582" y="-5444"/>
              <a:ext cx="2746039" cy="5852415"/>
              <a:chOff x="12346582" y="-5444"/>
              <a:chExt cx="2746039" cy="5852415"/>
            </a:xfrm>
          </p:grpSpPr>
          <p:grpSp>
            <p:nvGrpSpPr>
              <p:cNvPr id="133" name="bijsnijden"/>
              <p:cNvGrpSpPr/>
              <p:nvPr userDrawn="1"/>
            </p:nvGrpSpPr>
            <p:grpSpPr>
              <a:xfrm>
                <a:off x="12346582" y="4878702"/>
                <a:ext cx="779464" cy="828260"/>
                <a:chOff x="13143038" y="5655940"/>
                <a:chExt cx="779464" cy="828260"/>
              </a:xfrm>
            </p:grpSpPr>
            <p:grpSp>
              <p:nvGrpSpPr>
                <p:cNvPr id="149" name="Groep 148"/>
                <p:cNvGrpSpPr/>
                <p:nvPr userDrawn="1"/>
              </p:nvGrpSpPr>
              <p:grpSpPr>
                <a:xfrm>
                  <a:off x="13284702" y="5655940"/>
                  <a:ext cx="518384" cy="468745"/>
                  <a:chOff x="13352037" y="5715656"/>
                  <a:chExt cx="383714" cy="346970"/>
                </a:xfrm>
              </p:grpSpPr>
              <p:sp>
                <p:nvSpPr>
                  <p:cNvPr id="152" name="Rechthoek 151"/>
                  <p:cNvSpPr/>
                  <p:nvPr userDrawn="1"/>
                </p:nvSpPr>
                <p:spPr>
                  <a:xfrm>
                    <a:off x="13377881" y="5717160"/>
                    <a:ext cx="324866" cy="270269"/>
                  </a:xfrm>
                  <a:prstGeom prst="rect">
                    <a:avLst/>
                  </a:prstGeom>
                  <a:noFill/>
                  <a:ln w="95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pic>
                <p:nvPicPr>
                  <p:cNvPr id="153" name="Afbeelding 15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3352037" y="5715656"/>
                    <a:ext cx="231884" cy="275611"/>
                  </a:xfrm>
                  <a:prstGeom prst="rect">
                    <a:avLst/>
                  </a:prstGeom>
                  <a:ln w="9525">
                    <a:solidFill>
                      <a:schemeClr val="bg1">
                        <a:lumMod val="50000"/>
                      </a:schemeClr>
                    </a:solidFill>
                  </a:ln>
                </p:spPr>
              </p:pic>
              <p:sp>
                <p:nvSpPr>
                  <p:cNvPr id="154" name="L-vorm 153"/>
                  <p:cNvSpPr/>
                  <p:nvPr userDrawn="1"/>
                </p:nvSpPr>
                <p:spPr>
                  <a:xfrm rot="5400000">
                    <a:off x="13595231" y="5922107"/>
                    <a:ext cx="129209" cy="151830"/>
                  </a:xfrm>
                  <a:prstGeom prst="corner">
                    <a:avLst>
                      <a:gd name="adj1" fmla="val 14726"/>
                      <a:gd name="adj2" fmla="val 147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sp>
                <p:nvSpPr>
                  <p:cNvPr id="155" name="L-vorm 154"/>
                  <p:cNvSpPr/>
                  <p:nvPr userDrawn="1"/>
                </p:nvSpPr>
                <p:spPr>
                  <a:xfrm rot="5400000" flipH="1" flipV="1">
                    <a:off x="13571296" y="5896455"/>
                    <a:ext cx="129209" cy="151830"/>
                  </a:xfrm>
                  <a:prstGeom prst="corner">
                    <a:avLst>
                      <a:gd name="adj1" fmla="val 14726"/>
                      <a:gd name="adj2" fmla="val 147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grpSp>
            <p:sp>
              <p:nvSpPr>
                <p:cNvPr id="150" name="Tekstvak 76"/>
                <p:cNvSpPr txBox="1"/>
                <p:nvPr userDrawn="1"/>
              </p:nvSpPr>
              <p:spPr>
                <a:xfrm>
                  <a:off x="13143038" y="6172998"/>
                  <a:ext cx="779464" cy="246221"/>
                </a:xfrm>
                <a:prstGeom prst="rect">
                  <a:avLst/>
                </a:prstGeom>
                <a:noFill/>
              </p:spPr>
              <p:txBody>
                <a:bodyPr wrap="square" rtlCol="0" anchor="ctr">
                  <a:sp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effectLst>
                        <a:outerShdw blurRad="25400" algn="ctr" rotWithShape="0">
                          <a:prstClr val="white"/>
                        </a:outerShdw>
                      </a:effectLst>
                      <a:uLnTx/>
                      <a:uFillTx/>
                      <a:latin typeface="+mn-lt"/>
                      <a:cs typeface="Segoe UI Light" panose="020B0502040204020203" pitchFamily="34" charset="0"/>
                    </a:rPr>
                    <a:t>Crop</a:t>
                  </a:r>
                </a:p>
              </p:txBody>
            </p:sp>
            <p:sp>
              <p:nvSpPr>
                <p:cNvPr id="151" name="Rechthoekige driehoek 150"/>
                <p:cNvSpPr/>
                <p:nvPr userDrawn="1"/>
              </p:nvSpPr>
              <p:spPr>
                <a:xfrm rot="18900000">
                  <a:off x="13499178" y="6417015"/>
                  <a:ext cx="67185" cy="671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50"/>
                    </a:spcBef>
                    <a:spcAft>
                      <a:spcPts val="350"/>
                    </a:spcAft>
                  </a:pPr>
                  <a:endParaRPr lang="en-US" sz="1400" dirty="0">
                    <a:solidFill>
                      <a:schemeClr val="accent4"/>
                    </a:solidFill>
                    <a:latin typeface="+mn-lt"/>
                    <a:cs typeface="Segoe UI Light" panose="020B0502040204020203" pitchFamily="34" charset="0"/>
                  </a:endParaRPr>
                </a:p>
              </p:txBody>
            </p:sp>
          </p:grpSp>
          <p:sp>
            <p:nvSpPr>
              <p:cNvPr id="134" name="Rechthoek 133"/>
              <p:cNvSpPr/>
              <p:nvPr/>
            </p:nvSpPr>
            <p:spPr>
              <a:xfrm>
                <a:off x="12484620" y="-5444"/>
                <a:ext cx="2584447" cy="288464"/>
              </a:xfrm>
              <a:prstGeom prst="rect">
                <a:avLst/>
              </a:prstGeom>
              <a:noFill/>
              <a:ln w="25400" cap="flat" cmpd="sng" algn="ctr">
                <a:noFill/>
                <a:prstDash val="solid"/>
              </a:ln>
              <a:effectLst/>
            </p:spPr>
            <p:txBody>
              <a:bodyPr lIns="0" tIns="0" rIns="0" bIns="0" rtlCol="0" anchor="t"/>
              <a:lstStyle/>
              <a:p>
                <a:pPr>
                  <a:lnSpc>
                    <a:spcPct val="80000"/>
                  </a:lnSpc>
                </a:pPr>
                <a:r>
                  <a:rPr lang="nl-NL" sz="1400" b="1" kern="0" dirty="0">
                    <a:solidFill>
                      <a:schemeClr val="tx1"/>
                    </a:solidFill>
                    <a:latin typeface="+mn-lt"/>
                    <a:cs typeface="Segoe UI Light" panose="020B0502040204020203" pitchFamily="34" charset="0"/>
                  </a:rPr>
                  <a:t>INSERT IMAGE</a:t>
                </a:r>
              </a:p>
            </p:txBody>
          </p:sp>
          <p:sp>
            <p:nvSpPr>
              <p:cNvPr id="135" name="Tekstvak 33"/>
              <p:cNvSpPr txBox="1"/>
              <p:nvPr/>
            </p:nvSpPr>
            <p:spPr>
              <a:xfrm>
                <a:off x="12484620" y="795822"/>
                <a:ext cx="2584447" cy="472023"/>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If necessary, delete the existing</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image. </a:t>
                </a: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Click</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on the pictogram to insert an image.</a:t>
                </a:r>
                <a:endPar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6" name="Tekstvak 33"/>
              <p:cNvSpPr txBox="1"/>
              <p:nvPr/>
            </p:nvSpPr>
            <p:spPr>
              <a:xfrm>
                <a:off x="12484620" y="2599068"/>
                <a:ext cx="2592287" cy="444851"/>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mn-lt"/>
                    <a:cs typeface="Segoe UI Light" panose="020B0502040204020203" pitchFamily="34" charset="0"/>
                  </a:rPr>
                  <a:t>Select</a:t>
                </a: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 the image you want to use </a:t>
                </a:r>
                <a:b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br>
                <a:r>
                  <a:rPr kumimoji="0" lang="en-US" sz="1100" b="0" i="0" u="none" strike="noStrike" kern="0" cap="none" spc="0" normalizeH="0" noProof="0" dirty="0">
                    <a:ln>
                      <a:noFill/>
                    </a:ln>
                    <a:solidFill>
                      <a:schemeClr val="tx1"/>
                    </a:solidFill>
                    <a:effectLst/>
                    <a:uLnTx/>
                    <a:uFillTx/>
                    <a:latin typeface="+mn-lt"/>
                    <a:cs typeface="Segoe UI Light" panose="020B0502040204020203" pitchFamily="34" charset="0"/>
                  </a:rPr>
                  <a:t>and click on </a:t>
                </a:r>
                <a:r>
                  <a:rPr lang="en-US" sz="1100" b="1" kern="0" dirty="0">
                    <a:latin typeface="+mn-lt"/>
                    <a:cs typeface="Segoe UI Light" panose="020B0502040204020203" pitchFamily="34" charset="0"/>
                  </a:rPr>
                  <a:t>‘</a:t>
                </a:r>
                <a:r>
                  <a:rPr lang="en-US" sz="1100" b="1" kern="0" noProof="0" dirty="0">
                    <a:latin typeface="+mn-lt"/>
                    <a:cs typeface="Segoe UI Light" panose="020B0502040204020203" pitchFamily="34" charset="0"/>
                  </a:rPr>
                  <a:t>Insert’</a:t>
                </a:r>
                <a:endParaRPr kumimoji="0" lang="nl-NL" sz="1100" b="1" i="0" u="none" strike="noStrike" kern="0" cap="none" spc="0" normalizeH="0" baseline="0" noProof="0" dirty="0">
                  <a:ln>
                    <a:noFill/>
                  </a:ln>
                  <a:solidFill>
                    <a:schemeClr val="tx1"/>
                  </a:solidFill>
                  <a:effectLst/>
                  <a:uLnTx/>
                  <a:uFillTx/>
                  <a:latin typeface="+mn-lt"/>
                  <a:cs typeface="Segoe UI Light" panose="020B0502040204020203" pitchFamily="34" charset="0"/>
                </a:endParaRPr>
              </a:p>
            </p:txBody>
          </p:sp>
          <p:sp>
            <p:nvSpPr>
              <p:cNvPr id="137" name="Ovaal 136"/>
              <p:cNvSpPr/>
              <p:nvPr/>
            </p:nvSpPr>
            <p:spPr>
              <a:xfrm>
                <a:off x="12484620" y="2139533"/>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cxnSp>
            <p:nvCxnSpPr>
              <p:cNvPr id="138" name="Rechte verbindingslijn 137"/>
              <p:cNvCxnSpPr/>
              <p:nvPr/>
            </p:nvCxnSpPr>
            <p:spPr>
              <a:xfrm>
                <a:off x="12484620" y="1998228"/>
                <a:ext cx="2592288" cy="0"/>
              </a:xfrm>
              <a:prstGeom prst="line">
                <a:avLst/>
              </a:prstGeom>
              <a:noFill/>
              <a:ln w="9525" cap="flat" cmpd="sng" algn="ctr">
                <a:solidFill>
                  <a:schemeClr val="tx1"/>
                </a:solidFill>
                <a:prstDash val="solid"/>
              </a:ln>
              <a:effectLst/>
            </p:spPr>
          </p:cxnSp>
          <p:cxnSp>
            <p:nvCxnSpPr>
              <p:cNvPr id="139" name="Rechte verbindingslijn 138"/>
              <p:cNvCxnSpPr/>
              <p:nvPr/>
            </p:nvCxnSpPr>
            <p:spPr>
              <a:xfrm>
                <a:off x="12484620" y="3552420"/>
                <a:ext cx="2608001" cy="0"/>
              </a:xfrm>
              <a:prstGeom prst="line">
                <a:avLst/>
              </a:prstGeom>
              <a:noFill/>
              <a:ln w="9525" cap="flat" cmpd="sng" algn="ctr">
                <a:solidFill>
                  <a:schemeClr val="tx1"/>
                </a:solidFill>
                <a:prstDash val="solid"/>
              </a:ln>
              <a:effectLst/>
            </p:spPr>
          </p:cxnSp>
          <p:pic>
            <p:nvPicPr>
              <p:cNvPr id="140" name="Icoontje afbeeld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84620" y="1375134"/>
                <a:ext cx="415522" cy="415522"/>
              </a:xfrm>
              <a:prstGeom prst="rect">
                <a:avLst/>
              </a:prstGeom>
            </p:spPr>
          </p:pic>
          <p:sp>
            <p:nvSpPr>
              <p:cNvPr id="141" name="Tekstvak 33"/>
              <p:cNvSpPr txBox="1"/>
              <p:nvPr/>
            </p:nvSpPr>
            <p:spPr>
              <a:xfrm>
                <a:off x="12484620" y="4189919"/>
                <a:ext cx="2588841" cy="400006"/>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lvl="0" fontAlgn="auto">
                  <a:spcBef>
                    <a:spcPts val="0"/>
                  </a:spcBef>
                  <a:spcAft>
                    <a:spcPts val="0"/>
                  </a:spcAft>
                  <a:defRPr/>
                </a:pPr>
                <a:r>
                  <a:rPr lang="en-US" sz="1100" kern="0" dirty="0">
                    <a:latin typeface="+mn-lt"/>
                    <a:cs typeface="Segoe UI Light" panose="020B0502040204020203" pitchFamily="34" charset="0"/>
                  </a:rPr>
                  <a:t>If you want to scale or drag the image go to </a:t>
                </a:r>
                <a:r>
                  <a:rPr lang="en-US" sz="1100" b="1" kern="0" dirty="0">
                    <a:latin typeface="+mn-lt"/>
                    <a:cs typeface="Segoe UI Light" panose="020B0502040204020203" pitchFamily="34" charset="0"/>
                  </a:rPr>
                  <a:t>‘Picture Tools’ </a:t>
                </a:r>
                <a:r>
                  <a:rPr lang="en-US" sz="1100" kern="0" dirty="0">
                    <a:latin typeface="+mn-lt"/>
                    <a:cs typeface="Segoe UI Light" panose="020B0502040204020203" pitchFamily="34" charset="0"/>
                  </a:rPr>
                  <a:t>and click on </a:t>
                </a:r>
                <a:r>
                  <a:rPr lang="en-US" sz="1100" b="1" kern="0" dirty="0">
                    <a:latin typeface="+mn-lt"/>
                    <a:cs typeface="Segoe UI Light" panose="020B0502040204020203" pitchFamily="34" charset="0"/>
                  </a:rPr>
                  <a:t>‘Crop’</a:t>
                </a:r>
                <a:endParaRPr lang="nl-NL" sz="1100" b="1" kern="0" dirty="0">
                  <a:latin typeface="+mn-lt"/>
                  <a:cs typeface="Segoe UI Light" panose="020B0502040204020203" pitchFamily="34" charset="0"/>
                </a:endParaRPr>
              </a:p>
            </p:txBody>
          </p:sp>
          <p:sp>
            <p:nvSpPr>
              <p:cNvPr id="142" name="Ovaal 141"/>
              <p:cNvSpPr/>
              <p:nvPr/>
            </p:nvSpPr>
            <p:spPr>
              <a:xfrm>
                <a:off x="12484620" y="3705057"/>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endPar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43" name="Rechte verbindingslijn 142"/>
              <p:cNvCxnSpPr/>
              <p:nvPr/>
            </p:nvCxnSpPr>
            <p:spPr>
              <a:xfrm>
                <a:off x="12484620" y="5846971"/>
                <a:ext cx="2608001" cy="0"/>
              </a:xfrm>
              <a:prstGeom prst="line">
                <a:avLst/>
              </a:prstGeom>
              <a:noFill/>
              <a:ln w="9525" cap="flat" cmpd="sng" algn="ctr">
                <a:solidFill>
                  <a:schemeClr val="tx1"/>
                </a:solidFill>
                <a:prstDash val="solid"/>
              </a:ln>
              <a:effectLst/>
            </p:spPr>
          </p:cxnSp>
          <p:grpSp>
            <p:nvGrpSpPr>
              <p:cNvPr id="144" name="Groep 143"/>
              <p:cNvGrpSpPr/>
              <p:nvPr/>
            </p:nvGrpSpPr>
            <p:grpSpPr>
              <a:xfrm>
                <a:off x="12471673" y="3095595"/>
                <a:ext cx="1114138" cy="297656"/>
                <a:chOff x="13560784" y="3471416"/>
                <a:chExt cx="1114138" cy="297656"/>
              </a:xfrm>
            </p:grpSpPr>
            <p:sp>
              <p:nvSpPr>
                <p:cNvPr id="145" name="Afgeronde rechthoek 144"/>
                <p:cNvSpPr/>
                <p:nvPr/>
              </p:nvSpPr>
              <p:spPr>
                <a:xfrm>
                  <a:off x="13560784" y="3471416"/>
                  <a:ext cx="1114138" cy="297656"/>
                </a:xfrm>
                <a:prstGeom prst="roundRect">
                  <a:avLst/>
                </a:prstGeom>
                <a:gradFill flip="none" rotWithShape="1">
                  <a:gsLst>
                    <a:gs pos="4000">
                      <a:srgbClr val="00B0F0"/>
                    </a:gs>
                    <a:gs pos="0">
                      <a:srgbClr val="0070C0"/>
                    </a:gs>
                    <a:gs pos="100000">
                      <a:srgbClr val="0070C0"/>
                    </a:gs>
                    <a:gs pos="12000">
                      <a:srgbClr val="D1EAFF"/>
                    </a:gs>
                    <a:gs pos="96000">
                      <a:srgbClr val="00B0F0"/>
                    </a:gs>
                    <a:gs pos="89000">
                      <a:srgbClr val="DDF4FF"/>
                    </a:gs>
                    <a:gs pos="43000">
                      <a:srgbClr val="D1EAFF"/>
                    </a:gs>
                    <a:gs pos="51000">
                      <a:srgbClr val="DDF4FF"/>
                    </a:gs>
                  </a:gsLst>
                  <a:lin ang="16200000" scaled="1"/>
                  <a:tileRect/>
                </a:gra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n-lt"/>
                  </a:endParaRPr>
                </a:p>
              </p:txBody>
            </p:sp>
            <p:sp>
              <p:nvSpPr>
                <p:cNvPr id="146" name="Tekstvak 81"/>
                <p:cNvSpPr txBox="1"/>
                <p:nvPr/>
              </p:nvSpPr>
              <p:spPr>
                <a:xfrm>
                  <a:off x="13573594" y="3509590"/>
                  <a:ext cx="888311" cy="230832"/>
                </a:xfrm>
                <a:prstGeom prst="rect">
                  <a:avLst/>
                </a:prstGeom>
                <a:noFill/>
              </p:spPr>
              <p:txBody>
                <a:bodyPr wrap="square" rtlCol="0" anchor="ctr">
                  <a:spAutoFit/>
                </a:bodyPr>
                <a:lstStyle>
                  <a:defPPr>
                    <a:defRPr lang="nl-NL"/>
                  </a:defPPr>
                  <a:lvl1pPr marR="0" lvl="0" indent="0" algn="ctr" fontAlgn="auto">
                    <a:lnSpc>
                      <a:spcPct val="100000"/>
                    </a:lnSpc>
                    <a:spcBef>
                      <a:spcPts val="0"/>
                    </a:spcBef>
                    <a:spcAft>
                      <a:spcPts val="0"/>
                    </a:spcAft>
                    <a:buClrTx/>
                    <a:buSzTx/>
                    <a:buFontTx/>
                    <a:buNone/>
                    <a:tabLst/>
                    <a:defRPr kumimoji="0" sz="900" i="0" u="none" strike="noStrike" kern="0" cap="none" spc="0" normalizeH="0" baseline="0">
                      <a:ln>
                        <a:noFill/>
                      </a:ln>
                      <a:effectLst>
                        <a:outerShdw blurRad="25400" algn="ctr" rotWithShape="0">
                          <a:prstClr val="white"/>
                        </a:outerShdw>
                      </a:effectLst>
                      <a:uLnTx/>
                      <a:uFillTx/>
                      <a:latin typeface="Segoe UI Light" panose="020B0502040204020203" pitchFamily="34" charset="0"/>
                      <a:cs typeface="Segoe UI Light" panose="020B0502040204020203"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r>
                    <a:rPr lang="en-GB" sz="900" dirty="0">
                      <a:solidFill>
                        <a:schemeClr val="tx1"/>
                      </a:solidFill>
                      <a:latin typeface="+mn-lt"/>
                    </a:rPr>
                    <a:t>Insert</a:t>
                  </a:r>
                </a:p>
              </p:txBody>
            </p:sp>
            <p:cxnSp>
              <p:nvCxnSpPr>
                <p:cNvPr id="147" name="Rechte verbindingslijn 146"/>
                <p:cNvCxnSpPr/>
                <p:nvPr/>
              </p:nvCxnSpPr>
              <p:spPr>
                <a:xfrm>
                  <a:off x="14461905" y="3507058"/>
                  <a:ext cx="0" cy="22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Gelijkbenige driehoek 147"/>
                <p:cNvSpPr/>
                <p:nvPr/>
              </p:nvSpPr>
              <p:spPr>
                <a:xfrm rot="10800000">
                  <a:off x="14518584" y="3600521"/>
                  <a:ext cx="105309" cy="571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mn-lt"/>
                  </a:endParaRPr>
                </a:p>
              </p:txBody>
            </p:sp>
          </p:grpSp>
        </p:grpSp>
        <p:sp>
          <p:nvSpPr>
            <p:cNvPr id="131" name="Ovaal 130"/>
            <p:cNvSpPr/>
            <p:nvPr userDrawn="1"/>
          </p:nvSpPr>
          <p:spPr>
            <a:xfrm>
              <a:off x="12484620" y="308239"/>
              <a:ext cx="359927" cy="359927"/>
            </a:xfrm>
            <a:prstGeom prst="ellipse">
              <a:avLst/>
            </a:prstGeom>
            <a:solidFill>
              <a:schemeClr val="tx1"/>
            </a:solidFill>
            <a:ln w="25400" cap="flat" cmpd="sng" algn="ctr">
              <a:noFill/>
              <a:prstDash val="solid"/>
            </a:ln>
            <a:effectLst/>
          </p:spPr>
          <p:txBody>
            <a:bodyPr lIns="0" tIns="36000" rIns="0" bIns="43200" rtlCol="0" anchor="ct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cxnSp>
          <p:nvCxnSpPr>
            <p:cNvPr id="132" name="Rechte verbindingslijn 131"/>
            <p:cNvCxnSpPr/>
            <p:nvPr userDrawn="1"/>
          </p:nvCxnSpPr>
          <p:spPr>
            <a:xfrm>
              <a:off x="12484620" y="202241"/>
              <a:ext cx="2592288" cy="0"/>
            </a:xfrm>
            <a:prstGeom prst="line">
              <a:avLst/>
            </a:prstGeom>
            <a:noFill/>
            <a:ln w="9525" cap="flat" cmpd="sng" algn="ctr">
              <a:solidFill>
                <a:schemeClr val="tx1"/>
              </a:solidFill>
              <a:prstDash val="solid"/>
            </a:ln>
            <a:effectLst/>
          </p:spPr>
        </p:cxnSp>
      </p:grpSp>
      <p:sp>
        <p:nvSpPr>
          <p:cNvPr id="229" name="Tekstvak 228"/>
          <p:cNvSpPr txBox="1"/>
          <p:nvPr userDrawn="1"/>
        </p:nvSpPr>
        <p:spPr>
          <a:xfrm>
            <a:off x="0" y="-354841"/>
            <a:ext cx="5486400" cy="184666"/>
          </a:xfrm>
          <a:prstGeom prst="rect">
            <a:avLst/>
          </a:prstGeom>
          <a:noFill/>
        </p:spPr>
        <p:txBody>
          <a:bodyPr wrap="square" lIns="0" tIns="0" rIns="0" bIns="0" rtlCol="0">
            <a:noAutofit/>
          </a:bodyPr>
          <a:lstStyle/>
          <a:p>
            <a:r>
              <a:rPr lang="en-US" sz="1200" b="0" dirty="0">
                <a:latin typeface="+mj-lt"/>
              </a:rPr>
              <a:t>Text &amp; Image 25%/75%</a:t>
            </a:r>
          </a:p>
        </p:txBody>
      </p:sp>
      <p:grpSp>
        <p:nvGrpSpPr>
          <p:cNvPr id="230" name="GRID" hidden="1"/>
          <p:cNvGrpSpPr/>
          <p:nvPr userDrawn="1"/>
        </p:nvGrpSpPr>
        <p:grpSpPr>
          <a:xfrm>
            <a:off x="91853" y="108284"/>
            <a:ext cx="11987851" cy="6641434"/>
            <a:chOff x="91853" y="108284"/>
            <a:chExt cx="11987851" cy="6641434"/>
          </a:xfrm>
        </p:grpSpPr>
        <p:sp>
          <p:nvSpPr>
            <p:cNvPr id="231" name="Rechthoek 230"/>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32" name="Rechthoek 231"/>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33" name="Rechthoek 232"/>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34" name="Rechthoek 233"/>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35" name="Rechthoek 234"/>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36" name="Rechthoek 235"/>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37" name="Rechthoek 236"/>
            <p:cNvSpPr/>
            <p:nvPr userDrawn="1"/>
          </p:nvSpPr>
          <p:spPr>
            <a:xfrm>
              <a:off x="91853" y="3281857"/>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
        <p:nvSpPr>
          <p:cNvPr id="238" name="Tijdelijke aanduiding voor tekst 2"/>
          <p:cNvSpPr>
            <a:spLocks noGrp="1"/>
          </p:cNvSpPr>
          <p:nvPr>
            <p:ph type="body" sz="quarter" idx="15" hasCustomPrompt="1"/>
          </p:nvPr>
        </p:nvSpPr>
        <p:spPr>
          <a:xfrm>
            <a:off x="1019023" y="6380813"/>
            <a:ext cx="9830934" cy="135962"/>
          </a:xfrm>
        </p:spPr>
        <p:txBody>
          <a:bodyPr/>
          <a:lstStyle>
            <a:lvl1pPr algn="ctr">
              <a:defRPr sz="700" cap="all" spc="150" baseline="0">
                <a:solidFill>
                  <a:schemeClr val="bg1"/>
                </a:solidFill>
              </a:defRPr>
            </a:lvl1pPr>
          </a:lstStyle>
          <a:p>
            <a:pPr lvl="0"/>
            <a:r>
              <a:rPr lang="nl-NL" cap="all" baseline="0" dirty="0"/>
              <a:t>Source:</a:t>
            </a:r>
            <a:endParaRPr lang="en-US" dirty="0"/>
          </a:p>
        </p:txBody>
      </p:sp>
    </p:spTree>
    <p:extLst>
      <p:ext uri="{BB962C8B-B14F-4D97-AF65-F5344CB8AC3E}">
        <p14:creationId xmlns:p14="http://schemas.microsoft.com/office/powerpoint/2010/main" val="166920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hoek 6"/>
          <p:cNvSpPr/>
          <p:nvPr userDrawn="1"/>
        </p:nvSpPr>
        <p:spPr>
          <a:xfrm>
            <a:off x="108284" y="108285"/>
            <a:ext cx="11971420" cy="664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noProof="0" dirty="0"/>
          </a:p>
        </p:txBody>
      </p:sp>
      <p:sp>
        <p:nvSpPr>
          <p:cNvPr id="2" name="Tijdelijke aanduiding voor titel 1"/>
          <p:cNvSpPr>
            <a:spLocks noGrp="1"/>
          </p:cNvSpPr>
          <p:nvPr>
            <p:ph type="title"/>
          </p:nvPr>
        </p:nvSpPr>
        <p:spPr>
          <a:xfrm>
            <a:off x="998619" y="974558"/>
            <a:ext cx="10190747" cy="1070810"/>
          </a:xfrm>
          <a:prstGeom prst="rect">
            <a:avLst/>
          </a:prstGeom>
        </p:spPr>
        <p:txBody>
          <a:bodyPr vert="horz" lIns="0" tIns="0" rIns="0" bIns="0" rtlCol="0" anchor="b">
            <a:noAutofit/>
          </a:bodyPr>
          <a:lstStyle/>
          <a:p>
            <a:r>
              <a:rPr lang="en-US" noProof="0" dirty="0"/>
              <a:t>Page Title goes here. You can use more than one</a:t>
            </a:r>
            <a:br>
              <a:rPr lang="en-US" noProof="0" dirty="0"/>
            </a:br>
            <a:r>
              <a:rPr lang="en-US" noProof="0" dirty="0"/>
              <a:t>line. But do you need to?</a:t>
            </a:r>
          </a:p>
        </p:txBody>
      </p:sp>
      <p:sp>
        <p:nvSpPr>
          <p:cNvPr id="3" name="Tijdelijke aanduiding voor tekst 2"/>
          <p:cNvSpPr>
            <a:spLocks noGrp="1"/>
          </p:cNvSpPr>
          <p:nvPr>
            <p:ph type="body" idx="1"/>
          </p:nvPr>
        </p:nvSpPr>
        <p:spPr>
          <a:xfrm>
            <a:off x="998621" y="2671011"/>
            <a:ext cx="10190746" cy="3188329"/>
          </a:xfrm>
          <a:prstGeom prst="rect">
            <a:avLst/>
          </a:prstGeom>
        </p:spPr>
        <p:txBody>
          <a:bodyPr vert="horz" lIns="0" tIns="0" rIns="0" bIns="0" rtlCol="0">
            <a:noAutofit/>
          </a:bodyPr>
          <a:lstStyle/>
          <a:p>
            <a:pPr lvl="0"/>
            <a:r>
              <a:rPr lang="en-US" noProof="0" dirty="0"/>
              <a:t>Plain text</a:t>
            </a:r>
            <a:br>
              <a:rPr lang="en-US" noProof="0" dirty="0"/>
            </a:br>
            <a:r>
              <a:rPr lang="en-US" noProof="0" dirty="0"/>
              <a:t>Header</a:t>
            </a:r>
          </a:p>
          <a:p>
            <a:pPr lvl="2"/>
            <a:r>
              <a:rPr lang="en-US" noProof="0" dirty="0"/>
              <a:t>Plain text</a:t>
            </a:r>
          </a:p>
          <a:p>
            <a:pPr lvl="3"/>
            <a:r>
              <a:rPr lang="en-US" noProof="0" dirty="0"/>
              <a:t>Header</a:t>
            </a:r>
          </a:p>
          <a:p>
            <a:pPr lvl="4"/>
            <a:r>
              <a:rPr lang="en-US" noProof="0" dirty="0"/>
              <a:t>Plain text</a:t>
            </a:r>
          </a:p>
          <a:p>
            <a:pPr lvl="5"/>
            <a:r>
              <a:rPr lang="en-US" noProof="0" dirty="0"/>
              <a:t>Header</a:t>
            </a:r>
          </a:p>
          <a:p>
            <a:pPr lvl="6"/>
            <a:r>
              <a:rPr lang="en-US" noProof="0" dirty="0"/>
              <a:t>Plain text</a:t>
            </a:r>
          </a:p>
          <a:p>
            <a:pPr lvl="7"/>
            <a:r>
              <a:rPr lang="en-US" noProof="0" dirty="0"/>
              <a:t>Header</a:t>
            </a:r>
          </a:p>
          <a:p>
            <a:pPr lvl="8"/>
            <a:r>
              <a:rPr lang="en-US" noProof="0" dirty="0"/>
              <a:t>Plain text</a:t>
            </a:r>
          </a:p>
        </p:txBody>
      </p:sp>
      <p:sp>
        <p:nvSpPr>
          <p:cNvPr id="6" name="Tijdelijke aanduiding voor dianummer 5"/>
          <p:cNvSpPr>
            <a:spLocks noGrp="1"/>
          </p:cNvSpPr>
          <p:nvPr>
            <p:ph type="sldNum" sz="quarter" idx="4"/>
          </p:nvPr>
        </p:nvSpPr>
        <p:spPr>
          <a:xfrm>
            <a:off x="11533258" y="6387076"/>
            <a:ext cx="263814" cy="141086"/>
          </a:xfrm>
          <a:prstGeom prst="rect">
            <a:avLst/>
          </a:prstGeom>
        </p:spPr>
        <p:txBody>
          <a:bodyPr vert="horz" lIns="0" tIns="0" rIns="0" bIns="0" rtlCol="0" anchor="ctr">
            <a:noAutofit/>
          </a:bodyPr>
          <a:lstStyle>
            <a:lvl1pPr algn="r">
              <a:defRPr sz="700">
                <a:solidFill>
                  <a:schemeClr val="bg2"/>
                </a:solidFill>
              </a:defRPr>
            </a:lvl1pPr>
          </a:lstStyle>
          <a:p>
            <a:fld id="{1DD1B9A6-A03E-421F-934C-B876C659E09D}" type="slidenum">
              <a:rPr lang="en-US" smtClean="0"/>
              <a:pPr/>
              <a:t>‹#›</a:t>
            </a:fld>
            <a:endParaRPr lang="en-US" dirty="0"/>
          </a:p>
        </p:txBody>
      </p:sp>
      <p:grpSp>
        <p:nvGrpSpPr>
          <p:cNvPr id="23" name="GRID" hidden="1"/>
          <p:cNvGrpSpPr/>
          <p:nvPr userDrawn="1"/>
        </p:nvGrpSpPr>
        <p:grpSpPr>
          <a:xfrm>
            <a:off x="91853" y="108284"/>
            <a:ext cx="11987851" cy="6641434"/>
            <a:chOff x="91853" y="108284"/>
            <a:chExt cx="11987851" cy="6641434"/>
          </a:xfrm>
        </p:grpSpPr>
        <p:sp>
          <p:nvSpPr>
            <p:cNvPr id="24" name="Rechthoek 23"/>
            <p:cNvSpPr/>
            <p:nvPr userDrawn="1"/>
          </p:nvSpPr>
          <p:spPr>
            <a:xfrm>
              <a:off x="91853" y="108284"/>
              <a:ext cx="11987851" cy="122722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5" name="Rechthoek 24"/>
            <p:cNvSpPr/>
            <p:nvPr userDrawn="1"/>
          </p:nvSpPr>
          <p:spPr>
            <a:xfrm>
              <a:off x="91853" y="5932032"/>
              <a:ext cx="11987851" cy="817686"/>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6" name="Rechthoek 25"/>
            <p:cNvSpPr/>
            <p:nvPr userDrawn="1"/>
          </p:nvSpPr>
          <p:spPr>
            <a:xfrm rot="5400000">
              <a:off x="-2730920"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29" name="Rechthoek 28"/>
            <p:cNvSpPr/>
            <p:nvPr userDrawn="1"/>
          </p:nvSpPr>
          <p:spPr>
            <a:xfrm rot="5400000">
              <a:off x="8649761" y="3319775"/>
              <a:ext cx="6568739" cy="29114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30" name="Rechthoek 29"/>
            <p:cNvSpPr/>
            <p:nvPr userDrawn="1"/>
          </p:nvSpPr>
          <p:spPr>
            <a:xfrm>
              <a:off x="180472" y="6497052"/>
              <a:ext cx="11829551" cy="240631"/>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31" name="Rechthoek 30"/>
            <p:cNvSpPr/>
            <p:nvPr userDrawn="1"/>
          </p:nvSpPr>
          <p:spPr>
            <a:xfrm rot="5400000">
              <a:off x="8350165" y="2947487"/>
              <a:ext cx="6568741" cy="890337"/>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sp>
          <p:nvSpPr>
            <p:cNvPr id="32" name="Rechthoek 31"/>
            <p:cNvSpPr/>
            <p:nvPr userDrawn="1"/>
          </p:nvSpPr>
          <p:spPr>
            <a:xfrm>
              <a:off x="91853" y="2043910"/>
              <a:ext cx="11987851" cy="627099"/>
            </a:xfrm>
            <a:prstGeom prst="rect">
              <a:avLst/>
            </a:prstGeom>
            <a:solidFill>
              <a:schemeClr val="accent4">
                <a:alpha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1pPr>
              <a:lvl2pPr marL="0" marR="0" indent="228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2pPr>
              <a:lvl3pPr marL="0" marR="0" indent="457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3pPr>
              <a:lvl4pPr marL="0" marR="0" indent="685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4pPr>
              <a:lvl5pPr marL="0" marR="0" indent="9144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5pPr>
              <a:lvl6pPr marL="0" marR="0" indent="11430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6pPr>
              <a:lvl7pPr marL="0" marR="0" indent="13716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7pPr>
              <a:lvl8pPr marL="0" marR="0" indent="16002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8pPr>
              <a:lvl9pPr marL="0" marR="0" indent="1828800" algn="l" defTabSz="8255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4F4F4"/>
                  </a:solidFill>
                  <a:effectLst/>
                  <a:uFillTx/>
                  <a:latin typeface="+mn-lt"/>
                  <a:ea typeface="+mn-ea"/>
                  <a:cs typeface="+mn-cs"/>
                  <a:sym typeface="Gotham"/>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noProof="0" dirty="0">
                <a:ln>
                  <a:noFill/>
                </a:ln>
                <a:solidFill>
                  <a:srgbClr val="FFFFFF"/>
                </a:solidFill>
                <a:effectLst/>
                <a:uFillTx/>
                <a:latin typeface="Gill Sans Light"/>
                <a:ea typeface="Gill Sans Light"/>
                <a:cs typeface="Gill Sans Light"/>
                <a:sym typeface="Gill Sans Light"/>
              </a:endParaRPr>
            </a:p>
          </p:txBody>
        </p:sp>
      </p:grpSp>
    </p:spTree>
    <p:extLst>
      <p:ext uri="{BB962C8B-B14F-4D97-AF65-F5344CB8AC3E}">
        <p14:creationId xmlns:p14="http://schemas.microsoft.com/office/powerpoint/2010/main" val="420230210"/>
      </p:ext>
    </p:extLst>
  </p:cSld>
  <p:clrMap bg1="lt1" tx1="dk1" bg2="lt2" tx2="dk2" accent1="accent1" accent2="accent2" accent3="accent3" accent4="accent4" accent5="accent5" accent6="accent6" hlink="hlink" folHlink="folHlink"/>
  <p:sldLayoutIdLst>
    <p:sldLayoutId id="2147483659" r:id="rId1"/>
    <p:sldLayoutId id="2147483676" r:id="rId2"/>
    <p:sldLayoutId id="2147483664" r:id="rId3"/>
    <p:sldLayoutId id="2147483673" r:id="rId4"/>
    <p:sldLayoutId id="2147483671" r:id="rId5"/>
    <p:sldLayoutId id="2147483658" r:id="rId6"/>
    <p:sldLayoutId id="2147483670" r:id="rId7"/>
    <p:sldLayoutId id="2147483660" r:id="rId8"/>
    <p:sldLayoutId id="2147483662" r:id="rId9"/>
    <p:sldLayoutId id="2147483668" r:id="rId10"/>
    <p:sldLayoutId id="2147483674" r:id="rId11"/>
    <p:sldLayoutId id="2147483672" r:id="rId12"/>
    <p:sldLayoutId id="2147483675" r:id="rId13"/>
    <p:sldLayoutId id="2147483669" r:id="rId14"/>
    <p:sldLayoutId id="2147483667" r:id="rId15"/>
    <p:sldLayoutId id="2147483679" r:id="rId16"/>
  </p:sldLayoutIdLst>
  <p:hf hdr="0" ftr="0" dt="0"/>
  <p:txStyles>
    <p:titleStyle>
      <a:lvl1pPr algn="l" defTabSz="914400" rtl="0" eaLnBrk="1" latinLnBrk="0" hangingPunct="1">
        <a:lnSpc>
          <a:spcPct val="110000"/>
        </a:lnSpc>
        <a:spcBef>
          <a:spcPct val="0"/>
        </a:spcBef>
        <a:buNone/>
        <a:defRPr sz="2300" b="0" i="0" u="none" kern="1200" spc="0" baseline="0">
          <a:solidFill>
            <a:schemeClr val="bg2"/>
          </a:solidFill>
          <a:latin typeface="+mj-lt"/>
          <a:ea typeface="+mj-ea"/>
          <a:cs typeface="+mj-cs"/>
        </a:defRPr>
      </a:lvl1pPr>
    </p:titleStyle>
    <p:bodyStyle>
      <a:lvl1pPr marL="0" indent="0" algn="l" defTabSz="914400" rtl="0" eaLnBrk="1" latinLnBrk="0" hangingPunct="1">
        <a:lnSpc>
          <a:spcPct val="125000"/>
        </a:lnSpc>
        <a:spcBef>
          <a:spcPts val="0"/>
        </a:spcBef>
        <a:spcAft>
          <a:spcPts val="0"/>
        </a:spcAft>
        <a:buFont typeface="Gotham Book" pitchFamily="50" charset="0"/>
        <a:buNone/>
        <a:defRPr sz="1200" kern="1200">
          <a:solidFill>
            <a:schemeClr val="bg2"/>
          </a:solidFill>
          <a:latin typeface="+mn-lt"/>
          <a:ea typeface="+mn-ea"/>
          <a:cs typeface="+mn-cs"/>
        </a:defRPr>
      </a:lvl1pPr>
      <a:lvl2pPr marL="0" indent="0" algn="l" defTabSz="914400" rtl="0" eaLnBrk="1" latinLnBrk="0" hangingPunct="1">
        <a:lnSpc>
          <a:spcPct val="125000"/>
        </a:lnSpc>
        <a:spcBef>
          <a:spcPts val="0"/>
        </a:spcBef>
        <a:spcAft>
          <a:spcPts val="0"/>
        </a:spcAft>
        <a:buFont typeface="Gotham Book" pitchFamily="50" charset="0"/>
        <a:buNone/>
        <a:defRPr sz="1200" kern="1200">
          <a:solidFill>
            <a:schemeClr val="bg2"/>
          </a:solidFill>
          <a:latin typeface="+mj-lt"/>
          <a:ea typeface="+mn-ea"/>
          <a:cs typeface="+mn-cs"/>
        </a:defRPr>
      </a:lvl2pPr>
      <a:lvl3pPr marL="0" indent="0" algn="l" defTabSz="914400" rtl="0" eaLnBrk="1" latinLnBrk="0" hangingPunct="1">
        <a:lnSpc>
          <a:spcPct val="125000"/>
        </a:lnSpc>
        <a:spcBef>
          <a:spcPts val="0"/>
        </a:spcBef>
        <a:spcAft>
          <a:spcPts val="0"/>
        </a:spcAft>
        <a:buFont typeface="Gotham Book" pitchFamily="50" charset="0"/>
        <a:buNone/>
        <a:defRPr sz="1200" kern="1200">
          <a:solidFill>
            <a:schemeClr val="bg2"/>
          </a:solidFill>
          <a:latin typeface="+mn-lt"/>
          <a:ea typeface="+mn-ea"/>
          <a:cs typeface="+mn-cs"/>
        </a:defRPr>
      </a:lvl3pPr>
      <a:lvl4pPr marL="0" indent="0" algn="l" defTabSz="914400" rtl="0" eaLnBrk="1" latinLnBrk="0" hangingPunct="1">
        <a:lnSpc>
          <a:spcPct val="125000"/>
        </a:lnSpc>
        <a:spcBef>
          <a:spcPts val="0"/>
        </a:spcBef>
        <a:spcAft>
          <a:spcPts val="0"/>
        </a:spcAft>
        <a:buFont typeface="Arial" panose="020B0604020202020204" pitchFamily="34" charset="0"/>
        <a:buNone/>
        <a:defRPr sz="1200" kern="1200">
          <a:solidFill>
            <a:schemeClr val="bg2"/>
          </a:solidFill>
          <a:latin typeface="+mj-lt"/>
          <a:ea typeface="+mn-ea"/>
          <a:cs typeface="+mn-cs"/>
        </a:defRPr>
      </a:lvl4pPr>
      <a:lvl5pPr marL="0" indent="0" algn="l" defTabSz="914400" rtl="0" eaLnBrk="1" latinLnBrk="0" hangingPunct="1">
        <a:lnSpc>
          <a:spcPct val="125000"/>
        </a:lnSpc>
        <a:spcBef>
          <a:spcPts val="0"/>
        </a:spcBef>
        <a:spcAft>
          <a:spcPts val="0"/>
        </a:spcAft>
        <a:buFont typeface="Arial" panose="020B0604020202020204" pitchFamily="34" charset="0"/>
        <a:buNone/>
        <a:defRPr sz="1200" b="0" kern="1200">
          <a:solidFill>
            <a:schemeClr val="bg2"/>
          </a:solidFill>
          <a:latin typeface="+mn-lt"/>
          <a:ea typeface="+mn-ea"/>
          <a:cs typeface="+mn-cs"/>
        </a:defRPr>
      </a:lvl5pPr>
      <a:lvl6pPr marL="0" indent="0" algn="l" defTabSz="914400" rtl="0" eaLnBrk="1" latinLnBrk="0" hangingPunct="1">
        <a:lnSpc>
          <a:spcPct val="125000"/>
        </a:lnSpc>
        <a:spcBef>
          <a:spcPts val="0"/>
        </a:spcBef>
        <a:spcAft>
          <a:spcPts val="0"/>
        </a:spcAft>
        <a:buFont typeface="+mj-lt"/>
        <a:buNone/>
        <a:defRPr sz="1200" kern="1200">
          <a:solidFill>
            <a:schemeClr val="bg2"/>
          </a:solidFill>
          <a:latin typeface="+mj-lt"/>
          <a:ea typeface="+mn-ea"/>
          <a:cs typeface="+mn-cs"/>
        </a:defRPr>
      </a:lvl6pPr>
      <a:lvl7pPr marL="0" indent="0" algn="l" defTabSz="914400" rtl="0" eaLnBrk="1" latinLnBrk="0" hangingPunct="1">
        <a:lnSpc>
          <a:spcPct val="125000"/>
        </a:lnSpc>
        <a:spcBef>
          <a:spcPts val="0"/>
        </a:spcBef>
        <a:spcAft>
          <a:spcPts val="0"/>
        </a:spcAft>
        <a:buFont typeface="Gotham Book" pitchFamily="50" charset="0"/>
        <a:buNone/>
        <a:defRPr sz="1200" i="0" kern="1200" baseline="0">
          <a:solidFill>
            <a:schemeClr val="bg2"/>
          </a:solidFill>
          <a:latin typeface="+mn-lt"/>
          <a:ea typeface="+mn-ea"/>
          <a:cs typeface="+mn-cs"/>
        </a:defRPr>
      </a:lvl7pPr>
      <a:lvl8pPr marL="0" indent="0" algn="l" defTabSz="914400" rtl="0" eaLnBrk="1" latinLnBrk="0" hangingPunct="1">
        <a:lnSpc>
          <a:spcPct val="125000"/>
        </a:lnSpc>
        <a:spcBef>
          <a:spcPts val="0"/>
        </a:spcBef>
        <a:spcAft>
          <a:spcPts val="0"/>
        </a:spcAft>
        <a:buFont typeface="Gotham Book" pitchFamily="50" charset="0"/>
        <a:buNone/>
        <a:defRPr sz="1200" kern="1200" cap="none" spc="0" baseline="0">
          <a:solidFill>
            <a:schemeClr val="bg2"/>
          </a:solidFill>
          <a:latin typeface="+mj-lt"/>
          <a:ea typeface="+mn-ea"/>
          <a:cs typeface="+mn-cs"/>
        </a:defRPr>
      </a:lvl8pPr>
      <a:lvl9pPr marL="0" indent="0" algn="l" defTabSz="914400" rtl="0" eaLnBrk="1" latinLnBrk="0" hangingPunct="1">
        <a:lnSpc>
          <a:spcPct val="125000"/>
        </a:lnSpc>
        <a:spcBef>
          <a:spcPts val="0"/>
        </a:spcBef>
        <a:spcAft>
          <a:spcPts val="0"/>
        </a:spcAft>
        <a:buFont typeface="Gotham Book" pitchFamily="50" charset="0"/>
        <a:buNone/>
        <a:defRPr sz="1200" kern="1200" cap="none"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notesSlide" Target="../notesSlides/notesSlide30.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slideLayout" Target="../slideLayouts/slideLayout6.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4.xml"/><Relationship Id="rId7" Type="http://schemas.openxmlformats.org/officeDocument/2006/relationships/image" Target="../media/image1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3.jpeg"/><Relationship Id="rId5" Type="http://schemas.openxmlformats.org/officeDocument/2006/relationships/notesSlide" Target="../notesSlides/notesSlide4.xml"/><Relationship Id="rId10" Type="http://schemas.openxmlformats.org/officeDocument/2006/relationships/image" Target="../media/image17.png"/><Relationship Id="rId4" Type="http://schemas.openxmlformats.org/officeDocument/2006/relationships/slideLayout" Target="../slideLayouts/slideLayout16.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ijdelijke aanduiding voor afbeelding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7" r="97"/>
          <a:stretch>
            <a:fillRect/>
          </a:stretch>
        </p:blipFill>
        <p:spPr>
          <a:xfrm>
            <a:off x="108285" y="118919"/>
            <a:ext cx="11971419" cy="6641430"/>
          </a:xfrm>
        </p:spPr>
      </p:pic>
      <p:sp>
        <p:nvSpPr>
          <p:cNvPr id="22" name="Titel 21"/>
          <p:cNvSpPr>
            <a:spLocks noGrp="1"/>
          </p:cNvSpPr>
          <p:nvPr>
            <p:ph type="ctrTitle"/>
          </p:nvPr>
        </p:nvSpPr>
        <p:spPr/>
        <p:txBody>
          <a:bodyPr anchor="ctr">
            <a:normAutofit/>
          </a:bodyPr>
          <a:lstStyle/>
          <a:p>
            <a:r>
              <a:rPr lang="en-US" sz="4500" dirty="0" smtClean="0"/>
              <a:t>Buyer Processes</a:t>
            </a:r>
            <a:endParaRPr lang="nl-NL" sz="4500" dirty="0"/>
          </a:p>
        </p:txBody>
      </p:sp>
      <p:sp>
        <p:nvSpPr>
          <p:cNvPr id="23" name="Ondertitel 22"/>
          <p:cNvSpPr>
            <a:spLocks noGrp="1"/>
          </p:cNvSpPr>
          <p:nvPr>
            <p:ph type="subTitle" idx="1"/>
          </p:nvPr>
        </p:nvSpPr>
        <p:spPr>
          <a:xfrm>
            <a:off x="1723626" y="3884025"/>
            <a:ext cx="8842535" cy="1576343"/>
          </a:xfrm>
        </p:spPr>
        <p:txBody>
          <a:bodyPr/>
          <a:lstStyle/>
          <a:p>
            <a:r>
              <a:rPr lang="nl-NL" dirty="0" smtClean="0"/>
              <a:t>October 06, 2017</a:t>
            </a:r>
            <a:endParaRPr lang="nl-NL" dirty="0"/>
          </a:p>
        </p:txBody>
      </p:sp>
      <p:sp>
        <p:nvSpPr>
          <p:cNvPr id="10" name="Tijdelijke aanduiding voor tekst 9"/>
          <p:cNvSpPr>
            <a:spLocks noGrp="1"/>
          </p:cNvSpPr>
          <p:nvPr>
            <p:ph type="body" sz="quarter" idx="14"/>
          </p:nvPr>
        </p:nvSpPr>
        <p:spPr>
          <a:xfrm>
            <a:off x="108285" y="355227"/>
            <a:ext cx="1299411" cy="1299411"/>
          </a:xfrm>
        </p:spPr>
        <p:txBody>
          <a:bodyPr/>
          <a:lstStyle/>
          <a:p>
            <a:r>
              <a:rPr lang="en-US" dirty="0"/>
              <a:t> </a:t>
            </a:r>
            <a:endParaRPr lang="nl-NL" dirty="0"/>
          </a:p>
        </p:txBody>
      </p:sp>
      <p:sp>
        <p:nvSpPr>
          <p:cNvPr id="2" name="Slide Number Placeholder 1"/>
          <p:cNvSpPr>
            <a:spLocks noGrp="1"/>
          </p:cNvSpPr>
          <p:nvPr>
            <p:ph type="sldNum" sz="quarter" idx="12"/>
          </p:nvPr>
        </p:nvSpPr>
        <p:spPr/>
        <p:txBody>
          <a:bodyPr/>
          <a:lstStyle/>
          <a:p>
            <a:fld id="{1DD1B9A6-A03E-421F-934C-B876C659E09D}" type="slidenum">
              <a:rPr lang="en-US" smtClean="0"/>
              <a:pPr/>
              <a:t>1</a:t>
            </a:fld>
            <a:endParaRPr lang="en-US" dirty="0"/>
          </a:p>
        </p:txBody>
      </p:sp>
    </p:spTree>
    <p:extLst>
      <p:ext uri="{BB962C8B-B14F-4D97-AF65-F5344CB8AC3E}">
        <p14:creationId xmlns:p14="http://schemas.microsoft.com/office/powerpoint/2010/main" val="2810742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7018" y="1137785"/>
            <a:ext cx="11071266" cy="4052391"/>
          </a:xfrm>
          <a:prstGeom prst="rect">
            <a:avLst/>
          </a:prstGeom>
          <a:noFill/>
        </p:spPr>
        <p:txBody>
          <a:bodyPr wrap="square" rtlCol="0">
            <a:spAutoFit/>
          </a:bodyPr>
          <a:lstStyle/>
          <a:p>
            <a:pPr marL="286941" lvl="1" indent="-285750" fontAlgn="base">
              <a:spcBef>
                <a:spcPts val="225"/>
              </a:spcBef>
              <a:spcAft>
                <a:spcPts val="225"/>
              </a:spcAft>
              <a:buSzPct val="100000"/>
              <a:buFont typeface="Arial" panose="020B0604020202020204" pitchFamily="34" charset="0"/>
              <a:buChar char="•"/>
            </a:pPr>
            <a:r>
              <a:rPr lang="en-US" sz="1400" b="1" dirty="0"/>
              <a:t>GSM </a:t>
            </a:r>
            <a:r>
              <a:rPr lang="en-US" sz="1400" b="1" dirty="0" smtClean="0"/>
              <a:t>(Global </a:t>
            </a:r>
            <a:r>
              <a:rPr lang="en-US" sz="1400" b="1" dirty="0"/>
              <a:t>Supplier </a:t>
            </a:r>
            <a:r>
              <a:rPr lang="en-US" sz="1400" b="1" dirty="0" smtClean="0"/>
              <a:t>Management) </a:t>
            </a:r>
            <a:r>
              <a:rPr lang="en-US" sz="1400" dirty="0"/>
              <a:t>is more of a strategic </a:t>
            </a:r>
            <a:r>
              <a:rPr lang="en-US" sz="1400" dirty="0" smtClean="0"/>
              <a:t>buyer</a:t>
            </a:r>
          </a:p>
          <a:p>
            <a:pPr marL="1191" lvl="1" fontAlgn="base">
              <a:spcBef>
                <a:spcPts val="225"/>
              </a:spcBef>
              <a:spcAft>
                <a:spcPts val="225"/>
              </a:spcAft>
              <a:buSzPct val="100000"/>
            </a:pPr>
            <a:endParaRPr lang="en-US" sz="1400" dirty="0"/>
          </a:p>
          <a:p>
            <a:pPr marL="286941" lvl="1" indent="-285750" fontAlgn="base">
              <a:spcBef>
                <a:spcPts val="225"/>
              </a:spcBef>
              <a:spcAft>
                <a:spcPts val="225"/>
              </a:spcAft>
              <a:buSzPct val="100000"/>
              <a:buFont typeface="Arial" panose="020B0604020202020204" pitchFamily="34" charset="0"/>
              <a:buChar char="•"/>
            </a:pPr>
            <a:r>
              <a:rPr lang="en-US" sz="1400" dirty="0"/>
              <a:t>GSM has primary responsibility to govern indirect </a:t>
            </a:r>
            <a:r>
              <a:rPr lang="en-US" sz="1400" dirty="0" smtClean="0"/>
              <a:t>spend, maximize </a:t>
            </a:r>
            <a:r>
              <a:rPr lang="en-US" sz="1400" dirty="0"/>
              <a:t>total value for funds spent and manage supplier </a:t>
            </a:r>
            <a:r>
              <a:rPr lang="en-US" sz="1400" dirty="0" smtClean="0"/>
              <a:t>risk</a:t>
            </a:r>
          </a:p>
          <a:p>
            <a:pPr marL="1191" lvl="1" fontAlgn="base">
              <a:spcBef>
                <a:spcPts val="225"/>
              </a:spcBef>
              <a:spcAft>
                <a:spcPts val="225"/>
              </a:spcAft>
              <a:buSzPct val="100000"/>
            </a:pPr>
            <a:endParaRPr lang="en-US" sz="1400" dirty="0"/>
          </a:p>
          <a:p>
            <a:pPr marL="286941" lvl="1" indent="-285750" fontAlgn="base">
              <a:spcBef>
                <a:spcPts val="225"/>
              </a:spcBef>
              <a:spcAft>
                <a:spcPts val="225"/>
              </a:spcAft>
              <a:buSzPct val="100000"/>
              <a:buFont typeface="Arial" panose="020B0604020202020204" pitchFamily="34" charset="0"/>
              <a:buChar char="•"/>
            </a:pPr>
            <a:r>
              <a:rPr lang="en-US" sz="1400" dirty="0"/>
              <a:t>GSM will lead the process of new supplier </a:t>
            </a:r>
            <a:r>
              <a:rPr lang="en-US" sz="1400" dirty="0" smtClean="0"/>
              <a:t>approval, sourcing </a:t>
            </a:r>
            <a:r>
              <a:rPr lang="en-US" sz="1400" dirty="0"/>
              <a:t>events, supplier contracts, supplier selection process, and </a:t>
            </a:r>
            <a:r>
              <a:rPr lang="en-US" sz="1400" dirty="0" smtClean="0"/>
              <a:t>the negotiation </a:t>
            </a:r>
            <a:r>
              <a:rPr lang="en-US" sz="1400" dirty="0"/>
              <a:t>of price, terms and conditions prior to the development of </a:t>
            </a:r>
            <a:r>
              <a:rPr lang="en-US" sz="1400" dirty="0" smtClean="0"/>
              <a:t>a Contract </a:t>
            </a:r>
            <a:r>
              <a:rPr lang="en-US" sz="1400" dirty="0"/>
              <a:t>and/or Purchase </a:t>
            </a:r>
            <a:r>
              <a:rPr lang="en-US" sz="1400" dirty="0" smtClean="0"/>
              <a:t>Order</a:t>
            </a:r>
          </a:p>
          <a:p>
            <a:pPr marL="1191" lvl="1" fontAlgn="base">
              <a:spcBef>
                <a:spcPts val="225"/>
              </a:spcBef>
              <a:spcAft>
                <a:spcPts val="225"/>
              </a:spcAft>
              <a:buSzPct val="100000"/>
            </a:pPr>
            <a:endParaRPr lang="en-US" sz="1400" dirty="0"/>
          </a:p>
          <a:p>
            <a:pPr marL="286941" lvl="1" indent="-285750" fontAlgn="base">
              <a:spcBef>
                <a:spcPts val="225"/>
              </a:spcBef>
              <a:spcAft>
                <a:spcPts val="225"/>
              </a:spcAft>
              <a:buSzPct val="100000"/>
              <a:buFont typeface="Arial" panose="020B0604020202020204" pitchFamily="34" charset="0"/>
              <a:buChar char="•"/>
            </a:pPr>
            <a:r>
              <a:rPr lang="en-US" sz="1400" dirty="0"/>
              <a:t>Sole Source Supplier in which there is no viable option as </a:t>
            </a:r>
            <a:r>
              <a:rPr lang="en-US" sz="1400" dirty="0" smtClean="0"/>
              <a:t>determined by </a:t>
            </a:r>
            <a:r>
              <a:rPr lang="en-US" sz="1400" dirty="0"/>
              <a:t>GSM</a:t>
            </a:r>
            <a:r>
              <a:rPr lang="en-US" sz="1400" dirty="0" smtClean="0"/>
              <a:t>.</a:t>
            </a:r>
          </a:p>
          <a:p>
            <a:pPr marL="286941" lvl="1" indent="-285750" fontAlgn="base">
              <a:spcBef>
                <a:spcPts val="225"/>
              </a:spcBef>
              <a:spcAft>
                <a:spcPts val="225"/>
              </a:spcAft>
              <a:buSzPct val="10000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Involved in Strategic </a:t>
            </a:r>
            <a:r>
              <a:rPr lang="en-US" sz="1400" dirty="0"/>
              <a:t>Spend, defined as purchases of indirect goods and services with </a:t>
            </a:r>
            <a:r>
              <a:rPr lang="en-US" sz="1400" dirty="0" smtClean="0"/>
              <a:t>spend of </a:t>
            </a:r>
            <a:r>
              <a:rPr lang="en-US" sz="1400" dirty="0"/>
              <a:t>≥$50,000 USD (≥$25, 000 USD in China and India) or any time a Contract </a:t>
            </a:r>
            <a:r>
              <a:rPr lang="en-US" sz="1400" dirty="0" smtClean="0"/>
              <a:t>is required.</a:t>
            </a:r>
          </a:p>
          <a:p>
            <a:endParaRPr lang="en-US" sz="1400" b="1" dirty="0" smtClean="0"/>
          </a:p>
          <a:p>
            <a:pPr marL="286941" lvl="1" indent="-285750" fontAlgn="base">
              <a:spcBef>
                <a:spcPts val="225"/>
              </a:spcBef>
              <a:spcAft>
                <a:spcPts val="225"/>
              </a:spcAft>
              <a:buSzPct val="100000"/>
              <a:buFont typeface="Arial" panose="020B0604020202020204" pitchFamily="34" charset="0"/>
              <a:buChar char="•"/>
            </a:pPr>
            <a:r>
              <a:rPr lang="en-US" sz="1400" b="1" dirty="0"/>
              <a:t>GBS (Global Business Services) </a:t>
            </a:r>
            <a:r>
              <a:rPr lang="en-US" sz="1400" dirty="0"/>
              <a:t>is more of a tactical buyer</a:t>
            </a:r>
          </a:p>
          <a:p>
            <a:pPr marL="1191" lvl="1" fontAlgn="base">
              <a:spcBef>
                <a:spcPts val="225"/>
              </a:spcBef>
              <a:spcAft>
                <a:spcPts val="225"/>
              </a:spcAft>
              <a:buSzPct val="100000"/>
            </a:pPr>
            <a:endParaRPr lang="en-US" sz="1400" dirty="0"/>
          </a:p>
          <a:p>
            <a:pPr marL="285750" indent="-285750">
              <a:buFont typeface="Arial" panose="020B0604020202020204" pitchFamily="34" charset="0"/>
              <a:buChar char="•"/>
            </a:pPr>
            <a:r>
              <a:rPr lang="en-US" sz="1400" dirty="0" smtClean="0"/>
              <a:t>GBS </a:t>
            </a:r>
            <a:r>
              <a:rPr lang="en-US" sz="1400" dirty="0"/>
              <a:t>may perform tactical buying on spend &lt;$50,000 in addition to any extension of spend within an existing </a:t>
            </a:r>
            <a:r>
              <a:rPr lang="en-US" sz="1400" dirty="0" smtClean="0"/>
              <a:t>contract</a:t>
            </a:r>
            <a:endParaRPr lang="en-US" sz="1400" dirty="0"/>
          </a:p>
          <a:p>
            <a:pPr marL="1191" lvl="1" fontAlgn="base">
              <a:spcBef>
                <a:spcPts val="225"/>
              </a:spcBef>
              <a:spcAft>
                <a:spcPts val="225"/>
              </a:spcAft>
              <a:buSzPct val="100000"/>
            </a:pPr>
            <a:endParaRPr lang="en-US" sz="1400" dirty="0" smtClean="0"/>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Buyer Responsibilities: GSM &amp; GBS buyers</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10</a:t>
            </a:fld>
            <a:endParaRPr lang="en-US"/>
          </a:p>
        </p:txBody>
      </p:sp>
    </p:spTree>
    <p:extLst>
      <p:ext uri="{BB962C8B-B14F-4D97-AF65-F5344CB8AC3E}">
        <p14:creationId xmlns:p14="http://schemas.microsoft.com/office/powerpoint/2010/main" val="3561893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Agenda</a:t>
            </a:r>
            <a:endParaRPr lang="en-US" sz="2000" b="1" dirty="0"/>
          </a:p>
        </p:txBody>
      </p:sp>
      <p:graphicFrame>
        <p:nvGraphicFramePr>
          <p:cNvPr id="4" name="Content Placeholder 7"/>
          <p:cNvGraphicFramePr>
            <a:graphicFrameLocks/>
          </p:cNvGraphicFramePr>
          <p:nvPr>
            <p:extLst>
              <p:ext uri="{D42A27DB-BD31-4B8C-83A1-F6EECF244321}">
                <p14:modId xmlns:p14="http://schemas.microsoft.com/office/powerpoint/2010/main" val="2642844567"/>
              </p:ext>
            </p:extLst>
          </p:nvPr>
        </p:nvGraphicFramePr>
        <p:xfrm>
          <a:off x="1985212" y="1167905"/>
          <a:ext cx="8229598" cy="2724212"/>
        </p:xfrm>
        <a:graphic>
          <a:graphicData uri="http://schemas.openxmlformats.org/drawingml/2006/table">
            <a:tbl>
              <a:tblPr>
                <a:effectLst>
                  <a:innerShdw blurRad="114300">
                    <a:prstClr val="black"/>
                  </a:innerShdw>
                </a:effectLst>
                <a:tableStyleId>{5C22544A-7EE6-4342-B048-85BDC9FD1C3A}</a:tableStyleId>
              </a:tblPr>
              <a:tblGrid>
                <a:gridCol w="5191743">
                  <a:extLst>
                    <a:ext uri="{9D8B030D-6E8A-4147-A177-3AD203B41FA5}">
                      <a16:colId xmlns:a16="http://schemas.microsoft.com/office/drawing/2014/main" xmlns="" val="20000"/>
                    </a:ext>
                  </a:extLst>
                </a:gridCol>
                <a:gridCol w="3037855">
                  <a:extLst>
                    <a:ext uri="{9D8B030D-6E8A-4147-A177-3AD203B41FA5}">
                      <a16:colId xmlns:a16="http://schemas.microsoft.com/office/drawing/2014/main" xmlns="" val="20001"/>
                    </a:ext>
                  </a:extLst>
                </a:gridCol>
              </a:tblGrid>
              <a:tr h="366823">
                <a:tc>
                  <a:txBody>
                    <a:bodyPr/>
                    <a:lstStyle/>
                    <a:p>
                      <a:pPr algn="ctr" fontAlgn="b"/>
                      <a:r>
                        <a:rPr lang="en-US" sz="1600" b="1" u="none" strike="noStrike" dirty="0">
                          <a:solidFill>
                            <a:schemeClr val="bg1"/>
                          </a:solidFill>
                          <a:effectLst/>
                          <a:latin typeface="Gotham"/>
                        </a:rPr>
                        <a:t>Section</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600" b="1" u="none" strike="noStrike" dirty="0">
                          <a:solidFill>
                            <a:schemeClr val="bg1"/>
                          </a:solidFill>
                          <a:effectLst/>
                          <a:latin typeface="Gotham"/>
                        </a:rPr>
                        <a:t>Timing</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366823">
                <a:tc>
                  <a:txBody>
                    <a:bodyPr/>
                    <a:lstStyle/>
                    <a:p>
                      <a:pPr algn="l" fontAlgn="b"/>
                      <a:r>
                        <a:rPr lang="en-US" sz="1600" u="none" strike="noStrike" dirty="0" smtClean="0">
                          <a:effectLst/>
                          <a:latin typeface="Gotham"/>
                        </a:rPr>
                        <a:t>Assemble &amp; Welcome</a:t>
                      </a:r>
                      <a:endParaRPr lang="en-US" sz="1600" b="0" i="0" u="none" strike="noStrike" dirty="0">
                        <a:solidFill>
                          <a:srgbClr val="000000"/>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10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6823">
                <a:tc>
                  <a:txBody>
                    <a:bodyPr/>
                    <a:lstStyle/>
                    <a:p>
                      <a:pPr marL="0" algn="l" defTabSz="914400" rtl="0" eaLnBrk="1" fontAlgn="b" latinLnBrk="0" hangingPunct="1"/>
                      <a:r>
                        <a:rPr lang="en-US" sz="1600" u="none" strike="noStrike" kern="1200" dirty="0" smtClean="0">
                          <a:solidFill>
                            <a:schemeClr val="tx1"/>
                          </a:solidFill>
                          <a:effectLst/>
                          <a:latin typeface="Gotham"/>
                          <a:ea typeface="+mn-ea"/>
                          <a:cs typeface="+mn-cs"/>
                        </a:rPr>
                        <a:t>Chapter</a:t>
                      </a:r>
                      <a:r>
                        <a:rPr lang="en-US" sz="1600" u="none" strike="noStrike" kern="1200" baseline="0" dirty="0" smtClean="0">
                          <a:solidFill>
                            <a:schemeClr val="tx1"/>
                          </a:solidFill>
                          <a:effectLst/>
                          <a:latin typeface="Gotham"/>
                          <a:ea typeface="+mn-ea"/>
                          <a:cs typeface="+mn-cs"/>
                        </a:rPr>
                        <a:t> 1: </a:t>
                      </a:r>
                      <a:r>
                        <a:rPr lang="en-US" sz="1600" u="none" strike="noStrike" kern="1200" dirty="0" smtClean="0">
                          <a:solidFill>
                            <a:schemeClr val="tx1"/>
                          </a:solidFill>
                          <a:effectLst/>
                          <a:latin typeface="Gotham"/>
                          <a:ea typeface="+mn-ea"/>
                          <a:cs typeface="+mn-cs"/>
                        </a:rPr>
                        <a:t>Overview</a:t>
                      </a:r>
                      <a:r>
                        <a:rPr lang="en-US" sz="1600" u="none" strike="noStrike" kern="1200" baseline="0" dirty="0" smtClean="0">
                          <a:solidFill>
                            <a:schemeClr val="tx1"/>
                          </a:solidFill>
                          <a:effectLst/>
                          <a:latin typeface="Gotham"/>
                          <a:ea typeface="+mn-ea"/>
                          <a:cs typeface="+mn-cs"/>
                        </a:rPr>
                        <a:t> of Buyer Responsibilities</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30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94615">
                <a:tc>
                  <a:txBody>
                    <a:bodyPr/>
                    <a:lstStyle/>
                    <a:p>
                      <a:r>
                        <a:rPr lang="en-US" sz="1600" u="none" strike="noStrike" kern="1200" dirty="0" smtClean="0">
                          <a:solidFill>
                            <a:schemeClr val="dk1"/>
                          </a:solidFill>
                          <a:effectLst/>
                          <a:latin typeface="Gotham"/>
                          <a:ea typeface="+mn-ea"/>
                          <a:cs typeface="+mn-cs"/>
                        </a:rPr>
                        <a:t>Chapter</a:t>
                      </a:r>
                      <a:r>
                        <a:rPr lang="en-US" sz="1600" u="none" strike="noStrike" kern="1200" baseline="0" dirty="0" smtClean="0">
                          <a:solidFill>
                            <a:schemeClr val="dk1"/>
                          </a:solidFill>
                          <a:effectLst/>
                          <a:latin typeface="Gotham"/>
                          <a:ea typeface="+mn-ea"/>
                          <a:cs typeface="+mn-cs"/>
                        </a:rPr>
                        <a:t> 2: Manage Approval Queue</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600" u="none" strike="noStrike" kern="1200" dirty="0" smtClean="0">
                          <a:solidFill>
                            <a:schemeClr val="dk1"/>
                          </a:solidFill>
                          <a:effectLst/>
                          <a:latin typeface="Gotham"/>
                          <a:ea typeface="+mn-ea"/>
                          <a:cs typeface="+mn-cs"/>
                        </a:rPr>
                        <a:t>30 </a:t>
                      </a:r>
                      <a:r>
                        <a:rPr lang="en-US" sz="1600" u="none" strike="noStrike" kern="1200" dirty="0">
                          <a:solidFill>
                            <a:schemeClr val="dk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0008"/>
                  </a:ext>
                </a:extLst>
              </a:tr>
              <a:tr h="394615">
                <a:tc>
                  <a:txBody>
                    <a:bodyPr/>
                    <a:lstStyle/>
                    <a:p>
                      <a:r>
                        <a:rPr lang="en-US" sz="1600" u="none" strike="noStrike" kern="1200" dirty="0" smtClean="0">
                          <a:solidFill>
                            <a:schemeClr val="dk1"/>
                          </a:solidFill>
                          <a:effectLst/>
                          <a:latin typeface="Gotham"/>
                          <a:ea typeface="+mn-ea"/>
                          <a:cs typeface="+mn-cs"/>
                        </a:rPr>
                        <a:t>Chapter 3: Review</a:t>
                      </a:r>
                      <a:r>
                        <a:rPr lang="en-US" sz="1600" u="none" strike="noStrike" kern="1200" baseline="0" dirty="0" smtClean="0">
                          <a:solidFill>
                            <a:schemeClr val="dk1"/>
                          </a:solidFill>
                          <a:effectLst/>
                          <a:latin typeface="Gotham"/>
                          <a:ea typeface="+mn-ea"/>
                          <a:cs typeface="+mn-cs"/>
                        </a:rPr>
                        <a:t> Catalogs and Contracts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dk1"/>
                          </a:solidFill>
                          <a:effectLst/>
                          <a:latin typeface="Gotham"/>
                          <a:ea typeface="+mn-ea"/>
                          <a:cs typeface="+mn-cs"/>
                        </a:rPr>
                        <a:t>30 minutes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01376">
                <a:tc>
                  <a:txBody>
                    <a:bodyPr/>
                    <a:lstStyle/>
                    <a:p>
                      <a:r>
                        <a:rPr lang="en-US" sz="1600" u="none" strike="noStrike" kern="1200" dirty="0" smtClean="0">
                          <a:solidFill>
                            <a:schemeClr val="tx1"/>
                          </a:solidFill>
                          <a:effectLst/>
                          <a:latin typeface="Gotham"/>
                          <a:ea typeface="+mn-ea"/>
                          <a:cs typeface="+mn-cs"/>
                        </a:rPr>
                        <a:t>Course Summary</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tx1"/>
                          </a:solidFill>
                          <a:effectLst/>
                          <a:latin typeface="Gotham"/>
                          <a:ea typeface="+mn-ea"/>
                          <a:cs typeface="+mn-cs"/>
                        </a:rPr>
                        <a:t>20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433137">
                <a:tc>
                  <a:txBody>
                    <a:bodyPr/>
                    <a:lstStyle/>
                    <a:p>
                      <a:pPr marL="0" algn="r" defTabSz="914400" rtl="0" eaLnBrk="1" fontAlgn="b" latinLnBrk="0" hangingPunct="1"/>
                      <a:r>
                        <a:rPr lang="en-US" sz="1600" u="none" strike="noStrike" kern="1200" dirty="0">
                          <a:solidFill>
                            <a:schemeClr val="tx1"/>
                          </a:solidFill>
                          <a:effectLst/>
                          <a:latin typeface="Gotham"/>
                          <a:ea typeface="+mn-ea"/>
                          <a:cs typeface="+mn-cs"/>
                        </a:rPr>
                        <a:t>TOTAL</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dk1"/>
                          </a:solidFill>
                          <a:effectLst/>
                          <a:latin typeface="Gotham"/>
                          <a:ea typeface="+mn-ea"/>
                          <a:cs typeface="+mn-cs"/>
                        </a:rPr>
                        <a:t>2:00 hours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78029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02958" y="311802"/>
            <a:ext cx="4115765" cy="1143610"/>
          </a:xfrm>
        </p:spPr>
        <p:txBody>
          <a:bodyPr anchor="t" anchorCtr="0"/>
          <a:lstStyle/>
          <a:p>
            <a:r>
              <a:rPr lang="en-US" sz="2000" b="1" dirty="0" smtClean="0"/>
              <a:t>Chapter Objectives</a:t>
            </a:r>
            <a:endParaRPr lang="nl-NL" sz="2000" b="1" dirty="0"/>
          </a:p>
        </p:txBody>
      </p:sp>
      <p:sp>
        <p:nvSpPr>
          <p:cNvPr id="4" name="Tijdelijke aanduiding voor tekst 3"/>
          <p:cNvSpPr>
            <a:spLocks noGrp="1"/>
          </p:cNvSpPr>
          <p:nvPr>
            <p:ph type="body" sz="quarter" idx="14"/>
          </p:nvPr>
        </p:nvSpPr>
        <p:spPr>
          <a:xfrm>
            <a:off x="502958" y="1857228"/>
            <a:ext cx="4555073" cy="564610"/>
          </a:xfrm>
        </p:spPr>
        <p:txBody>
          <a:bodyPr/>
          <a:lstStyle/>
          <a:p>
            <a:r>
              <a:rPr lang="en-US" sz="1600" dirty="0"/>
              <a:t>After completing this </a:t>
            </a:r>
            <a:r>
              <a:rPr lang="en-US" sz="1600" dirty="0" smtClean="0"/>
              <a:t>chapter, </a:t>
            </a:r>
            <a:r>
              <a:rPr lang="en-US" sz="1600" dirty="0"/>
              <a:t>you will be able to:</a:t>
            </a:r>
          </a:p>
        </p:txBody>
      </p:sp>
      <p:sp>
        <p:nvSpPr>
          <p:cNvPr id="8" name="Tijdelijke aanduiding voor dianummer 7"/>
          <p:cNvSpPr>
            <a:spLocks noGrp="1"/>
          </p:cNvSpPr>
          <p:nvPr>
            <p:ph type="sldNum" sz="quarter" idx="4294967295"/>
          </p:nvPr>
        </p:nvSpPr>
        <p:spPr>
          <a:xfrm>
            <a:off x="11533258" y="6387076"/>
            <a:ext cx="263814" cy="141086"/>
          </a:xfrm>
          <a:prstGeom prst="rect">
            <a:avLst/>
          </a:prstGeom>
        </p:spPr>
        <p:txBody>
          <a:bodyPr/>
          <a:lstStyle/>
          <a:p>
            <a:fld id="{1DD1B9A6-A03E-421F-934C-B876C659E09D}" type="slidenum">
              <a:rPr lang="en-US" smtClean="0">
                <a:solidFill>
                  <a:srgbClr val="202020"/>
                </a:solidFill>
              </a:rPr>
              <a:pPr/>
              <a:t>12</a:t>
            </a:fld>
            <a:endParaRPr lang="en-US" dirty="0">
              <a:solidFill>
                <a:srgbClr val="202020"/>
              </a:solidFill>
            </a:endParaRPr>
          </a:p>
        </p:txBody>
      </p:sp>
      <p:sp>
        <p:nvSpPr>
          <p:cNvPr id="7" name="Tijdelijke aanduiding voor verticale tekst 5"/>
          <p:cNvSpPr>
            <a:spLocks noGrp="1"/>
          </p:cNvSpPr>
          <p:nvPr>
            <p:ph type="body" orient="vert" idx="1"/>
          </p:nvPr>
        </p:nvSpPr>
        <p:spPr>
          <a:xfrm>
            <a:off x="6038157" y="1783452"/>
            <a:ext cx="5758915" cy="3719807"/>
          </a:xfrm>
        </p:spPr>
        <p:txBody>
          <a:bodyPr/>
          <a:lstStyle/>
          <a:p>
            <a:pPr lvl="0"/>
            <a:r>
              <a:rPr lang="en-US" sz="1400" dirty="0" smtClean="0"/>
              <a:t>Assign approvers</a:t>
            </a:r>
            <a:endParaRPr lang="en-US" sz="1400" dirty="0"/>
          </a:p>
          <a:p>
            <a:pPr lvl="0"/>
            <a:endParaRPr lang="en-US" sz="1400" dirty="0"/>
          </a:p>
          <a:p>
            <a:r>
              <a:rPr lang="en-US" sz="1400" dirty="0" smtClean="0"/>
              <a:t>Enable reading notification email</a:t>
            </a:r>
          </a:p>
          <a:p>
            <a:pPr lvl="0"/>
            <a:endParaRPr lang="en-US" sz="1400" dirty="0"/>
          </a:p>
          <a:p>
            <a:pPr lvl="0"/>
            <a:endParaRPr lang="en-US" sz="1400" dirty="0"/>
          </a:p>
          <a:p>
            <a:pPr fontAlgn="ctr"/>
            <a:endParaRPr lang="en-US" sz="1400" dirty="0">
              <a:solidFill>
                <a:schemeClr val="tx1"/>
              </a:solidFill>
            </a:endParaRPr>
          </a:p>
          <a:p>
            <a:pPr fontAlgn="ctr"/>
            <a:endParaRPr lang="en-US" sz="1400" dirty="0">
              <a:solidFill>
                <a:schemeClr val="tx1"/>
              </a:solidFill>
            </a:endParaRPr>
          </a:p>
          <a:p>
            <a:pPr fontAlgn="ctr"/>
            <a:endParaRPr lang="en-US" sz="1400" dirty="0">
              <a:solidFill>
                <a:schemeClr val="tx1"/>
              </a:solidFill>
            </a:endParaRPr>
          </a:p>
          <a:p>
            <a:pPr fontAlgn="ctr"/>
            <a:endParaRPr lang="en-US" sz="1400" dirty="0">
              <a:solidFill>
                <a:schemeClr val="tx1"/>
              </a:solidFill>
            </a:endParaRPr>
          </a:p>
        </p:txBody>
      </p:sp>
    </p:spTree>
    <p:extLst>
      <p:ext uri="{BB962C8B-B14F-4D97-AF65-F5344CB8AC3E}">
        <p14:creationId xmlns:p14="http://schemas.microsoft.com/office/powerpoint/2010/main" val="400168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7018" y="1137785"/>
            <a:ext cx="11071266" cy="1590179"/>
          </a:xfrm>
          <a:prstGeom prst="rect">
            <a:avLst/>
          </a:prstGeom>
          <a:noFill/>
        </p:spPr>
        <p:txBody>
          <a:bodyPr wrap="square" rtlCol="0">
            <a:spAutoFit/>
          </a:bodyPr>
          <a:lstStyle/>
          <a:p>
            <a:pPr marL="286941" lvl="1" indent="-285750" fontAlgn="base">
              <a:spcBef>
                <a:spcPts val="225"/>
              </a:spcBef>
              <a:spcAft>
                <a:spcPts val="225"/>
              </a:spcAft>
              <a:buSzPct val="100000"/>
              <a:buFont typeface="Arial" panose="020B0604020202020204" pitchFamily="34" charset="0"/>
              <a:buChar char="•"/>
            </a:pPr>
            <a:r>
              <a:rPr lang="en-US" sz="1400" dirty="0" smtClean="0"/>
              <a:t>As a part of managing approvers, there will be Approval Queue Admin for GSM and GBS. </a:t>
            </a:r>
          </a:p>
          <a:p>
            <a:pPr marL="1191" lvl="1" fontAlgn="base">
              <a:spcBef>
                <a:spcPts val="225"/>
              </a:spcBef>
              <a:spcAft>
                <a:spcPts val="225"/>
              </a:spcAft>
              <a:buSzPct val="100000"/>
            </a:pPr>
            <a:endParaRPr lang="en-US" sz="1400" dirty="0" smtClean="0"/>
          </a:p>
          <a:p>
            <a:pPr marL="286941" lvl="1" indent="-285750" fontAlgn="base">
              <a:spcBef>
                <a:spcPts val="225"/>
              </a:spcBef>
              <a:spcAft>
                <a:spcPts val="225"/>
              </a:spcAft>
              <a:buSzPct val="100000"/>
              <a:buFont typeface="Arial" panose="020B0604020202020204" pitchFamily="34" charset="0"/>
              <a:buChar char="•"/>
            </a:pPr>
            <a:r>
              <a:rPr lang="en-US" sz="1400" dirty="0" smtClean="0"/>
              <a:t>Based on the value of the Purchase Requisition, Ariba PTP system will automatically route it to either GSM or GBS</a:t>
            </a:r>
            <a:r>
              <a:rPr lang="en-US" sz="1400" dirty="0"/>
              <a:t> </a:t>
            </a:r>
            <a:r>
              <a:rPr lang="en-US" sz="1400" dirty="0" smtClean="0"/>
              <a:t>Approval Queue Admin</a:t>
            </a:r>
          </a:p>
          <a:p>
            <a:pPr marL="1191" lvl="1" fontAlgn="base">
              <a:spcBef>
                <a:spcPts val="225"/>
              </a:spcBef>
              <a:spcAft>
                <a:spcPts val="225"/>
              </a:spcAft>
              <a:buSzPct val="100000"/>
            </a:pPr>
            <a:endParaRPr lang="en-US" sz="1400" dirty="0" smtClean="0"/>
          </a:p>
          <a:p>
            <a:pPr marL="286941" lvl="1" indent="-285750" fontAlgn="base">
              <a:spcBef>
                <a:spcPts val="225"/>
              </a:spcBef>
              <a:spcAft>
                <a:spcPts val="225"/>
              </a:spcAft>
              <a:buSzPct val="100000"/>
              <a:buFont typeface="Arial" panose="020B0604020202020204" pitchFamily="34" charset="0"/>
              <a:buChar char="•"/>
            </a:pPr>
            <a:r>
              <a:rPr lang="en-US" sz="1400" dirty="0" smtClean="0"/>
              <a:t>The GBS/GSM Approval Queue Admin would route it to the appropriate buyer and assign him/her as an approver for the requisition</a:t>
            </a: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Assign approvers</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13</a:t>
            </a:fld>
            <a:endParaRPr lang="en-US"/>
          </a:p>
        </p:txBody>
      </p:sp>
    </p:spTree>
    <p:extLst>
      <p:ext uri="{BB962C8B-B14F-4D97-AF65-F5344CB8AC3E}">
        <p14:creationId xmlns:p14="http://schemas.microsoft.com/office/powerpoint/2010/main" val="255788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Reading notification email</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14</a:t>
            </a:fld>
            <a:endParaRPr lang="en-US"/>
          </a:p>
        </p:txBody>
      </p:sp>
    </p:spTree>
    <p:extLst>
      <p:ext uri="{BB962C8B-B14F-4D97-AF65-F5344CB8AC3E}">
        <p14:creationId xmlns:p14="http://schemas.microsoft.com/office/powerpoint/2010/main" val="163223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Agenda</a:t>
            </a:r>
            <a:endParaRPr lang="en-US" sz="2000" b="1" dirty="0"/>
          </a:p>
        </p:txBody>
      </p:sp>
      <p:graphicFrame>
        <p:nvGraphicFramePr>
          <p:cNvPr id="4" name="Content Placeholder 7"/>
          <p:cNvGraphicFramePr>
            <a:graphicFrameLocks/>
          </p:cNvGraphicFramePr>
          <p:nvPr>
            <p:extLst>
              <p:ext uri="{D42A27DB-BD31-4B8C-83A1-F6EECF244321}">
                <p14:modId xmlns:p14="http://schemas.microsoft.com/office/powerpoint/2010/main" val="4098399990"/>
              </p:ext>
            </p:extLst>
          </p:nvPr>
        </p:nvGraphicFramePr>
        <p:xfrm>
          <a:off x="1985212" y="1167905"/>
          <a:ext cx="8229598" cy="2724212"/>
        </p:xfrm>
        <a:graphic>
          <a:graphicData uri="http://schemas.openxmlformats.org/drawingml/2006/table">
            <a:tbl>
              <a:tblPr>
                <a:effectLst>
                  <a:innerShdw blurRad="114300">
                    <a:prstClr val="black"/>
                  </a:innerShdw>
                </a:effectLst>
                <a:tableStyleId>{5C22544A-7EE6-4342-B048-85BDC9FD1C3A}</a:tableStyleId>
              </a:tblPr>
              <a:tblGrid>
                <a:gridCol w="5191743">
                  <a:extLst>
                    <a:ext uri="{9D8B030D-6E8A-4147-A177-3AD203B41FA5}">
                      <a16:colId xmlns:a16="http://schemas.microsoft.com/office/drawing/2014/main" xmlns="" val="20000"/>
                    </a:ext>
                  </a:extLst>
                </a:gridCol>
                <a:gridCol w="3037855">
                  <a:extLst>
                    <a:ext uri="{9D8B030D-6E8A-4147-A177-3AD203B41FA5}">
                      <a16:colId xmlns:a16="http://schemas.microsoft.com/office/drawing/2014/main" xmlns="" val="20001"/>
                    </a:ext>
                  </a:extLst>
                </a:gridCol>
              </a:tblGrid>
              <a:tr h="366823">
                <a:tc>
                  <a:txBody>
                    <a:bodyPr/>
                    <a:lstStyle/>
                    <a:p>
                      <a:pPr algn="ctr" fontAlgn="b"/>
                      <a:r>
                        <a:rPr lang="en-US" sz="1600" b="1" u="none" strike="noStrike" dirty="0">
                          <a:solidFill>
                            <a:schemeClr val="bg1"/>
                          </a:solidFill>
                          <a:effectLst/>
                          <a:latin typeface="Gotham"/>
                        </a:rPr>
                        <a:t>Section</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600" b="1" u="none" strike="noStrike" dirty="0">
                          <a:solidFill>
                            <a:schemeClr val="bg1"/>
                          </a:solidFill>
                          <a:effectLst/>
                          <a:latin typeface="Gotham"/>
                        </a:rPr>
                        <a:t>Timing</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366823">
                <a:tc>
                  <a:txBody>
                    <a:bodyPr/>
                    <a:lstStyle/>
                    <a:p>
                      <a:pPr algn="l" fontAlgn="b"/>
                      <a:r>
                        <a:rPr lang="en-US" sz="1600" u="none" strike="noStrike" dirty="0" smtClean="0">
                          <a:effectLst/>
                          <a:latin typeface="Gotham"/>
                        </a:rPr>
                        <a:t>Assemble &amp; Welcome</a:t>
                      </a:r>
                      <a:endParaRPr lang="en-US" sz="1600" b="0" i="0" u="none" strike="noStrike" dirty="0">
                        <a:solidFill>
                          <a:srgbClr val="000000"/>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10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6823">
                <a:tc>
                  <a:txBody>
                    <a:bodyPr/>
                    <a:lstStyle/>
                    <a:p>
                      <a:pPr marL="0" algn="l" defTabSz="914400" rtl="0" eaLnBrk="1" fontAlgn="b" latinLnBrk="0" hangingPunct="1"/>
                      <a:r>
                        <a:rPr lang="en-US" sz="1600" u="none" strike="noStrike" kern="1200" dirty="0" smtClean="0">
                          <a:solidFill>
                            <a:schemeClr val="tx1"/>
                          </a:solidFill>
                          <a:effectLst/>
                          <a:latin typeface="Gotham"/>
                          <a:ea typeface="+mn-ea"/>
                          <a:cs typeface="+mn-cs"/>
                        </a:rPr>
                        <a:t>Chapter</a:t>
                      </a:r>
                      <a:r>
                        <a:rPr lang="en-US" sz="1600" u="none" strike="noStrike" kern="1200" baseline="0" dirty="0" smtClean="0">
                          <a:solidFill>
                            <a:schemeClr val="tx1"/>
                          </a:solidFill>
                          <a:effectLst/>
                          <a:latin typeface="Gotham"/>
                          <a:ea typeface="+mn-ea"/>
                          <a:cs typeface="+mn-cs"/>
                        </a:rPr>
                        <a:t> 1: </a:t>
                      </a:r>
                      <a:r>
                        <a:rPr lang="en-US" sz="1600" u="none" strike="noStrike" kern="1200" dirty="0" smtClean="0">
                          <a:solidFill>
                            <a:schemeClr val="tx1"/>
                          </a:solidFill>
                          <a:effectLst/>
                          <a:latin typeface="Gotham"/>
                          <a:ea typeface="+mn-ea"/>
                          <a:cs typeface="+mn-cs"/>
                        </a:rPr>
                        <a:t>Overview</a:t>
                      </a:r>
                      <a:r>
                        <a:rPr lang="en-US" sz="1600" u="none" strike="noStrike" kern="1200" baseline="0" dirty="0" smtClean="0">
                          <a:solidFill>
                            <a:schemeClr val="tx1"/>
                          </a:solidFill>
                          <a:effectLst/>
                          <a:latin typeface="Gotham"/>
                          <a:ea typeface="+mn-ea"/>
                          <a:cs typeface="+mn-cs"/>
                        </a:rPr>
                        <a:t> of Buyer responsibilities</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30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94615">
                <a:tc>
                  <a:txBody>
                    <a:bodyPr/>
                    <a:lstStyle/>
                    <a:p>
                      <a:r>
                        <a:rPr lang="en-US" sz="1600" u="none" strike="noStrike" kern="1200" dirty="0" smtClean="0">
                          <a:solidFill>
                            <a:schemeClr val="dk1"/>
                          </a:solidFill>
                          <a:effectLst/>
                          <a:latin typeface="Gotham"/>
                          <a:ea typeface="+mn-ea"/>
                          <a:cs typeface="+mn-cs"/>
                        </a:rPr>
                        <a:t>Chapter</a:t>
                      </a:r>
                      <a:r>
                        <a:rPr lang="en-US" sz="1600" u="none" strike="noStrike" kern="1200" baseline="0" dirty="0" smtClean="0">
                          <a:solidFill>
                            <a:schemeClr val="dk1"/>
                          </a:solidFill>
                          <a:effectLst/>
                          <a:latin typeface="Gotham"/>
                          <a:ea typeface="+mn-ea"/>
                          <a:cs typeface="+mn-cs"/>
                        </a:rPr>
                        <a:t> 2: Manage Approval Queue</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dk1"/>
                          </a:solidFill>
                          <a:effectLst/>
                          <a:latin typeface="Gotham"/>
                          <a:ea typeface="+mn-ea"/>
                          <a:cs typeface="+mn-cs"/>
                        </a:rPr>
                        <a:t>30 </a:t>
                      </a:r>
                      <a:r>
                        <a:rPr lang="en-US" sz="1600" u="none" strike="noStrike" kern="1200" dirty="0">
                          <a:solidFill>
                            <a:schemeClr val="dk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94615">
                <a:tc>
                  <a:txBody>
                    <a:bodyPr/>
                    <a:lstStyle/>
                    <a:p>
                      <a:r>
                        <a:rPr lang="en-US" sz="1600" u="none" strike="noStrike" kern="1200" dirty="0" smtClean="0">
                          <a:solidFill>
                            <a:schemeClr val="dk1"/>
                          </a:solidFill>
                          <a:effectLst/>
                          <a:latin typeface="Gotham"/>
                          <a:ea typeface="+mn-ea"/>
                          <a:cs typeface="+mn-cs"/>
                        </a:rPr>
                        <a:t>Chapter 3: Review</a:t>
                      </a:r>
                      <a:r>
                        <a:rPr lang="en-US" sz="1600" u="none" strike="noStrike" kern="1200" baseline="0" dirty="0" smtClean="0">
                          <a:solidFill>
                            <a:schemeClr val="dk1"/>
                          </a:solidFill>
                          <a:effectLst/>
                          <a:latin typeface="Gotham"/>
                          <a:ea typeface="+mn-ea"/>
                          <a:cs typeface="+mn-cs"/>
                        </a:rPr>
                        <a:t> Catalogs and Contracts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600" u="none" strike="noStrike" kern="1200" dirty="0" smtClean="0">
                          <a:solidFill>
                            <a:schemeClr val="dk1"/>
                          </a:solidFill>
                          <a:effectLst/>
                          <a:latin typeface="Gotham"/>
                          <a:ea typeface="+mn-ea"/>
                          <a:cs typeface="+mn-cs"/>
                        </a:rPr>
                        <a:t>30 minutes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r>
              <a:tr h="401376">
                <a:tc>
                  <a:txBody>
                    <a:bodyPr/>
                    <a:lstStyle/>
                    <a:p>
                      <a:r>
                        <a:rPr lang="en-US" sz="1600" u="none" strike="noStrike" kern="1200" dirty="0" smtClean="0">
                          <a:solidFill>
                            <a:schemeClr val="tx1"/>
                          </a:solidFill>
                          <a:effectLst/>
                          <a:latin typeface="Gotham"/>
                          <a:ea typeface="+mn-ea"/>
                          <a:cs typeface="+mn-cs"/>
                        </a:rPr>
                        <a:t>Course Summary</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tx1"/>
                          </a:solidFill>
                          <a:effectLst/>
                          <a:latin typeface="Gotham"/>
                          <a:ea typeface="+mn-ea"/>
                          <a:cs typeface="+mn-cs"/>
                        </a:rPr>
                        <a:t>20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433137">
                <a:tc>
                  <a:txBody>
                    <a:bodyPr/>
                    <a:lstStyle/>
                    <a:p>
                      <a:pPr marL="0" algn="r" defTabSz="914400" rtl="0" eaLnBrk="1" fontAlgn="b" latinLnBrk="0" hangingPunct="1"/>
                      <a:r>
                        <a:rPr lang="en-US" sz="1600" u="none" strike="noStrike" kern="1200" dirty="0">
                          <a:solidFill>
                            <a:schemeClr val="tx1"/>
                          </a:solidFill>
                          <a:effectLst/>
                          <a:latin typeface="Gotham"/>
                          <a:ea typeface="+mn-ea"/>
                          <a:cs typeface="+mn-cs"/>
                        </a:rPr>
                        <a:t>TOTAL</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dk1"/>
                          </a:solidFill>
                          <a:effectLst/>
                          <a:latin typeface="Gotham"/>
                          <a:ea typeface="+mn-ea"/>
                          <a:cs typeface="+mn-cs"/>
                        </a:rPr>
                        <a:t>2:00 hours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65525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02958" y="311802"/>
            <a:ext cx="4115765" cy="1143610"/>
          </a:xfrm>
        </p:spPr>
        <p:txBody>
          <a:bodyPr anchor="t" anchorCtr="0"/>
          <a:lstStyle/>
          <a:p>
            <a:r>
              <a:rPr lang="en-US" sz="2000" b="1" dirty="0" smtClean="0"/>
              <a:t>Chapter Objectives</a:t>
            </a:r>
            <a:endParaRPr lang="nl-NL" sz="2000" b="1" dirty="0"/>
          </a:p>
        </p:txBody>
      </p:sp>
      <p:sp>
        <p:nvSpPr>
          <p:cNvPr id="4" name="Tijdelijke aanduiding voor tekst 3"/>
          <p:cNvSpPr>
            <a:spLocks noGrp="1"/>
          </p:cNvSpPr>
          <p:nvPr>
            <p:ph type="body" sz="quarter" idx="14"/>
          </p:nvPr>
        </p:nvSpPr>
        <p:spPr>
          <a:xfrm>
            <a:off x="502958" y="1857228"/>
            <a:ext cx="4555073" cy="564610"/>
          </a:xfrm>
        </p:spPr>
        <p:txBody>
          <a:bodyPr/>
          <a:lstStyle/>
          <a:p>
            <a:r>
              <a:rPr lang="en-US" sz="1600" dirty="0"/>
              <a:t>After completing this </a:t>
            </a:r>
            <a:r>
              <a:rPr lang="en-US" sz="1600" dirty="0" smtClean="0"/>
              <a:t>chapter, </a:t>
            </a:r>
            <a:r>
              <a:rPr lang="en-US" sz="1600" dirty="0"/>
              <a:t>you will be able to:</a:t>
            </a:r>
          </a:p>
        </p:txBody>
      </p:sp>
      <p:sp>
        <p:nvSpPr>
          <p:cNvPr id="8" name="Tijdelijke aanduiding voor dianummer 7"/>
          <p:cNvSpPr>
            <a:spLocks noGrp="1"/>
          </p:cNvSpPr>
          <p:nvPr>
            <p:ph type="sldNum" sz="quarter" idx="4294967295"/>
          </p:nvPr>
        </p:nvSpPr>
        <p:spPr>
          <a:xfrm>
            <a:off x="11533258" y="6387076"/>
            <a:ext cx="263814" cy="141086"/>
          </a:xfrm>
          <a:prstGeom prst="rect">
            <a:avLst/>
          </a:prstGeom>
        </p:spPr>
        <p:txBody>
          <a:bodyPr/>
          <a:lstStyle/>
          <a:p>
            <a:fld id="{1DD1B9A6-A03E-421F-934C-B876C659E09D}" type="slidenum">
              <a:rPr lang="en-US" smtClean="0">
                <a:solidFill>
                  <a:srgbClr val="202020"/>
                </a:solidFill>
              </a:rPr>
              <a:pPr/>
              <a:t>16</a:t>
            </a:fld>
            <a:endParaRPr lang="en-US" dirty="0">
              <a:solidFill>
                <a:srgbClr val="202020"/>
              </a:solidFill>
            </a:endParaRPr>
          </a:p>
        </p:txBody>
      </p:sp>
      <p:sp>
        <p:nvSpPr>
          <p:cNvPr id="7" name="Tijdelijke aanduiding voor verticale tekst 5"/>
          <p:cNvSpPr>
            <a:spLocks noGrp="1"/>
          </p:cNvSpPr>
          <p:nvPr>
            <p:ph type="body" orient="vert" idx="1"/>
          </p:nvPr>
        </p:nvSpPr>
        <p:spPr>
          <a:xfrm>
            <a:off x="6038157" y="1783452"/>
            <a:ext cx="5758915" cy="3719807"/>
          </a:xfrm>
        </p:spPr>
        <p:txBody>
          <a:bodyPr/>
          <a:lstStyle/>
          <a:p>
            <a:pPr lvl="0"/>
            <a:r>
              <a:rPr lang="en-US" sz="1400" dirty="0" smtClean="0"/>
              <a:t>Identify repetitive purchase and candidates for catalog/contract</a:t>
            </a:r>
            <a:endParaRPr lang="en-US" sz="1400" dirty="0"/>
          </a:p>
          <a:p>
            <a:pPr lvl="0"/>
            <a:endParaRPr lang="en-US" sz="1400" dirty="0"/>
          </a:p>
          <a:p>
            <a:r>
              <a:rPr lang="en-US" sz="1400" dirty="0" smtClean="0"/>
              <a:t>Add an item to contract</a:t>
            </a:r>
          </a:p>
          <a:p>
            <a:pPr lvl="0"/>
            <a:endParaRPr lang="en-US" sz="1400" dirty="0"/>
          </a:p>
          <a:p>
            <a:pPr lvl="0"/>
            <a:r>
              <a:rPr lang="en-US" sz="1400" dirty="0" smtClean="0"/>
              <a:t>Add an item to catalog</a:t>
            </a:r>
          </a:p>
          <a:p>
            <a:pPr lvl="0"/>
            <a:endParaRPr lang="en-US" sz="1400" dirty="0"/>
          </a:p>
          <a:p>
            <a:pPr lvl="0"/>
            <a:r>
              <a:rPr lang="en-US" sz="1400" dirty="0" smtClean="0"/>
              <a:t>Collaborative Requisitioning (</a:t>
            </a:r>
            <a:r>
              <a:rPr lang="en-US" sz="1400" dirty="0"/>
              <a:t>2 </a:t>
            </a:r>
            <a:r>
              <a:rPr lang="en-US" sz="1400" dirty="0" smtClean="0"/>
              <a:t>bids ‘n’ buy)</a:t>
            </a:r>
            <a:endParaRPr lang="en-US" sz="1400" dirty="0"/>
          </a:p>
          <a:p>
            <a:pPr fontAlgn="ctr"/>
            <a:endParaRPr lang="en-US" sz="1400" dirty="0">
              <a:solidFill>
                <a:schemeClr val="tx1"/>
              </a:solidFill>
            </a:endParaRPr>
          </a:p>
          <a:p>
            <a:pPr fontAlgn="ctr"/>
            <a:endParaRPr lang="en-US" sz="1400" dirty="0">
              <a:solidFill>
                <a:schemeClr val="tx1"/>
              </a:solidFill>
            </a:endParaRPr>
          </a:p>
          <a:p>
            <a:pPr fontAlgn="ctr"/>
            <a:endParaRPr lang="en-US" sz="1400" dirty="0">
              <a:solidFill>
                <a:schemeClr val="tx1"/>
              </a:solidFill>
            </a:endParaRPr>
          </a:p>
          <a:p>
            <a:pPr fontAlgn="ctr"/>
            <a:endParaRPr lang="en-US" sz="1400" dirty="0">
              <a:solidFill>
                <a:schemeClr val="tx1"/>
              </a:solidFill>
            </a:endParaRPr>
          </a:p>
        </p:txBody>
      </p:sp>
    </p:spTree>
    <p:extLst>
      <p:ext uri="{BB962C8B-B14F-4D97-AF65-F5344CB8AC3E}">
        <p14:creationId xmlns:p14="http://schemas.microsoft.com/office/powerpoint/2010/main" val="120096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Identify repetitive purchase and candidates for catalog/contract</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17</a:t>
            </a:fld>
            <a:endParaRPr lang="en-US"/>
          </a:p>
        </p:txBody>
      </p:sp>
    </p:spTree>
    <p:extLst>
      <p:ext uri="{BB962C8B-B14F-4D97-AF65-F5344CB8AC3E}">
        <p14:creationId xmlns:p14="http://schemas.microsoft.com/office/powerpoint/2010/main" val="407568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710890" y="974919"/>
            <a:ext cx="3980686" cy="523220"/>
          </a:xfrm>
          <a:prstGeom prst="rect">
            <a:avLst/>
          </a:prstGeom>
          <a:noFill/>
        </p:spPr>
        <p:txBody>
          <a:bodyPr wrap="square" rtlCol="0">
            <a:spAutoFit/>
          </a:bodyPr>
          <a:lstStyle/>
          <a:p>
            <a:r>
              <a:rPr lang="en-US" sz="1400" dirty="0" smtClean="0">
                <a:solidFill>
                  <a:srgbClr val="000F2E"/>
                </a:solidFill>
              </a:rPr>
              <a:t>To create a requisition using a catalog, click </a:t>
            </a:r>
            <a:r>
              <a:rPr lang="en-US" sz="1400" b="1" dirty="0" smtClean="0">
                <a:solidFill>
                  <a:srgbClr val="000F2E"/>
                </a:solidFill>
              </a:rPr>
              <a:t>Create &gt; Requisition </a:t>
            </a:r>
            <a:r>
              <a:rPr lang="en-US" sz="1400" dirty="0" smtClean="0">
                <a:solidFill>
                  <a:srgbClr val="000F2E"/>
                </a:solidFill>
              </a:rPr>
              <a:t>from the list.</a:t>
            </a:r>
            <a:endParaRPr lang="en-US" sz="1400" dirty="0">
              <a:solidFill>
                <a:srgbClr val="000F2E"/>
              </a:solidFill>
            </a:endParaRP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Collaborative </a:t>
            </a:r>
            <a:r>
              <a:rPr lang="en-US" b="1" dirty="0"/>
              <a:t>Requisitioning (2 bids ‘n’ buy</a:t>
            </a:r>
            <a:r>
              <a:rPr lang="en-US" b="1" dirty="0" smtClean="0"/>
              <a:t>)</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18</a:t>
            </a:fld>
            <a:endParaRPr lang="en-US"/>
          </a:p>
        </p:txBody>
      </p:sp>
      <p:sp>
        <p:nvSpPr>
          <p:cNvPr id="13" name="Oval 12"/>
          <p:cNvSpPr/>
          <p:nvPr/>
        </p:nvSpPr>
        <p:spPr bwMode="auto">
          <a:xfrm>
            <a:off x="381554" y="1021890"/>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a:t>
            </a:r>
            <a:endParaRPr lang="en-US" sz="1200" kern="0" dirty="0">
              <a:solidFill>
                <a:prstClr val="white"/>
              </a:solidFill>
              <a:latin typeface="Arial"/>
              <a:ea typeface="ＭＳ Ｐゴシック" pitchFamily="48" charset="-128"/>
            </a:endParaRPr>
          </a:p>
        </p:txBody>
      </p:sp>
      <p:pic>
        <p:nvPicPr>
          <p:cNvPr id="5" name="Picture 4"/>
          <p:cNvPicPr>
            <a:picLocks noChangeAspect="1"/>
          </p:cNvPicPr>
          <p:nvPr/>
        </p:nvPicPr>
        <p:blipFill rotWithShape="1">
          <a:blip r:embed="rId3"/>
          <a:srcRect r="31257"/>
          <a:stretch/>
        </p:blipFill>
        <p:spPr>
          <a:xfrm>
            <a:off x="4865852" y="2769181"/>
            <a:ext cx="7120272" cy="3170515"/>
          </a:xfrm>
          <a:prstGeom prst="rect">
            <a:avLst/>
          </a:prstGeom>
          <a:ln w="9525">
            <a:solidFill>
              <a:schemeClr val="accent1"/>
            </a:solidFill>
          </a:ln>
          <a:effectLst>
            <a:outerShdw blurRad="50800" dist="38100" dir="2700000" algn="tl" rotWithShape="0">
              <a:prstClr val="black">
                <a:alpha val="40000"/>
              </a:prstClr>
            </a:outerShdw>
          </a:effectLst>
        </p:spPr>
      </p:pic>
      <p:pic>
        <p:nvPicPr>
          <p:cNvPr id="6" name="Picture 5"/>
          <p:cNvPicPr>
            <a:picLocks noChangeAspect="1"/>
          </p:cNvPicPr>
          <p:nvPr/>
        </p:nvPicPr>
        <p:blipFill rotWithShape="1">
          <a:blip r:embed="rId4"/>
          <a:srcRect b="15560"/>
          <a:stretch/>
        </p:blipFill>
        <p:spPr>
          <a:xfrm>
            <a:off x="7575524" y="3595981"/>
            <a:ext cx="914382" cy="687871"/>
          </a:xfrm>
          <a:prstGeom prst="rect">
            <a:avLst/>
          </a:prstGeom>
          <a:ln>
            <a:solidFill>
              <a:schemeClr val="accent1"/>
            </a:solidFill>
          </a:ln>
        </p:spPr>
      </p:pic>
      <p:pic>
        <p:nvPicPr>
          <p:cNvPr id="7" name="Picture 6"/>
          <p:cNvPicPr>
            <a:picLocks noChangeAspect="1"/>
          </p:cNvPicPr>
          <p:nvPr/>
        </p:nvPicPr>
        <p:blipFill>
          <a:blip r:embed="rId5"/>
          <a:stretch>
            <a:fillRect/>
          </a:stretch>
        </p:blipFill>
        <p:spPr>
          <a:xfrm>
            <a:off x="7630199" y="4412936"/>
            <a:ext cx="795789" cy="542110"/>
          </a:xfrm>
          <a:prstGeom prst="rect">
            <a:avLst/>
          </a:prstGeom>
          <a:ln>
            <a:solidFill>
              <a:schemeClr val="accent1"/>
            </a:solidFill>
          </a:ln>
        </p:spPr>
      </p:pic>
      <p:pic>
        <p:nvPicPr>
          <p:cNvPr id="15" name="Picture 14"/>
          <p:cNvPicPr>
            <a:picLocks noChangeAspect="1"/>
          </p:cNvPicPr>
          <p:nvPr/>
        </p:nvPicPr>
        <p:blipFill rotWithShape="1">
          <a:blip r:embed="rId6"/>
          <a:srcRect l="5713" r="2913" b="21269"/>
          <a:stretch/>
        </p:blipFill>
        <p:spPr>
          <a:xfrm>
            <a:off x="7441353" y="5106693"/>
            <a:ext cx="1357745" cy="577439"/>
          </a:xfrm>
          <a:prstGeom prst="rect">
            <a:avLst/>
          </a:prstGeom>
          <a:ln>
            <a:solidFill>
              <a:schemeClr val="accent1"/>
            </a:solidFill>
          </a:ln>
        </p:spPr>
      </p:pic>
      <p:cxnSp>
        <p:nvCxnSpPr>
          <p:cNvPr id="17" name="Straight Connector 16"/>
          <p:cNvCxnSpPr/>
          <p:nvPr/>
        </p:nvCxnSpPr>
        <p:spPr>
          <a:xfrm flipV="1">
            <a:off x="6374622" y="3951343"/>
            <a:ext cx="1200902" cy="955516"/>
          </a:xfrm>
          <a:prstGeom prst="line">
            <a:avLst/>
          </a:prstGeom>
          <a:ln w="28575">
            <a:solidFill>
              <a:schemeClr val="accent5"/>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374622" y="4683991"/>
            <a:ext cx="1255577" cy="422703"/>
          </a:xfrm>
          <a:prstGeom prst="line">
            <a:avLst/>
          </a:prstGeom>
          <a:ln w="28575">
            <a:solidFill>
              <a:schemeClr val="accent5"/>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5" idx="1"/>
          </p:cNvCxnSpPr>
          <p:nvPr/>
        </p:nvCxnSpPr>
        <p:spPr>
          <a:xfrm>
            <a:off x="6374622" y="5258341"/>
            <a:ext cx="1066731" cy="137072"/>
          </a:xfrm>
          <a:prstGeom prst="line">
            <a:avLst/>
          </a:prstGeom>
          <a:ln w="28575">
            <a:solidFill>
              <a:schemeClr val="accent5"/>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5944369" y="4990434"/>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3</a:t>
            </a:r>
            <a:endParaRPr lang="en-US" sz="1200" kern="0" dirty="0">
              <a:solidFill>
                <a:prstClr val="white"/>
              </a:solidFill>
              <a:latin typeface="Arial"/>
              <a:ea typeface="ＭＳ Ｐゴシック" pitchFamily="48" charset="-128"/>
            </a:endParaRPr>
          </a:p>
        </p:txBody>
      </p:sp>
      <p:sp>
        <p:nvSpPr>
          <p:cNvPr id="43" name="TextBox 42"/>
          <p:cNvSpPr txBox="1"/>
          <p:nvPr/>
        </p:nvSpPr>
        <p:spPr>
          <a:xfrm>
            <a:off x="5157136" y="974919"/>
            <a:ext cx="6937882" cy="738664"/>
          </a:xfrm>
          <a:prstGeom prst="rect">
            <a:avLst/>
          </a:prstGeom>
          <a:noFill/>
        </p:spPr>
        <p:txBody>
          <a:bodyPr wrap="square" rtlCol="0">
            <a:spAutoFit/>
          </a:bodyPr>
          <a:lstStyle/>
          <a:p>
            <a:r>
              <a:rPr lang="en-US" sz="1400" dirty="0"/>
              <a:t>On </a:t>
            </a:r>
            <a:r>
              <a:rPr lang="en-US" sz="1400" dirty="0" smtClean="0"/>
              <a:t>the </a:t>
            </a:r>
            <a:r>
              <a:rPr lang="en-US" sz="1400" b="1" dirty="0" smtClean="0"/>
              <a:t>Catalog</a:t>
            </a:r>
            <a:r>
              <a:rPr lang="en-US" sz="1400" dirty="0" smtClean="0"/>
              <a:t> </a:t>
            </a:r>
            <a:r>
              <a:rPr lang="en-US" sz="1400" dirty="0"/>
              <a:t>screen, following items will be </a:t>
            </a:r>
            <a:r>
              <a:rPr lang="en-US" sz="1400" dirty="0" smtClean="0"/>
              <a:t>present (from L to R): </a:t>
            </a:r>
            <a:r>
              <a:rPr lang="en-US" sz="1400" b="1" dirty="0"/>
              <a:t>Shopping </a:t>
            </a:r>
            <a:r>
              <a:rPr lang="en-US" sz="1400" b="1" dirty="0" smtClean="0"/>
              <a:t>Cart, Add non-Catalog item, View And Manage Favorites </a:t>
            </a:r>
            <a:r>
              <a:rPr lang="en-US" sz="1400" dirty="0" smtClean="0"/>
              <a:t>and </a:t>
            </a:r>
            <a:r>
              <a:rPr lang="en-US" sz="1400" b="1" dirty="0" smtClean="0"/>
              <a:t>Return </a:t>
            </a:r>
            <a:r>
              <a:rPr lang="en-US" sz="1400" b="1" dirty="0"/>
              <a:t>to Dashboard </a:t>
            </a:r>
            <a:r>
              <a:rPr lang="en-US" sz="1400" dirty="0" smtClean="0"/>
              <a:t>icon.</a:t>
            </a:r>
          </a:p>
        </p:txBody>
      </p:sp>
      <p:sp>
        <p:nvSpPr>
          <p:cNvPr id="44" name="Oval 43"/>
          <p:cNvSpPr/>
          <p:nvPr/>
        </p:nvSpPr>
        <p:spPr bwMode="auto">
          <a:xfrm>
            <a:off x="4837096" y="1045743"/>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2</a:t>
            </a:r>
            <a:endParaRPr lang="en-US" sz="1200" kern="0" dirty="0">
              <a:solidFill>
                <a:prstClr val="white"/>
              </a:solidFill>
              <a:latin typeface="Arial"/>
              <a:ea typeface="ＭＳ Ｐゴシック" pitchFamily="48" charset="-128"/>
            </a:endParaRPr>
          </a:p>
        </p:txBody>
      </p:sp>
      <p:sp>
        <p:nvSpPr>
          <p:cNvPr id="46" name="Oval 45"/>
          <p:cNvSpPr/>
          <p:nvPr/>
        </p:nvSpPr>
        <p:spPr bwMode="auto">
          <a:xfrm>
            <a:off x="4857463" y="1713583"/>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3</a:t>
            </a:r>
            <a:endParaRPr lang="en-US" sz="1200" kern="0" dirty="0">
              <a:solidFill>
                <a:prstClr val="white"/>
              </a:solidFill>
              <a:latin typeface="Arial"/>
              <a:ea typeface="ＭＳ Ｐゴシック" pitchFamily="48" charset="-128"/>
            </a:endParaRPr>
          </a:p>
        </p:txBody>
      </p:sp>
      <p:pic>
        <p:nvPicPr>
          <p:cNvPr id="49" name="Picture 48"/>
          <p:cNvPicPr>
            <a:picLocks noChangeAspect="1"/>
          </p:cNvPicPr>
          <p:nvPr/>
        </p:nvPicPr>
        <p:blipFill rotWithShape="1">
          <a:blip r:embed="rId7"/>
          <a:srcRect l="15914"/>
          <a:stretch/>
        </p:blipFill>
        <p:spPr>
          <a:xfrm>
            <a:off x="9773460" y="3189959"/>
            <a:ext cx="2208390" cy="644988"/>
          </a:xfrm>
          <a:prstGeom prst="rect">
            <a:avLst/>
          </a:prstGeom>
        </p:spPr>
      </p:pic>
      <p:sp>
        <p:nvSpPr>
          <p:cNvPr id="36" name="Rectangle 35"/>
          <p:cNvSpPr/>
          <p:nvPr/>
        </p:nvSpPr>
        <p:spPr>
          <a:xfrm flipV="1">
            <a:off x="10849647" y="3155384"/>
            <a:ext cx="1101208" cy="374151"/>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45" name="Oval 44"/>
          <p:cNvSpPr/>
          <p:nvPr/>
        </p:nvSpPr>
        <p:spPr bwMode="auto">
          <a:xfrm>
            <a:off x="10654358" y="2873763"/>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2</a:t>
            </a:r>
            <a:endParaRPr lang="en-US" sz="1200" kern="0" dirty="0">
              <a:solidFill>
                <a:prstClr val="white"/>
              </a:solidFill>
              <a:latin typeface="Arial"/>
              <a:ea typeface="ＭＳ Ｐゴシック" pitchFamily="48" charset="-128"/>
            </a:endParaRPr>
          </a:p>
        </p:txBody>
      </p:sp>
      <p:sp>
        <p:nvSpPr>
          <p:cNvPr id="8" name="TextBox 7"/>
          <p:cNvSpPr txBox="1"/>
          <p:nvPr/>
        </p:nvSpPr>
        <p:spPr>
          <a:xfrm>
            <a:off x="5158862" y="1699994"/>
            <a:ext cx="6342477" cy="407731"/>
          </a:xfrm>
          <a:prstGeom prst="rect">
            <a:avLst/>
          </a:prstGeom>
          <a:noFill/>
        </p:spPr>
        <p:txBody>
          <a:bodyPr wrap="square" rtlCol="0">
            <a:noAutofit/>
          </a:bodyPr>
          <a:lstStyle/>
          <a:p>
            <a:r>
              <a:rPr lang="en-US" sz="1400" dirty="0"/>
              <a:t>You can also shop by Supplier, Contract, or Purchasing Organization</a:t>
            </a:r>
            <a:r>
              <a:rPr lang="en-US" sz="1400" dirty="0" smtClean="0"/>
              <a:t>.</a:t>
            </a:r>
          </a:p>
        </p:txBody>
      </p:sp>
      <p:sp>
        <p:nvSpPr>
          <p:cNvPr id="24" name="Oval 23"/>
          <p:cNvSpPr/>
          <p:nvPr/>
        </p:nvSpPr>
        <p:spPr bwMode="auto">
          <a:xfrm>
            <a:off x="11831613" y="3651136"/>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a:solidFill>
                  <a:prstClr val="white"/>
                </a:solidFill>
                <a:latin typeface="Arial"/>
                <a:ea typeface="ＭＳ Ｐゴシック" pitchFamily="48" charset="-128"/>
              </a:rPr>
              <a:t>4</a:t>
            </a:r>
          </a:p>
        </p:txBody>
      </p:sp>
      <p:sp>
        <p:nvSpPr>
          <p:cNvPr id="26" name="Rectangle 25"/>
          <p:cNvSpPr/>
          <p:nvPr/>
        </p:nvSpPr>
        <p:spPr>
          <a:xfrm flipV="1">
            <a:off x="10849647" y="3580006"/>
            <a:ext cx="1086674" cy="23115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27" name="Oval 26"/>
          <p:cNvSpPr/>
          <p:nvPr/>
        </p:nvSpPr>
        <p:spPr bwMode="auto">
          <a:xfrm>
            <a:off x="4865852" y="2274363"/>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a:solidFill>
                  <a:prstClr val="white"/>
                </a:solidFill>
                <a:latin typeface="Arial"/>
                <a:ea typeface="ＭＳ Ｐゴシック" pitchFamily="48" charset="-128"/>
              </a:rPr>
              <a:t>4</a:t>
            </a:r>
          </a:p>
        </p:txBody>
      </p:sp>
      <p:sp>
        <p:nvSpPr>
          <p:cNvPr id="28" name="TextBox 27"/>
          <p:cNvSpPr txBox="1"/>
          <p:nvPr/>
        </p:nvSpPr>
        <p:spPr>
          <a:xfrm>
            <a:off x="5190781" y="2287545"/>
            <a:ext cx="6342477" cy="407731"/>
          </a:xfrm>
          <a:prstGeom prst="rect">
            <a:avLst/>
          </a:prstGeom>
          <a:noFill/>
        </p:spPr>
        <p:txBody>
          <a:bodyPr wrap="square" rtlCol="0">
            <a:noAutofit/>
          </a:bodyPr>
          <a:lstStyle/>
          <a:p>
            <a:r>
              <a:rPr lang="en-US" sz="1400" dirty="0" smtClean="0"/>
              <a:t>Click </a:t>
            </a:r>
            <a:r>
              <a:rPr lang="en-US" sz="1400" b="1" dirty="0" smtClean="0"/>
              <a:t>Add Non-Catalog Item</a:t>
            </a:r>
          </a:p>
        </p:txBody>
      </p:sp>
      <p:pic>
        <p:nvPicPr>
          <p:cNvPr id="30" name="Picture 29"/>
          <p:cNvPicPr>
            <a:picLocks noChangeAspect="1"/>
          </p:cNvPicPr>
          <p:nvPr/>
        </p:nvPicPr>
        <p:blipFill rotWithShape="1">
          <a:blip r:embed="rId8"/>
          <a:srcRect t="8038" b="28498"/>
          <a:stretch/>
        </p:blipFill>
        <p:spPr>
          <a:xfrm>
            <a:off x="381554" y="2215816"/>
            <a:ext cx="4251838" cy="1879135"/>
          </a:xfrm>
          <a:prstGeom prst="rect">
            <a:avLst/>
          </a:prstGeom>
          <a:ln w="9525">
            <a:solidFill>
              <a:schemeClr val="accent1"/>
            </a:solidFill>
          </a:ln>
          <a:effectLst>
            <a:outerShdw blurRad="50800" dist="38100" dir="2700000" algn="tl" rotWithShape="0">
              <a:prstClr val="black">
                <a:alpha val="40000"/>
              </a:prstClr>
            </a:outerShdw>
          </a:effectLst>
        </p:spPr>
      </p:pic>
      <p:sp>
        <p:nvSpPr>
          <p:cNvPr id="31" name="Rectangle 30"/>
          <p:cNvSpPr/>
          <p:nvPr/>
        </p:nvSpPr>
        <p:spPr>
          <a:xfrm flipV="1">
            <a:off x="2511198" y="2376329"/>
            <a:ext cx="2048672" cy="417939"/>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32" name="Oval 31"/>
          <p:cNvSpPr/>
          <p:nvPr/>
        </p:nvSpPr>
        <p:spPr bwMode="auto">
          <a:xfrm>
            <a:off x="2346289" y="2425278"/>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a:t>
            </a:r>
            <a:endParaRPr lang="en-US" sz="1200" kern="0" dirty="0">
              <a:solidFill>
                <a:prstClr val="white"/>
              </a:solidFill>
              <a:latin typeface="Arial"/>
              <a:ea typeface="ＭＳ Ｐゴシック" pitchFamily="48" charset="-128"/>
            </a:endParaRPr>
          </a:p>
        </p:txBody>
      </p:sp>
    </p:spTree>
    <p:extLst>
      <p:ext uri="{BB962C8B-B14F-4D97-AF65-F5344CB8AC3E}">
        <p14:creationId xmlns:p14="http://schemas.microsoft.com/office/powerpoint/2010/main" val="2964496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DD1B9A6-A03E-421F-934C-B876C659E09D}" type="slidenum">
              <a:rPr lang="en-US" smtClean="0"/>
              <a:t>19</a:t>
            </a:fld>
            <a:endParaRPr lang="en-US"/>
          </a:p>
        </p:txBody>
      </p:sp>
      <p:grpSp>
        <p:nvGrpSpPr>
          <p:cNvPr id="4" name="Group 3"/>
          <p:cNvGrpSpPr/>
          <p:nvPr/>
        </p:nvGrpSpPr>
        <p:grpSpPr>
          <a:xfrm>
            <a:off x="501650" y="824805"/>
            <a:ext cx="5370644" cy="3984011"/>
            <a:chOff x="376238" y="1484370"/>
            <a:chExt cx="3949578" cy="3120618"/>
          </a:xfrm>
        </p:grpSpPr>
        <p:pic>
          <p:nvPicPr>
            <p:cNvPr id="2" name="Picture 1"/>
            <p:cNvPicPr>
              <a:picLocks noChangeAspect="1"/>
            </p:cNvPicPr>
            <p:nvPr/>
          </p:nvPicPr>
          <p:blipFill rotWithShape="1">
            <a:blip r:embed="rId3"/>
            <a:srcRect r="8066" b="2322"/>
            <a:stretch/>
          </p:blipFill>
          <p:spPr>
            <a:xfrm>
              <a:off x="376238" y="1484370"/>
              <a:ext cx="3949578" cy="3120618"/>
            </a:xfrm>
            <a:prstGeom prst="rect">
              <a:avLst/>
            </a:prstGeom>
            <a:ln w="9525">
              <a:solidFill>
                <a:schemeClr val="accent1"/>
              </a:solidFill>
            </a:ln>
            <a:effectLst>
              <a:outerShdw blurRad="50800" dist="38100" dir="2700000" algn="tl" rotWithShape="0">
                <a:prstClr val="black">
                  <a:alpha val="40000"/>
                </a:prstClr>
              </a:outerShdw>
            </a:effectLst>
          </p:spPr>
        </p:pic>
        <p:sp>
          <p:nvSpPr>
            <p:cNvPr id="8" name="Rectangle 7"/>
            <p:cNvSpPr/>
            <p:nvPr/>
          </p:nvSpPr>
          <p:spPr>
            <a:xfrm flipV="1">
              <a:off x="1371307" y="2348880"/>
              <a:ext cx="1832541" cy="274865"/>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0" name="Rectangle 9"/>
            <p:cNvSpPr/>
            <p:nvPr/>
          </p:nvSpPr>
          <p:spPr>
            <a:xfrm flipV="1">
              <a:off x="1371307" y="2852936"/>
              <a:ext cx="1400493" cy="16829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1" name="Rectangle 10"/>
            <p:cNvSpPr/>
            <p:nvPr/>
          </p:nvSpPr>
          <p:spPr>
            <a:xfrm flipV="1">
              <a:off x="1371303" y="3447736"/>
              <a:ext cx="644034" cy="14203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2" name="Rectangle 11"/>
            <p:cNvSpPr/>
            <p:nvPr/>
          </p:nvSpPr>
          <p:spPr>
            <a:xfrm flipV="1">
              <a:off x="1371306" y="3826488"/>
              <a:ext cx="680414" cy="178576"/>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3" name="Rectangle 12"/>
            <p:cNvSpPr/>
            <p:nvPr/>
          </p:nvSpPr>
          <p:spPr>
            <a:xfrm flipV="1">
              <a:off x="1335302" y="4404377"/>
              <a:ext cx="644410" cy="16399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grpSp>
      <p:grpSp>
        <p:nvGrpSpPr>
          <p:cNvPr id="5" name="Group 4"/>
          <p:cNvGrpSpPr/>
          <p:nvPr/>
        </p:nvGrpSpPr>
        <p:grpSpPr>
          <a:xfrm>
            <a:off x="7136821" y="2316657"/>
            <a:ext cx="3984269" cy="4054015"/>
            <a:chOff x="6834553" y="2602678"/>
            <a:chExt cx="2992496" cy="3044881"/>
          </a:xfrm>
        </p:grpSpPr>
        <p:pic>
          <p:nvPicPr>
            <p:cNvPr id="6" name="Picture 5"/>
            <p:cNvPicPr>
              <a:picLocks noChangeAspect="1"/>
            </p:cNvPicPr>
            <p:nvPr/>
          </p:nvPicPr>
          <p:blipFill>
            <a:blip r:embed="rId4"/>
            <a:stretch>
              <a:fillRect/>
            </a:stretch>
          </p:blipFill>
          <p:spPr>
            <a:xfrm>
              <a:off x="6834553" y="2602678"/>
              <a:ext cx="2992496" cy="3044881"/>
            </a:xfrm>
            <a:prstGeom prst="rect">
              <a:avLst/>
            </a:prstGeom>
            <a:ln w="9525">
              <a:solidFill>
                <a:schemeClr val="accent1"/>
              </a:solidFill>
            </a:ln>
            <a:effectLst>
              <a:outerShdw blurRad="50800" dist="38100" dir="2700000" algn="tl" rotWithShape="0">
                <a:prstClr val="black">
                  <a:alpha val="40000"/>
                </a:prstClr>
              </a:outerShdw>
            </a:effectLst>
          </p:spPr>
        </p:pic>
        <p:sp>
          <p:nvSpPr>
            <p:cNvPr id="15" name="Rectangle 14"/>
            <p:cNvSpPr/>
            <p:nvPr/>
          </p:nvSpPr>
          <p:spPr>
            <a:xfrm flipV="1">
              <a:off x="7896200" y="2900662"/>
              <a:ext cx="648072" cy="16829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6" name="Rectangle 15"/>
            <p:cNvSpPr/>
            <p:nvPr/>
          </p:nvSpPr>
          <p:spPr>
            <a:xfrm flipV="1">
              <a:off x="7896200" y="3284984"/>
              <a:ext cx="1512168" cy="216024"/>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7" name="Rectangle 16"/>
            <p:cNvSpPr/>
            <p:nvPr/>
          </p:nvSpPr>
          <p:spPr>
            <a:xfrm flipV="1">
              <a:off x="7896200" y="3699752"/>
              <a:ext cx="1512168" cy="199476"/>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grpSp>
      <p:sp>
        <p:nvSpPr>
          <p:cNvPr id="1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Collaborative Requisitioning (2 bids ‘n’ buy)</a:t>
            </a:r>
            <a:endParaRPr lang="en-US" b="1" dirty="0"/>
          </a:p>
        </p:txBody>
      </p:sp>
      <p:sp>
        <p:nvSpPr>
          <p:cNvPr id="24" name="TextBox 23"/>
          <p:cNvSpPr txBox="1"/>
          <p:nvPr/>
        </p:nvSpPr>
        <p:spPr>
          <a:xfrm>
            <a:off x="6462421" y="967645"/>
            <a:ext cx="5333070" cy="616303"/>
          </a:xfrm>
          <a:prstGeom prst="rect">
            <a:avLst/>
          </a:prstGeom>
          <a:noFill/>
        </p:spPr>
        <p:txBody>
          <a:bodyPr wrap="none" rtlCol="0">
            <a:noAutofit/>
          </a:bodyPr>
          <a:lstStyle/>
          <a:p>
            <a:r>
              <a:rPr lang="en-US" sz="1400" dirty="0" smtClean="0"/>
              <a:t>Enter or Validate the appropriate  information in the fields: Full</a:t>
            </a:r>
          </a:p>
          <a:p>
            <a:r>
              <a:rPr lang="en-US" sz="1400" dirty="0" smtClean="0"/>
              <a:t>Description, Material Group, Quantity and price.</a:t>
            </a:r>
          </a:p>
        </p:txBody>
      </p:sp>
      <p:sp>
        <p:nvSpPr>
          <p:cNvPr id="25" name="Oval 24"/>
          <p:cNvSpPr/>
          <p:nvPr/>
        </p:nvSpPr>
        <p:spPr bwMode="auto">
          <a:xfrm>
            <a:off x="6142381" y="1043845"/>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5</a:t>
            </a:r>
            <a:endParaRPr lang="en-US" sz="1200" kern="0" dirty="0">
              <a:solidFill>
                <a:prstClr val="white"/>
              </a:solidFill>
              <a:latin typeface="Arial"/>
              <a:ea typeface="ＭＳ Ｐゴシック" pitchFamily="48" charset="-128"/>
            </a:endParaRPr>
          </a:p>
        </p:txBody>
      </p:sp>
      <p:sp>
        <p:nvSpPr>
          <p:cNvPr id="26" name="TextBox 25"/>
          <p:cNvSpPr txBox="1"/>
          <p:nvPr/>
        </p:nvSpPr>
        <p:spPr>
          <a:xfrm>
            <a:off x="6462421" y="1617617"/>
            <a:ext cx="5333070" cy="296263"/>
          </a:xfrm>
          <a:prstGeom prst="rect">
            <a:avLst/>
          </a:prstGeom>
          <a:noFill/>
        </p:spPr>
        <p:txBody>
          <a:bodyPr wrap="none" rtlCol="0">
            <a:noAutofit/>
          </a:bodyPr>
          <a:lstStyle/>
          <a:p>
            <a:r>
              <a:rPr lang="en-US" sz="1400" dirty="0" smtClean="0"/>
              <a:t>Click </a:t>
            </a:r>
            <a:r>
              <a:rPr lang="en-US" sz="1400" b="1" dirty="0" smtClean="0"/>
              <a:t>Update Amount</a:t>
            </a:r>
            <a:r>
              <a:rPr lang="en-US" sz="1400" dirty="0" smtClean="0"/>
              <a:t>.</a:t>
            </a:r>
          </a:p>
        </p:txBody>
      </p:sp>
      <p:sp>
        <p:nvSpPr>
          <p:cNvPr id="27" name="Oval 26"/>
          <p:cNvSpPr/>
          <p:nvPr/>
        </p:nvSpPr>
        <p:spPr bwMode="auto">
          <a:xfrm>
            <a:off x="6142381" y="1609447"/>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6</a:t>
            </a:r>
            <a:endParaRPr lang="en-US" sz="1200" kern="0" dirty="0">
              <a:solidFill>
                <a:prstClr val="white"/>
              </a:solidFill>
              <a:latin typeface="Arial"/>
              <a:ea typeface="ＭＳ Ｐゴシック" pitchFamily="48" charset="-128"/>
            </a:endParaRPr>
          </a:p>
        </p:txBody>
      </p:sp>
      <p:sp>
        <p:nvSpPr>
          <p:cNvPr id="28" name="TextBox 27"/>
          <p:cNvSpPr txBox="1"/>
          <p:nvPr/>
        </p:nvSpPr>
        <p:spPr>
          <a:xfrm>
            <a:off x="907047" y="4990427"/>
            <a:ext cx="5333070" cy="1482183"/>
          </a:xfrm>
          <a:prstGeom prst="rect">
            <a:avLst/>
          </a:prstGeom>
          <a:noFill/>
        </p:spPr>
        <p:txBody>
          <a:bodyPr wrap="none" rtlCol="0">
            <a:noAutofit/>
          </a:bodyPr>
          <a:lstStyle/>
          <a:p>
            <a:r>
              <a:rPr lang="en-US" sz="1400" dirty="0" smtClean="0"/>
              <a:t>While updating the Accounting information for the line item, </a:t>
            </a:r>
          </a:p>
          <a:p>
            <a:r>
              <a:rPr lang="en-US" sz="1400" dirty="0" smtClean="0"/>
              <a:t>ensure to validate or populate the fields:</a:t>
            </a:r>
          </a:p>
          <a:p>
            <a:pPr marL="285750" indent="-285750">
              <a:buFont typeface="Wingdings" panose="05000000000000000000" pitchFamily="2" charset="2"/>
              <a:buChar char="§"/>
            </a:pPr>
            <a:r>
              <a:rPr lang="en-US" sz="1400" dirty="0" smtClean="0"/>
              <a:t>Account Assignment</a:t>
            </a:r>
          </a:p>
          <a:p>
            <a:pPr marL="285750" indent="-285750">
              <a:buFont typeface="Wingdings" panose="05000000000000000000" pitchFamily="2" charset="2"/>
              <a:buChar char="§"/>
            </a:pPr>
            <a:r>
              <a:rPr lang="en-US" sz="1400" dirty="0" smtClean="0"/>
              <a:t>Bill-To</a:t>
            </a:r>
          </a:p>
          <a:p>
            <a:pPr marL="285750" indent="-285750">
              <a:buFont typeface="Wingdings" panose="05000000000000000000" pitchFamily="2" charset="2"/>
              <a:buChar char="§"/>
            </a:pPr>
            <a:r>
              <a:rPr lang="en-US" sz="1400" dirty="0" smtClean="0"/>
              <a:t>Cost Center</a:t>
            </a:r>
          </a:p>
          <a:p>
            <a:endParaRPr lang="en-US" sz="1400" dirty="0" smtClean="0"/>
          </a:p>
        </p:txBody>
      </p:sp>
      <p:sp>
        <p:nvSpPr>
          <p:cNvPr id="29" name="Oval 28"/>
          <p:cNvSpPr/>
          <p:nvPr/>
        </p:nvSpPr>
        <p:spPr bwMode="auto">
          <a:xfrm>
            <a:off x="501650" y="5055290"/>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7</a:t>
            </a:r>
            <a:endParaRPr lang="en-US" sz="1200" kern="0" dirty="0">
              <a:solidFill>
                <a:prstClr val="white"/>
              </a:solidFill>
              <a:latin typeface="Arial"/>
              <a:ea typeface="ＭＳ Ｐゴシック" pitchFamily="48" charset="-128"/>
            </a:endParaRPr>
          </a:p>
        </p:txBody>
      </p:sp>
      <p:sp>
        <p:nvSpPr>
          <p:cNvPr id="30" name="Oval 29"/>
          <p:cNvSpPr/>
          <p:nvPr/>
        </p:nvSpPr>
        <p:spPr bwMode="auto">
          <a:xfrm>
            <a:off x="2522037" y="4392681"/>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a:solidFill>
                  <a:prstClr val="white"/>
                </a:solidFill>
                <a:latin typeface="Arial"/>
                <a:ea typeface="ＭＳ Ｐゴシック" pitchFamily="48" charset="-128"/>
              </a:rPr>
              <a:t>6</a:t>
            </a:r>
          </a:p>
        </p:txBody>
      </p:sp>
      <p:sp>
        <p:nvSpPr>
          <p:cNvPr id="31" name="Oval 30"/>
          <p:cNvSpPr/>
          <p:nvPr/>
        </p:nvSpPr>
        <p:spPr bwMode="auto">
          <a:xfrm>
            <a:off x="649926" y="2705973"/>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a:solidFill>
                  <a:prstClr val="white"/>
                </a:solidFill>
                <a:latin typeface="Arial"/>
                <a:ea typeface="ＭＳ Ｐゴシック" pitchFamily="48" charset="-128"/>
              </a:rPr>
              <a:t>5</a:t>
            </a:r>
          </a:p>
        </p:txBody>
      </p:sp>
      <p:sp>
        <p:nvSpPr>
          <p:cNvPr id="32" name="Oval 31"/>
          <p:cNvSpPr/>
          <p:nvPr/>
        </p:nvSpPr>
        <p:spPr bwMode="auto">
          <a:xfrm>
            <a:off x="7549160" y="3331384"/>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7</a:t>
            </a:r>
            <a:endParaRPr lang="en-US" sz="1200" kern="0" dirty="0">
              <a:solidFill>
                <a:prstClr val="white"/>
              </a:solidFill>
              <a:latin typeface="Arial"/>
              <a:ea typeface="ＭＳ Ｐゴシック" pitchFamily="48" charset="-128"/>
            </a:endParaRPr>
          </a:p>
        </p:txBody>
      </p:sp>
    </p:spTree>
    <p:extLst>
      <p:ext uri="{BB962C8B-B14F-4D97-AF65-F5344CB8AC3E}">
        <p14:creationId xmlns:p14="http://schemas.microsoft.com/office/powerpoint/2010/main" val="3135255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8"/>
          <p:cNvPicPr>
            <a:picLocks noChangeAspect="1"/>
          </p:cNvPicPr>
          <p:nvPr/>
        </p:nvPicPr>
        <p:blipFill>
          <a:blip r:embed="rId2">
            <a:extLst>
              <a:ext uri="{28A0092B-C50C-407E-A947-70E740481C1C}">
                <a14:useLocalDpi xmlns:a14="http://schemas.microsoft.com/office/drawing/2010/main" val="0"/>
              </a:ext>
            </a:extLst>
          </a:blip>
          <a:srcRect l="181" r="181"/>
          <a:stretch>
            <a:fillRect/>
          </a:stretch>
        </p:blipFill>
        <p:spPr>
          <a:xfrm>
            <a:off x="1367485" y="1829254"/>
            <a:ext cx="9597081" cy="4706579"/>
          </a:xfrm>
          <a:prstGeom prst="rect">
            <a:avLst/>
          </a:prstGeom>
        </p:spPr>
      </p:pic>
      <p:sp>
        <p:nvSpPr>
          <p:cNvPr id="5" name="Text Placeholder 4"/>
          <p:cNvSpPr>
            <a:spLocks noGrp="1"/>
          </p:cNvSpPr>
          <p:nvPr>
            <p:ph type="body" sz="quarter" idx="13"/>
          </p:nvPr>
        </p:nvSpPr>
        <p:spPr/>
        <p:txBody>
          <a:bodyPr/>
          <a:lstStyle/>
          <a:p>
            <a:r>
              <a:rPr lang="en-US" sz="1600" dirty="0" smtClean="0">
                <a:solidFill>
                  <a:schemeClr val="bg2"/>
                </a:solidFill>
              </a:rPr>
              <a:t>To deploy a single, global Source to Pay (PTP) capability enabling catalogs, contract compliance, centralized purchasing, exception management, invoice automation and control on rogue spend by leveraging standardized global process across all of Bose indirect procurement.</a:t>
            </a:r>
            <a:endParaRPr lang="en-US" sz="1600" dirty="0">
              <a:solidFill>
                <a:schemeClr val="bg2"/>
              </a:solidFill>
            </a:endParaRPr>
          </a:p>
        </p:txBody>
      </p:sp>
      <p:sp>
        <p:nvSpPr>
          <p:cNvPr id="4" name="Title 3"/>
          <p:cNvSpPr>
            <a:spLocks noGrp="1"/>
          </p:cNvSpPr>
          <p:nvPr>
            <p:ph type="title"/>
          </p:nvPr>
        </p:nvSpPr>
        <p:spPr/>
        <p:txBody>
          <a:bodyPr/>
          <a:lstStyle/>
          <a:p>
            <a:r>
              <a:rPr lang="en-US" sz="2000" b="1" dirty="0" smtClean="0"/>
              <a:t>Source to Pay Project Objective</a:t>
            </a:r>
            <a:endParaRPr lang="en-US" sz="2000" b="1" dirty="0"/>
          </a:p>
        </p:txBody>
      </p:sp>
      <p:sp>
        <p:nvSpPr>
          <p:cNvPr id="3" name="Slide Number Placeholder 2"/>
          <p:cNvSpPr>
            <a:spLocks noGrp="1"/>
          </p:cNvSpPr>
          <p:nvPr>
            <p:ph type="sldNum" sz="quarter" idx="12"/>
          </p:nvPr>
        </p:nvSpPr>
        <p:spPr/>
        <p:txBody>
          <a:bodyPr/>
          <a:lstStyle/>
          <a:p>
            <a:fld id="{1DD1B9A6-A03E-421F-934C-B876C659E09D}" type="slidenum">
              <a:rPr lang="en-US" smtClean="0"/>
              <a:pPr/>
              <a:t>2</a:t>
            </a:fld>
            <a:endParaRPr lang="en-US" dirty="0"/>
          </a:p>
        </p:txBody>
      </p:sp>
      <p:sp>
        <p:nvSpPr>
          <p:cNvPr id="32" name="Rectangle 31"/>
          <p:cNvSpPr/>
          <p:nvPr/>
        </p:nvSpPr>
        <p:spPr>
          <a:xfrm>
            <a:off x="1359245" y="1825926"/>
            <a:ext cx="9601200" cy="4709160"/>
          </a:xfrm>
          <a:prstGeom prst="rect">
            <a:avLst/>
          </a:prstGeom>
          <a:solidFill>
            <a:srgbClr val="E9EDF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7" name="Rectangle 6"/>
          <p:cNvSpPr/>
          <p:nvPr/>
        </p:nvSpPr>
        <p:spPr bwMode="auto">
          <a:xfrm>
            <a:off x="2088604" y="2537252"/>
            <a:ext cx="3886200" cy="1920240"/>
          </a:xfrm>
          <a:prstGeom prst="rect">
            <a:avLst/>
          </a:prstGeom>
          <a:solidFill>
            <a:schemeClr val="accent6"/>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400" b="1" cap="all" dirty="0" smtClean="0">
              <a:solidFill>
                <a:srgbClr val="FFFFFF"/>
              </a:solidFill>
              <a:ea typeface="ＭＳ Ｐゴシック" pitchFamily="48" charset="-128"/>
            </a:endParaRPr>
          </a:p>
        </p:txBody>
      </p:sp>
      <p:sp>
        <p:nvSpPr>
          <p:cNvPr id="8" name="Rectangle 7"/>
          <p:cNvSpPr/>
          <p:nvPr/>
        </p:nvSpPr>
        <p:spPr bwMode="auto">
          <a:xfrm>
            <a:off x="6124239" y="2543982"/>
            <a:ext cx="3886200" cy="1920240"/>
          </a:xfrm>
          <a:prstGeom prst="rect">
            <a:avLst/>
          </a:prstGeom>
          <a:solidFill>
            <a:schemeClr val="accent3"/>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400" b="1" cap="all" dirty="0">
              <a:solidFill>
                <a:srgbClr val="FFFFFF"/>
              </a:solidFill>
              <a:ea typeface="ＭＳ Ｐゴシック" pitchFamily="48" charset="-128"/>
            </a:endParaRPr>
          </a:p>
        </p:txBody>
      </p:sp>
      <p:sp>
        <p:nvSpPr>
          <p:cNvPr id="9" name="Rectangle 8"/>
          <p:cNvSpPr/>
          <p:nvPr/>
        </p:nvSpPr>
        <p:spPr bwMode="auto">
          <a:xfrm>
            <a:off x="2088604" y="4518367"/>
            <a:ext cx="3886200" cy="1920240"/>
          </a:xfrm>
          <a:prstGeom prst="rect">
            <a:avLst/>
          </a:prstGeom>
          <a:solidFill>
            <a:schemeClr val="tx1">
              <a:lumMod val="50000"/>
              <a:lumOff val="5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400" b="1" cap="all" dirty="0">
              <a:solidFill>
                <a:srgbClr val="FFFFFF"/>
              </a:solidFill>
              <a:ea typeface="ＭＳ Ｐゴシック" pitchFamily="48" charset="-128"/>
            </a:endParaRPr>
          </a:p>
        </p:txBody>
      </p:sp>
      <p:sp>
        <p:nvSpPr>
          <p:cNvPr id="10" name="Rectangle 9"/>
          <p:cNvSpPr/>
          <p:nvPr/>
        </p:nvSpPr>
        <p:spPr bwMode="auto">
          <a:xfrm>
            <a:off x="6124239" y="4532912"/>
            <a:ext cx="3886200" cy="1920240"/>
          </a:xfrm>
          <a:prstGeom prst="rect">
            <a:avLst/>
          </a:prstGeom>
          <a:solidFill>
            <a:schemeClr val="accent5"/>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400" b="1" cap="all">
              <a:solidFill>
                <a:srgbClr val="FFFFFF"/>
              </a:solidFill>
              <a:ea typeface="ＭＳ Ｐゴシック" pitchFamily="48" charset="-128"/>
            </a:endParaRPr>
          </a:p>
        </p:txBody>
      </p:sp>
      <p:sp>
        <p:nvSpPr>
          <p:cNvPr id="11" name="Right Triangle 10"/>
          <p:cNvSpPr/>
          <p:nvPr/>
        </p:nvSpPr>
        <p:spPr bwMode="auto">
          <a:xfrm flipV="1">
            <a:off x="2088605" y="2543983"/>
            <a:ext cx="441234" cy="375379"/>
          </a:xfrm>
          <a:prstGeom prst="rtTriangle">
            <a:avLst/>
          </a:prstGeom>
          <a:solidFill>
            <a:srgbClr val="FFFFFF">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1400" b="1" dirty="0" smtClean="0">
              <a:solidFill>
                <a:srgbClr val="FFFFFF"/>
              </a:solidFill>
              <a:ea typeface="ＭＳ Ｐゴシック" pitchFamily="48" charset="-128"/>
            </a:endParaRPr>
          </a:p>
        </p:txBody>
      </p:sp>
      <p:sp>
        <p:nvSpPr>
          <p:cNvPr id="12" name="TextBox 11"/>
          <p:cNvSpPr txBox="1"/>
          <p:nvPr/>
        </p:nvSpPr>
        <p:spPr>
          <a:xfrm>
            <a:off x="2088605" y="2572418"/>
            <a:ext cx="207010" cy="314208"/>
          </a:xfrm>
          <a:prstGeom prst="rect">
            <a:avLst/>
          </a:prstGeom>
          <a:noFill/>
        </p:spPr>
        <p:txBody>
          <a:bodyPr wrap="square" rtlCol="0">
            <a:spAutoFit/>
          </a:bodyPr>
          <a:lstStyle/>
          <a:p>
            <a:pPr algn="ctr" defTabSz="914400" fontAlgn="base">
              <a:spcBef>
                <a:spcPct val="0"/>
              </a:spcBef>
              <a:spcAft>
                <a:spcPct val="0"/>
              </a:spcAft>
            </a:pPr>
            <a:r>
              <a:rPr lang="en-US" sz="1400" b="1" dirty="0" smtClean="0">
                <a:solidFill>
                  <a:srgbClr val="FFFFFF"/>
                </a:solidFill>
                <a:ea typeface="ＭＳ Ｐゴシック"/>
              </a:rPr>
              <a:t>1</a:t>
            </a:r>
            <a:endParaRPr lang="en-US" sz="1400" b="1" dirty="0">
              <a:solidFill>
                <a:srgbClr val="FFFFFF"/>
              </a:solidFill>
              <a:ea typeface="ＭＳ Ｐゴシック"/>
            </a:endParaRPr>
          </a:p>
        </p:txBody>
      </p:sp>
      <p:sp>
        <p:nvSpPr>
          <p:cNvPr id="13" name="Right Triangle 12"/>
          <p:cNvSpPr/>
          <p:nvPr/>
        </p:nvSpPr>
        <p:spPr bwMode="auto">
          <a:xfrm flipV="1">
            <a:off x="6124240" y="2550707"/>
            <a:ext cx="441234" cy="375379"/>
          </a:xfrm>
          <a:prstGeom prst="rtTriangle">
            <a:avLst/>
          </a:prstGeom>
          <a:solidFill>
            <a:srgbClr val="FFFFFF">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1400" b="1" dirty="0" smtClean="0">
              <a:solidFill>
                <a:srgbClr val="FFFFFF"/>
              </a:solidFill>
              <a:ea typeface="ＭＳ Ｐゴシック" pitchFamily="48" charset="-128"/>
            </a:endParaRPr>
          </a:p>
        </p:txBody>
      </p:sp>
      <p:sp>
        <p:nvSpPr>
          <p:cNvPr id="14" name="TextBox 13"/>
          <p:cNvSpPr txBox="1"/>
          <p:nvPr/>
        </p:nvSpPr>
        <p:spPr>
          <a:xfrm>
            <a:off x="6124240" y="2518636"/>
            <a:ext cx="207010" cy="314208"/>
          </a:xfrm>
          <a:prstGeom prst="rect">
            <a:avLst/>
          </a:prstGeom>
          <a:noFill/>
        </p:spPr>
        <p:txBody>
          <a:bodyPr wrap="square" rtlCol="0">
            <a:spAutoFit/>
          </a:bodyPr>
          <a:lstStyle/>
          <a:p>
            <a:pPr algn="ctr" defTabSz="914400" fontAlgn="base">
              <a:spcBef>
                <a:spcPct val="0"/>
              </a:spcBef>
              <a:spcAft>
                <a:spcPct val="0"/>
              </a:spcAft>
            </a:pPr>
            <a:r>
              <a:rPr lang="en-US" sz="1400" b="1" dirty="0" smtClean="0">
                <a:solidFill>
                  <a:srgbClr val="FFFFFF"/>
                </a:solidFill>
                <a:ea typeface="ＭＳ Ｐゴシック"/>
              </a:rPr>
              <a:t>2</a:t>
            </a:r>
            <a:endParaRPr lang="en-US" sz="1400" b="1" dirty="0">
              <a:solidFill>
                <a:srgbClr val="FFFFFF"/>
              </a:solidFill>
              <a:ea typeface="ＭＳ Ｐゴシック"/>
            </a:endParaRPr>
          </a:p>
        </p:txBody>
      </p:sp>
      <p:sp>
        <p:nvSpPr>
          <p:cNvPr id="15" name="Right Triangle 14"/>
          <p:cNvSpPr/>
          <p:nvPr/>
        </p:nvSpPr>
        <p:spPr bwMode="auto">
          <a:xfrm flipV="1">
            <a:off x="6124239" y="4512413"/>
            <a:ext cx="441234" cy="375379"/>
          </a:xfrm>
          <a:prstGeom prst="rtTriangle">
            <a:avLst/>
          </a:prstGeom>
          <a:solidFill>
            <a:srgbClr val="FFFFFF">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1400" b="1" dirty="0" smtClean="0">
              <a:solidFill>
                <a:srgbClr val="FFFFFF"/>
              </a:solidFill>
              <a:ea typeface="ＭＳ Ｐゴシック" pitchFamily="48" charset="-128"/>
            </a:endParaRPr>
          </a:p>
        </p:txBody>
      </p:sp>
      <p:sp>
        <p:nvSpPr>
          <p:cNvPr id="16" name="TextBox 15"/>
          <p:cNvSpPr txBox="1"/>
          <p:nvPr/>
        </p:nvSpPr>
        <p:spPr>
          <a:xfrm>
            <a:off x="6131073" y="4473517"/>
            <a:ext cx="207010" cy="314208"/>
          </a:xfrm>
          <a:prstGeom prst="rect">
            <a:avLst/>
          </a:prstGeom>
          <a:noFill/>
        </p:spPr>
        <p:txBody>
          <a:bodyPr wrap="square" rtlCol="0">
            <a:spAutoFit/>
          </a:bodyPr>
          <a:lstStyle/>
          <a:p>
            <a:pPr algn="ctr" defTabSz="914400" fontAlgn="base">
              <a:spcBef>
                <a:spcPct val="0"/>
              </a:spcBef>
              <a:spcAft>
                <a:spcPct val="0"/>
              </a:spcAft>
            </a:pPr>
            <a:r>
              <a:rPr lang="en-US" sz="1400" b="1" dirty="0" smtClean="0">
                <a:solidFill>
                  <a:srgbClr val="FFFFFF"/>
                </a:solidFill>
                <a:ea typeface="ＭＳ Ｐゴシック"/>
              </a:rPr>
              <a:t>4</a:t>
            </a:r>
            <a:endParaRPr lang="en-US" sz="1400" b="1" dirty="0">
              <a:solidFill>
                <a:srgbClr val="FFFFFF"/>
              </a:solidFill>
              <a:ea typeface="ＭＳ Ｐゴシック"/>
            </a:endParaRPr>
          </a:p>
        </p:txBody>
      </p:sp>
      <p:sp>
        <p:nvSpPr>
          <p:cNvPr id="17" name="Right Triangle 16"/>
          <p:cNvSpPr/>
          <p:nvPr/>
        </p:nvSpPr>
        <p:spPr bwMode="auto">
          <a:xfrm flipV="1">
            <a:off x="2088604" y="4522170"/>
            <a:ext cx="441234" cy="375379"/>
          </a:xfrm>
          <a:prstGeom prst="rtTriangle">
            <a:avLst/>
          </a:prstGeom>
          <a:solidFill>
            <a:srgbClr val="FFFFFF">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1400" b="1" dirty="0" smtClean="0">
              <a:solidFill>
                <a:srgbClr val="FFFFFF"/>
              </a:solidFill>
              <a:ea typeface="ＭＳ Ｐゴシック" pitchFamily="48" charset="-128"/>
            </a:endParaRPr>
          </a:p>
        </p:txBody>
      </p:sp>
      <p:sp>
        <p:nvSpPr>
          <p:cNvPr id="18" name="TextBox 17"/>
          <p:cNvSpPr txBox="1"/>
          <p:nvPr/>
        </p:nvSpPr>
        <p:spPr>
          <a:xfrm>
            <a:off x="2088605" y="4492201"/>
            <a:ext cx="207010" cy="314208"/>
          </a:xfrm>
          <a:prstGeom prst="rect">
            <a:avLst/>
          </a:prstGeom>
          <a:noFill/>
        </p:spPr>
        <p:txBody>
          <a:bodyPr wrap="square" rtlCol="0">
            <a:spAutoFit/>
          </a:bodyPr>
          <a:lstStyle/>
          <a:p>
            <a:pPr algn="ctr" defTabSz="914400" fontAlgn="base">
              <a:spcBef>
                <a:spcPct val="0"/>
              </a:spcBef>
              <a:spcAft>
                <a:spcPct val="0"/>
              </a:spcAft>
            </a:pPr>
            <a:r>
              <a:rPr lang="en-US" sz="1400" b="1" dirty="0" smtClean="0">
                <a:solidFill>
                  <a:srgbClr val="FFFFFF"/>
                </a:solidFill>
                <a:ea typeface="ＭＳ Ｐゴシック"/>
              </a:rPr>
              <a:t>3</a:t>
            </a:r>
            <a:endParaRPr lang="en-US" sz="1400" b="1" dirty="0">
              <a:solidFill>
                <a:srgbClr val="FFFFFF"/>
              </a:solidFill>
              <a:ea typeface="ＭＳ Ｐゴシック"/>
            </a:endParaRPr>
          </a:p>
        </p:txBody>
      </p:sp>
      <p:sp>
        <p:nvSpPr>
          <p:cNvPr id="19" name="TextBox 18"/>
          <p:cNvSpPr txBox="1"/>
          <p:nvPr/>
        </p:nvSpPr>
        <p:spPr>
          <a:xfrm>
            <a:off x="2412059" y="2537254"/>
            <a:ext cx="3492088" cy="738664"/>
          </a:xfrm>
          <a:prstGeom prst="rect">
            <a:avLst/>
          </a:prstGeom>
          <a:noFill/>
        </p:spPr>
        <p:txBody>
          <a:bodyPr wrap="square" rtlCol="0">
            <a:spAutoFit/>
          </a:bodyPr>
          <a:lstStyle/>
          <a:p>
            <a:pPr defTabSz="914400" fontAlgn="base">
              <a:spcBef>
                <a:spcPct val="0"/>
              </a:spcBef>
              <a:spcAft>
                <a:spcPct val="0"/>
              </a:spcAft>
            </a:pPr>
            <a:r>
              <a:rPr lang="en-US" sz="1400" b="1" dirty="0" smtClean="0">
                <a:solidFill>
                  <a:srgbClr val="FFFFFF"/>
                </a:solidFill>
                <a:ea typeface="ＭＳ Ｐゴシック"/>
              </a:rPr>
              <a:t>Provide a standardized and integrated SAP Ariba Source to Pay technology platform across all regions</a:t>
            </a:r>
            <a:endParaRPr lang="en-US" sz="1400" b="1" dirty="0">
              <a:solidFill>
                <a:srgbClr val="FFFFFF"/>
              </a:solidFill>
              <a:ea typeface="ＭＳ Ｐゴシック"/>
            </a:endParaRPr>
          </a:p>
        </p:txBody>
      </p:sp>
      <p:sp>
        <p:nvSpPr>
          <p:cNvPr id="20" name="TextBox 19"/>
          <p:cNvSpPr txBox="1"/>
          <p:nvPr/>
        </p:nvSpPr>
        <p:spPr>
          <a:xfrm>
            <a:off x="6458085" y="2550709"/>
            <a:ext cx="3492088" cy="523220"/>
          </a:xfrm>
          <a:prstGeom prst="rect">
            <a:avLst/>
          </a:prstGeom>
          <a:noFill/>
        </p:spPr>
        <p:txBody>
          <a:bodyPr wrap="square" rtlCol="0">
            <a:spAutoFit/>
          </a:bodyPr>
          <a:lstStyle/>
          <a:p>
            <a:pPr defTabSz="914400" fontAlgn="base">
              <a:spcBef>
                <a:spcPct val="0"/>
              </a:spcBef>
              <a:spcAft>
                <a:spcPct val="0"/>
              </a:spcAft>
            </a:pPr>
            <a:r>
              <a:rPr lang="en-US" sz="1400" b="1" dirty="0" smtClean="0">
                <a:solidFill>
                  <a:srgbClr val="FFFFFF"/>
                </a:solidFill>
                <a:ea typeface="ＭＳ Ｐゴシック"/>
              </a:rPr>
              <a:t>Improving transactional process efficiency </a:t>
            </a:r>
            <a:endParaRPr lang="en-US" sz="1400" b="1" dirty="0">
              <a:solidFill>
                <a:srgbClr val="FFFFFF"/>
              </a:solidFill>
              <a:ea typeface="ＭＳ Ｐゴシック"/>
            </a:endParaRPr>
          </a:p>
        </p:txBody>
      </p:sp>
      <p:sp>
        <p:nvSpPr>
          <p:cNvPr id="21" name="TextBox 20"/>
          <p:cNvSpPr txBox="1"/>
          <p:nvPr/>
        </p:nvSpPr>
        <p:spPr>
          <a:xfrm>
            <a:off x="2429022" y="4566158"/>
            <a:ext cx="3492088" cy="523220"/>
          </a:xfrm>
          <a:prstGeom prst="rect">
            <a:avLst/>
          </a:prstGeom>
          <a:noFill/>
        </p:spPr>
        <p:txBody>
          <a:bodyPr wrap="square" rtlCol="0">
            <a:spAutoFit/>
          </a:bodyPr>
          <a:lstStyle/>
          <a:p>
            <a:pPr defTabSz="914400" fontAlgn="base">
              <a:spcBef>
                <a:spcPct val="0"/>
              </a:spcBef>
              <a:spcAft>
                <a:spcPct val="0"/>
              </a:spcAft>
            </a:pPr>
            <a:r>
              <a:rPr lang="en-US" sz="1400" b="1" dirty="0" smtClean="0">
                <a:solidFill>
                  <a:srgbClr val="FFFFFF"/>
                </a:solidFill>
                <a:ea typeface="ＭＳ Ｐゴシック"/>
              </a:rPr>
              <a:t>Improve Spend Visibility and Compliance</a:t>
            </a:r>
            <a:endParaRPr lang="en-US" sz="1400" b="1" dirty="0">
              <a:solidFill>
                <a:srgbClr val="FFFFFF"/>
              </a:solidFill>
              <a:ea typeface="ＭＳ Ｐゴシック"/>
            </a:endParaRPr>
          </a:p>
        </p:txBody>
      </p:sp>
      <p:sp>
        <p:nvSpPr>
          <p:cNvPr id="22" name="TextBox 21"/>
          <p:cNvSpPr txBox="1"/>
          <p:nvPr/>
        </p:nvSpPr>
        <p:spPr>
          <a:xfrm>
            <a:off x="6458085" y="4538161"/>
            <a:ext cx="3492088" cy="523220"/>
          </a:xfrm>
          <a:prstGeom prst="rect">
            <a:avLst/>
          </a:prstGeom>
          <a:noFill/>
        </p:spPr>
        <p:txBody>
          <a:bodyPr wrap="square" rtlCol="0">
            <a:spAutoFit/>
          </a:bodyPr>
          <a:lstStyle/>
          <a:p>
            <a:pPr defTabSz="914400" fontAlgn="base">
              <a:spcBef>
                <a:spcPct val="0"/>
              </a:spcBef>
              <a:spcAft>
                <a:spcPct val="0"/>
              </a:spcAft>
            </a:pPr>
            <a:r>
              <a:rPr lang="en-US" sz="1400" b="1" dirty="0" smtClean="0">
                <a:solidFill>
                  <a:srgbClr val="FFFFFF"/>
                </a:solidFill>
                <a:ea typeface="ＭＳ Ｐゴシック"/>
              </a:rPr>
              <a:t>Improve user experience and supplier collaboration  </a:t>
            </a:r>
            <a:endParaRPr lang="en-US" sz="1400" b="1" dirty="0">
              <a:solidFill>
                <a:srgbClr val="FFFFFF"/>
              </a:solidFill>
              <a:ea typeface="ＭＳ Ｐゴシック"/>
            </a:endParaRPr>
          </a:p>
        </p:txBody>
      </p:sp>
      <p:sp>
        <p:nvSpPr>
          <p:cNvPr id="23" name="TextBox 22"/>
          <p:cNvSpPr txBox="1"/>
          <p:nvPr/>
        </p:nvSpPr>
        <p:spPr>
          <a:xfrm>
            <a:off x="2096574" y="3310222"/>
            <a:ext cx="3878229" cy="261610"/>
          </a:xfrm>
          <a:prstGeom prst="rect">
            <a:avLst/>
          </a:prstGeom>
          <a:noFill/>
        </p:spPr>
        <p:txBody>
          <a:bodyPr wrap="square" rtlCol="0">
            <a:spAutoFit/>
          </a:bodyPr>
          <a:lstStyle/>
          <a:p>
            <a:pPr marL="285750" indent="-285750" defTabSz="914400" fontAlgn="base">
              <a:spcBef>
                <a:spcPct val="0"/>
              </a:spcBef>
              <a:spcAft>
                <a:spcPts val="300"/>
              </a:spcAft>
              <a:buFont typeface="Arial" panose="020B0604020202020204" pitchFamily="34" charset="0"/>
              <a:buChar char="•"/>
            </a:pPr>
            <a:endParaRPr lang="en-US" sz="1100" dirty="0" smtClean="0">
              <a:solidFill>
                <a:srgbClr val="FFFFFF"/>
              </a:solidFill>
              <a:ea typeface="ＭＳ Ｐゴシック"/>
            </a:endParaRPr>
          </a:p>
        </p:txBody>
      </p:sp>
      <p:sp>
        <p:nvSpPr>
          <p:cNvPr id="24" name="TextBox 23"/>
          <p:cNvSpPr txBox="1"/>
          <p:nvPr/>
        </p:nvSpPr>
        <p:spPr>
          <a:xfrm>
            <a:off x="6124457" y="3075071"/>
            <a:ext cx="3885764" cy="846386"/>
          </a:xfrm>
          <a:prstGeom prst="rect">
            <a:avLst/>
          </a:prstGeom>
          <a:noFill/>
        </p:spPr>
        <p:txBody>
          <a:bodyPr wrap="square" rtlCol="0">
            <a:spAutoFit/>
          </a:bodyPr>
          <a:lstStyle/>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Scalable Global Business Services capability in conjunction with GSM to improve throughput. </a:t>
            </a:r>
          </a:p>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Make back office processes simpler and faster</a:t>
            </a:r>
          </a:p>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Improve reporting capabilities</a:t>
            </a:r>
          </a:p>
        </p:txBody>
      </p:sp>
      <p:sp>
        <p:nvSpPr>
          <p:cNvPr id="25" name="TextBox 24"/>
          <p:cNvSpPr txBox="1"/>
          <p:nvPr/>
        </p:nvSpPr>
        <p:spPr>
          <a:xfrm>
            <a:off x="2134320" y="5047950"/>
            <a:ext cx="3786790" cy="807913"/>
          </a:xfrm>
          <a:prstGeom prst="rect">
            <a:avLst/>
          </a:prstGeom>
          <a:noFill/>
        </p:spPr>
        <p:txBody>
          <a:bodyPr wrap="square" rtlCol="0">
            <a:spAutoFit/>
          </a:bodyPr>
          <a:lstStyle/>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Improved spend visibility and transparency throughout the Indirect Source to Pay process</a:t>
            </a:r>
          </a:p>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Identify savings lever and improvement opportunities to drive cost efficiency  </a:t>
            </a:r>
          </a:p>
        </p:txBody>
      </p:sp>
      <p:sp>
        <p:nvSpPr>
          <p:cNvPr id="26" name="TextBox 25"/>
          <p:cNvSpPr txBox="1"/>
          <p:nvPr/>
        </p:nvSpPr>
        <p:spPr>
          <a:xfrm>
            <a:off x="6169960" y="5031474"/>
            <a:ext cx="3794758" cy="1015663"/>
          </a:xfrm>
          <a:prstGeom prst="rect">
            <a:avLst/>
          </a:prstGeom>
          <a:noFill/>
        </p:spPr>
        <p:txBody>
          <a:bodyPr wrap="square" rtlCol="0">
            <a:spAutoFit/>
          </a:bodyPr>
          <a:lstStyle/>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Make the integrated system more user friendly for requestors and users</a:t>
            </a:r>
          </a:p>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Introduce mobile capabilities in P2P </a:t>
            </a:r>
            <a:endParaRPr lang="en-US" sz="1100" dirty="0">
              <a:solidFill>
                <a:srgbClr val="FFFFFF"/>
              </a:solidFill>
              <a:ea typeface="ＭＳ Ｐゴシック"/>
            </a:endParaRPr>
          </a:p>
          <a:p>
            <a:pPr marL="285750" indent="-285750" defTabSz="914400" fontAlgn="base">
              <a:spcBef>
                <a:spcPct val="0"/>
              </a:spcBef>
              <a:spcAft>
                <a:spcPts val="300"/>
              </a:spcAft>
              <a:buFont typeface="Arial" panose="020B0604020202020204" pitchFamily="34" charset="0"/>
              <a:buChar char="•"/>
            </a:pPr>
            <a:r>
              <a:rPr lang="en-US" sz="1100" dirty="0" smtClean="0">
                <a:solidFill>
                  <a:srgbClr val="FFFFFF"/>
                </a:solidFill>
                <a:ea typeface="ＭＳ Ｐゴシック"/>
              </a:rPr>
              <a:t>Improve Supplier Collaboration leveraging network capability </a:t>
            </a:r>
          </a:p>
        </p:txBody>
      </p:sp>
      <p:sp>
        <p:nvSpPr>
          <p:cNvPr id="27" name="Rectangle 26"/>
          <p:cNvSpPr/>
          <p:nvPr/>
        </p:nvSpPr>
        <p:spPr>
          <a:xfrm>
            <a:off x="2201716" y="4094763"/>
            <a:ext cx="3347391" cy="261610"/>
          </a:xfrm>
          <a:prstGeom prst="rect">
            <a:avLst/>
          </a:prstGeom>
        </p:spPr>
        <p:txBody>
          <a:bodyPr wrap="none">
            <a:spAutoFit/>
          </a:bodyPr>
          <a:lstStyle/>
          <a:p>
            <a:pPr defTabSz="914400" fontAlgn="base">
              <a:spcBef>
                <a:spcPct val="0"/>
              </a:spcBef>
              <a:spcAft>
                <a:spcPct val="0"/>
              </a:spcAft>
            </a:pPr>
            <a:r>
              <a:rPr lang="en-US" sz="1100" b="1" dirty="0">
                <a:solidFill>
                  <a:srgbClr val="FFFFFF"/>
                </a:solidFill>
                <a:ea typeface="ＭＳ Ｐゴシック"/>
              </a:rPr>
              <a:t>Key Benefits: R</a:t>
            </a:r>
            <a:r>
              <a:rPr lang="en-US" sz="1100" b="1" dirty="0" smtClean="0">
                <a:solidFill>
                  <a:srgbClr val="FFFFFF"/>
                </a:solidFill>
                <a:ea typeface="ＭＳ Ｐゴシック"/>
              </a:rPr>
              <a:t>eliable </a:t>
            </a:r>
            <a:r>
              <a:rPr lang="en-US" sz="1100" b="1" dirty="0">
                <a:solidFill>
                  <a:srgbClr val="FFFFFF"/>
                </a:solidFill>
                <a:ea typeface="ＭＳ Ｐゴシック"/>
              </a:rPr>
              <a:t>processes; </a:t>
            </a:r>
            <a:r>
              <a:rPr lang="en-US" sz="1100" b="1" dirty="0" smtClean="0">
                <a:solidFill>
                  <a:srgbClr val="FFFFFF"/>
                </a:solidFill>
                <a:ea typeface="ＭＳ Ｐゴシック"/>
              </a:rPr>
              <a:t>Reduced </a:t>
            </a:r>
            <a:r>
              <a:rPr lang="en-US" sz="1100" b="1" dirty="0">
                <a:solidFill>
                  <a:srgbClr val="FFFFFF"/>
                </a:solidFill>
                <a:ea typeface="ＭＳ Ｐゴシック"/>
              </a:rPr>
              <a:t>risk</a:t>
            </a:r>
          </a:p>
        </p:txBody>
      </p:sp>
      <p:sp>
        <p:nvSpPr>
          <p:cNvPr id="28" name="Rectangle 27"/>
          <p:cNvSpPr/>
          <p:nvPr/>
        </p:nvSpPr>
        <p:spPr>
          <a:xfrm>
            <a:off x="6169960" y="4081090"/>
            <a:ext cx="2496196" cy="261610"/>
          </a:xfrm>
          <a:prstGeom prst="rect">
            <a:avLst/>
          </a:prstGeom>
        </p:spPr>
        <p:txBody>
          <a:bodyPr wrap="none">
            <a:spAutoFit/>
          </a:bodyPr>
          <a:lstStyle/>
          <a:p>
            <a:pPr defTabSz="914400" fontAlgn="base">
              <a:spcBef>
                <a:spcPct val="0"/>
              </a:spcBef>
              <a:spcAft>
                <a:spcPct val="0"/>
              </a:spcAft>
            </a:pPr>
            <a:r>
              <a:rPr lang="en-US" sz="1100" b="1" dirty="0">
                <a:solidFill>
                  <a:srgbClr val="FFFFFF"/>
                </a:solidFill>
                <a:ea typeface="ＭＳ Ｐゴシック"/>
              </a:rPr>
              <a:t>Key Benefits: I</a:t>
            </a:r>
            <a:r>
              <a:rPr lang="en-US" sz="1100" b="1" dirty="0" smtClean="0">
                <a:solidFill>
                  <a:srgbClr val="FFFFFF"/>
                </a:solidFill>
                <a:ea typeface="ＭＳ Ｐゴシック"/>
              </a:rPr>
              <a:t>mproved processes</a:t>
            </a:r>
            <a:endParaRPr lang="en-US" sz="1100" b="1" dirty="0">
              <a:solidFill>
                <a:srgbClr val="FFFFFF"/>
              </a:solidFill>
              <a:ea typeface="ＭＳ Ｐゴシック"/>
            </a:endParaRPr>
          </a:p>
        </p:txBody>
      </p:sp>
      <p:sp>
        <p:nvSpPr>
          <p:cNvPr id="29" name="Rectangle 28"/>
          <p:cNvSpPr/>
          <p:nvPr/>
        </p:nvSpPr>
        <p:spPr>
          <a:xfrm>
            <a:off x="2192110" y="6062118"/>
            <a:ext cx="2813591" cy="261610"/>
          </a:xfrm>
          <a:prstGeom prst="rect">
            <a:avLst/>
          </a:prstGeom>
        </p:spPr>
        <p:txBody>
          <a:bodyPr wrap="none">
            <a:spAutoFit/>
          </a:bodyPr>
          <a:lstStyle/>
          <a:p>
            <a:pPr defTabSz="914400" fontAlgn="base">
              <a:spcBef>
                <a:spcPct val="0"/>
              </a:spcBef>
              <a:spcAft>
                <a:spcPct val="0"/>
              </a:spcAft>
            </a:pPr>
            <a:r>
              <a:rPr lang="en-US" sz="1100" b="1" dirty="0">
                <a:solidFill>
                  <a:srgbClr val="FFFFFF"/>
                </a:solidFill>
                <a:ea typeface="ＭＳ Ｐゴシック"/>
              </a:rPr>
              <a:t>Key Benefits: </a:t>
            </a:r>
            <a:r>
              <a:rPr lang="en-US" sz="1100" b="1" dirty="0" smtClean="0">
                <a:solidFill>
                  <a:srgbClr val="FFFFFF"/>
                </a:solidFill>
                <a:ea typeface="ＭＳ Ｐゴシック"/>
              </a:rPr>
              <a:t>Improved spend visibility</a:t>
            </a:r>
            <a:endParaRPr lang="en-US" sz="1100" b="1" dirty="0">
              <a:solidFill>
                <a:srgbClr val="FFFFFF"/>
              </a:solidFill>
              <a:ea typeface="ＭＳ Ｐゴシック"/>
            </a:endParaRPr>
          </a:p>
        </p:txBody>
      </p:sp>
      <p:sp>
        <p:nvSpPr>
          <p:cNvPr id="30" name="Rectangle 29"/>
          <p:cNvSpPr/>
          <p:nvPr/>
        </p:nvSpPr>
        <p:spPr>
          <a:xfrm>
            <a:off x="6169960" y="5975375"/>
            <a:ext cx="3794758" cy="430887"/>
          </a:xfrm>
          <a:prstGeom prst="rect">
            <a:avLst/>
          </a:prstGeom>
        </p:spPr>
        <p:txBody>
          <a:bodyPr wrap="square">
            <a:spAutoFit/>
          </a:bodyPr>
          <a:lstStyle/>
          <a:p>
            <a:pPr marL="914400" indent="-914400" defTabSz="914400" fontAlgn="base">
              <a:spcBef>
                <a:spcPct val="0"/>
              </a:spcBef>
              <a:spcAft>
                <a:spcPct val="0"/>
              </a:spcAft>
            </a:pPr>
            <a:r>
              <a:rPr lang="en-US" sz="1100" b="1" dirty="0" smtClean="0">
                <a:solidFill>
                  <a:srgbClr val="FFFFFF"/>
                </a:solidFill>
                <a:ea typeface="ＭＳ Ｐゴシック"/>
              </a:rPr>
              <a:t>Key Benefits: Increased user </a:t>
            </a:r>
            <a:r>
              <a:rPr lang="en-US" sz="1100" b="1" dirty="0">
                <a:solidFill>
                  <a:srgbClr val="FFFFFF"/>
                </a:solidFill>
                <a:ea typeface="ＭＳ Ｐゴシック"/>
              </a:rPr>
              <a:t>engagement with and buy-in to the </a:t>
            </a:r>
            <a:r>
              <a:rPr lang="en-US" sz="1100" b="1" dirty="0" smtClean="0">
                <a:solidFill>
                  <a:srgbClr val="FFFFFF"/>
                </a:solidFill>
                <a:ea typeface="ＭＳ Ｐゴシック"/>
              </a:rPr>
              <a:t>SAP-Ariba </a:t>
            </a:r>
            <a:r>
              <a:rPr lang="en-US" sz="1100" b="1" dirty="0">
                <a:solidFill>
                  <a:srgbClr val="FFFFFF"/>
                </a:solidFill>
                <a:ea typeface="ＭＳ Ｐゴシック"/>
              </a:rPr>
              <a:t>system</a:t>
            </a:r>
          </a:p>
        </p:txBody>
      </p:sp>
      <p:sp>
        <p:nvSpPr>
          <p:cNvPr id="33" name="TextBox 32"/>
          <p:cNvSpPr txBox="1"/>
          <p:nvPr/>
        </p:nvSpPr>
        <p:spPr>
          <a:xfrm>
            <a:off x="3968632" y="1952367"/>
            <a:ext cx="4302157" cy="584887"/>
          </a:xfrm>
          <a:prstGeom prst="rect">
            <a:avLst/>
          </a:prstGeom>
          <a:noFill/>
        </p:spPr>
        <p:txBody>
          <a:bodyPr wrap="square" rtlCol="0">
            <a:noAutofit/>
          </a:bodyPr>
          <a:lstStyle/>
          <a:p>
            <a:pPr algn="ctr"/>
            <a:r>
              <a:rPr lang="en-US" b="1" spc="900" dirty="0" smtClean="0"/>
              <a:t>PROGRAM VISION</a:t>
            </a:r>
          </a:p>
        </p:txBody>
      </p:sp>
    </p:spTree>
    <p:extLst>
      <p:ext uri="{BB962C8B-B14F-4D97-AF65-F5344CB8AC3E}">
        <p14:creationId xmlns:p14="http://schemas.microsoft.com/office/powerpoint/2010/main" val="32329052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Collaborative </a:t>
            </a:r>
            <a:r>
              <a:rPr lang="en-US" b="1" dirty="0"/>
              <a:t>Requisitioning (2 bids ‘n’ buy</a:t>
            </a:r>
            <a:r>
              <a:rPr lang="en-US" b="1" dirty="0" smtClean="0"/>
              <a:t>)</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20</a:t>
            </a:fld>
            <a:endParaRPr lang="en-US"/>
          </a:p>
        </p:txBody>
      </p:sp>
      <p:grpSp>
        <p:nvGrpSpPr>
          <p:cNvPr id="14" name="Group 13"/>
          <p:cNvGrpSpPr/>
          <p:nvPr/>
        </p:nvGrpSpPr>
        <p:grpSpPr>
          <a:xfrm>
            <a:off x="501650" y="1040234"/>
            <a:ext cx="6385711" cy="2219865"/>
            <a:chOff x="501650" y="1040234"/>
            <a:chExt cx="6385711" cy="2219865"/>
          </a:xfrm>
        </p:grpSpPr>
        <p:pic>
          <p:nvPicPr>
            <p:cNvPr id="5" name="Picture 4"/>
            <p:cNvPicPr>
              <a:picLocks noChangeAspect="1"/>
            </p:cNvPicPr>
            <p:nvPr/>
          </p:nvPicPr>
          <p:blipFill rotWithShape="1">
            <a:blip r:embed="rId3"/>
            <a:srcRect t="30934"/>
            <a:stretch/>
          </p:blipFill>
          <p:spPr>
            <a:xfrm>
              <a:off x="501650" y="1040234"/>
              <a:ext cx="6385711" cy="2219865"/>
            </a:xfrm>
            <a:prstGeom prst="rect">
              <a:avLst/>
            </a:prstGeom>
            <a:ln w="9525">
              <a:solidFill>
                <a:schemeClr val="accent1"/>
              </a:solidFill>
            </a:ln>
            <a:effectLst>
              <a:outerShdw blurRad="50800" dist="38100" dir="2700000" algn="tl" rotWithShape="0">
                <a:prstClr val="black">
                  <a:alpha val="40000"/>
                </a:prstClr>
              </a:outerShdw>
            </a:effectLst>
          </p:spPr>
        </p:pic>
        <p:sp>
          <p:nvSpPr>
            <p:cNvPr id="10" name="Rectangle 9"/>
            <p:cNvSpPr/>
            <p:nvPr/>
          </p:nvSpPr>
          <p:spPr>
            <a:xfrm flipV="1">
              <a:off x="676275" y="1940260"/>
              <a:ext cx="5143500" cy="260014"/>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1" name="Oval 10"/>
            <p:cNvSpPr/>
            <p:nvPr/>
          </p:nvSpPr>
          <p:spPr bwMode="auto">
            <a:xfrm>
              <a:off x="5659755" y="1780240"/>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8</a:t>
              </a:r>
              <a:endParaRPr lang="en-US" sz="1200" kern="0" dirty="0">
                <a:solidFill>
                  <a:prstClr val="white"/>
                </a:solidFill>
                <a:latin typeface="Arial"/>
                <a:ea typeface="ＭＳ Ｐゴシック" pitchFamily="48" charset="-128"/>
              </a:endParaRPr>
            </a:p>
          </p:txBody>
        </p:sp>
      </p:grpSp>
      <p:sp>
        <p:nvSpPr>
          <p:cNvPr id="15" name="Oval 14"/>
          <p:cNvSpPr/>
          <p:nvPr/>
        </p:nvSpPr>
        <p:spPr bwMode="auto">
          <a:xfrm>
            <a:off x="7224833" y="1284356"/>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8</a:t>
            </a:r>
            <a:endParaRPr lang="en-US" sz="1200" kern="0" dirty="0">
              <a:solidFill>
                <a:prstClr val="white"/>
              </a:solidFill>
              <a:latin typeface="Arial"/>
              <a:ea typeface="ＭＳ Ｐゴシック" pitchFamily="48" charset="-128"/>
            </a:endParaRPr>
          </a:p>
        </p:txBody>
      </p:sp>
      <p:sp>
        <p:nvSpPr>
          <p:cNvPr id="16" name="TextBox 15"/>
          <p:cNvSpPr txBox="1"/>
          <p:nvPr/>
        </p:nvSpPr>
        <p:spPr>
          <a:xfrm>
            <a:off x="7544873" y="1284356"/>
            <a:ext cx="4357980" cy="396249"/>
          </a:xfrm>
          <a:prstGeom prst="rect">
            <a:avLst/>
          </a:prstGeom>
          <a:noFill/>
        </p:spPr>
        <p:txBody>
          <a:bodyPr wrap="none" rtlCol="0">
            <a:noAutofit/>
          </a:bodyPr>
          <a:lstStyle/>
          <a:p>
            <a:r>
              <a:rPr lang="en-US" sz="1400" dirty="0" smtClean="0"/>
              <a:t>Enter the PR number in the search field.</a:t>
            </a:r>
          </a:p>
        </p:txBody>
      </p:sp>
      <p:pic>
        <p:nvPicPr>
          <p:cNvPr id="17" name="Picture 16"/>
          <p:cNvPicPr>
            <a:picLocks noChangeAspect="1"/>
          </p:cNvPicPr>
          <p:nvPr/>
        </p:nvPicPr>
        <p:blipFill>
          <a:blip r:embed="rId4"/>
          <a:stretch>
            <a:fillRect/>
          </a:stretch>
        </p:blipFill>
        <p:spPr>
          <a:xfrm>
            <a:off x="6712064" y="3280084"/>
            <a:ext cx="4821194" cy="3280096"/>
          </a:xfrm>
          <a:prstGeom prst="rect">
            <a:avLst/>
          </a:prstGeom>
          <a:ln w="9525">
            <a:solidFill>
              <a:schemeClr val="accent1"/>
            </a:solidFill>
          </a:ln>
          <a:effectLst>
            <a:outerShdw blurRad="50800" dist="38100" dir="2700000" algn="tl" rotWithShape="0">
              <a:prstClr val="black">
                <a:alpha val="40000"/>
              </a:prstClr>
            </a:outerShdw>
          </a:effectLst>
        </p:spPr>
      </p:pic>
      <p:sp>
        <p:nvSpPr>
          <p:cNvPr id="18" name="Rectangle 17"/>
          <p:cNvSpPr/>
          <p:nvPr/>
        </p:nvSpPr>
        <p:spPr>
          <a:xfrm flipV="1">
            <a:off x="6712064" y="5758574"/>
            <a:ext cx="4821194" cy="76958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9" name="Oval 18"/>
          <p:cNvSpPr/>
          <p:nvPr/>
        </p:nvSpPr>
        <p:spPr bwMode="auto">
          <a:xfrm>
            <a:off x="11373238" y="5566535"/>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a:solidFill>
                  <a:prstClr val="white"/>
                </a:solidFill>
                <a:latin typeface="Arial"/>
                <a:ea typeface="ＭＳ Ｐゴシック" pitchFamily="48" charset="-128"/>
              </a:rPr>
              <a:t>9</a:t>
            </a:r>
          </a:p>
        </p:txBody>
      </p:sp>
      <p:sp>
        <p:nvSpPr>
          <p:cNvPr id="20" name="Rectangle 19"/>
          <p:cNvSpPr/>
          <p:nvPr/>
        </p:nvSpPr>
        <p:spPr>
          <a:xfrm flipV="1">
            <a:off x="6775296" y="3557703"/>
            <a:ext cx="575372" cy="208954"/>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21" name="Oval 20"/>
          <p:cNvSpPr/>
          <p:nvPr/>
        </p:nvSpPr>
        <p:spPr bwMode="auto">
          <a:xfrm>
            <a:off x="7162535" y="3398366"/>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10</a:t>
            </a:r>
            <a:endParaRPr lang="en-US" sz="1200" kern="0" dirty="0">
              <a:solidFill>
                <a:prstClr val="white"/>
              </a:solidFill>
              <a:latin typeface="Arial"/>
              <a:ea typeface="ＭＳ Ｐゴシック" pitchFamily="48" charset="-128"/>
            </a:endParaRPr>
          </a:p>
        </p:txBody>
      </p:sp>
      <p:sp>
        <p:nvSpPr>
          <p:cNvPr id="22" name="Oval 21"/>
          <p:cNvSpPr/>
          <p:nvPr/>
        </p:nvSpPr>
        <p:spPr bwMode="auto">
          <a:xfrm>
            <a:off x="676275" y="3817853"/>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a:solidFill>
                  <a:prstClr val="white"/>
                </a:solidFill>
                <a:latin typeface="Arial"/>
                <a:ea typeface="ＭＳ Ｐゴシック" pitchFamily="48" charset="-128"/>
              </a:rPr>
              <a:t>9</a:t>
            </a:r>
          </a:p>
        </p:txBody>
      </p:sp>
      <p:sp>
        <p:nvSpPr>
          <p:cNvPr id="23" name="TextBox 22"/>
          <p:cNvSpPr txBox="1"/>
          <p:nvPr/>
        </p:nvSpPr>
        <p:spPr>
          <a:xfrm>
            <a:off x="1069034" y="3794967"/>
            <a:ext cx="5264653" cy="390326"/>
          </a:xfrm>
          <a:prstGeom prst="rect">
            <a:avLst/>
          </a:prstGeom>
          <a:noFill/>
        </p:spPr>
        <p:txBody>
          <a:bodyPr wrap="none" rtlCol="0">
            <a:noAutofit/>
          </a:bodyPr>
          <a:lstStyle/>
          <a:p>
            <a:r>
              <a:rPr lang="en-US" sz="1400" dirty="0" smtClean="0"/>
              <a:t>On clicking on the approval flow, the list of approvers is displayed</a:t>
            </a:r>
          </a:p>
        </p:txBody>
      </p:sp>
      <p:sp>
        <p:nvSpPr>
          <p:cNvPr id="24" name="Oval 23"/>
          <p:cNvSpPr/>
          <p:nvPr/>
        </p:nvSpPr>
        <p:spPr bwMode="auto">
          <a:xfrm>
            <a:off x="676275" y="4375607"/>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10</a:t>
            </a:r>
            <a:endParaRPr lang="en-US" sz="1200" kern="0" dirty="0">
              <a:solidFill>
                <a:prstClr val="white"/>
              </a:solidFill>
              <a:latin typeface="Arial"/>
              <a:ea typeface="ＭＳ Ｐゴシック" pitchFamily="48" charset="-128"/>
            </a:endParaRPr>
          </a:p>
        </p:txBody>
      </p:sp>
      <p:sp>
        <p:nvSpPr>
          <p:cNvPr id="25" name="TextBox 24"/>
          <p:cNvSpPr txBox="1"/>
          <p:nvPr/>
        </p:nvSpPr>
        <p:spPr>
          <a:xfrm>
            <a:off x="1062178" y="4375607"/>
            <a:ext cx="5264653" cy="390326"/>
          </a:xfrm>
          <a:prstGeom prst="rect">
            <a:avLst/>
          </a:prstGeom>
          <a:noFill/>
        </p:spPr>
        <p:txBody>
          <a:bodyPr wrap="none" rtlCol="0">
            <a:noAutofit/>
          </a:bodyPr>
          <a:lstStyle/>
          <a:p>
            <a:r>
              <a:rPr lang="en-US" sz="1400" dirty="0" smtClean="0"/>
              <a:t>Click </a:t>
            </a:r>
            <a:r>
              <a:rPr lang="en-US" sz="1400" b="1" dirty="0" smtClean="0"/>
              <a:t>Edit</a:t>
            </a:r>
          </a:p>
        </p:txBody>
      </p:sp>
    </p:spTree>
    <p:extLst>
      <p:ext uri="{BB962C8B-B14F-4D97-AF65-F5344CB8AC3E}">
        <p14:creationId xmlns:p14="http://schemas.microsoft.com/office/powerpoint/2010/main" val="92723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Collaborative </a:t>
            </a:r>
            <a:r>
              <a:rPr lang="en-US" b="1" dirty="0"/>
              <a:t>Requisitioning (2 bids ‘n’ buy</a:t>
            </a:r>
            <a:r>
              <a:rPr lang="en-US" b="1" dirty="0" smtClean="0"/>
              <a:t>)</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21</a:t>
            </a:fld>
            <a:endParaRPr lang="en-US"/>
          </a:p>
        </p:txBody>
      </p:sp>
      <p:grpSp>
        <p:nvGrpSpPr>
          <p:cNvPr id="5" name="Group 4"/>
          <p:cNvGrpSpPr/>
          <p:nvPr/>
        </p:nvGrpSpPr>
        <p:grpSpPr>
          <a:xfrm>
            <a:off x="501650" y="1115939"/>
            <a:ext cx="6545679" cy="1417536"/>
            <a:chOff x="501650" y="1115939"/>
            <a:chExt cx="8211393" cy="1778264"/>
          </a:xfrm>
        </p:grpSpPr>
        <p:pic>
          <p:nvPicPr>
            <p:cNvPr id="4" name="Picture 3"/>
            <p:cNvPicPr>
              <a:picLocks noChangeAspect="1"/>
            </p:cNvPicPr>
            <p:nvPr/>
          </p:nvPicPr>
          <p:blipFill>
            <a:blip r:embed="rId3"/>
            <a:stretch>
              <a:fillRect/>
            </a:stretch>
          </p:blipFill>
          <p:spPr>
            <a:xfrm>
              <a:off x="501650" y="1115939"/>
              <a:ext cx="8211393" cy="1778264"/>
            </a:xfrm>
            <a:prstGeom prst="rect">
              <a:avLst/>
            </a:prstGeom>
            <a:ln w="9525">
              <a:solidFill>
                <a:schemeClr val="accent1"/>
              </a:solidFill>
            </a:ln>
            <a:effectLst>
              <a:outerShdw blurRad="50800" dist="38100" dir="2700000" algn="tl" rotWithShape="0">
                <a:prstClr val="black">
                  <a:alpha val="40000"/>
                </a:prstClr>
              </a:outerShdw>
            </a:effectLst>
          </p:spPr>
        </p:pic>
        <p:sp>
          <p:nvSpPr>
            <p:cNvPr id="10" name="Rectangle 9"/>
            <p:cNvSpPr/>
            <p:nvPr/>
          </p:nvSpPr>
          <p:spPr>
            <a:xfrm flipV="1">
              <a:off x="1007550" y="2526187"/>
              <a:ext cx="879973" cy="275736"/>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grpSp>
      <p:grpSp>
        <p:nvGrpSpPr>
          <p:cNvPr id="17" name="Group 16"/>
          <p:cNvGrpSpPr/>
          <p:nvPr/>
        </p:nvGrpSpPr>
        <p:grpSpPr>
          <a:xfrm>
            <a:off x="2780471" y="3191961"/>
            <a:ext cx="9016602" cy="3026799"/>
            <a:chOff x="3347973" y="3382467"/>
            <a:chExt cx="8449099" cy="2836293"/>
          </a:xfrm>
        </p:grpSpPr>
        <p:grpSp>
          <p:nvGrpSpPr>
            <p:cNvPr id="6" name="Group 5"/>
            <p:cNvGrpSpPr/>
            <p:nvPr/>
          </p:nvGrpSpPr>
          <p:grpSpPr>
            <a:xfrm>
              <a:off x="3347973" y="3382467"/>
              <a:ext cx="8449099" cy="2836293"/>
              <a:chOff x="0" y="916104"/>
              <a:chExt cx="9423633" cy="3163436"/>
            </a:xfrm>
          </p:grpSpPr>
          <p:pic>
            <p:nvPicPr>
              <p:cNvPr id="7" name="Picture 6"/>
              <p:cNvPicPr>
                <a:picLocks noChangeAspect="1"/>
              </p:cNvPicPr>
              <p:nvPr/>
            </p:nvPicPr>
            <p:blipFill rotWithShape="1">
              <a:blip r:embed="rId4"/>
              <a:srcRect r="50183"/>
              <a:stretch/>
            </p:blipFill>
            <p:spPr>
              <a:xfrm>
                <a:off x="0" y="916104"/>
                <a:ext cx="6073629" cy="3163436"/>
              </a:xfrm>
              <a:prstGeom prst="rect">
                <a:avLst/>
              </a:prstGeom>
            </p:spPr>
          </p:pic>
          <p:pic>
            <p:nvPicPr>
              <p:cNvPr id="8" name="Picture 7"/>
              <p:cNvPicPr>
                <a:picLocks noChangeAspect="1"/>
              </p:cNvPicPr>
              <p:nvPr/>
            </p:nvPicPr>
            <p:blipFill rotWithShape="1">
              <a:blip r:embed="rId4"/>
              <a:srcRect l="59037"/>
              <a:stretch/>
            </p:blipFill>
            <p:spPr>
              <a:xfrm>
                <a:off x="4429387" y="916104"/>
                <a:ext cx="4994246" cy="3163436"/>
              </a:xfrm>
              <a:prstGeom prst="rect">
                <a:avLst/>
              </a:prstGeom>
            </p:spPr>
          </p:pic>
        </p:grpSp>
        <p:sp>
          <p:nvSpPr>
            <p:cNvPr id="11" name="Rectangle 10"/>
            <p:cNvSpPr/>
            <p:nvPr/>
          </p:nvSpPr>
          <p:spPr>
            <a:xfrm flipV="1">
              <a:off x="7319300" y="5052671"/>
              <a:ext cx="2554542" cy="24078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2" name="Rectangle 11"/>
            <p:cNvSpPr/>
            <p:nvPr/>
          </p:nvSpPr>
          <p:spPr>
            <a:xfrm flipV="1">
              <a:off x="10897299" y="4244828"/>
              <a:ext cx="767866" cy="211123"/>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4" name="Oval 13"/>
            <p:cNvSpPr/>
            <p:nvPr/>
          </p:nvSpPr>
          <p:spPr bwMode="auto">
            <a:xfrm>
              <a:off x="9713822" y="4884355"/>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12</a:t>
              </a:r>
              <a:endParaRPr lang="en-US" sz="1200" kern="0" dirty="0">
                <a:solidFill>
                  <a:prstClr val="white"/>
                </a:solidFill>
                <a:latin typeface="Arial"/>
                <a:ea typeface="ＭＳ Ｐゴシック" pitchFamily="48" charset="-128"/>
              </a:endParaRPr>
            </a:p>
          </p:txBody>
        </p:sp>
        <p:sp>
          <p:nvSpPr>
            <p:cNvPr id="15" name="Oval 14"/>
            <p:cNvSpPr/>
            <p:nvPr/>
          </p:nvSpPr>
          <p:spPr bwMode="auto">
            <a:xfrm>
              <a:off x="11477032" y="4019501"/>
              <a:ext cx="320040" cy="320040"/>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13</a:t>
              </a:r>
              <a:endParaRPr lang="en-US" sz="1200" kern="0" dirty="0">
                <a:solidFill>
                  <a:prstClr val="white"/>
                </a:solidFill>
                <a:latin typeface="Arial"/>
                <a:ea typeface="ＭＳ Ｐゴシック" pitchFamily="48" charset="-128"/>
              </a:endParaRPr>
            </a:p>
          </p:txBody>
        </p:sp>
      </p:grpSp>
      <p:sp>
        <p:nvSpPr>
          <p:cNvPr id="16" name="TextBox 15"/>
          <p:cNvSpPr txBox="1"/>
          <p:nvPr/>
        </p:nvSpPr>
        <p:spPr>
          <a:xfrm>
            <a:off x="7573316" y="1284417"/>
            <a:ext cx="4357980" cy="392878"/>
          </a:xfrm>
          <a:prstGeom prst="rect">
            <a:avLst/>
          </a:prstGeom>
          <a:noFill/>
        </p:spPr>
        <p:txBody>
          <a:bodyPr wrap="none" rtlCol="0">
            <a:noAutofit/>
          </a:bodyPr>
          <a:lstStyle/>
          <a:p>
            <a:r>
              <a:rPr lang="en-US" sz="1400" dirty="0" smtClean="0"/>
              <a:t>Click </a:t>
            </a:r>
            <a:r>
              <a:rPr lang="en-US" sz="1400" b="1" dirty="0" smtClean="0"/>
              <a:t>Actions</a:t>
            </a:r>
            <a:r>
              <a:rPr lang="en-US" sz="1400" dirty="0" smtClean="0"/>
              <a:t> and select </a:t>
            </a:r>
            <a:r>
              <a:rPr lang="en-US" sz="1400" b="1" dirty="0" smtClean="0"/>
              <a:t>Edit</a:t>
            </a:r>
          </a:p>
        </p:txBody>
      </p:sp>
      <p:sp>
        <p:nvSpPr>
          <p:cNvPr id="19" name="Rectangle 18"/>
          <p:cNvSpPr/>
          <p:nvPr/>
        </p:nvSpPr>
        <p:spPr>
          <a:xfrm>
            <a:off x="7584692" y="1703027"/>
            <a:ext cx="4020203" cy="307777"/>
          </a:xfrm>
          <a:prstGeom prst="rect">
            <a:avLst/>
          </a:prstGeom>
          <a:noFill/>
        </p:spPr>
        <p:txBody>
          <a:bodyPr wrap="none" rtlCol="0">
            <a:noAutofit/>
          </a:bodyPr>
          <a:lstStyle/>
          <a:p>
            <a:r>
              <a:rPr lang="en-US" sz="1400" dirty="0"/>
              <a:t>Select </a:t>
            </a:r>
            <a:r>
              <a:rPr lang="en-US" sz="1400" b="1" dirty="0" smtClean="0"/>
              <a:t>Yes</a:t>
            </a:r>
            <a:r>
              <a:rPr lang="en-US" sz="1400" dirty="0" smtClean="0"/>
              <a:t> </a:t>
            </a:r>
            <a:r>
              <a:rPr lang="en-US" sz="1400" dirty="0"/>
              <a:t>in the Collaborate with supplier field</a:t>
            </a:r>
          </a:p>
        </p:txBody>
      </p:sp>
      <p:sp>
        <p:nvSpPr>
          <p:cNvPr id="21" name="Oval 20"/>
          <p:cNvSpPr/>
          <p:nvPr/>
        </p:nvSpPr>
        <p:spPr bwMode="auto">
          <a:xfrm>
            <a:off x="1430791" y="2008478"/>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11</a:t>
            </a:r>
            <a:endParaRPr lang="en-US" sz="1200" kern="0" dirty="0">
              <a:solidFill>
                <a:prstClr val="white"/>
              </a:solidFill>
              <a:latin typeface="Arial"/>
              <a:ea typeface="ＭＳ Ｐゴシック" pitchFamily="48" charset="-128"/>
            </a:endParaRPr>
          </a:p>
        </p:txBody>
      </p:sp>
      <p:sp>
        <p:nvSpPr>
          <p:cNvPr id="22" name="Oval 21"/>
          <p:cNvSpPr/>
          <p:nvPr/>
        </p:nvSpPr>
        <p:spPr bwMode="auto">
          <a:xfrm>
            <a:off x="7243156" y="1711227"/>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12</a:t>
            </a:r>
            <a:endParaRPr lang="en-US" sz="1200" kern="0" dirty="0">
              <a:solidFill>
                <a:prstClr val="white"/>
              </a:solidFill>
              <a:latin typeface="Arial"/>
              <a:ea typeface="ＭＳ Ｐゴシック" pitchFamily="48" charset="-128"/>
            </a:endParaRPr>
          </a:p>
        </p:txBody>
      </p:sp>
      <p:sp>
        <p:nvSpPr>
          <p:cNvPr id="23" name="Oval 22"/>
          <p:cNvSpPr/>
          <p:nvPr/>
        </p:nvSpPr>
        <p:spPr bwMode="auto">
          <a:xfrm>
            <a:off x="7243156" y="1301827"/>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11</a:t>
            </a:r>
            <a:endParaRPr lang="en-US" sz="1200" kern="0" dirty="0">
              <a:solidFill>
                <a:prstClr val="white"/>
              </a:solidFill>
              <a:latin typeface="Arial"/>
              <a:ea typeface="ＭＳ Ｐゴシック" pitchFamily="48" charset="-128"/>
            </a:endParaRPr>
          </a:p>
        </p:txBody>
      </p:sp>
      <p:sp>
        <p:nvSpPr>
          <p:cNvPr id="24" name="Oval 23"/>
          <p:cNvSpPr/>
          <p:nvPr/>
        </p:nvSpPr>
        <p:spPr bwMode="auto">
          <a:xfrm>
            <a:off x="7243967" y="2165013"/>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13</a:t>
            </a:r>
            <a:endParaRPr lang="en-US" sz="1200" kern="0" dirty="0">
              <a:solidFill>
                <a:prstClr val="white"/>
              </a:solidFill>
              <a:latin typeface="Arial"/>
              <a:ea typeface="ＭＳ Ｐゴシック" pitchFamily="48" charset="-128"/>
            </a:endParaRPr>
          </a:p>
        </p:txBody>
      </p:sp>
      <p:sp>
        <p:nvSpPr>
          <p:cNvPr id="25" name="Rectangle 24"/>
          <p:cNvSpPr/>
          <p:nvPr/>
        </p:nvSpPr>
        <p:spPr>
          <a:xfrm>
            <a:off x="7584692" y="2129002"/>
            <a:ext cx="4212380" cy="523220"/>
          </a:xfrm>
          <a:prstGeom prst="rect">
            <a:avLst/>
          </a:prstGeom>
        </p:spPr>
        <p:txBody>
          <a:bodyPr wrap="square">
            <a:spAutoFit/>
          </a:bodyPr>
          <a:lstStyle/>
          <a:p>
            <a:r>
              <a:rPr lang="en-US" sz="1400" dirty="0"/>
              <a:t>Click </a:t>
            </a:r>
            <a:r>
              <a:rPr lang="en-US" sz="1400" b="1" dirty="0" smtClean="0"/>
              <a:t>Change</a:t>
            </a:r>
            <a:r>
              <a:rPr lang="en-US" sz="1400" dirty="0" smtClean="0"/>
              <a:t> </a:t>
            </a:r>
            <a:r>
              <a:rPr lang="en-US" sz="1400" dirty="0"/>
              <a:t>to select new supplier or delete </a:t>
            </a:r>
            <a:r>
              <a:rPr lang="en-US" sz="1400" dirty="0" smtClean="0"/>
              <a:t>existing supplier</a:t>
            </a:r>
            <a:endParaRPr lang="en-US" sz="1400" dirty="0"/>
          </a:p>
        </p:txBody>
      </p:sp>
      <p:sp>
        <p:nvSpPr>
          <p:cNvPr id="2" name="Rectangle 1"/>
          <p:cNvSpPr/>
          <p:nvPr/>
        </p:nvSpPr>
        <p:spPr>
          <a:xfrm>
            <a:off x="2780471" y="3191961"/>
            <a:ext cx="9016601" cy="3026799"/>
          </a:xfrm>
          <a:prstGeom prst="rect">
            <a:avLst/>
          </a:prstGeom>
          <a:no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257490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Collaborative </a:t>
            </a:r>
            <a:r>
              <a:rPr lang="en-US" b="1" dirty="0"/>
              <a:t>Requisitioning (2 bids ‘n’ buy</a:t>
            </a:r>
            <a:r>
              <a:rPr lang="en-US" b="1" dirty="0" smtClean="0"/>
              <a:t>)</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22</a:t>
            </a:fld>
            <a:endParaRPr lang="en-US"/>
          </a:p>
        </p:txBody>
      </p:sp>
      <p:grpSp>
        <p:nvGrpSpPr>
          <p:cNvPr id="15" name="Group 14"/>
          <p:cNvGrpSpPr/>
          <p:nvPr/>
        </p:nvGrpSpPr>
        <p:grpSpPr>
          <a:xfrm>
            <a:off x="501650" y="1000807"/>
            <a:ext cx="3118646" cy="2722803"/>
            <a:chOff x="501650" y="1000808"/>
            <a:chExt cx="2735563" cy="2388344"/>
          </a:xfrm>
        </p:grpSpPr>
        <p:pic>
          <p:nvPicPr>
            <p:cNvPr id="8" name="Picture 7"/>
            <p:cNvPicPr>
              <a:picLocks noChangeAspect="1"/>
            </p:cNvPicPr>
            <p:nvPr/>
          </p:nvPicPr>
          <p:blipFill>
            <a:blip r:embed="rId3"/>
            <a:stretch>
              <a:fillRect/>
            </a:stretch>
          </p:blipFill>
          <p:spPr>
            <a:xfrm>
              <a:off x="501650" y="1000808"/>
              <a:ext cx="2735563" cy="2388344"/>
            </a:xfrm>
            <a:prstGeom prst="rect">
              <a:avLst/>
            </a:prstGeom>
            <a:ln w="9525">
              <a:solidFill>
                <a:schemeClr val="accent1"/>
              </a:solidFill>
            </a:ln>
            <a:effectLst>
              <a:outerShdw blurRad="50800" dist="38100" dir="2700000" algn="tl" rotWithShape="0">
                <a:prstClr val="black">
                  <a:alpha val="40000"/>
                </a:prstClr>
              </a:outerShdw>
            </a:effectLst>
          </p:spPr>
        </p:pic>
        <p:sp>
          <p:nvSpPr>
            <p:cNvPr id="12" name="Rectangle 11"/>
            <p:cNvSpPr/>
            <p:nvPr/>
          </p:nvSpPr>
          <p:spPr>
            <a:xfrm flipV="1">
              <a:off x="2542735" y="1684390"/>
              <a:ext cx="502469" cy="152799"/>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grpSp>
      <p:grpSp>
        <p:nvGrpSpPr>
          <p:cNvPr id="2" name="Group 1"/>
          <p:cNvGrpSpPr/>
          <p:nvPr/>
        </p:nvGrpSpPr>
        <p:grpSpPr>
          <a:xfrm>
            <a:off x="7511606" y="2583065"/>
            <a:ext cx="4021652" cy="3449175"/>
            <a:chOff x="6348777" y="1000808"/>
            <a:chExt cx="4021652" cy="3449175"/>
          </a:xfrm>
        </p:grpSpPr>
        <p:pic>
          <p:nvPicPr>
            <p:cNvPr id="10" name="Picture 9"/>
            <p:cNvPicPr>
              <a:picLocks noChangeAspect="1"/>
            </p:cNvPicPr>
            <p:nvPr/>
          </p:nvPicPr>
          <p:blipFill rotWithShape="1">
            <a:blip r:embed="rId4"/>
            <a:srcRect l="57523" t="27646" r="3807" b="13394"/>
            <a:stretch/>
          </p:blipFill>
          <p:spPr>
            <a:xfrm>
              <a:off x="6348777" y="1000808"/>
              <a:ext cx="4021652" cy="3449175"/>
            </a:xfrm>
            <a:prstGeom prst="rect">
              <a:avLst/>
            </a:prstGeom>
            <a:ln w="9525">
              <a:solidFill>
                <a:schemeClr val="accent1"/>
              </a:solidFill>
            </a:ln>
            <a:effectLst>
              <a:outerShdw blurRad="50800" dist="38100" dir="2700000" algn="tl" rotWithShape="0">
                <a:prstClr val="black">
                  <a:alpha val="40000"/>
                </a:prstClr>
              </a:outerShdw>
            </a:effectLst>
          </p:spPr>
        </p:pic>
        <p:sp>
          <p:nvSpPr>
            <p:cNvPr id="13" name="Rectangle 12"/>
            <p:cNvSpPr/>
            <p:nvPr/>
          </p:nvSpPr>
          <p:spPr>
            <a:xfrm flipV="1">
              <a:off x="8054302" y="2428264"/>
              <a:ext cx="1567870" cy="1908844"/>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grpSp>
      <p:sp>
        <p:nvSpPr>
          <p:cNvPr id="16" name="Oval 15"/>
          <p:cNvSpPr/>
          <p:nvPr/>
        </p:nvSpPr>
        <p:spPr bwMode="auto">
          <a:xfrm>
            <a:off x="3217441" y="1534293"/>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14</a:t>
            </a:r>
            <a:endParaRPr lang="en-US" sz="1200" kern="0" dirty="0">
              <a:solidFill>
                <a:prstClr val="white"/>
              </a:solidFill>
              <a:latin typeface="Arial"/>
              <a:ea typeface="ＭＳ Ｐゴシック" pitchFamily="48" charset="-128"/>
            </a:endParaRPr>
          </a:p>
        </p:txBody>
      </p:sp>
      <p:sp>
        <p:nvSpPr>
          <p:cNvPr id="17" name="Rectangle 16"/>
          <p:cNvSpPr/>
          <p:nvPr/>
        </p:nvSpPr>
        <p:spPr>
          <a:xfrm>
            <a:off x="4287220" y="1943477"/>
            <a:ext cx="7246038" cy="523220"/>
          </a:xfrm>
          <a:prstGeom prst="rect">
            <a:avLst/>
          </a:prstGeom>
        </p:spPr>
        <p:txBody>
          <a:bodyPr wrap="square">
            <a:spAutoFit/>
          </a:bodyPr>
          <a:lstStyle/>
          <a:p>
            <a:r>
              <a:rPr lang="en-US" sz="1400" dirty="0"/>
              <a:t>Select </a:t>
            </a:r>
            <a:r>
              <a:rPr lang="en-US" sz="1400" dirty="0" smtClean="0"/>
              <a:t>the appropriate bidding </a:t>
            </a:r>
            <a:r>
              <a:rPr lang="en-US" sz="1400" dirty="0"/>
              <a:t>type: Closed; </a:t>
            </a:r>
            <a:r>
              <a:rPr lang="en-US" sz="1400" dirty="0" smtClean="0"/>
              <a:t>Open-amount; Open-Amount</a:t>
            </a:r>
            <a:r>
              <a:rPr lang="en-US" sz="1400" dirty="0"/>
              <a:t>, Rank; Open-Amount, Rank, Supplier</a:t>
            </a:r>
          </a:p>
        </p:txBody>
      </p:sp>
      <p:sp>
        <p:nvSpPr>
          <p:cNvPr id="18" name="Rectangle 17"/>
          <p:cNvSpPr/>
          <p:nvPr/>
        </p:nvSpPr>
        <p:spPr>
          <a:xfrm>
            <a:off x="883259" y="6019271"/>
            <a:ext cx="4682692" cy="307777"/>
          </a:xfrm>
          <a:prstGeom prst="rect">
            <a:avLst/>
          </a:prstGeom>
        </p:spPr>
        <p:txBody>
          <a:bodyPr wrap="none">
            <a:spAutoFit/>
          </a:bodyPr>
          <a:lstStyle/>
          <a:p>
            <a:r>
              <a:rPr lang="en-US" sz="1400" dirty="0"/>
              <a:t>Price: Choose between Fixed; Negotiable; Not to exceed</a:t>
            </a:r>
          </a:p>
        </p:txBody>
      </p:sp>
      <p:sp>
        <p:nvSpPr>
          <p:cNvPr id="19" name="Rectangle 18"/>
          <p:cNvSpPr/>
          <p:nvPr/>
        </p:nvSpPr>
        <p:spPr>
          <a:xfrm>
            <a:off x="4281295" y="960018"/>
            <a:ext cx="7251963" cy="523220"/>
          </a:xfrm>
          <a:prstGeom prst="rect">
            <a:avLst/>
          </a:prstGeom>
        </p:spPr>
        <p:txBody>
          <a:bodyPr wrap="square">
            <a:spAutoFit/>
          </a:bodyPr>
          <a:lstStyle/>
          <a:p>
            <a:r>
              <a:rPr lang="en-US" sz="1400" dirty="0"/>
              <a:t>On Choose Value for Custom Invited Supplier, click </a:t>
            </a:r>
            <a:r>
              <a:rPr lang="en-US" sz="1400" b="1" dirty="0" smtClean="0"/>
              <a:t>Select</a:t>
            </a:r>
            <a:r>
              <a:rPr lang="en-US" sz="1400" dirty="0" smtClean="0"/>
              <a:t> </a:t>
            </a:r>
            <a:r>
              <a:rPr lang="en-US" sz="1400" dirty="0"/>
              <a:t>button next to the Vendor of choice.</a:t>
            </a:r>
          </a:p>
        </p:txBody>
      </p:sp>
      <p:sp>
        <p:nvSpPr>
          <p:cNvPr id="20" name="Rectangle 19"/>
          <p:cNvSpPr/>
          <p:nvPr/>
        </p:nvSpPr>
        <p:spPr>
          <a:xfrm flipV="1">
            <a:off x="2980965" y="3492870"/>
            <a:ext cx="572834" cy="17419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21" name="Oval 20"/>
          <p:cNvSpPr/>
          <p:nvPr/>
        </p:nvSpPr>
        <p:spPr bwMode="auto">
          <a:xfrm>
            <a:off x="3416280" y="3250548"/>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15</a:t>
            </a:r>
            <a:endParaRPr lang="en-US" sz="1200" kern="0" dirty="0">
              <a:solidFill>
                <a:prstClr val="white"/>
              </a:solidFill>
              <a:latin typeface="Arial"/>
              <a:ea typeface="ＭＳ Ｐゴシック" pitchFamily="48" charset="-128"/>
            </a:endParaRPr>
          </a:p>
        </p:txBody>
      </p:sp>
      <p:sp>
        <p:nvSpPr>
          <p:cNvPr id="22" name="Oval 21"/>
          <p:cNvSpPr/>
          <p:nvPr/>
        </p:nvSpPr>
        <p:spPr bwMode="auto">
          <a:xfrm>
            <a:off x="3871776" y="1018741"/>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14</a:t>
            </a:r>
            <a:endParaRPr lang="en-US" sz="1200" kern="0" dirty="0">
              <a:solidFill>
                <a:prstClr val="white"/>
              </a:solidFill>
              <a:latin typeface="Arial"/>
              <a:ea typeface="ＭＳ Ｐゴシック" pitchFamily="48" charset="-128"/>
            </a:endParaRPr>
          </a:p>
        </p:txBody>
      </p:sp>
      <p:sp>
        <p:nvSpPr>
          <p:cNvPr id="23" name="Oval 22"/>
          <p:cNvSpPr/>
          <p:nvPr/>
        </p:nvSpPr>
        <p:spPr bwMode="auto">
          <a:xfrm>
            <a:off x="3871776" y="1534293"/>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15</a:t>
            </a:r>
            <a:endParaRPr lang="en-US" sz="1200" kern="0" dirty="0">
              <a:solidFill>
                <a:prstClr val="white"/>
              </a:solidFill>
              <a:latin typeface="Arial"/>
              <a:ea typeface="ＭＳ Ｐゴシック" pitchFamily="48" charset="-128"/>
            </a:endParaRPr>
          </a:p>
        </p:txBody>
      </p:sp>
      <p:sp>
        <p:nvSpPr>
          <p:cNvPr id="24" name="Rectangle 23"/>
          <p:cNvSpPr/>
          <p:nvPr/>
        </p:nvSpPr>
        <p:spPr>
          <a:xfrm>
            <a:off x="4281295" y="1519332"/>
            <a:ext cx="3159839" cy="307777"/>
          </a:xfrm>
          <a:prstGeom prst="rect">
            <a:avLst/>
          </a:prstGeom>
        </p:spPr>
        <p:txBody>
          <a:bodyPr wrap="none">
            <a:spAutoFit/>
          </a:bodyPr>
          <a:lstStyle/>
          <a:p>
            <a:r>
              <a:rPr lang="en-US" sz="1400" dirty="0" smtClean="0"/>
              <a:t>Click </a:t>
            </a:r>
            <a:r>
              <a:rPr lang="en-US" sz="1400" b="1" dirty="0" smtClean="0"/>
              <a:t>Done</a:t>
            </a:r>
            <a:r>
              <a:rPr lang="en-US" sz="1400" dirty="0" smtClean="0"/>
              <a:t> after selecting a supplier</a:t>
            </a:r>
            <a:endParaRPr lang="en-US" sz="1400" dirty="0"/>
          </a:p>
        </p:txBody>
      </p:sp>
      <p:sp>
        <p:nvSpPr>
          <p:cNvPr id="25" name="Oval 24"/>
          <p:cNvSpPr/>
          <p:nvPr/>
        </p:nvSpPr>
        <p:spPr bwMode="auto">
          <a:xfrm>
            <a:off x="3871776" y="2034319"/>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16</a:t>
            </a:r>
            <a:endParaRPr lang="en-US" sz="1200" kern="0" dirty="0">
              <a:solidFill>
                <a:prstClr val="white"/>
              </a:solidFill>
              <a:latin typeface="Arial"/>
              <a:ea typeface="ＭＳ Ｐゴシック" pitchFamily="48" charset="-128"/>
            </a:endParaRPr>
          </a:p>
        </p:txBody>
      </p:sp>
      <p:sp>
        <p:nvSpPr>
          <p:cNvPr id="26" name="Oval 25"/>
          <p:cNvSpPr/>
          <p:nvPr/>
        </p:nvSpPr>
        <p:spPr bwMode="auto">
          <a:xfrm>
            <a:off x="10614233" y="3663580"/>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16</a:t>
            </a:r>
            <a:endParaRPr lang="en-US" sz="1200" kern="0" dirty="0">
              <a:solidFill>
                <a:prstClr val="white"/>
              </a:solidFill>
              <a:latin typeface="Arial"/>
              <a:ea typeface="ＭＳ Ｐゴシック" pitchFamily="48" charset="-128"/>
            </a:endParaRPr>
          </a:p>
        </p:txBody>
      </p:sp>
      <p:grpSp>
        <p:nvGrpSpPr>
          <p:cNvPr id="29" name="Group 28"/>
          <p:cNvGrpSpPr/>
          <p:nvPr/>
        </p:nvGrpSpPr>
        <p:grpSpPr>
          <a:xfrm>
            <a:off x="501651" y="3752687"/>
            <a:ext cx="5462922" cy="2078160"/>
            <a:chOff x="501650" y="4007257"/>
            <a:chExt cx="4886257" cy="1858790"/>
          </a:xfrm>
        </p:grpSpPr>
        <p:pic>
          <p:nvPicPr>
            <p:cNvPr id="11" name="Picture 10"/>
            <p:cNvPicPr>
              <a:picLocks noChangeAspect="1"/>
            </p:cNvPicPr>
            <p:nvPr/>
          </p:nvPicPr>
          <p:blipFill rotWithShape="1">
            <a:blip r:embed="rId5"/>
            <a:srcRect l="5160" t="57615" r="66904" b="24159"/>
            <a:stretch/>
          </p:blipFill>
          <p:spPr>
            <a:xfrm>
              <a:off x="501650" y="4072816"/>
              <a:ext cx="4886257" cy="1793231"/>
            </a:xfrm>
            <a:prstGeom prst="rect">
              <a:avLst/>
            </a:prstGeom>
            <a:ln w="9525">
              <a:solidFill>
                <a:schemeClr val="accent1"/>
              </a:solidFill>
            </a:ln>
            <a:effectLst>
              <a:outerShdw blurRad="50800" dist="38100" dir="2700000" algn="tl" rotWithShape="0">
                <a:prstClr val="black">
                  <a:alpha val="40000"/>
                </a:prstClr>
              </a:outerShdw>
            </a:effectLst>
          </p:spPr>
        </p:pic>
        <p:sp>
          <p:nvSpPr>
            <p:cNvPr id="14" name="Rectangle 13"/>
            <p:cNvSpPr/>
            <p:nvPr/>
          </p:nvSpPr>
          <p:spPr>
            <a:xfrm flipV="1">
              <a:off x="3472378" y="4178025"/>
              <a:ext cx="1440803" cy="1553464"/>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27" name="Oval 26"/>
            <p:cNvSpPr/>
            <p:nvPr/>
          </p:nvSpPr>
          <p:spPr bwMode="auto">
            <a:xfrm>
              <a:off x="4713072" y="4007257"/>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17</a:t>
              </a:r>
              <a:endParaRPr lang="en-US" sz="1200" kern="0" dirty="0">
                <a:solidFill>
                  <a:prstClr val="white"/>
                </a:solidFill>
                <a:latin typeface="Arial"/>
                <a:ea typeface="ＭＳ Ｐゴシック" pitchFamily="48" charset="-128"/>
              </a:endParaRPr>
            </a:p>
          </p:txBody>
        </p:sp>
      </p:grpSp>
      <p:sp>
        <p:nvSpPr>
          <p:cNvPr id="28" name="Oval 27"/>
          <p:cNvSpPr/>
          <p:nvPr/>
        </p:nvSpPr>
        <p:spPr bwMode="auto">
          <a:xfrm>
            <a:off x="501650" y="5999151"/>
            <a:ext cx="341536" cy="341536"/>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17</a:t>
            </a:r>
            <a:endParaRPr lang="en-US" sz="1200" kern="0" dirty="0">
              <a:solidFill>
                <a:prstClr val="white"/>
              </a:solidFill>
              <a:latin typeface="Arial"/>
              <a:ea typeface="ＭＳ Ｐゴシック" pitchFamily="48" charset="-128"/>
            </a:endParaRPr>
          </a:p>
        </p:txBody>
      </p:sp>
    </p:spTree>
    <p:extLst>
      <p:ext uri="{BB962C8B-B14F-4D97-AF65-F5344CB8AC3E}">
        <p14:creationId xmlns:p14="http://schemas.microsoft.com/office/powerpoint/2010/main" val="575824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Collaborative </a:t>
            </a:r>
            <a:r>
              <a:rPr lang="en-US" b="1" dirty="0"/>
              <a:t>Requisitioning (2 bids ‘n’ buy</a:t>
            </a:r>
            <a:r>
              <a:rPr lang="en-US" b="1" dirty="0" smtClean="0"/>
              <a:t>)</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23</a:t>
            </a:fld>
            <a:endParaRPr lang="en-US"/>
          </a:p>
        </p:txBody>
      </p:sp>
      <p:grpSp>
        <p:nvGrpSpPr>
          <p:cNvPr id="22" name="Group 21"/>
          <p:cNvGrpSpPr/>
          <p:nvPr/>
        </p:nvGrpSpPr>
        <p:grpSpPr>
          <a:xfrm>
            <a:off x="501650" y="992140"/>
            <a:ext cx="6142990" cy="1075023"/>
            <a:chOff x="501650" y="757500"/>
            <a:chExt cx="6142990" cy="1075023"/>
          </a:xfrm>
        </p:grpSpPr>
        <p:pic>
          <p:nvPicPr>
            <p:cNvPr id="5" name="Picture 4"/>
            <p:cNvPicPr>
              <a:picLocks noChangeAspect="1"/>
            </p:cNvPicPr>
            <p:nvPr/>
          </p:nvPicPr>
          <p:blipFill>
            <a:blip r:embed="rId3"/>
            <a:stretch>
              <a:fillRect/>
            </a:stretch>
          </p:blipFill>
          <p:spPr>
            <a:xfrm>
              <a:off x="501650" y="757500"/>
              <a:ext cx="6142990" cy="1075023"/>
            </a:xfrm>
            <a:prstGeom prst="rect">
              <a:avLst/>
            </a:prstGeom>
            <a:ln w="9525">
              <a:solidFill>
                <a:schemeClr val="accent1"/>
              </a:solidFill>
            </a:ln>
            <a:effectLst>
              <a:outerShdw blurRad="50800" dist="38100" dir="2700000" algn="tl" rotWithShape="0">
                <a:prstClr val="black">
                  <a:alpha val="40000"/>
                </a:prstClr>
              </a:outerShdw>
            </a:effectLst>
          </p:spPr>
        </p:pic>
        <p:sp>
          <p:nvSpPr>
            <p:cNvPr id="11" name="Rectangle 10"/>
            <p:cNvSpPr/>
            <p:nvPr/>
          </p:nvSpPr>
          <p:spPr>
            <a:xfrm flipV="1">
              <a:off x="2385864" y="1290523"/>
              <a:ext cx="1506868" cy="334539"/>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2" name="Oval 11"/>
            <p:cNvSpPr/>
            <p:nvPr/>
          </p:nvSpPr>
          <p:spPr bwMode="auto">
            <a:xfrm>
              <a:off x="3701810" y="1022349"/>
              <a:ext cx="381843" cy="381843"/>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18</a:t>
              </a:r>
              <a:endParaRPr lang="en-US" sz="1200" kern="0" dirty="0">
                <a:solidFill>
                  <a:prstClr val="white"/>
                </a:solidFill>
                <a:latin typeface="Arial"/>
                <a:ea typeface="ＭＳ Ｐゴシック" pitchFamily="48" charset="-128"/>
              </a:endParaRPr>
            </a:p>
          </p:txBody>
        </p:sp>
      </p:grpSp>
      <p:sp>
        <p:nvSpPr>
          <p:cNvPr id="16" name="Oval 15"/>
          <p:cNvSpPr/>
          <p:nvPr/>
        </p:nvSpPr>
        <p:spPr bwMode="auto">
          <a:xfrm>
            <a:off x="7188459" y="801219"/>
            <a:ext cx="381843" cy="381843"/>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18</a:t>
            </a:r>
            <a:endParaRPr lang="en-US" sz="1200" kern="0" dirty="0">
              <a:solidFill>
                <a:prstClr val="white"/>
              </a:solidFill>
              <a:latin typeface="Arial"/>
              <a:ea typeface="ＭＳ Ｐゴシック" pitchFamily="48" charset="-128"/>
            </a:endParaRPr>
          </a:p>
        </p:txBody>
      </p:sp>
      <p:sp>
        <p:nvSpPr>
          <p:cNvPr id="17" name="Oval 16"/>
          <p:cNvSpPr/>
          <p:nvPr/>
        </p:nvSpPr>
        <p:spPr bwMode="auto">
          <a:xfrm>
            <a:off x="7188459" y="1334122"/>
            <a:ext cx="381843" cy="381843"/>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19</a:t>
            </a:r>
            <a:endParaRPr lang="en-US" sz="1200" kern="0" dirty="0">
              <a:solidFill>
                <a:prstClr val="white"/>
              </a:solidFill>
              <a:latin typeface="Arial"/>
              <a:ea typeface="ＭＳ Ｐゴシック" pitchFamily="48" charset="-128"/>
            </a:endParaRPr>
          </a:p>
        </p:txBody>
      </p:sp>
      <p:sp>
        <p:nvSpPr>
          <p:cNvPr id="18" name="Oval 17"/>
          <p:cNvSpPr/>
          <p:nvPr/>
        </p:nvSpPr>
        <p:spPr bwMode="auto">
          <a:xfrm>
            <a:off x="7196901" y="1867025"/>
            <a:ext cx="381843" cy="381843"/>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20</a:t>
            </a:r>
            <a:endParaRPr lang="en-US" sz="1200" kern="0" dirty="0">
              <a:solidFill>
                <a:prstClr val="white"/>
              </a:solidFill>
              <a:latin typeface="Arial"/>
              <a:ea typeface="ＭＳ Ｐゴシック" pitchFamily="48" charset="-128"/>
            </a:endParaRPr>
          </a:p>
        </p:txBody>
      </p:sp>
      <p:sp>
        <p:nvSpPr>
          <p:cNvPr id="4" name="Rectangle 3"/>
          <p:cNvSpPr/>
          <p:nvPr/>
        </p:nvSpPr>
        <p:spPr>
          <a:xfrm>
            <a:off x="7601651" y="1888548"/>
            <a:ext cx="2722220" cy="307777"/>
          </a:xfrm>
          <a:prstGeom prst="rect">
            <a:avLst/>
          </a:prstGeom>
          <a:noFill/>
        </p:spPr>
        <p:txBody>
          <a:bodyPr wrap="none" rtlCol="0">
            <a:noAutofit/>
          </a:bodyPr>
          <a:lstStyle/>
          <a:p>
            <a:r>
              <a:rPr lang="en-US" sz="1400" dirty="0"/>
              <a:t>Status changes to Collaborating</a:t>
            </a:r>
          </a:p>
        </p:txBody>
      </p:sp>
      <p:sp>
        <p:nvSpPr>
          <p:cNvPr id="19" name="TextBox 18"/>
          <p:cNvSpPr txBox="1"/>
          <p:nvPr/>
        </p:nvSpPr>
        <p:spPr>
          <a:xfrm>
            <a:off x="7601651" y="1313111"/>
            <a:ext cx="4088700" cy="360377"/>
          </a:xfrm>
          <a:prstGeom prst="rect">
            <a:avLst/>
          </a:prstGeom>
          <a:noFill/>
        </p:spPr>
        <p:txBody>
          <a:bodyPr wrap="none" rtlCol="0">
            <a:noAutofit/>
          </a:bodyPr>
          <a:lstStyle/>
          <a:p>
            <a:r>
              <a:rPr lang="en-US" sz="1400" dirty="0" smtClean="0"/>
              <a:t>On clicking on the approval flow, the updated list of</a:t>
            </a:r>
          </a:p>
          <a:p>
            <a:r>
              <a:rPr lang="en-US" sz="1400" dirty="0" smtClean="0"/>
              <a:t>approvers is displayed</a:t>
            </a:r>
          </a:p>
        </p:txBody>
      </p:sp>
      <p:sp>
        <p:nvSpPr>
          <p:cNvPr id="20" name="TextBox 19"/>
          <p:cNvSpPr txBox="1"/>
          <p:nvPr/>
        </p:nvSpPr>
        <p:spPr>
          <a:xfrm>
            <a:off x="7601651" y="746705"/>
            <a:ext cx="4088700" cy="591428"/>
          </a:xfrm>
          <a:prstGeom prst="rect">
            <a:avLst/>
          </a:prstGeom>
          <a:noFill/>
        </p:spPr>
        <p:txBody>
          <a:bodyPr wrap="none" rtlCol="0">
            <a:noAutofit/>
          </a:bodyPr>
          <a:lstStyle/>
          <a:p>
            <a:r>
              <a:rPr lang="en-US" sz="1400" dirty="0" smtClean="0"/>
              <a:t>Click </a:t>
            </a:r>
            <a:r>
              <a:rPr lang="en-US" sz="1400" b="1" dirty="0" smtClean="0"/>
              <a:t>View Requisition</a:t>
            </a:r>
            <a:r>
              <a:rPr lang="en-US" sz="1400" dirty="0" smtClean="0"/>
              <a:t> to check for the PR status </a:t>
            </a:r>
          </a:p>
          <a:p>
            <a:r>
              <a:rPr lang="en-US" sz="1400" dirty="0" smtClean="0"/>
              <a:t>and approval flow</a:t>
            </a:r>
          </a:p>
        </p:txBody>
      </p:sp>
      <p:grpSp>
        <p:nvGrpSpPr>
          <p:cNvPr id="25" name="Group 24"/>
          <p:cNvGrpSpPr/>
          <p:nvPr/>
        </p:nvGrpSpPr>
        <p:grpSpPr>
          <a:xfrm>
            <a:off x="501650" y="2378416"/>
            <a:ext cx="8111511" cy="3854604"/>
            <a:chOff x="501650" y="2378416"/>
            <a:chExt cx="8111511" cy="3854604"/>
          </a:xfrm>
        </p:grpSpPr>
        <p:pic>
          <p:nvPicPr>
            <p:cNvPr id="6" name="Picture 5"/>
            <p:cNvPicPr>
              <a:picLocks noChangeAspect="1"/>
            </p:cNvPicPr>
            <p:nvPr/>
          </p:nvPicPr>
          <p:blipFill rotWithShape="1">
            <a:blip r:embed="rId4"/>
            <a:srcRect r="32018"/>
            <a:stretch/>
          </p:blipFill>
          <p:spPr>
            <a:xfrm>
              <a:off x="501650" y="2617820"/>
              <a:ext cx="5988752" cy="3556478"/>
            </a:xfrm>
            <a:prstGeom prst="rect">
              <a:avLst/>
            </a:prstGeom>
          </p:spPr>
        </p:pic>
        <p:pic>
          <p:nvPicPr>
            <p:cNvPr id="8" name="Picture 7"/>
            <p:cNvPicPr>
              <a:picLocks noChangeAspect="1"/>
            </p:cNvPicPr>
            <p:nvPr/>
          </p:nvPicPr>
          <p:blipFill rotWithShape="1">
            <a:blip r:embed="rId5"/>
            <a:srcRect l="78165"/>
            <a:stretch/>
          </p:blipFill>
          <p:spPr>
            <a:xfrm>
              <a:off x="6490402" y="2617819"/>
              <a:ext cx="1923512" cy="3556478"/>
            </a:xfrm>
            <a:prstGeom prst="rect">
              <a:avLst/>
            </a:prstGeom>
          </p:spPr>
        </p:pic>
        <p:sp>
          <p:nvSpPr>
            <p:cNvPr id="10" name="Rectangle 9"/>
            <p:cNvSpPr/>
            <p:nvPr/>
          </p:nvSpPr>
          <p:spPr>
            <a:xfrm flipV="1">
              <a:off x="501651" y="5300829"/>
              <a:ext cx="5988751" cy="873466"/>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13" name="Oval 12"/>
            <p:cNvSpPr/>
            <p:nvPr/>
          </p:nvSpPr>
          <p:spPr bwMode="auto">
            <a:xfrm>
              <a:off x="6319411" y="5111063"/>
              <a:ext cx="341981" cy="341981"/>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19</a:t>
              </a:r>
              <a:endParaRPr lang="en-US" sz="1200" kern="0" dirty="0">
                <a:solidFill>
                  <a:prstClr val="white"/>
                </a:solidFill>
                <a:latin typeface="Arial"/>
                <a:ea typeface="ＭＳ Ｐゴシック" pitchFamily="48" charset="-128"/>
              </a:endParaRPr>
            </a:p>
          </p:txBody>
        </p:sp>
        <p:sp>
          <p:nvSpPr>
            <p:cNvPr id="15" name="Rectangle 14"/>
            <p:cNvSpPr/>
            <p:nvPr/>
          </p:nvSpPr>
          <p:spPr>
            <a:xfrm flipV="1">
              <a:off x="7251264" y="2626206"/>
              <a:ext cx="1162649" cy="265181"/>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0DAE0"/>
                </a:solidFill>
              </a:endParaRPr>
            </a:p>
          </p:txBody>
        </p:sp>
        <p:sp>
          <p:nvSpPr>
            <p:cNvPr id="2" name="Rectangle 1"/>
            <p:cNvSpPr/>
            <p:nvPr/>
          </p:nvSpPr>
          <p:spPr>
            <a:xfrm>
              <a:off x="501650" y="2617817"/>
              <a:ext cx="7996398" cy="3615203"/>
            </a:xfrm>
            <a:prstGeom prst="rect">
              <a:avLst/>
            </a:prstGeom>
            <a:no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4" name="Oval 23"/>
            <p:cNvSpPr/>
            <p:nvPr/>
          </p:nvSpPr>
          <p:spPr bwMode="auto">
            <a:xfrm>
              <a:off x="8271180" y="2378416"/>
              <a:ext cx="341981" cy="341981"/>
            </a:xfrm>
            <a:prstGeom prst="ellipse">
              <a:avLst/>
            </a:prstGeom>
            <a:solidFill>
              <a:schemeClr val="accent5"/>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lIns="0" tIns="0" rIns="0" bIns="0" anchor="ctr"/>
            <a:lstStyle/>
            <a:p>
              <a:pPr algn="ctr">
                <a:defRPr/>
              </a:pPr>
              <a:r>
                <a:rPr lang="en-US" sz="1200" kern="0" dirty="0" smtClean="0">
                  <a:solidFill>
                    <a:prstClr val="white"/>
                  </a:solidFill>
                  <a:latin typeface="Arial"/>
                  <a:ea typeface="ＭＳ Ｐゴシック" pitchFamily="48" charset="-128"/>
                </a:rPr>
                <a:t>20</a:t>
              </a:r>
              <a:endParaRPr lang="en-US" sz="1200" kern="0" dirty="0">
                <a:solidFill>
                  <a:prstClr val="white"/>
                </a:solidFill>
                <a:latin typeface="Arial"/>
                <a:ea typeface="ＭＳ Ｐゴシック" pitchFamily="48" charset="-128"/>
              </a:endParaRPr>
            </a:p>
          </p:txBody>
        </p:sp>
      </p:grpSp>
    </p:spTree>
    <p:extLst>
      <p:ext uri="{BB962C8B-B14F-4D97-AF65-F5344CB8AC3E}">
        <p14:creationId xmlns:p14="http://schemas.microsoft.com/office/powerpoint/2010/main" val="1499159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hevron 81"/>
          <p:cNvSpPr/>
          <p:nvPr/>
        </p:nvSpPr>
        <p:spPr>
          <a:xfrm rot="5400000">
            <a:off x="1064468" y="1452158"/>
            <a:ext cx="1606262" cy="2052454"/>
          </a:xfrm>
          <a:prstGeom prst="chevron">
            <a:avLst>
              <a:gd name="adj" fmla="val 27909"/>
            </a:avLst>
          </a:prstGeom>
          <a:solidFill>
            <a:schemeClr val="accent1">
              <a:lumMod val="40000"/>
              <a:lumOff val="60000"/>
            </a:schemeClr>
          </a:solidFill>
          <a:ln w="19050" cap="flat" cmpd="sng" algn="ctr">
            <a:solidFill>
              <a:sysClr val="window" lastClr="FFFFFF">
                <a:lumMod val="95000"/>
              </a:sysClr>
            </a:solidFill>
            <a:prstDash val="solid"/>
          </a:ln>
          <a:effectLst/>
        </p:spPr>
        <p:txBody>
          <a:bodyPr lIns="0" tIns="0" rIns="0" bIns="0" rtlCol="0" anchor="ctr"/>
          <a:lstStyle/>
          <a:p>
            <a:pPr algn="ctr" defTabSz="338328"/>
            <a:endParaRPr lang="en-US" sz="800" kern="0" dirty="0">
              <a:latin typeface="Century Gothic" panose="020B0502020202020204" pitchFamily="34" charset="0"/>
            </a:endParaRP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Key Changes to Procurement (1 of 3)</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24</a:t>
            </a:fld>
            <a:endParaRPr lang="en-US" dirty="0"/>
          </a:p>
        </p:txBody>
      </p:sp>
      <p:sp>
        <p:nvSpPr>
          <p:cNvPr id="37" name="Rounded Rectangle 36"/>
          <p:cNvSpPr/>
          <p:nvPr/>
        </p:nvSpPr>
        <p:spPr bwMode="auto">
          <a:xfrm>
            <a:off x="3360168" y="1128251"/>
            <a:ext cx="3931920" cy="367918"/>
          </a:xfrm>
          <a:prstGeom prst="roundRect">
            <a:avLst/>
          </a:prstGeom>
          <a:solidFill>
            <a:srgbClr val="FFC222"/>
          </a:solidFill>
          <a:ln w="9525" cap="flat" cmpd="sng" algn="ctr">
            <a:solidFill>
              <a:srgbClr val="FFC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sz="2000" dirty="0" smtClean="0">
                <a:solidFill>
                  <a:srgbClr val="FFFFFF"/>
                </a:solidFill>
                <a:ea typeface="ＭＳ Ｐゴシック" pitchFamily="34" charset="-128"/>
              </a:rPr>
              <a:t>Current Process</a:t>
            </a:r>
          </a:p>
        </p:txBody>
      </p:sp>
      <p:sp>
        <p:nvSpPr>
          <p:cNvPr id="44" name="Rounded Rectangle 43"/>
          <p:cNvSpPr/>
          <p:nvPr/>
        </p:nvSpPr>
        <p:spPr bwMode="auto">
          <a:xfrm>
            <a:off x="7758430" y="1128251"/>
            <a:ext cx="3931920" cy="367917"/>
          </a:xfrm>
          <a:prstGeom prst="roundRect">
            <a:avLst/>
          </a:prstGeom>
          <a:solidFill>
            <a:schemeClr val="accent5"/>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sz="2000" dirty="0" smtClean="0">
                <a:solidFill>
                  <a:srgbClr val="FFFFFF"/>
                </a:solidFill>
                <a:ea typeface="ＭＳ Ｐゴシック" pitchFamily="34" charset="-128"/>
              </a:rPr>
              <a:t>Future Process</a:t>
            </a:r>
          </a:p>
        </p:txBody>
      </p:sp>
      <p:sp>
        <p:nvSpPr>
          <p:cNvPr id="46" name="Round Diagonal Corner Rectangle 45"/>
          <p:cNvSpPr/>
          <p:nvPr/>
        </p:nvSpPr>
        <p:spPr bwMode="auto">
          <a:xfrm>
            <a:off x="3360168" y="1598029"/>
            <a:ext cx="3931920" cy="735774"/>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Non-functioning SRM catalogs</a:t>
            </a:r>
          </a:p>
        </p:txBody>
      </p:sp>
      <p:sp>
        <p:nvSpPr>
          <p:cNvPr id="55" name="Round Diagonal Corner Rectangle 54"/>
          <p:cNvSpPr/>
          <p:nvPr/>
        </p:nvSpPr>
        <p:spPr bwMode="auto">
          <a:xfrm>
            <a:off x="7758430" y="1598029"/>
            <a:ext cx="3931920" cy="735774"/>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Variety of catalogs </a:t>
            </a:r>
            <a:r>
              <a:rPr lang="en-US" sz="1400" dirty="0" smtClean="0">
                <a:solidFill>
                  <a:srgbClr val="000000"/>
                </a:solidFill>
                <a:ea typeface="ＭＳ Ｐゴシック" pitchFamily="34" charset="-128"/>
              </a:rPr>
              <a:t>(</a:t>
            </a:r>
            <a:r>
              <a:rPr lang="en-US" sz="1400" b="1" dirty="0">
                <a:solidFill>
                  <a:srgbClr val="000000"/>
                </a:solidFill>
                <a:ea typeface="ＭＳ Ｐゴシック" pitchFamily="34" charset="-128"/>
              </a:rPr>
              <a:t>P</a:t>
            </a:r>
            <a:r>
              <a:rPr lang="en-US" sz="1400" b="1" dirty="0" smtClean="0">
                <a:solidFill>
                  <a:srgbClr val="000000"/>
                </a:solidFill>
                <a:ea typeface="ＭＳ Ｐゴシック" pitchFamily="34" charset="-128"/>
              </a:rPr>
              <a:t>unch-out</a:t>
            </a:r>
            <a:r>
              <a:rPr lang="en-US" sz="1400" dirty="0">
                <a:solidFill>
                  <a:srgbClr val="000000"/>
                </a:solidFill>
                <a:ea typeface="ＭＳ Ｐゴシック" pitchFamily="34" charset="-128"/>
              </a:rPr>
              <a:t>, </a:t>
            </a:r>
            <a:r>
              <a:rPr lang="en-US" sz="1400" b="1" dirty="0" smtClean="0">
                <a:solidFill>
                  <a:srgbClr val="000000"/>
                </a:solidFill>
                <a:ea typeface="ＭＳ Ｐゴシック" pitchFamily="34" charset="-128"/>
              </a:rPr>
              <a:t>Hosted</a:t>
            </a:r>
            <a:r>
              <a:rPr lang="en-US" sz="1400" dirty="0" smtClean="0">
                <a:solidFill>
                  <a:srgbClr val="000000"/>
                </a:solidFill>
                <a:ea typeface="ＭＳ Ｐゴシック" pitchFamily="34" charset="-128"/>
              </a:rPr>
              <a:t> and </a:t>
            </a:r>
            <a:r>
              <a:rPr lang="en-US" sz="1400" b="1" dirty="0" smtClean="0">
                <a:solidFill>
                  <a:srgbClr val="000000"/>
                </a:solidFill>
                <a:ea typeface="ＭＳ Ｐゴシック" pitchFamily="34" charset="-128"/>
              </a:rPr>
              <a:t>Line Item level Contract based Catalog items</a:t>
            </a:r>
            <a:r>
              <a:rPr lang="en-US" sz="1400" dirty="0" smtClean="0">
                <a:solidFill>
                  <a:srgbClr val="000000"/>
                </a:solidFill>
                <a:ea typeface="ＭＳ Ｐゴシック" pitchFamily="34" charset="-128"/>
              </a:rPr>
              <a:t>)</a:t>
            </a:r>
            <a:endParaRPr lang="en-US" sz="1400" dirty="0">
              <a:solidFill>
                <a:srgbClr val="000000"/>
              </a:solidFill>
              <a:ea typeface="ＭＳ Ｐゴシック" pitchFamily="34" charset="-128"/>
            </a:endParaRPr>
          </a:p>
        </p:txBody>
      </p:sp>
      <p:sp>
        <p:nvSpPr>
          <p:cNvPr id="61" name="Freeform 73"/>
          <p:cNvSpPr>
            <a:spLocks noChangeAspect="1" noEditPoints="1"/>
          </p:cNvSpPr>
          <p:nvPr/>
        </p:nvSpPr>
        <p:spPr bwMode="auto">
          <a:xfrm>
            <a:off x="981227" y="2176288"/>
            <a:ext cx="299860" cy="342697"/>
          </a:xfrm>
          <a:custGeom>
            <a:avLst/>
            <a:gdLst>
              <a:gd name="T0" fmla="*/ 215 w 215"/>
              <a:gd name="T1" fmla="*/ 18 h 273"/>
              <a:gd name="T2" fmla="*/ 17 w 215"/>
              <a:gd name="T3" fmla="*/ 0 h 273"/>
              <a:gd name="T4" fmla="*/ 0 w 215"/>
              <a:gd name="T5" fmla="*/ 255 h 273"/>
              <a:gd name="T6" fmla="*/ 198 w 215"/>
              <a:gd name="T7" fmla="*/ 273 h 273"/>
              <a:gd name="T8" fmla="*/ 201 w 215"/>
              <a:gd name="T9" fmla="*/ 14 h 273"/>
              <a:gd name="T10" fmla="*/ 14 w 215"/>
              <a:gd name="T11" fmla="*/ 259 h 273"/>
              <a:gd name="T12" fmla="*/ 201 w 215"/>
              <a:gd name="T13" fmla="*/ 14 h 273"/>
              <a:gd name="T14" fmla="*/ 61 w 215"/>
              <a:gd name="T15" fmla="*/ 42 h 273"/>
              <a:gd name="T16" fmla="*/ 147 w 215"/>
              <a:gd name="T17" fmla="*/ 35 h 273"/>
              <a:gd name="T18" fmla="*/ 147 w 215"/>
              <a:gd name="T19" fmla="*/ 49 h 273"/>
              <a:gd name="T20" fmla="*/ 34 w 215"/>
              <a:gd name="T21" fmla="*/ 78 h 273"/>
              <a:gd name="T22" fmla="*/ 34 w 215"/>
              <a:gd name="T23" fmla="*/ 70 h 273"/>
              <a:gd name="T24" fmla="*/ 185 w 215"/>
              <a:gd name="T25" fmla="*/ 74 h 273"/>
              <a:gd name="T26" fmla="*/ 34 w 215"/>
              <a:gd name="T27" fmla="*/ 78 h 273"/>
              <a:gd name="T28" fmla="*/ 30 w 215"/>
              <a:gd name="T29" fmla="*/ 99 h 273"/>
              <a:gd name="T30" fmla="*/ 182 w 215"/>
              <a:gd name="T31" fmla="*/ 95 h 273"/>
              <a:gd name="T32" fmla="*/ 182 w 215"/>
              <a:gd name="T33" fmla="*/ 103 h 273"/>
              <a:gd name="T34" fmla="*/ 34 w 215"/>
              <a:gd name="T35" fmla="*/ 184 h 273"/>
              <a:gd name="T36" fmla="*/ 34 w 215"/>
              <a:gd name="T37" fmla="*/ 176 h 273"/>
              <a:gd name="T38" fmla="*/ 72 w 215"/>
              <a:gd name="T39" fmla="*/ 180 h 273"/>
              <a:gd name="T40" fmla="*/ 34 w 215"/>
              <a:gd name="T41" fmla="*/ 184 h 273"/>
              <a:gd name="T42" fmla="*/ 160 w 215"/>
              <a:gd name="T43" fmla="*/ 151 h 273"/>
              <a:gd name="T44" fmla="*/ 185 w 215"/>
              <a:gd name="T45" fmla="*/ 151 h 273"/>
              <a:gd name="T46" fmla="*/ 176 w 215"/>
              <a:gd name="T47" fmla="*/ 172 h 273"/>
              <a:gd name="T48" fmla="*/ 192 w 215"/>
              <a:gd name="T49" fmla="*/ 192 h 273"/>
              <a:gd name="T50" fmla="*/ 170 w 215"/>
              <a:gd name="T51" fmla="*/ 198 h 273"/>
              <a:gd name="T52" fmla="*/ 165 w 215"/>
              <a:gd name="T53" fmla="*/ 223 h 273"/>
              <a:gd name="T54" fmla="*/ 146 w 215"/>
              <a:gd name="T55" fmla="*/ 210 h 273"/>
              <a:gd name="T56" fmla="*/ 123 w 215"/>
              <a:gd name="T57" fmla="*/ 221 h 273"/>
              <a:gd name="T58" fmla="*/ 122 w 215"/>
              <a:gd name="T59" fmla="*/ 198 h 273"/>
              <a:gd name="T60" fmla="*/ 99 w 215"/>
              <a:gd name="T61" fmla="*/ 187 h 273"/>
              <a:gd name="T62" fmla="*/ 116 w 215"/>
              <a:gd name="T63" fmla="*/ 172 h 273"/>
              <a:gd name="T64" fmla="*/ 34 w 215"/>
              <a:gd name="T65" fmla="*/ 153 h 273"/>
              <a:gd name="T66" fmla="*/ 34 w 215"/>
              <a:gd name="T67" fmla="*/ 145 h 273"/>
              <a:gd name="T68" fmla="*/ 141 w 215"/>
              <a:gd name="T69" fmla="*/ 133 h 273"/>
              <a:gd name="T70" fmla="*/ 34 w 215"/>
              <a:gd name="T71" fmla="*/ 128 h 273"/>
              <a:gd name="T72" fmla="*/ 34 w 215"/>
              <a:gd name="T73" fmla="*/ 120 h 273"/>
              <a:gd name="T74" fmla="*/ 169 w 215"/>
              <a:gd name="T75" fmla="*/ 124 h 273"/>
              <a:gd name="T76" fmla="*/ 147 w 215"/>
              <a:gd name="T77" fmla="*/ 128 h 273"/>
              <a:gd name="T78" fmla="*/ 31 w 215"/>
              <a:gd name="T79" fmla="*/ 224 h 273"/>
              <a:gd name="T80" fmla="*/ 66 w 215"/>
              <a:gd name="T81" fmla="*/ 195 h 273"/>
              <a:gd name="T82" fmla="*/ 68 w 215"/>
              <a:gd name="T83" fmla="*/ 223 h 273"/>
              <a:gd name="T84" fmla="*/ 72 w 215"/>
              <a:gd name="T85" fmla="*/ 226 h 273"/>
              <a:gd name="T86" fmla="*/ 86 w 215"/>
              <a:gd name="T87" fmla="*/ 215 h 273"/>
              <a:gd name="T88" fmla="*/ 98 w 215"/>
              <a:gd name="T89" fmla="*/ 214 h 273"/>
              <a:gd name="T90" fmla="*/ 94 w 215"/>
              <a:gd name="T91" fmla="*/ 229 h 273"/>
              <a:gd name="T92" fmla="*/ 118 w 215"/>
              <a:gd name="T93" fmla="*/ 232 h 273"/>
              <a:gd name="T94" fmla="*/ 118 w 215"/>
              <a:gd name="T95" fmla="*/ 242 h 273"/>
              <a:gd name="T96" fmla="*/ 85 w 215"/>
              <a:gd name="T97" fmla="*/ 232 h 273"/>
              <a:gd name="T98" fmla="*/ 81 w 215"/>
              <a:gd name="T99" fmla="*/ 230 h 273"/>
              <a:gd name="T100" fmla="*/ 56 w 215"/>
              <a:gd name="T101" fmla="*/ 239 h 273"/>
              <a:gd name="T102" fmla="*/ 58 w 215"/>
              <a:gd name="T103" fmla="*/ 226 h 273"/>
              <a:gd name="T104" fmla="*/ 66 w 215"/>
              <a:gd name="T105" fmla="*/ 204 h 273"/>
              <a:gd name="T106" fmla="*/ 41 w 215"/>
              <a:gd name="T107" fmla="*/ 223 h 273"/>
              <a:gd name="T108" fmla="*/ 34 w 215"/>
              <a:gd name="T109" fmla="*/ 236 h 273"/>
              <a:gd name="T110" fmla="*/ 29 w 215"/>
              <a:gd name="T111" fmla="*/ 240 h 273"/>
              <a:gd name="T112" fmla="*/ 27 w 215"/>
              <a:gd name="T113" fmla="*/ 23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73">
                <a:moveTo>
                  <a:pt x="215" y="255"/>
                </a:moveTo>
                <a:cubicBezTo>
                  <a:pt x="215" y="18"/>
                  <a:pt x="215" y="18"/>
                  <a:pt x="215" y="18"/>
                </a:cubicBezTo>
                <a:cubicBezTo>
                  <a:pt x="215" y="8"/>
                  <a:pt x="208" y="0"/>
                  <a:pt x="198" y="0"/>
                </a:cubicBezTo>
                <a:cubicBezTo>
                  <a:pt x="17" y="0"/>
                  <a:pt x="17" y="0"/>
                  <a:pt x="17" y="0"/>
                </a:cubicBezTo>
                <a:cubicBezTo>
                  <a:pt x="8" y="0"/>
                  <a:pt x="0" y="8"/>
                  <a:pt x="0" y="18"/>
                </a:cubicBezTo>
                <a:cubicBezTo>
                  <a:pt x="0" y="255"/>
                  <a:pt x="0" y="255"/>
                  <a:pt x="0" y="255"/>
                </a:cubicBezTo>
                <a:cubicBezTo>
                  <a:pt x="0" y="265"/>
                  <a:pt x="8" y="273"/>
                  <a:pt x="18" y="273"/>
                </a:cubicBezTo>
                <a:cubicBezTo>
                  <a:pt x="198" y="273"/>
                  <a:pt x="198" y="273"/>
                  <a:pt x="198" y="273"/>
                </a:cubicBezTo>
                <a:cubicBezTo>
                  <a:pt x="208" y="273"/>
                  <a:pt x="215" y="265"/>
                  <a:pt x="215" y="255"/>
                </a:cubicBezTo>
                <a:close/>
                <a:moveTo>
                  <a:pt x="201" y="14"/>
                </a:moveTo>
                <a:cubicBezTo>
                  <a:pt x="201" y="259"/>
                  <a:pt x="201" y="259"/>
                  <a:pt x="201" y="259"/>
                </a:cubicBezTo>
                <a:cubicBezTo>
                  <a:pt x="14" y="259"/>
                  <a:pt x="14" y="259"/>
                  <a:pt x="14" y="259"/>
                </a:cubicBezTo>
                <a:cubicBezTo>
                  <a:pt x="14" y="14"/>
                  <a:pt x="14" y="14"/>
                  <a:pt x="14" y="14"/>
                </a:cubicBezTo>
                <a:cubicBezTo>
                  <a:pt x="201" y="14"/>
                  <a:pt x="201" y="14"/>
                  <a:pt x="201" y="14"/>
                </a:cubicBezTo>
                <a:close/>
                <a:moveTo>
                  <a:pt x="68" y="49"/>
                </a:moveTo>
                <a:cubicBezTo>
                  <a:pt x="64" y="49"/>
                  <a:pt x="61" y="46"/>
                  <a:pt x="61" y="42"/>
                </a:cubicBezTo>
                <a:cubicBezTo>
                  <a:pt x="61" y="38"/>
                  <a:pt x="64" y="35"/>
                  <a:pt x="68" y="35"/>
                </a:cubicBezTo>
                <a:cubicBezTo>
                  <a:pt x="147" y="35"/>
                  <a:pt x="147" y="35"/>
                  <a:pt x="147" y="35"/>
                </a:cubicBezTo>
                <a:cubicBezTo>
                  <a:pt x="151" y="35"/>
                  <a:pt x="154" y="38"/>
                  <a:pt x="154" y="42"/>
                </a:cubicBezTo>
                <a:cubicBezTo>
                  <a:pt x="154" y="46"/>
                  <a:pt x="151" y="49"/>
                  <a:pt x="147" y="49"/>
                </a:cubicBezTo>
                <a:cubicBezTo>
                  <a:pt x="68" y="49"/>
                  <a:pt x="68" y="49"/>
                  <a:pt x="68" y="49"/>
                </a:cubicBezTo>
                <a:close/>
                <a:moveTo>
                  <a:pt x="34" y="78"/>
                </a:moveTo>
                <a:cubicBezTo>
                  <a:pt x="32" y="78"/>
                  <a:pt x="30" y="76"/>
                  <a:pt x="30" y="74"/>
                </a:cubicBezTo>
                <a:cubicBezTo>
                  <a:pt x="30" y="72"/>
                  <a:pt x="32" y="70"/>
                  <a:pt x="34" y="70"/>
                </a:cubicBezTo>
                <a:cubicBezTo>
                  <a:pt x="182" y="70"/>
                  <a:pt x="182" y="70"/>
                  <a:pt x="182" y="70"/>
                </a:cubicBezTo>
                <a:cubicBezTo>
                  <a:pt x="184" y="70"/>
                  <a:pt x="185" y="72"/>
                  <a:pt x="185" y="74"/>
                </a:cubicBezTo>
                <a:cubicBezTo>
                  <a:pt x="185" y="76"/>
                  <a:pt x="184" y="78"/>
                  <a:pt x="182" y="78"/>
                </a:cubicBezTo>
                <a:cubicBezTo>
                  <a:pt x="34" y="78"/>
                  <a:pt x="34" y="78"/>
                  <a:pt x="34" y="78"/>
                </a:cubicBezTo>
                <a:close/>
                <a:moveTo>
                  <a:pt x="34" y="103"/>
                </a:moveTo>
                <a:cubicBezTo>
                  <a:pt x="32" y="103"/>
                  <a:pt x="30" y="101"/>
                  <a:pt x="30" y="99"/>
                </a:cubicBezTo>
                <a:cubicBezTo>
                  <a:pt x="30" y="97"/>
                  <a:pt x="32" y="95"/>
                  <a:pt x="34" y="95"/>
                </a:cubicBezTo>
                <a:cubicBezTo>
                  <a:pt x="182" y="95"/>
                  <a:pt x="182" y="95"/>
                  <a:pt x="182" y="95"/>
                </a:cubicBezTo>
                <a:cubicBezTo>
                  <a:pt x="184" y="95"/>
                  <a:pt x="185" y="97"/>
                  <a:pt x="185" y="99"/>
                </a:cubicBezTo>
                <a:cubicBezTo>
                  <a:pt x="185" y="101"/>
                  <a:pt x="184" y="103"/>
                  <a:pt x="182" y="103"/>
                </a:cubicBezTo>
                <a:cubicBezTo>
                  <a:pt x="34" y="103"/>
                  <a:pt x="34" y="103"/>
                  <a:pt x="34" y="103"/>
                </a:cubicBezTo>
                <a:close/>
                <a:moveTo>
                  <a:pt x="34" y="184"/>
                </a:moveTo>
                <a:cubicBezTo>
                  <a:pt x="32" y="184"/>
                  <a:pt x="30" y="183"/>
                  <a:pt x="30" y="180"/>
                </a:cubicBezTo>
                <a:cubicBezTo>
                  <a:pt x="30" y="178"/>
                  <a:pt x="32" y="176"/>
                  <a:pt x="34" y="176"/>
                </a:cubicBezTo>
                <a:cubicBezTo>
                  <a:pt x="68" y="176"/>
                  <a:pt x="68" y="176"/>
                  <a:pt x="68" y="176"/>
                </a:cubicBezTo>
                <a:cubicBezTo>
                  <a:pt x="70" y="176"/>
                  <a:pt x="72" y="178"/>
                  <a:pt x="72" y="180"/>
                </a:cubicBezTo>
                <a:cubicBezTo>
                  <a:pt x="72" y="183"/>
                  <a:pt x="70" y="184"/>
                  <a:pt x="68" y="184"/>
                </a:cubicBezTo>
                <a:cubicBezTo>
                  <a:pt x="34" y="184"/>
                  <a:pt x="34" y="184"/>
                  <a:pt x="34" y="184"/>
                </a:cubicBezTo>
                <a:close/>
                <a:moveTo>
                  <a:pt x="151" y="133"/>
                </a:moveTo>
                <a:cubicBezTo>
                  <a:pt x="160" y="151"/>
                  <a:pt x="160" y="151"/>
                  <a:pt x="160" y="151"/>
                </a:cubicBezTo>
                <a:cubicBezTo>
                  <a:pt x="179" y="146"/>
                  <a:pt x="179" y="146"/>
                  <a:pt x="179" y="146"/>
                </a:cubicBezTo>
                <a:cubicBezTo>
                  <a:pt x="182" y="146"/>
                  <a:pt x="184" y="148"/>
                  <a:pt x="185" y="151"/>
                </a:cubicBezTo>
                <a:cubicBezTo>
                  <a:pt x="185" y="152"/>
                  <a:pt x="185" y="153"/>
                  <a:pt x="185" y="154"/>
                </a:cubicBezTo>
                <a:cubicBezTo>
                  <a:pt x="176" y="172"/>
                  <a:pt x="176" y="172"/>
                  <a:pt x="176" y="172"/>
                </a:cubicBezTo>
                <a:cubicBezTo>
                  <a:pt x="192" y="184"/>
                  <a:pt x="192" y="184"/>
                  <a:pt x="192" y="184"/>
                </a:cubicBezTo>
                <a:cubicBezTo>
                  <a:pt x="194" y="186"/>
                  <a:pt x="194" y="189"/>
                  <a:pt x="192" y="192"/>
                </a:cubicBezTo>
                <a:cubicBezTo>
                  <a:pt x="192" y="193"/>
                  <a:pt x="190" y="193"/>
                  <a:pt x="189" y="194"/>
                </a:cubicBezTo>
                <a:cubicBezTo>
                  <a:pt x="170" y="198"/>
                  <a:pt x="170" y="198"/>
                  <a:pt x="170" y="198"/>
                </a:cubicBezTo>
                <a:cubicBezTo>
                  <a:pt x="170" y="217"/>
                  <a:pt x="170" y="217"/>
                  <a:pt x="170" y="217"/>
                </a:cubicBezTo>
                <a:cubicBezTo>
                  <a:pt x="170" y="220"/>
                  <a:pt x="168" y="223"/>
                  <a:pt x="165" y="223"/>
                </a:cubicBezTo>
                <a:cubicBezTo>
                  <a:pt x="163" y="223"/>
                  <a:pt x="162" y="222"/>
                  <a:pt x="161" y="222"/>
                </a:cubicBezTo>
                <a:cubicBezTo>
                  <a:pt x="146" y="210"/>
                  <a:pt x="146" y="210"/>
                  <a:pt x="146" y="210"/>
                </a:cubicBezTo>
                <a:cubicBezTo>
                  <a:pt x="131" y="222"/>
                  <a:pt x="131" y="222"/>
                  <a:pt x="131" y="222"/>
                </a:cubicBezTo>
                <a:cubicBezTo>
                  <a:pt x="129" y="224"/>
                  <a:pt x="125" y="223"/>
                  <a:pt x="123" y="221"/>
                </a:cubicBezTo>
                <a:cubicBezTo>
                  <a:pt x="122" y="220"/>
                  <a:pt x="122" y="218"/>
                  <a:pt x="122" y="217"/>
                </a:cubicBezTo>
                <a:cubicBezTo>
                  <a:pt x="122" y="198"/>
                  <a:pt x="122" y="198"/>
                  <a:pt x="122" y="198"/>
                </a:cubicBezTo>
                <a:cubicBezTo>
                  <a:pt x="103" y="194"/>
                  <a:pt x="103" y="194"/>
                  <a:pt x="103" y="194"/>
                </a:cubicBezTo>
                <a:cubicBezTo>
                  <a:pt x="100" y="193"/>
                  <a:pt x="98" y="190"/>
                  <a:pt x="99" y="187"/>
                </a:cubicBezTo>
                <a:cubicBezTo>
                  <a:pt x="99" y="186"/>
                  <a:pt x="100" y="185"/>
                  <a:pt x="101" y="184"/>
                </a:cubicBezTo>
                <a:cubicBezTo>
                  <a:pt x="116" y="172"/>
                  <a:pt x="116" y="172"/>
                  <a:pt x="116" y="172"/>
                </a:cubicBezTo>
                <a:cubicBezTo>
                  <a:pt x="107" y="153"/>
                  <a:pt x="107" y="153"/>
                  <a:pt x="107" y="153"/>
                </a:cubicBezTo>
                <a:cubicBezTo>
                  <a:pt x="34" y="153"/>
                  <a:pt x="34" y="153"/>
                  <a:pt x="34" y="153"/>
                </a:cubicBezTo>
                <a:cubicBezTo>
                  <a:pt x="32" y="153"/>
                  <a:pt x="30" y="151"/>
                  <a:pt x="30" y="149"/>
                </a:cubicBezTo>
                <a:cubicBezTo>
                  <a:pt x="30" y="147"/>
                  <a:pt x="32" y="145"/>
                  <a:pt x="34" y="145"/>
                </a:cubicBezTo>
                <a:cubicBezTo>
                  <a:pt x="135" y="145"/>
                  <a:pt x="135" y="145"/>
                  <a:pt x="135" y="145"/>
                </a:cubicBezTo>
                <a:cubicBezTo>
                  <a:pt x="141" y="133"/>
                  <a:pt x="141" y="133"/>
                  <a:pt x="141" y="133"/>
                </a:cubicBezTo>
                <a:cubicBezTo>
                  <a:pt x="142" y="131"/>
                  <a:pt x="144" y="128"/>
                  <a:pt x="146" y="128"/>
                </a:cubicBezTo>
                <a:cubicBezTo>
                  <a:pt x="34" y="128"/>
                  <a:pt x="34" y="128"/>
                  <a:pt x="34" y="128"/>
                </a:cubicBezTo>
                <a:cubicBezTo>
                  <a:pt x="32" y="128"/>
                  <a:pt x="30" y="126"/>
                  <a:pt x="30" y="124"/>
                </a:cubicBezTo>
                <a:cubicBezTo>
                  <a:pt x="30" y="122"/>
                  <a:pt x="32" y="120"/>
                  <a:pt x="34" y="120"/>
                </a:cubicBezTo>
                <a:cubicBezTo>
                  <a:pt x="165" y="120"/>
                  <a:pt x="165" y="120"/>
                  <a:pt x="165" y="120"/>
                </a:cubicBezTo>
                <a:cubicBezTo>
                  <a:pt x="167" y="120"/>
                  <a:pt x="169" y="122"/>
                  <a:pt x="169" y="124"/>
                </a:cubicBezTo>
                <a:cubicBezTo>
                  <a:pt x="169" y="126"/>
                  <a:pt x="167" y="128"/>
                  <a:pt x="165" y="128"/>
                </a:cubicBezTo>
                <a:cubicBezTo>
                  <a:pt x="147" y="128"/>
                  <a:pt x="147" y="128"/>
                  <a:pt x="147" y="128"/>
                </a:cubicBezTo>
                <a:cubicBezTo>
                  <a:pt x="149" y="128"/>
                  <a:pt x="150" y="131"/>
                  <a:pt x="151" y="133"/>
                </a:cubicBezTo>
                <a:close/>
                <a:moveTo>
                  <a:pt x="31" y="224"/>
                </a:moveTo>
                <a:cubicBezTo>
                  <a:pt x="32" y="222"/>
                  <a:pt x="34" y="219"/>
                  <a:pt x="35" y="217"/>
                </a:cubicBezTo>
                <a:cubicBezTo>
                  <a:pt x="42" y="207"/>
                  <a:pt x="54" y="197"/>
                  <a:pt x="66" y="195"/>
                </a:cubicBezTo>
                <a:cubicBezTo>
                  <a:pt x="71" y="194"/>
                  <a:pt x="73" y="196"/>
                  <a:pt x="74" y="201"/>
                </a:cubicBezTo>
                <a:cubicBezTo>
                  <a:pt x="74" y="207"/>
                  <a:pt x="71" y="217"/>
                  <a:pt x="68" y="223"/>
                </a:cubicBezTo>
                <a:cubicBezTo>
                  <a:pt x="65" y="231"/>
                  <a:pt x="65" y="231"/>
                  <a:pt x="65" y="231"/>
                </a:cubicBezTo>
                <a:cubicBezTo>
                  <a:pt x="72" y="226"/>
                  <a:pt x="72" y="226"/>
                  <a:pt x="72" y="226"/>
                </a:cubicBezTo>
                <a:cubicBezTo>
                  <a:pt x="74" y="224"/>
                  <a:pt x="75" y="223"/>
                  <a:pt x="77" y="222"/>
                </a:cubicBezTo>
                <a:cubicBezTo>
                  <a:pt x="80" y="219"/>
                  <a:pt x="83" y="217"/>
                  <a:pt x="86" y="215"/>
                </a:cubicBezTo>
                <a:cubicBezTo>
                  <a:pt x="88" y="213"/>
                  <a:pt x="93" y="210"/>
                  <a:pt x="96" y="212"/>
                </a:cubicBezTo>
                <a:cubicBezTo>
                  <a:pt x="97" y="212"/>
                  <a:pt x="97" y="213"/>
                  <a:pt x="98" y="214"/>
                </a:cubicBezTo>
                <a:cubicBezTo>
                  <a:pt x="100" y="218"/>
                  <a:pt x="97" y="221"/>
                  <a:pt x="96" y="225"/>
                </a:cubicBezTo>
                <a:cubicBezTo>
                  <a:pt x="95" y="226"/>
                  <a:pt x="94" y="227"/>
                  <a:pt x="94" y="229"/>
                </a:cubicBezTo>
                <a:cubicBezTo>
                  <a:pt x="92" y="232"/>
                  <a:pt x="92" y="232"/>
                  <a:pt x="92" y="232"/>
                </a:cubicBezTo>
                <a:cubicBezTo>
                  <a:pt x="118" y="232"/>
                  <a:pt x="118" y="232"/>
                  <a:pt x="118" y="232"/>
                </a:cubicBezTo>
                <a:cubicBezTo>
                  <a:pt x="120" y="232"/>
                  <a:pt x="122" y="235"/>
                  <a:pt x="122" y="237"/>
                </a:cubicBezTo>
                <a:cubicBezTo>
                  <a:pt x="122" y="239"/>
                  <a:pt x="120" y="242"/>
                  <a:pt x="118" y="242"/>
                </a:cubicBezTo>
                <a:cubicBezTo>
                  <a:pt x="110" y="242"/>
                  <a:pt x="102" y="242"/>
                  <a:pt x="93" y="242"/>
                </a:cubicBezTo>
                <a:cubicBezTo>
                  <a:pt x="87" y="242"/>
                  <a:pt x="84" y="238"/>
                  <a:pt x="85" y="232"/>
                </a:cubicBezTo>
                <a:cubicBezTo>
                  <a:pt x="85" y="227"/>
                  <a:pt x="85" y="227"/>
                  <a:pt x="85" y="227"/>
                </a:cubicBezTo>
                <a:cubicBezTo>
                  <a:pt x="81" y="230"/>
                  <a:pt x="81" y="230"/>
                  <a:pt x="81" y="230"/>
                </a:cubicBezTo>
                <a:cubicBezTo>
                  <a:pt x="76" y="233"/>
                  <a:pt x="66" y="241"/>
                  <a:pt x="61" y="242"/>
                </a:cubicBezTo>
                <a:cubicBezTo>
                  <a:pt x="59" y="242"/>
                  <a:pt x="57" y="241"/>
                  <a:pt x="56" y="239"/>
                </a:cubicBezTo>
                <a:cubicBezTo>
                  <a:pt x="55" y="237"/>
                  <a:pt x="55" y="235"/>
                  <a:pt x="56" y="233"/>
                </a:cubicBezTo>
                <a:cubicBezTo>
                  <a:pt x="56" y="230"/>
                  <a:pt x="57" y="228"/>
                  <a:pt x="58" y="226"/>
                </a:cubicBezTo>
                <a:cubicBezTo>
                  <a:pt x="61" y="220"/>
                  <a:pt x="63" y="214"/>
                  <a:pt x="65" y="208"/>
                </a:cubicBezTo>
                <a:cubicBezTo>
                  <a:pt x="66" y="204"/>
                  <a:pt x="66" y="204"/>
                  <a:pt x="66" y="204"/>
                </a:cubicBezTo>
                <a:cubicBezTo>
                  <a:pt x="62" y="206"/>
                  <a:pt x="62" y="206"/>
                  <a:pt x="62" y="206"/>
                </a:cubicBezTo>
                <a:cubicBezTo>
                  <a:pt x="54" y="209"/>
                  <a:pt x="46" y="216"/>
                  <a:pt x="41" y="223"/>
                </a:cubicBezTo>
                <a:cubicBezTo>
                  <a:pt x="40" y="225"/>
                  <a:pt x="39" y="227"/>
                  <a:pt x="37" y="229"/>
                </a:cubicBezTo>
                <a:cubicBezTo>
                  <a:pt x="36" y="232"/>
                  <a:pt x="35" y="234"/>
                  <a:pt x="34" y="236"/>
                </a:cubicBezTo>
                <a:cubicBezTo>
                  <a:pt x="34" y="237"/>
                  <a:pt x="34" y="237"/>
                  <a:pt x="34" y="237"/>
                </a:cubicBezTo>
                <a:cubicBezTo>
                  <a:pt x="33" y="239"/>
                  <a:pt x="31" y="240"/>
                  <a:pt x="29" y="240"/>
                </a:cubicBezTo>
                <a:cubicBezTo>
                  <a:pt x="27" y="239"/>
                  <a:pt x="26" y="236"/>
                  <a:pt x="26" y="234"/>
                </a:cubicBezTo>
                <a:cubicBezTo>
                  <a:pt x="27" y="233"/>
                  <a:pt x="27" y="232"/>
                  <a:pt x="27" y="232"/>
                </a:cubicBezTo>
                <a:cubicBezTo>
                  <a:pt x="28" y="229"/>
                  <a:pt x="29" y="227"/>
                  <a:pt x="31" y="22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7" name="TextBox 6"/>
          <p:cNvSpPr txBox="1"/>
          <p:nvPr/>
        </p:nvSpPr>
        <p:spPr>
          <a:xfrm>
            <a:off x="844656" y="2176288"/>
            <a:ext cx="2049170" cy="475474"/>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a:sp3d>
        </p:spPr>
        <p:txBody>
          <a:bodyPr wrap="square" rtlCol="0">
            <a:noAutofit/>
          </a:bodyPr>
          <a:lstStyle/>
          <a:p>
            <a:pPr algn="ctr"/>
            <a:endParaRPr lang="en-US" sz="1100" b="1" dirty="0" smtClean="0">
              <a:solidFill>
                <a:schemeClr val="accent6"/>
              </a:solidFill>
            </a:endParaRPr>
          </a:p>
        </p:txBody>
      </p:sp>
      <p:sp>
        <p:nvSpPr>
          <p:cNvPr id="65" name="Round Diagonal Corner Rectangle 64"/>
          <p:cNvSpPr/>
          <p:nvPr/>
        </p:nvSpPr>
        <p:spPr bwMode="auto">
          <a:xfrm>
            <a:off x="3360168" y="2407467"/>
            <a:ext cx="3931920" cy="765103"/>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Shopping cart from SRM manually converted to PO in ECC</a:t>
            </a:r>
          </a:p>
        </p:txBody>
      </p:sp>
      <p:sp>
        <p:nvSpPr>
          <p:cNvPr id="66" name="Round Diagonal Corner Rectangle 65"/>
          <p:cNvSpPr/>
          <p:nvPr/>
        </p:nvSpPr>
        <p:spPr bwMode="auto">
          <a:xfrm>
            <a:off x="7758430" y="2407467"/>
            <a:ext cx="3931920" cy="765103"/>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Requestor creates </a:t>
            </a:r>
            <a:r>
              <a:rPr lang="en-US" sz="1400" dirty="0" smtClean="0">
                <a:solidFill>
                  <a:srgbClr val="000000"/>
                </a:solidFill>
                <a:ea typeface="ＭＳ Ｐゴシック" pitchFamily="34" charset="-128"/>
              </a:rPr>
              <a:t>a requisition</a:t>
            </a:r>
            <a:r>
              <a:rPr lang="en-US" sz="1400" dirty="0">
                <a:solidFill>
                  <a:srgbClr val="000000"/>
                </a:solidFill>
                <a:ea typeface="ＭＳ Ｐゴシック" pitchFamily="34" charset="-128"/>
              </a:rPr>
              <a:t>, which </a:t>
            </a:r>
            <a:r>
              <a:rPr lang="en-US" sz="1400" b="1" dirty="0">
                <a:solidFill>
                  <a:srgbClr val="000000"/>
                </a:solidFill>
                <a:ea typeface="ＭＳ Ｐゴシック" pitchFamily="34" charset="-128"/>
              </a:rPr>
              <a:t>auto converts to a PO</a:t>
            </a:r>
            <a:r>
              <a:rPr lang="en-US" sz="1400" dirty="0">
                <a:solidFill>
                  <a:srgbClr val="000000"/>
                </a:solidFill>
                <a:ea typeface="ＭＳ Ｐゴシック" pitchFamily="34" charset="-128"/>
              </a:rPr>
              <a:t> upon approval</a:t>
            </a:r>
          </a:p>
        </p:txBody>
      </p:sp>
      <p:sp>
        <p:nvSpPr>
          <p:cNvPr id="83" name="Freeform 73"/>
          <p:cNvSpPr>
            <a:spLocks noChangeAspect="1" noEditPoints="1"/>
          </p:cNvSpPr>
          <p:nvPr/>
        </p:nvSpPr>
        <p:spPr bwMode="auto">
          <a:xfrm>
            <a:off x="939885" y="2225167"/>
            <a:ext cx="275437" cy="314785"/>
          </a:xfrm>
          <a:custGeom>
            <a:avLst/>
            <a:gdLst>
              <a:gd name="T0" fmla="*/ 215 w 215"/>
              <a:gd name="T1" fmla="*/ 18 h 273"/>
              <a:gd name="T2" fmla="*/ 17 w 215"/>
              <a:gd name="T3" fmla="*/ 0 h 273"/>
              <a:gd name="T4" fmla="*/ 0 w 215"/>
              <a:gd name="T5" fmla="*/ 255 h 273"/>
              <a:gd name="T6" fmla="*/ 198 w 215"/>
              <a:gd name="T7" fmla="*/ 273 h 273"/>
              <a:gd name="T8" fmla="*/ 201 w 215"/>
              <a:gd name="T9" fmla="*/ 14 h 273"/>
              <a:gd name="T10" fmla="*/ 14 w 215"/>
              <a:gd name="T11" fmla="*/ 259 h 273"/>
              <a:gd name="T12" fmla="*/ 201 w 215"/>
              <a:gd name="T13" fmla="*/ 14 h 273"/>
              <a:gd name="T14" fmla="*/ 61 w 215"/>
              <a:gd name="T15" fmla="*/ 42 h 273"/>
              <a:gd name="T16" fmla="*/ 147 w 215"/>
              <a:gd name="T17" fmla="*/ 35 h 273"/>
              <a:gd name="T18" fmla="*/ 147 w 215"/>
              <a:gd name="T19" fmla="*/ 49 h 273"/>
              <a:gd name="T20" fmla="*/ 34 w 215"/>
              <a:gd name="T21" fmla="*/ 78 h 273"/>
              <a:gd name="T22" fmla="*/ 34 w 215"/>
              <a:gd name="T23" fmla="*/ 70 h 273"/>
              <a:gd name="T24" fmla="*/ 185 w 215"/>
              <a:gd name="T25" fmla="*/ 74 h 273"/>
              <a:gd name="T26" fmla="*/ 34 w 215"/>
              <a:gd name="T27" fmla="*/ 78 h 273"/>
              <a:gd name="T28" fmla="*/ 30 w 215"/>
              <a:gd name="T29" fmla="*/ 99 h 273"/>
              <a:gd name="T30" fmla="*/ 182 w 215"/>
              <a:gd name="T31" fmla="*/ 95 h 273"/>
              <a:gd name="T32" fmla="*/ 182 w 215"/>
              <a:gd name="T33" fmla="*/ 103 h 273"/>
              <a:gd name="T34" fmla="*/ 34 w 215"/>
              <a:gd name="T35" fmla="*/ 184 h 273"/>
              <a:gd name="T36" fmla="*/ 34 w 215"/>
              <a:gd name="T37" fmla="*/ 176 h 273"/>
              <a:gd name="T38" fmla="*/ 72 w 215"/>
              <a:gd name="T39" fmla="*/ 180 h 273"/>
              <a:gd name="T40" fmla="*/ 34 w 215"/>
              <a:gd name="T41" fmla="*/ 184 h 273"/>
              <a:gd name="T42" fmla="*/ 160 w 215"/>
              <a:gd name="T43" fmla="*/ 151 h 273"/>
              <a:gd name="T44" fmla="*/ 185 w 215"/>
              <a:gd name="T45" fmla="*/ 151 h 273"/>
              <a:gd name="T46" fmla="*/ 176 w 215"/>
              <a:gd name="T47" fmla="*/ 172 h 273"/>
              <a:gd name="T48" fmla="*/ 192 w 215"/>
              <a:gd name="T49" fmla="*/ 192 h 273"/>
              <a:gd name="T50" fmla="*/ 170 w 215"/>
              <a:gd name="T51" fmla="*/ 198 h 273"/>
              <a:gd name="T52" fmla="*/ 165 w 215"/>
              <a:gd name="T53" fmla="*/ 223 h 273"/>
              <a:gd name="T54" fmla="*/ 146 w 215"/>
              <a:gd name="T55" fmla="*/ 210 h 273"/>
              <a:gd name="T56" fmla="*/ 123 w 215"/>
              <a:gd name="T57" fmla="*/ 221 h 273"/>
              <a:gd name="T58" fmla="*/ 122 w 215"/>
              <a:gd name="T59" fmla="*/ 198 h 273"/>
              <a:gd name="T60" fmla="*/ 99 w 215"/>
              <a:gd name="T61" fmla="*/ 187 h 273"/>
              <a:gd name="T62" fmla="*/ 116 w 215"/>
              <a:gd name="T63" fmla="*/ 172 h 273"/>
              <a:gd name="T64" fmla="*/ 34 w 215"/>
              <a:gd name="T65" fmla="*/ 153 h 273"/>
              <a:gd name="T66" fmla="*/ 34 w 215"/>
              <a:gd name="T67" fmla="*/ 145 h 273"/>
              <a:gd name="T68" fmla="*/ 141 w 215"/>
              <a:gd name="T69" fmla="*/ 133 h 273"/>
              <a:gd name="T70" fmla="*/ 34 w 215"/>
              <a:gd name="T71" fmla="*/ 128 h 273"/>
              <a:gd name="T72" fmla="*/ 34 w 215"/>
              <a:gd name="T73" fmla="*/ 120 h 273"/>
              <a:gd name="T74" fmla="*/ 169 w 215"/>
              <a:gd name="T75" fmla="*/ 124 h 273"/>
              <a:gd name="T76" fmla="*/ 147 w 215"/>
              <a:gd name="T77" fmla="*/ 128 h 273"/>
              <a:gd name="T78" fmla="*/ 31 w 215"/>
              <a:gd name="T79" fmla="*/ 224 h 273"/>
              <a:gd name="T80" fmla="*/ 66 w 215"/>
              <a:gd name="T81" fmla="*/ 195 h 273"/>
              <a:gd name="T82" fmla="*/ 68 w 215"/>
              <a:gd name="T83" fmla="*/ 223 h 273"/>
              <a:gd name="T84" fmla="*/ 72 w 215"/>
              <a:gd name="T85" fmla="*/ 226 h 273"/>
              <a:gd name="T86" fmla="*/ 86 w 215"/>
              <a:gd name="T87" fmla="*/ 215 h 273"/>
              <a:gd name="T88" fmla="*/ 98 w 215"/>
              <a:gd name="T89" fmla="*/ 214 h 273"/>
              <a:gd name="T90" fmla="*/ 94 w 215"/>
              <a:gd name="T91" fmla="*/ 229 h 273"/>
              <a:gd name="T92" fmla="*/ 118 w 215"/>
              <a:gd name="T93" fmla="*/ 232 h 273"/>
              <a:gd name="T94" fmla="*/ 118 w 215"/>
              <a:gd name="T95" fmla="*/ 242 h 273"/>
              <a:gd name="T96" fmla="*/ 85 w 215"/>
              <a:gd name="T97" fmla="*/ 232 h 273"/>
              <a:gd name="T98" fmla="*/ 81 w 215"/>
              <a:gd name="T99" fmla="*/ 230 h 273"/>
              <a:gd name="T100" fmla="*/ 56 w 215"/>
              <a:gd name="T101" fmla="*/ 239 h 273"/>
              <a:gd name="T102" fmla="*/ 58 w 215"/>
              <a:gd name="T103" fmla="*/ 226 h 273"/>
              <a:gd name="T104" fmla="*/ 66 w 215"/>
              <a:gd name="T105" fmla="*/ 204 h 273"/>
              <a:gd name="T106" fmla="*/ 41 w 215"/>
              <a:gd name="T107" fmla="*/ 223 h 273"/>
              <a:gd name="T108" fmla="*/ 34 w 215"/>
              <a:gd name="T109" fmla="*/ 236 h 273"/>
              <a:gd name="T110" fmla="*/ 29 w 215"/>
              <a:gd name="T111" fmla="*/ 240 h 273"/>
              <a:gd name="T112" fmla="*/ 27 w 215"/>
              <a:gd name="T113" fmla="*/ 23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73">
                <a:moveTo>
                  <a:pt x="215" y="255"/>
                </a:moveTo>
                <a:cubicBezTo>
                  <a:pt x="215" y="18"/>
                  <a:pt x="215" y="18"/>
                  <a:pt x="215" y="18"/>
                </a:cubicBezTo>
                <a:cubicBezTo>
                  <a:pt x="215" y="8"/>
                  <a:pt x="208" y="0"/>
                  <a:pt x="198" y="0"/>
                </a:cubicBezTo>
                <a:cubicBezTo>
                  <a:pt x="17" y="0"/>
                  <a:pt x="17" y="0"/>
                  <a:pt x="17" y="0"/>
                </a:cubicBezTo>
                <a:cubicBezTo>
                  <a:pt x="8" y="0"/>
                  <a:pt x="0" y="8"/>
                  <a:pt x="0" y="18"/>
                </a:cubicBezTo>
                <a:cubicBezTo>
                  <a:pt x="0" y="255"/>
                  <a:pt x="0" y="255"/>
                  <a:pt x="0" y="255"/>
                </a:cubicBezTo>
                <a:cubicBezTo>
                  <a:pt x="0" y="265"/>
                  <a:pt x="8" y="273"/>
                  <a:pt x="18" y="273"/>
                </a:cubicBezTo>
                <a:cubicBezTo>
                  <a:pt x="198" y="273"/>
                  <a:pt x="198" y="273"/>
                  <a:pt x="198" y="273"/>
                </a:cubicBezTo>
                <a:cubicBezTo>
                  <a:pt x="208" y="273"/>
                  <a:pt x="215" y="265"/>
                  <a:pt x="215" y="255"/>
                </a:cubicBezTo>
                <a:close/>
                <a:moveTo>
                  <a:pt x="201" y="14"/>
                </a:moveTo>
                <a:cubicBezTo>
                  <a:pt x="201" y="259"/>
                  <a:pt x="201" y="259"/>
                  <a:pt x="201" y="259"/>
                </a:cubicBezTo>
                <a:cubicBezTo>
                  <a:pt x="14" y="259"/>
                  <a:pt x="14" y="259"/>
                  <a:pt x="14" y="259"/>
                </a:cubicBezTo>
                <a:cubicBezTo>
                  <a:pt x="14" y="14"/>
                  <a:pt x="14" y="14"/>
                  <a:pt x="14" y="14"/>
                </a:cubicBezTo>
                <a:cubicBezTo>
                  <a:pt x="201" y="14"/>
                  <a:pt x="201" y="14"/>
                  <a:pt x="201" y="14"/>
                </a:cubicBezTo>
                <a:close/>
                <a:moveTo>
                  <a:pt x="68" y="49"/>
                </a:moveTo>
                <a:cubicBezTo>
                  <a:pt x="64" y="49"/>
                  <a:pt x="61" y="46"/>
                  <a:pt x="61" y="42"/>
                </a:cubicBezTo>
                <a:cubicBezTo>
                  <a:pt x="61" y="38"/>
                  <a:pt x="64" y="35"/>
                  <a:pt x="68" y="35"/>
                </a:cubicBezTo>
                <a:cubicBezTo>
                  <a:pt x="147" y="35"/>
                  <a:pt x="147" y="35"/>
                  <a:pt x="147" y="35"/>
                </a:cubicBezTo>
                <a:cubicBezTo>
                  <a:pt x="151" y="35"/>
                  <a:pt x="154" y="38"/>
                  <a:pt x="154" y="42"/>
                </a:cubicBezTo>
                <a:cubicBezTo>
                  <a:pt x="154" y="46"/>
                  <a:pt x="151" y="49"/>
                  <a:pt x="147" y="49"/>
                </a:cubicBezTo>
                <a:cubicBezTo>
                  <a:pt x="68" y="49"/>
                  <a:pt x="68" y="49"/>
                  <a:pt x="68" y="49"/>
                </a:cubicBezTo>
                <a:close/>
                <a:moveTo>
                  <a:pt x="34" y="78"/>
                </a:moveTo>
                <a:cubicBezTo>
                  <a:pt x="32" y="78"/>
                  <a:pt x="30" y="76"/>
                  <a:pt x="30" y="74"/>
                </a:cubicBezTo>
                <a:cubicBezTo>
                  <a:pt x="30" y="72"/>
                  <a:pt x="32" y="70"/>
                  <a:pt x="34" y="70"/>
                </a:cubicBezTo>
                <a:cubicBezTo>
                  <a:pt x="182" y="70"/>
                  <a:pt x="182" y="70"/>
                  <a:pt x="182" y="70"/>
                </a:cubicBezTo>
                <a:cubicBezTo>
                  <a:pt x="184" y="70"/>
                  <a:pt x="185" y="72"/>
                  <a:pt x="185" y="74"/>
                </a:cubicBezTo>
                <a:cubicBezTo>
                  <a:pt x="185" y="76"/>
                  <a:pt x="184" y="78"/>
                  <a:pt x="182" y="78"/>
                </a:cubicBezTo>
                <a:cubicBezTo>
                  <a:pt x="34" y="78"/>
                  <a:pt x="34" y="78"/>
                  <a:pt x="34" y="78"/>
                </a:cubicBezTo>
                <a:close/>
                <a:moveTo>
                  <a:pt x="34" y="103"/>
                </a:moveTo>
                <a:cubicBezTo>
                  <a:pt x="32" y="103"/>
                  <a:pt x="30" y="101"/>
                  <a:pt x="30" y="99"/>
                </a:cubicBezTo>
                <a:cubicBezTo>
                  <a:pt x="30" y="97"/>
                  <a:pt x="32" y="95"/>
                  <a:pt x="34" y="95"/>
                </a:cubicBezTo>
                <a:cubicBezTo>
                  <a:pt x="182" y="95"/>
                  <a:pt x="182" y="95"/>
                  <a:pt x="182" y="95"/>
                </a:cubicBezTo>
                <a:cubicBezTo>
                  <a:pt x="184" y="95"/>
                  <a:pt x="185" y="97"/>
                  <a:pt x="185" y="99"/>
                </a:cubicBezTo>
                <a:cubicBezTo>
                  <a:pt x="185" y="101"/>
                  <a:pt x="184" y="103"/>
                  <a:pt x="182" y="103"/>
                </a:cubicBezTo>
                <a:cubicBezTo>
                  <a:pt x="34" y="103"/>
                  <a:pt x="34" y="103"/>
                  <a:pt x="34" y="103"/>
                </a:cubicBezTo>
                <a:close/>
                <a:moveTo>
                  <a:pt x="34" y="184"/>
                </a:moveTo>
                <a:cubicBezTo>
                  <a:pt x="32" y="184"/>
                  <a:pt x="30" y="183"/>
                  <a:pt x="30" y="180"/>
                </a:cubicBezTo>
                <a:cubicBezTo>
                  <a:pt x="30" y="178"/>
                  <a:pt x="32" y="176"/>
                  <a:pt x="34" y="176"/>
                </a:cubicBezTo>
                <a:cubicBezTo>
                  <a:pt x="68" y="176"/>
                  <a:pt x="68" y="176"/>
                  <a:pt x="68" y="176"/>
                </a:cubicBezTo>
                <a:cubicBezTo>
                  <a:pt x="70" y="176"/>
                  <a:pt x="72" y="178"/>
                  <a:pt x="72" y="180"/>
                </a:cubicBezTo>
                <a:cubicBezTo>
                  <a:pt x="72" y="183"/>
                  <a:pt x="70" y="184"/>
                  <a:pt x="68" y="184"/>
                </a:cubicBezTo>
                <a:cubicBezTo>
                  <a:pt x="34" y="184"/>
                  <a:pt x="34" y="184"/>
                  <a:pt x="34" y="184"/>
                </a:cubicBezTo>
                <a:close/>
                <a:moveTo>
                  <a:pt x="151" y="133"/>
                </a:moveTo>
                <a:cubicBezTo>
                  <a:pt x="160" y="151"/>
                  <a:pt x="160" y="151"/>
                  <a:pt x="160" y="151"/>
                </a:cubicBezTo>
                <a:cubicBezTo>
                  <a:pt x="179" y="146"/>
                  <a:pt x="179" y="146"/>
                  <a:pt x="179" y="146"/>
                </a:cubicBezTo>
                <a:cubicBezTo>
                  <a:pt x="182" y="146"/>
                  <a:pt x="184" y="148"/>
                  <a:pt x="185" y="151"/>
                </a:cubicBezTo>
                <a:cubicBezTo>
                  <a:pt x="185" y="152"/>
                  <a:pt x="185" y="153"/>
                  <a:pt x="185" y="154"/>
                </a:cubicBezTo>
                <a:cubicBezTo>
                  <a:pt x="176" y="172"/>
                  <a:pt x="176" y="172"/>
                  <a:pt x="176" y="172"/>
                </a:cubicBezTo>
                <a:cubicBezTo>
                  <a:pt x="192" y="184"/>
                  <a:pt x="192" y="184"/>
                  <a:pt x="192" y="184"/>
                </a:cubicBezTo>
                <a:cubicBezTo>
                  <a:pt x="194" y="186"/>
                  <a:pt x="194" y="189"/>
                  <a:pt x="192" y="192"/>
                </a:cubicBezTo>
                <a:cubicBezTo>
                  <a:pt x="192" y="193"/>
                  <a:pt x="190" y="193"/>
                  <a:pt x="189" y="194"/>
                </a:cubicBezTo>
                <a:cubicBezTo>
                  <a:pt x="170" y="198"/>
                  <a:pt x="170" y="198"/>
                  <a:pt x="170" y="198"/>
                </a:cubicBezTo>
                <a:cubicBezTo>
                  <a:pt x="170" y="217"/>
                  <a:pt x="170" y="217"/>
                  <a:pt x="170" y="217"/>
                </a:cubicBezTo>
                <a:cubicBezTo>
                  <a:pt x="170" y="220"/>
                  <a:pt x="168" y="223"/>
                  <a:pt x="165" y="223"/>
                </a:cubicBezTo>
                <a:cubicBezTo>
                  <a:pt x="163" y="223"/>
                  <a:pt x="162" y="222"/>
                  <a:pt x="161" y="222"/>
                </a:cubicBezTo>
                <a:cubicBezTo>
                  <a:pt x="146" y="210"/>
                  <a:pt x="146" y="210"/>
                  <a:pt x="146" y="210"/>
                </a:cubicBezTo>
                <a:cubicBezTo>
                  <a:pt x="131" y="222"/>
                  <a:pt x="131" y="222"/>
                  <a:pt x="131" y="222"/>
                </a:cubicBezTo>
                <a:cubicBezTo>
                  <a:pt x="129" y="224"/>
                  <a:pt x="125" y="223"/>
                  <a:pt x="123" y="221"/>
                </a:cubicBezTo>
                <a:cubicBezTo>
                  <a:pt x="122" y="220"/>
                  <a:pt x="122" y="218"/>
                  <a:pt x="122" y="217"/>
                </a:cubicBezTo>
                <a:cubicBezTo>
                  <a:pt x="122" y="198"/>
                  <a:pt x="122" y="198"/>
                  <a:pt x="122" y="198"/>
                </a:cubicBezTo>
                <a:cubicBezTo>
                  <a:pt x="103" y="194"/>
                  <a:pt x="103" y="194"/>
                  <a:pt x="103" y="194"/>
                </a:cubicBezTo>
                <a:cubicBezTo>
                  <a:pt x="100" y="193"/>
                  <a:pt x="98" y="190"/>
                  <a:pt x="99" y="187"/>
                </a:cubicBezTo>
                <a:cubicBezTo>
                  <a:pt x="99" y="186"/>
                  <a:pt x="100" y="185"/>
                  <a:pt x="101" y="184"/>
                </a:cubicBezTo>
                <a:cubicBezTo>
                  <a:pt x="116" y="172"/>
                  <a:pt x="116" y="172"/>
                  <a:pt x="116" y="172"/>
                </a:cubicBezTo>
                <a:cubicBezTo>
                  <a:pt x="107" y="153"/>
                  <a:pt x="107" y="153"/>
                  <a:pt x="107" y="153"/>
                </a:cubicBezTo>
                <a:cubicBezTo>
                  <a:pt x="34" y="153"/>
                  <a:pt x="34" y="153"/>
                  <a:pt x="34" y="153"/>
                </a:cubicBezTo>
                <a:cubicBezTo>
                  <a:pt x="32" y="153"/>
                  <a:pt x="30" y="151"/>
                  <a:pt x="30" y="149"/>
                </a:cubicBezTo>
                <a:cubicBezTo>
                  <a:pt x="30" y="147"/>
                  <a:pt x="32" y="145"/>
                  <a:pt x="34" y="145"/>
                </a:cubicBezTo>
                <a:cubicBezTo>
                  <a:pt x="135" y="145"/>
                  <a:pt x="135" y="145"/>
                  <a:pt x="135" y="145"/>
                </a:cubicBezTo>
                <a:cubicBezTo>
                  <a:pt x="141" y="133"/>
                  <a:pt x="141" y="133"/>
                  <a:pt x="141" y="133"/>
                </a:cubicBezTo>
                <a:cubicBezTo>
                  <a:pt x="142" y="131"/>
                  <a:pt x="144" y="128"/>
                  <a:pt x="146" y="128"/>
                </a:cubicBezTo>
                <a:cubicBezTo>
                  <a:pt x="34" y="128"/>
                  <a:pt x="34" y="128"/>
                  <a:pt x="34" y="128"/>
                </a:cubicBezTo>
                <a:cubicBezTo>
                  <a:pt x="32" y="128"/>
                  <a:pt x="30" y="126"/>
                  <a:pt x="30" y="124"/>
                </a:cubicBezTo>
                <a:cubicBezTo>
                  <a:pt x="30" y="122"/>
                  <a:pt x="32" y="120"/>
                  <a:pt x="34" y="120"/>
                </a:cubicBezTo>
                <a:cubicBezTo>
                  <a:pt x="165" y="120"/>
                  <a:pt x="165" y="120"/>
                  <a:pt x="165" y="120"/>
                </a:cubicBezTo>
                <a:cubicBezTo>
                  <a:pt x="167" y="120"/>
                  <a:pt x="169" y="122"/>
                  <a:pt x="169" y="124"/>
                </a:cubicBezTo>
                <a:cubicBezTo>
                  <a:pt x="169" y="126"/>
                  <a:pt x="167" y="128"/>
                  <a:pt x="165" y="128"/>
                </a:cubicBezTo>
                <a:cubicBezTo>
                  <a:pt x="147" y="128"/>
                  <a:pt x="147" y="128"/>
                  <a:pt x="147" y="128"/>
                </a:cubicBezTo>
                <a:cubicBezTo>
                  <a:pt x="149" y="128"/>
                  <a:pt x="150" y="131"/>
                  <a:pt x="151" y="133"/>
                </a:cubicBezTo>
                <a:close/>
                <a:moveTo>
                  <a:pt x="31" y="224"/>
                </a:moveTo>
                <a:cubicBezTo>
                  <a:pt x="32" y="222"/>
                  <a:pt x="34" y="219"/>
                  <a:pt x="35" y="217"/>
                </a:cubicBezTo>
                <a:cubicBezTo>
                  <a:pt x="42" y="207"/>
                  <a:pt x="54" y="197"/>
                  <a:pt x="66" y="195"/>
                </a:cubicBezTo>
                <a:cubicBezTo>
                  <a:pt x="71" y="194"/>
                  <a:pt x="73" y="196"/>
                  <a:pt x="74" y="201"/>
                </a:cubicBezTo>
                <a:cubicBezTo>
                  <a:pt x="74" y="207"/>
                  <a:pt x="71" y="217"/>
                  <a:pt x="68" y="223"/>
                </a:cubicBezTo>
                <a:cubicBezTo>
                  <a:pt x="65" y="231"/>
                  <a:pt x="65" y="231"/>
                  <a:pt x="65" y="231"/>
                </a:cubicBezTo>
                <a:cubicBezTo>
                  <a:pt x="72" y="226"/>
                  <a:pt x="72" y="226"/>
                  <a:pt x="72" y="226"/>
                </a:cubicBezTo>
                <a:cubicBezTo>
                  <a:pt x="74" y="224"/>
                  <a:pt x="75" y="223"/>
                  <a:pt x="77" y="222"/>
                </a:cubicBezTo>
                <a:cubicBezTo>
                  <a:pt x="80" y="219"/>
                  <a:pt x="83" y="217"/>
                  <a:pt x="86" y="215"/>
                </a:cubicBezTo>
                <a:cubicBezTo>
                  <a:pt x="88" y="213"/>
                  <a:pt x="93" y="210"/>
                  <a:pt x="96" y="212"/>
                </a:cubicBezTo>
                <a:cubicBezTo>
                  <a:pt x="97" y="212"/>
                  <a:pt x="97" y="213"/>
                  <a:pt x="98" y="214"/>
                </a:cubicBezTo>
                <a:cubicBezTo>
                  <a:pt x="100" y="218"/>
                  <a:pt x="97" y="221"/>
                  <a:pt x="96" y="225"/>
                </a:cubicBezTo>
                <a:cubicBezTo>
                  <a:pt x="95" y="226"/>
                  <a:pt x="94" y="227"/>
                  <a:pt x="94" y="229"/>
                </a:cubicBezTo>
                <a:cubicBezTo>
                  <a:pt x="92" y="232"/>
                  <a:pt x="92" y="232"/>
                  <a:pt x="92" y="232"/>
                </a:cubicBezTo>
                <a:cubicBezTo>
                  <a:pt x="118" y="232"/>
                  <a:pt x="118" y="232"/>
                  <a:pt x="118" y="232"/>
                </a:cubicBezTo>
                <a:cubicBezTo>
                  <a:pt x="120" y="232"/>
                  <a:pt x="122" y="235"/>
                  <a:pt x="122" y="237"/>
                </a:cubicBezTo>
                <a:cubicBezTo>
                  <a:pt x="122" y="239"/>
                  <a:pt x="120" y="242"/>
                  <a:pt x="118" y="242"/>
                </a:cubicBezTo>
                <a:cubicBezTo>
                  <a:pt x="110" y="242"/>
                  <a:pt x="102" y="242"/>
                  <a:pt x="93" y="242"/>
                </a:cubicBezTo>
                <a:cubicBezTo>
                  <a:pt x="87" y="242"/>
                  <a:pt x="84" y="238"/>
                  <a:pt x="85" y="232"/>
                </a:cubicBezTo>
                <a:cubicBezTo>
                  <a:pt x="85" y="227"/>
                  <a:pt x="85" y="227"/>
                  <a:pt x="85" y="227"/>
                </a:cubicBezTo>
                <a:cubicBezTo>
                  <a:pt x="81" y="230"/>
                  <a:pt x="81" y="230"/>
                  <a:pt x="81" y="230"/>
                </a:cubicBezTo>
                <a:cubicBezTo>
                  <a:pt x="76" y="233"/>
                  <a:pt x="66" y="241"/>
                  <a:pt x="61" y="242"/>
                </a:cubicBezTo>
                <a:cubicBezTo>
                  <a:pt x="59" y="242"/>
                  <a:pt x="57" y="241"/>
                  <a:pt x="56" y="239"/>
                </a:cubicBezTo>
                <a:cubicBezTo>
                  <a:pt x="55" y="237"/>
                  <a:pt x="55" y="235"/>
                  <a:pt x="56" y="233"/>
                </a:cubicBezTo>
                <a:cubicBezTo>
                  <a:pt x="56" y="230"/>
                  <a:pt x="57" y="228"/>
                  <a:pt x="58" y="226"/>
                </a:cubicBezTo>
                <a:cubicBezTo>
                  <a:pt x="61" y="220"/>
                  <a:pt x="63" y="214"/>
                  <a:pt x="65" y="208"/>
                </a:cubicBezTo>
                <a:cubicBezTo>
                  <a:pt x="66" y="204"/>
                  <a:pt x="66" y="204"/>
                  <a:pt x="66" y="204"/>
                </a:cubicBezTo>
                <a:cubicBezTo>
                  <a:pt x="62" y="206"/>
                  <a:pt x="62" y="206"/>
                  <a:pt x="62" y="206"/>
                </a:cubicBezTo>
                <a:cubicBezTo>
                  <a:pt x="54" y="209"/>
                  <a:pt x="46" y="216"/>
                  <a:pt x="41" y="223"/>
                </a:cubicBezTo>
                <a:cubicBezTo>
                  <a:pt x="40" y="225"/>
                  <a:pt x="39" y="227"/>
                  <a:pt x="37" y="229"/>
                </a:cubicBezTo>
                <a:cubicBezTo>
                  <a:pt x="36" y="232"/>
                  <a:pt x="35" y="234"/>
                  <a:pt x="34" y="236"/>
                </a:cubicBezTo>
                <a:cubicBezTo>
                  <a:pt x="34" y="237"/>
                  <a:pt x="34" y="237"/>
                  <a:pt x="34" y="237"/>
                </a:cubicBezTo>
                <a:cubicBezTo>
                  <a:pt x="33" y="239"/>
                  <a:pt x="31" y="240"/>
                  <a:pt x="29" y="240"/>
                </a:cubicBezTo>
                <a:cubicBezTo>
                  <a:pt x="27" y="239"/>
                  <a:pt x="26" y="236"/>
                  <a:pt x="26" y="234"/>
                </a:cubicBezTo>
                <a:cubicBezTo>
                  <a:pt x="27" y="233"/>
                  <a:pt x="27" y="232"/>
                  <a:pt x="27" y="232"/>
                </a:cubicBezTo>
                <a:cubicBezTo>
                  <a:pt x="28" y="229"/>
                  <a:pt x="29" y="227"/>
                  <a:pt x="31" y="22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13" name="TextBox 12"/>
          <p:cNvSpPr txBox="1"/>
          <p:nvPr/>
        </p:nvSpPr>
        <p:spPr>
          <a:xfrm>
            <a:off x="1003095" y="2175613"/>
            <a:ext cx="1853601" cy="365760"/>
          </a:xfrm>
          <a:prstGeom prst="rect">
            <a:avLst/>
          </a:prstGeom>
          <a:noFill/>
        </p:spPr>
        <p:txBody>
          <a:bodyPr wrap="square" rtlCol="0">
            <a:noAutofit/>
          </a:bodyPr>
          <a:lstStyle/>
          <a:p>
            <a:pPr algn="ctr"/>
            <a:r>
              <a:rPr lang="en-US" sz="1200" b="1" dirty="0" smtClean="0">
                <a:solidFill>
                  <a:schemeClr val="accent6"/>
                </a:solidFill>
              </a:rPr>
              <a:t>Purchase </a:t>
            </a:r>
          </a:p>
          <a:p>
            <a:pPr algn="ctr"/>
            <a:r>
              <a:rPr lang="en-US" sz="1200" b="1" dirty="0" smtClean="0">
                <a:solidFill>
                  <a:schemeClr val="accent6"/>
                </a:solidFill>
              </a:rPr>
              <a:t>Requisitions</a:t>
            </a:r>
          </a:p>
        </p:txBody>
      </p:sp>
      <p:sp>
        <p:nvSpPr>
          <p:cNvPr id="91" name="Chevron 90"/>
          <p:cNvSpPr/>
          <p:nvPr/>
        </p:nvSpPr>
        <p:spPr>
          <a:xfrm rot="5400000">
            <a:off x="386841" y="4271436"/>
            <a:ext cx="2961516" cy="2052454"/>
          </a:xfrm>
          <a:prstGeom prst="chevron">
            <a:avLst>
              <a:gd name="adj" fmla="val 27909"/>
            </a:avLst>
          </a:prstGeom>
          <a:solidFill>
            <a:schemeClr val="accent1">
              <a:lumMod val="40000"/>
              <a:lumOff val="60000"/>
            </a:schemeClr>
          </a:solidFill>
          <a:ln w="19050" cap="flat" cmpd="sng" algn="ctr">
            <a:solidFill>
              <a:sysClr val="window" lastClr="FFFFFF">
                <a:lumMod val="95000"/>
              </a:sysClr>
            </a:solidFill>
            <a:prstDash val="solid"/>
          </a:ln>
          <a:effectLst/>
        </p:spPr>
        <p:txBody>
          <a:bodyPr lIns="0" tIns="0" rIns="0" bIns="0" rtlCol="0" anchor="ctr"/>
          <a:lstStyle/>
          <a:p>
            <a:pPr algn="ctr" defTabSz="338328"/>
            <a:endParaRPr lang="en-US" sz="800" kern="0" dirty="0">
              <a:latin typeface="Century Gothic" panose="020B0502020202020204" pitchFamily="34" charset="0"/>
            </a:endParaRPr>
          </a:p>
        </p:txBody>
      </p:sp>
      <p:sp>
        <p:nvSpPr>
          <p:cNvPr id="92" name="Freeform 73"/>
          <p:cNvSpPr>
            <a:spLocks noChangeAspect="1" noEditPoints="1"/>
          </p:cNvSpPr>
          <p:nvPr/>
        </p:nvSpPr>
        <p:spPr bwMode="auto">
          <a:xfrm>
            <a:off x="981227" y="4553941"/>
            <a:ext cx="299860" cy="342697"/>
          </a:xfrm>
          <a:custGeom>
            <a:avLst/>
            <a:gdLst>
              <a:gd name="T0" fmla="*/ 215 w 215"/>
              <a:gd name="T1" fmla="*/ 18 h 273"/>
              <a:gd name="T2" fmla="*/ 17 w 215"/>
              <a:gd name="T3" fmla="*/ 0 h 273"/>
              <a:gd name="T4" fmla="*/ 0 w 215"/>
              <a:gd name="T5" fmla="*/ 255 h 273"/>
              <a:gd name="T6" fmla="*/ 198 w 215"/>
              <a:gd name="T7" fmla="*/ 273 h 273"/>
              <a:gd name="T8" fmla="*/ 201 w 215"/>
              <a:gd name="T9" fmla="*/ 14 h 273"/>
              <a:gd name="T10" fmla="*/ 14 w 215"/>
              <a:gd name="T11" fmla="*/ 259 h 273"/>
              <a:gd name="T12" fmla="*/ 201 w 215"/>
              <a:gd name="T13" fmla="*/ 14 h 273"/>
              <a:gd name="T14" fmla="*/ 61 w 215"/>
              <a:gd name="T15" fmla="*/ 42 h 273"/>
              <a:gd name="T16" fmla="*/ 147 w 215"/>
              <a:gd name="T17" fmla="*/ 35 h 273"/>
              <a:gd name="T18" fmla="*/ 147 w 215"/>
              <a:gd name="T19" fmla="*/ 49 h 273"/>
              <a:gd name="T20" fmla="*/ 34 w 215"/>
              <a:gd name="T21" fmla="*/ 78 h 273"/>
              <a:gd name="T22" fmla="*/ 34 w 215"/>
              <a:gd name="T23" fmla="*/ 70 h 273"/>
              <a:gd name="T24" fmla="*/ 185 w 215"/>
              <a:gd name="T25" fmla="*/ 74 h 273"/>
              <a:gd name="T26" fmla="*/ 34 w 215"/>
              <a:gd name="T27" fmla="*/ 78 h 273"/>
              <a:gd name="T28" fmla="*/ 30 w 215"/>
              <a:gd name="T29" fmla="*/ 99 h 273"/>
              <a:gd name="T30" fmla="*/ 182 w 215"/>
              <a:gd name="T31" fmla="*/ 95 h 273"/>
              <a:gd name="T32" fmla="*/ 182 w 215"/>
              <a:gd name="T33" fmla="*/ 103 h 273"/>
              <a:gd name="T34" fmla="*/ 34 w 215"/>
              <a:gd name="T35" fmla="*/ 184 h 273"/>
              <a:gd name="T36" fmla="*/ 34 w 215"/>
              <a:gd name="T37" fmla="*/ 176 h 273"/>
              <a:gd name="T38" fmla="*/ 72 w 215"/>
              <a:gd name="T39" fmla="*/ 180 h 273"/>
              <a:gd name="T40" fmla="*/ 34 w 215"/>
              <a:gd name="T41" fmla="*/ 184 h 273"/>
              <a:gd name="T42" fmla="*/ 160 w 215"/>
              <a:gd name="T43" fmla="*/ 151 h 273"/>
              <a:gd name="T44" fmla="*/ 185 w 215"/>
              <a:gd name="T45" fmla="*/ 151 h 273"/>
              <a:gd name="T46" fmla="*/ 176 w 215"/>
              <a:gd name="T47" fmla="*/ 172 h 273"/>
              <a:gd name="T48" fmla="*/ 192 w 215"/>
              <a:gd name="T49" fmla="*/ 192 h 273"/>
              <a:gd name="T50" fmla="*/ 170 w 215"/>
              <a:gd name="T51" fmla="*/ 198 h 273"/>
              <a:gd name="T52" fmla="*/ 165 w 215"/>
              <a:gd name="T53" fmla="*/ 223 h 273"/>
              <a:gd name="T54" fmla="*/ 146 w 215"/>
              <a:gd name="T55" fmla="*/ 210 h 273"/>
              <a:gd name="T56" fmla="*/ 123 w 215"/>
              <a:gd name="T57" fmla="*/ 221 h 273"/>
              <a:gd name="T58" fmla="*/ 122 w 215"/>
              <a:gd name="T59" fmla="*/ 198 h 273"/>
              <a:gd name="T60" fmla="*/ 99 w 215"/>
              <a:gd name="T61" fmla="*/ 187 h 273"/>
              <a:gd name="T62" fmla="*/ 116 w 215"/>
              <a:gd name="T63" fmla="*/ 172 h 273"/>
              <a:gd name="T64" fmla="*/ 34 w 215"/>
              <a:gd name="T65" fmla="*/ 153 h 273"/>
              <a:gd name="T66" fmla="*/ 34 w 215"/>
              <a:gd name="T67" fmla="*/ 145 h 273"/>
              <a:gd name="T68" fmla="*/ 141 w 215"/>
              <a:gd name="T69" fmla="*/ 133 h 273"/>
              <a:gd name="T70" fmla="*/ 34 w 215"/>
              <a:gd name="T71" fmla="*/ 128 h 273"/>
              <a:gd name="T72" fmla="*/ 34 w 215"/>
              <a:gd name="T73" fmla="*/ 120 h 273"/>
              <a:gd name="T74" fmla="*/ 169 w 215"/>
              <a:gd name="T75" fmla="*/ 124 h 273"/>
              <a:gd name="T76" fmla="*/ 147 w 215"/>
              <a:gd name="T77" fmla="*/ 128 h 273"/>
              <a:gd name="T78" fmla="*/ 31 w 215"/>
              <a:gd name="T79" fmla="*/ 224 h 273"/>
              <a:gd name="T80" fmla="*/ 66 w 215"/>
              <a:gd name="T81" fmla="*/ 195 h 273"/>
              <a:gd name="T82" fmla="*/ 68 w 215"/>
              <a:gd name="T83" fmla="*/ 223 h 273"/>
              <a:gd name="T84" fmla="*/ 72 w 215"/>
              <a:gd name="T85" fmla="*/ 226 h 273"/>
              <a:gd name="T86" fmla="*/ 86 w 215"/>
              <a:gd name="T87" fmla="*/ 215 h 273"/>
              <a:gd name="T88" fmla="*/ 98 w 215"/>
              <a:gd name="T89" fmla="*/ 214 h 273"/>
              <a:gd name="T90" fmla="*/ 94 w 215"/>
              <a:gd name="T91" fmla="*/ 229 h 273"/>
              <a:gd name="T92" fmla="*/ 118 w 215"/>
              <a:gd name="T93" fmla="*/ 232 h 273"/>
              <a:gd name="T94" fmla="*/ 118 w 215"/>
              <a:gd name="T95" fmla="*/ 242 h 273"/>
              <a:gd name="T96" fmla="*/ 85 w 215"/>
              <a:gd name="T97" fmla="*/ 232 h 273"/>
              <a:gd name="T98" fmla="*/ 81 w 215"/>
              <a:gd name="T99" fmla="*/ 230 h 273"/>
              <a:gd name="T100" fmla="*/ 56 w 215"/>
              <a:gd name="T101" fmla="*/ 239 h 273"/>
              <a:gd name="T102" fmla="*/ 58 w 215"/>
              <a:gd name="T103" fmla="*/ 226 h 273"/>
              <a:gd name="T104" fmla="*/ 66 w 215"/>
              <a:gd name="T105" fmla="*/ 204 h 273"/>
              <a:gd name="T106" fmla="*/ 41 w 215"/>
              <a:gd name="T107" fmla="*/ 223 h 273"/>
              <a:gd name="T108" fmla="*/ 34 w 215"/>
              <a:gd name="T109" fmla="*/ 236 h 273"/>
              <a:gd name="T110" fmla="*/ 29 w 215"/>
              <a:gd name="T111" fmla="*/ 240 h 273"/>
              <a:gd name="T112" fmla="*/ 27 w 215"/>
              <a:gd name="T113" fmla="*/ 23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73">
                <a:moveTo>
                  <a:pt x="215" y="255"/>
                </a:moveTo>
                <a:cubicBezTo>
                  <a:pt x="215" y="18"/>
                  <a:pt x="215" y="18"/>
                  <a:pt x="215" y="18"/>
                </a:cubicBezTo>
                <a:cubicBezTo>
                  <a:pt x="215" y="8"/>
                  <a:pt x="208" y="0"/>
                  <a:pt x="198" y="0"/>
                </a:cubicBezTo>
                <a:cubicBezTo>
                  <a:pt x="17" y="0"/>
                  <a:pt x="17" y="0"/>
                  <a:pt x="17" y="0"/>
                </a:cubicBezTo>
                <a:cubicBezTo>
                  <a:pt x="8" y="0"/>
                  <a:pt x="0" y="8"/>
                  <a:pt x="0" y="18"/>
                </a:cubicBezTo>
                <a:cubicBezTo>
                  <a:pt x="0" y="255"/>
                  <a:pt x="0" y="255"/>
                  <a:pt x="0" y="255"/>
                </a:cubicBezTo>
                <a:cubicBezTo>
                  <a:pt x="0" y="265"/>
                  <a:pt x="8" y="273"/>
                  <a:pt x="18" y="273"/>
                </a:cubicBezTo>
                <a:cubicBezTo>
                  <a:pt x="198" y="273"/>
                  <a:pt x="198" y="273"/>
                  <a:pt x="198" y="273"/>
                </a:cubicBezTo>
                <a:cubicBezTo>
                  <a:pt x="208" y="273"/>
                  <a:pt x="215" y="265"/>
                  <a:pt x="215" y="255"/>
                </a:cubicBezTo>
                <a:close/>
                <a:moveTo>
                  <a:pt x="201" y="14"/>
                </a:moveTo>
                <a:cubicBezTo>
                  <a:pt x="201" y="259"/>
                  <a:pt x="201" y="259"/>
                  <a:pt x="201" y="259"/>
                </a:cubicBezTo>
                <a:cubicBezTo>
                  <a:pt x="14" y="259"/>
                  <a:pt x="14" y="259"/>
                  <a:pt x="14" y="259"/>
                </a:cubicBezTo>
                <a:cubicBezTo>
                  <a:pt x="14" y="14"/>
                  <a:pt x="14" y="14"/>
                  <a:pt x="14" y="14"/>
                </a:cubicBezTo>
                <a:cubicBezTo>
                  <a:pt x="201" y="14"/>
                  <a:pt x="201" y="14"/>
                  <a:pt x="201" y="14"/>
                </a:cubicBezTo>
                <a:close/>
                <a:moveTo>
                  <a:pt x="68" y="49"/>
                </a:moveTo>
                <a:cubicBezTo>
                  <a:pt x="64" y="49"/>
                  <a:pt x="61" y="46"/>
                  <a:pt x="61" y="42"/>
                </a:cubicBezTo>
                <a:cubicBezTo>
                  <a:pt x="61" y="38"/>
                  <a:pt x="64" y="35"/>
                  <a:pt x="68" y="35"/>
                </a:cubicBezTo>
                <a:cubicBezTo>
                  <a:pt x="147" y="35"/>
                  <a:pt x="147" y="35"/>
                  <a:pt x="147" y="35"/>
                </a:cubicBezTo>
                <a:cubicBezTo>
                  <a:pt x="151" y="35"/>
                  <a:pt x="154" y="38"/>
                  <a:pt x="154" y="42"/>
                </a:cubicBezTo>
                <a:cubicBezTo>
                  <a:pt x="154" y="46"/>
                  <a:pt x="151" y="49"/>
                  <a:pt x="147" y="49"/>
                </a:cubicBezTo>
                <a:cubicBezTo>
                  <a:pt x="68" y="49"/>
                  <a:pt x="68" y="49"/>
                  <a:pt x="68" y="49"/>
                </a:cubicBezTo>
                <a:close/>
                <a:moveTo>
                  <a:pt x="34" y="78"/>
                </a:moveTo>
                <a:cubicBezTo>
                  <a:pt x="32" y="78"/>
                  <a:pt x="30" y="76"/>
                  <a:pt x="30" y="74"/>
                </a:cubicBezTo>
                <a:cubicBezTo>
                  <a:pt x="30" y="72"/>
                  <a:pt x="32" y="70"/>
                  <a:pt x="34" y="70"/>
                </a:cubicBezTo>
                <a:cubicBezTo>
                  <a:pt x="182" y="70"/>
                  <a:pt x="182" y="70"/>
                  <a:pt x="182" y="70"/>
                </a:cubicBezTo>
                <a:cubicBezTo>
                  <a:pt x="184" y="70"/>
                  <a:pt x="185" y="72"/>
                  <a:pt x="185" y="74"/>
                </a:cubicBezTo>
                <a:cubicBezTo>
                  <a:pt x="185" y="76"/>
                  <a:pt x="184" y="78"/>
                  <a:pt x="182" y="78"/>
                </a:cubicBezTo>
                <a:cubicBezTo>
                  <a:pt x="34" y="78"/>
                  <a:pt x="34" y="78"/>
                  <a:pt x="34" y="78"/>
                </a:cubicBezTo>
                <a:close/>
                <a:moveTo>
                  <a:pt x="34" y="103"/>
                </a:moveTo>
                <a:cubicBezTo>
                  <a:pt x="32" y="103"/>
                  <a:pt x="30" y="101"/>
                  <a:pt x="30" y="99"/>
                </a:cubicBezTo>
                <a:cubicBezTo>
                  <a:pt x="30" y="97"/>
                  <a:pt x="32" y="95"/>
                  <a:pt x="34" y="95"/>
                </a:cubicBezTo>
                <a:cubicBezTo>
                  <a:pt x="182" y="95"/>
                  <a:pt x="182" y="95"/>
                  <a:pt x="182" y="95"/>
                </a:cubicBezTo>
                <a:cubicBezTo>
                  <a:pt x="184" y="95"/>
                  <a:pt x="185" y="97"/>
                  <a:pt x="185" y="99"/>
                </a:cubicBezTo>
                <a:cubicBezTo>
                  <a:pt x="185" y="101"/>
                  <a:pt x="184" y="103"/>
                  <a:pt x="182" y="103"/>
                </a:cubicBezTo>
                <a:cubicBezTo>
                  <a:pt x="34" y="103"/>
                  <a:pt x="34" y="103"/>
                  <a:pt x="34" y="103"/>
                </a:cubicBezTo>
                <a:close/>
                <a:moveTo>
                  <a:pt x="34" y="184"/>
                </a:moveTo>
                <a:cubicBezTo>
                  <a:pt x="32" y="184"/>
                  <a:pt x="30" y="183"/>
                  <a:pt x="30" y="180"/>
                </a:cubicBezTo>
                <a:cubicBezTo>
                  <a:pt x="30" y="178"/>
                  <a:pt x="32" y="176"/>
                  <a:pt x="34" y="176"/>
                </a:cubicBezTo>
                <a:cubicBezTo>
                  <a:pt x="68" y="176"/>
                  <a:pt x="68" y="176"/>
                  <a:pt x="68" y="176"/>
                </a:cubicBezTo>
                <a:cubicBezTo>
                  <a:pt x="70" y="176"/>
                  <a:pt x="72" y="178"/>
                  <a:pt x="72" y="180"/>
                </a:cubicBezTo>
                <a:cubicBezTo>
                  <a:pt x="72" y="183"/>
                  <a:pt x="70" y="184"/>
                  <a:pt x="68" y="184"/>
                </a:cubicBezTo>
                <a:cubicBezTo>
                  <a:pt x="34" y="184"/>
                  <a:pt x="34" y="184"/>
                  <a:pt x="34" y="184"/>
                </a:cubicBezTo>
                <a:close/>
                <a:moveTo>
                  <a:pt x="151" y="133"/>
                </a:moveTo>
                <a:cubicBezTo>
                  <a:pt x="160" y="151"/>
                  <a:pt x="160" y="151"/>
                  <a:pt x="160" y="151"/>
                </a:cubicBezTo>
                <a:cubicBezTo>
                  <a:pt x="179" y="146"/>
                  <a:pt x="179" y="146"/>
                  <a:pt x="179" y="146"/>
                </a:cubicBezTo>
                <a:cubicBezTo>
                  <a:pt x="182" y="146"/>
                  <a:pt x="184" y="148"/>
                  <a:pt x="185" y="151"/>
                </a:cubicBezTo>
                <a:cubicBezTo>
                  <a:pt x="185" y="152"/>
                  <a:pt x="185" y="153"/>
                  <a:pt x="185" y="154"/>
                </a:cubicBezTo>
                <a:cubicBezTo>
                  <a:pt x="176" y="172"/>
                  <a:pt x="176" y="172"/>
                  <a:pt x="176" y="172"/>
                </a:cubicBezTo>
                <a:cubicBezTo>
                  <a:pt x="192" y="184"/>
                  <a:pt x="192" y="184"/>
                  <a:pt x="192" y="184"/>
                </a:cubicBezTo>
                <a:cubicBezTo>
                  <a:pt x="194" y="186"/>
                  <a:pt x="194" y="189"/>
                  <a:pt x="192" y="192"/>
                </a:cubicBezTo>
                <a:cubicBezTo>
                  <a:pt x="192" y="193"/>
                  <a:pt x="190" y="193"/>
                  <a:pt x="189" y="194"/>
                </a:cubicBezTo>
                <a:cubicBezTo>
                  <a:pt x="170" y="198"/>
                  <a:pt x="170" y="198"/>
                  <a:pt x="170" y="198"/>
                </a:cubicBezTo>
                <a:cubicBezTo>
                  <a:pt x="170" y="217"/>
                  <a:pt x="170" y="217"/>
                  <a:pt x="170" y="217"/>
                </a:cubicBezTo>
                <a:cubicBezTo>
                  <a:pt x="170" y="220"/>
                  <a:pt x="168" y="223"/>
                  <a:pt x="165" y="223"/>
                </a:cubicBezTo>
                <a:cubicBezTo>
                  <a:pt x="163" y="223"/>
                  <a:pt x="162" y="222"/>
                  <a:pt x="161" y="222"/>
                </a:cubicBezTo>
                <a:cubicBezTo>
                  <a:pt x="146" y="210"/>
                  <a:pt x="146" y="210"/>
                  <a:pt x="146" y="210"/>
                </a:cubicBezTo>
                <a:cubicBezTo>
                  <a:pt x="131" y="222"/>
                  <a:pt x="131" y="222"/>
                  <a:pt x="131" y="222"/>
                </a:cubicBezTo>
                <a:cubicBezTo>
                  <a:pt x="129" y="224"/>
                  <a:pt x="125" y="223"/>
                  <a:pt x="123" y="221"/>
                </a:cubicBezTo>
                <a:cubicBezTo>
                  <a:pt x="122" y="220"/>
                  <a:pt x="122" y="218"/>
                  <a:pt x="122" y="217"/>
                </a:cubicBezTo>
                <a:cubicBezTo>
                  <a:pt x="122" y="198"/>
                  <a:pt x="122" y="198"/>
                  <a:pt x="122" y="198"/>
                </a:cubicBezTo>
                <a:cubicBezTo>
                  <a:pt x="103" y="194"/>
                  <a:pt x="103" y="194"/>
                  <a:pt x="103" y="194"/>
                </a:cubicBezTo>
                <a:cubicBezTo>
                  <a:pt x="100" y="193"/>
                  <a:pt x="98" y="190"/>
                  <a:pt x="99" y="187"/>
                </a:cubicBezTo>
                <a:cubicBezTo>
                  <a:pt x="99" y="186"/>
                  <a:pt x="100" y="185"/>
                  <a:pt x="101" y="184"/>
                </a:cubicBezTo>
                <a:cubicBezTo>
                  <a:pt x="116" y="172"/>
                  <a:pt x="116" y="172"/>
                  <a:pt x="116" y="172"/>
                </a:cubicBezTo>
                <a:cubicBezTo>
                  <a:pt x="107" y="153"/>
                  <a:pt x="107" y="153"/>
                  <a:pt x="107" y="153"/>
                </a:cubicBezTo>
                <a:cubicBezTo>
                  <a:pt x="34" y="153"/>
                  <a:pt x="34" y="153"/>
                  <a:pt x="34" y="153"/>
                </a:cubicBezTo>
                <a:cubicBezTo>
                  <a:pt x="32" y="153"/>
                  <a:pt x="30" y="151"/>
                  <a:pt x="30" y="149"/>
                </a:cubicBezTo>
                <a:cubicBezTo>
                  <a:pt x="30" y="147"/>
                  <a:pt x="32" y="145"/>
                  <a:pt x="34" y="145"/>
                </a:cubicBezTo>
                <a:cubicBezTo>
                  <a:pt x="135" y="145"/>
                  <a:pt x="135" y="145"/>
                  <a:pt x="135" y="145"/>
                </a:cubicBezTo>
                <a:cubicBezTo>
                  <a:pt x="141" y="133"/>
                  <a:pt x="141" y="133"/>
                  <a:pt x="141" y="133"/>
                </a:cubicBezTo>
                <a:cubicBezTo>
                  <a:pt x="142" y="131"/>
                  <a:pt x="144" y="128"/>
                  <a:pt x="146" y="128"/>
                </a:cubicBezTo>
                <a:cubicBezTo>
                  <a:pt x="34" y="128"/>
                  <a:pt x="34" y="128"/>
                  <a:pt x="34" y="128"/>
                </a:cubicBezTo>
                <a:cubicBezTo>
                  <a:pt x="32" y="128"/>
                  <a:pt x="30" y="126"/>
                  <a:pt x="30" y="124"/>
                </a:cubicBezTo>
                <a:cubicBezTo>
                  <a:pt x="30" y="122"/>
                  <a:pt x="32" y="120"/>
                  <a:pt x="34" y="120"/>
                </a:cubicBezTo>
                <a:cubicBezTo>
                  <a:pt x="165" y="120"/>
                  <a:pt x="165" y="120"/>
                  <a:pt x="165" y="120"/>
                </a:cubicBezTo>
                <a:cubicBezTo>
                  <a:pt x="167" y="120"/>
                  <a:pt x="169" y="122"/>
                  <a:pt x="169" y="124"/>
                </a:cubicBezTo>
                <a:cubicBezTo>
                  <a:pt x="169" y="126"/>
                  <a:pt x="167" y="128"/>
                  <a:pt x="165" y="128"/>
                </a:cubicBezTo>
                <a:cubicBezTo>
                  <a:pt x="147" y="128"/>
                  <a:pt x="147" y="128"/>
                  <a:pt x="147" y="128"/>
                </a:cubicBezTo>
                <a:cubicBezTo>
                  <a:pt x="149" y="128"/>
                  <a:pt x="150" y="131"/>
                  <a:pt x="151" y="133"/>
                </a:cubicBezTo>
                <a:close/>
                <a:moveTo>
                  <a:pt x="31" y="224"/>
                </a:moveTo>
                <a:cubicBezTo>
                  <a:pt x="32" y="222"/>
                  <a:pt x="34" y="219"/>
                  <a:pt x="35" y="217"/>
                </a:cubicBezTo>
                <a:cubicBezTo>
                  <a:pt x="42" y="207"/>
                  <a:pt x="54" y="197"/>
                  <a:pt x="66" y="195"/>
                </a:cubicBezTo>
                <a:cubicBezTo>
                  <a:pt x="71" y="194"/>
                  <a:pt x="73" y="196"/>
                  <a:pt x="74" y="201"/>
                </a:cubicBezTo>
                <a:cubicBezTo>
                  <a:pt x="74" y="207"/>
                  <a:pt x="71" y="217"/>
                  <a:pt x="68" y="223"/>
                </a:cubicBezTo>
                <a:cubicBezTo>
                  <a:pt x="65" y="231"/>
                  <a:pt x="65" y="231"/>
                  <a:pt x="65" y="231"/>
                </a:cubicBezTo>
                <a:cubicBezTo>
                  <a:pt x="72" y="226"/>
                  <a:pt x="72" y="226"/>
                  <a:pt x="72" y="226"/>
                </a:cubicBezTo>
                <a:cubicBezTo>
                  <a:pt x="74" y="224"/>
                  <a:pt x="75" y="223"/>
                  <a:pt x="77" y="222"/>
                </a:cubicBezTo>
                <a:cubicBezTo>
                  <a:pt x="80" y="219"/>
                  <a:pt x="83" y="217"/>
                  <a:pt x="86" y="215"/>
                </a:cubicBezTo>
                <a:cubicBezTo>
                  <a:pt x="88" y="213"/>
                  <a:pt x="93" y="210"/>
                  <a:pt x="96" y="212"/>
                </a:cubicBezTo>
                <a:cubicBezTo>
                  <a:pt x="97" y="212"/>
                  <a:pt x="97" y="213"/>
                  <a:pt x="98" y="214"/>
                </a:cubicBezTo>
                <a:cubicBezTo>
                  <a:pt x="100" y="218"/>
                  <a:pt x="97" y="221"/>
                  <a:pt x="96" y="225"/>
                </a:cubicBezTo>
                <a:cubicBezTo>
                  <a:pt x="95" y="226"/>
                  <a:pt x="94" y="227"/>
                  <a:pt x="94" y="229"/>
                </a:cubicBezTo>
                <a:cubicBezTo>
                  <a:pt x="92" y="232"/>
                  <a:pt x="92" y="232"/>
                  <a:pt x="92" y="232"/>
                </a:cubicBezTo>
                <a:cubicBezTo>
                  <a:pt x="118" y="232"/>
                  <a:pt x="118" y="232"/>
                  <a:pt x="118" y="232"/>
                </a:cubicBezTo>
                <a:cubicBezTo>
                  <a:pt x="120" y="232"/>
                  <a:pt x="122" y="235"/>
                  <a:pt x="122" y="237"/>
                </a:cubicBezTo>
                <a:cubicBezTo>
                  <a:pt x="122" y="239"/>
                  <a:pt x="120" y="242"/>
                  <a:pt x="118" y="242"/>
                </a:cubicBezTo>
                <a:cubicBezTo>
                  <a:pt x="110" y="242"/>
                  <a:pt x="102" y="242"/>
                  <a:pt x="93" y="242"/>
                </a:cubicBezTo>
                <a:cubicBezTo>
                  <a:pt x="87" y="242"/>
                  <a:pt x="84" y="238"/>
                  <a:pt x="85" y="232"/>
                </a:cubicBezTo>
                <a:cubicBezTo>
                  <a:pt x="85" y="227"/>
                  <a:pt x="85" y="227"/>
                  <a:pt x="85" y="227"/>
                </a:cubicBezTo>
                <a:cubicBezTo>
                  <a:pt x="81" y="230"/>
                  <a:pt x="81" y="230"/>
                  <a:pt x="81" y="230"/>
                </a:cubicBezTo>
                <a:cubicBezTo>
                  <a:pt x="76" y="233"/>
                  <a:pt x="66" y="241"/>
                  <a:pt x="61" y="242"/>
                </a:cubicBezTo>
                <a:cubicBezTo>
                  <a:pt x="59" y="242"/>
                  <a:pt x="57" y="241"/>
                  <a:pt x="56" y="239"/>
                </a:cubicBezTo>
                <a:cubicBezTo>
                  <a:pt x="55" y="237"/>
                  <a:pt x="55" y="235"/>
                  <a:pt x="56" y="233"/>
                </a:cubicBezTo>
                <a:cubicBezTo>
                  <a:pt x="56" y="230"/>
                  <a:pt x="57" y="228"/>
                  <a:pt x="58" y="226"/>
                </a:cubicBezTo>
                <a:cubicBezTo>
                  <a:pt x="61" y="220"/>
                  <a:pt x="63" y="214"/>
                  <a:pt x="65" y="208"/>
                </a:cubicBezTo>
                <a:cubicBezTo>
                  <a:pt x="66" y="204"/>
                  <a:pt x="66" y="204"/>
                  <a:pt x="66" y="204"/>
                </a:cubicBezTo>
                <a:cubicBezTo>
                  <a:pt x="62" y="206"/>
                  <a:pt x="62" y="206"/>
                  <a:pt x="62" y="206"/>
                </a:cubicBezTo>
                <a:cubicBezTo>
                  <a:pt x="54" y="209"/>
                  <a:pt x="46" y="216"/>
                  <a:pt x="41" y="223"/>
                </a:cubicBezTo>
                <a:cubicBezTo>
                  <a:pt x="40" y="225"/>
                  <a:pt x="39" y="227"/>
                  <a:pt x="37" y="229"/>
                </a:cubicBezTo>
                <a:cubicBezTo>
                  <a:pt x="36" y="232"/>
                  <a:pt x="35" y="234"/>
                  <a:pt x="34" y="236"/>
                </a:cubicBezTo>
                <a:cubicBezTo>
                  <a:pt x="34" y="237"/>
                  <a:pt x="34" y="237"/>
                  <a:pt x="34" y="237"/>
                </a:cubicBezTo>
                <a:cubicBezTo>
                  <a:pt x="33" y="239"/>
                  <a:pt x="31" y="240"/>
                  <a:pt x="29" y="240"/>
                </a:cubicBezTo>
                <a:cubicBezTo>
                  <a:pt x="27" y="239"/>
                  <a:pt x="26" y="236"/>
                  <a:pt x="26" y="234"/>
                </a:cubicBezTo>
                <a:cubicBezTo>
                  <a:pt x="27" y="233"/>
                  <a:pt x="27" y="232"/>
                  <a:pt x="27" y="232"/>
                </a:cubicBezTo>
                <a:cubicBezTo>
                  <a:pt x="28" y="229"/>
                  <a:pt x="29" y="227"/>
                  <a:pt x="31" y="22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93" name="TextBox 92"/>
          <p:cNvSpPr txBox="1"/>
          <p:nvPr/>
        </p:nvSpPr>
        <p:spPr>
          <a:xfrm>
            <a:off x="844656" y="4553941"/>
            <a:ext cx="2049170" cy="699972"/>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a:sp3d>
        </p:spPr>
        <p:txBody>
          <a:bodyPr wrap="square" rtlCol="0">
            <a:noAutofit/>
          </a:bodyPr>
          <a:lstStyle/>
          <a:p>
            <a:pPr algn="ctr"/>
            <a:endParaRPr lang="en-US" sz="1100" b="1" dirty="0" smtClean="0">
              <a:solidFill>
                <a:schemeClr val="accent6"/>
              </a:solidFill>
            </a:endParaRPr>
          </a:p>
        </p:txBody>
      </p:sp>
      <p:sp>
        <p:nvSpPr>
          <p:cNvPr id="95" name="TextBox 94"/>
          <p:cNvSpPr txBox="1"/>
          <p:nvPr/>
        </p:nvSpPr>
        <p:spPr>
          <a:xfrm>
            <a:off x="1069258" y="4575653"/>
            <a:ext cx="1826487" cy="365760"/>
          </a:xfrm>
          <a:prstGeom prst="rect">
            <a:avLst/>
          </a:prstGeom>
          <a:noFill/>
        </p:spPr>
        <p:txBody>
          <a:bodyPr wrap="square" rtlCol="0">
            <a:noAutofit/>
          </a:bodyPr>
          <a:lstStyle/>
          <a:p>
            <a:pPr algn="ctr"/>
            <a:r>
              <a:rPr lang="en-US" sz="1200" b="1" dirty="0" smtClean="0">
                <a:solidFill>
                  <a:schemeClr val="accent6"/>
                </a:solidFill>
              </a:rPr>
              <a:t>Requisition </a:t>
            </a:r>
          </a:p>
          <a:p>
            <a:pPr algn="ctr"/>
            <a:r>
              <a:rPr lang="en-US" sz="1200" b="1" dirty="0" smtClean="0">
                <a:solidFill>
                  <a:schemeClr val="accent6"/>
                </a:solidFill>
              </a:rPr>
              <a:t>Approvals &amp; FP1 Policy Approvals</a:t>
            </a:r>
          </a:p>
        </p:txBody>
      </p:sp>
      <p:sp>
        <p:nvSpPr>
          <p:cNvPr id="96" name="Round Diagonal Corner Rectangle 95"/>
          <p:cNvSpPr/>
          <p:nvPr/>
        </p:nvSpPr>
        <p:spPr bwMode="auto">
          <a:xfrm>
            <a:off x="3360168" y="3811546"/>
            <a:ext cx="3931920" cy="1442367"/>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buClr>
                <a:schemeClr val="accent4"/>
              </a:buClr>
              <a:buFont typeface="Arial" panose="020B0604020202020204" pitchFamily="34" charset="0"/>
              <a:buChar char="•"/>
            </a:pPr>
            <a:r>
              <a:rPr lang="en-US" sz="1400" dirty="0">
                <a:solidFill>
                  <a:srgbClr val="000000"/>
                </a:solidFill>
                <a:ea typeface="ＭＳ Ｐゴシック" pitchFamily="34" charset="-128"/>
              </a:rPr>
              <a:t>Document based </a:t>
            </a:r>
            <a:r>
              <a:rPr lang="en-US" sz="1400" dirty="0" smtClean="0">
                <a:solidFill>
                  <a:srgbClr val="000000"/>
                </a:solidFill>
                <a:ea typeface="ＭＳ Ｐゴシック" pitchFamily="34" charset="-128"/>
              </a:rPr>
              <a:t>UI approval</a:t>
            </a:r>
          </a:p>
          <a:p>
            <a:pPr marL="285750" indent="-285750">
              <a:buClr>
                <a:schemeClr val="accent4"/>
              </a:buClr>
              <a:buFont typeface="Arial" panose="020B0604020202020204" pitchFamily="34" charset="0"/>
              <a:buChar char="•"/>
            </a:pPr>
            <a:endParaRPr lang="en-US" sz="1400" dirty="0" smtClean="0">
              <a:solidFill>
                <a:srgbClr val="000000"/>
              </a:solidFill>
              <a:ea typeface="ＭＳ Ｐゴシック" pitchFamily="34" charset="-128"/>
            </a:endParaRPr>
          </a:p>
          <a:p>
            <a:pPr marL="285750" indent="-285750">
              <a:buClr>
                <a:schemeClr val="accent4"/>
              </a:buClr>
              <a:buFont typeface="Arial" panose="020B0604020202020204" pitchFamily="34" charset="0"/>
              <a:buChar char="•"/>
            </a:pPr>
            <a:r>
              <a:rPr lang="en-US" sz="1400" dirty="0" smtClean="0">
                <a:solidFill>
                  <a:srgbClr val="000000"/>
                </a:solidFill>
                <a:ea typeface="ＭＳ Ｐゴシック" pitchFamily="34" charset="-128"/>
              </a:rPr>
              <a:t>Buyer involvement </a:t>
            </a:r>
            <a:r>
              <a:rPr lang="en-US" sz="1400" dirty="0">
                <a:solidFill>
                  <a:srgbClr val="000000"/>
                </a:solidFill>
                <a:ea typeface="ＭＳ Ｐゴシック" pitchFamily="34" charset="-128"/>
              </a:rPr>
              <a:t>in the shopping cart creation</a:t>
            </a:r>
          </a:p>
        </p:txBody>
      </p:sp>
      <p:sp>
        <p:nvSpPr>
          <p:cNvPr id="97" name="Round Diagonal Corner Rectangle 96"/>
          <p:cNvSpPr/>
          <p:nvPr/>
        </p:nvSpPr>
        <p:spPr bwMode="auto">
          <a:xfrm>
            <a:off x="3347575" y="5355773"/>
            <a:ext cx="3931920" cy="1268075"/>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buClr>
                <a:schemeClr val="accent4"/>
              </a:buClr>
              <a:buFont typeface="Arial" panose="020B0604020202020204" pitchFamily="34" charset="0"/>
              <a:buChar char="•"/>
            </a:pPr>
            <a:r>
              <a:rPr lang="en-US" sz="1400" dirty="0" smtClean="0">
                <a:solidFill>
                  <a:srgbClr val="000000"/>
                </a:solidFill>
                <a:ea typeface="ＭＳ Ｐゴシック" pitchFamily="34" charset="-128"/>
              </a:rPr>
              <a:t>Delegates provide approval up to </a:t>
            </a:r>
            <a:r>
              <a:rPr lang="en-US" sz="1400" dirty="0">
                <a:solidFill>
                  <a:srgbClr val="000000"/>
                </a:solidFill>
                <a:ea typeface="ＭＳ Ｐゴシック" pitchFamily="34" charset="-128"/>
              </a:rPr>
              <a:t>USD </a:t>
            </a:r>
            <a:r>
              <a:rPr lang="en-US" sz="1400" dirty="0" smtClean="0">
                <a:solidFill>
                  <a:srgbClr val="000000"/>
                </a:solidFill>
                <a:ea typeface="ＭＳ Ｐゴシック" pitchFamily="34" charset="-128"/>
              </a:rPr>
              <a:t>50,000</a:t>
            </a:r>
          </a:p>
          <a:p>
            <a:pPr marL="285750" indent="-285750">
              <a:buClr>
                <a:schemeClr val="accent4"/>
              </a:buClr>
              <a:buFont typeface="Arial" panose="020B0604020202020204" pitchFamily="34" charset="0"/>
              <a:buChar char="•"/>
            </a:pPr>
            <a:endParaRPr lang="en-US" sz="1400" dirty="0">
              <a:solidFill>
                <a:srgbClr val="000000"/>
              </a:solidFill>
              <a:ea typeface="ＭＳ Ｐゴシック" pitchFamily="34" charset="-128"/>
            </a:endParaRPr>
          </a:p>
          <a:p>
            <a:pPr marL="285750" indent="-285750">
              <a:buClr>
                <a:schemeClr val="accent4"/>
              </a:buClr>
              <a:buFont typeface="Arial" panose="020B0604020202020204" pitchFamily="34" charset="0"/>
              <a:buChar char="•"/>
            </a:pPr>
            <a:r>
              <a:rPr lang="en-US" sz="1400" dirty="0">
                <a:solidFill>
                  <a:srgbClr val="000000"/>
                </a:solidFill>
                <a:ea typeface="ＭＳ Ｐゴシック" pitchFamily="34" charset="-128"/>
              </a:rPr>
              <a:t>CMER - Abbreviated Approval process</a:t>
            </a:r>
          </a:p>
        </p:txBody>
      </p:sp>
      <p:sp>
        <p:nvSpPr>
          <p:cNvPr id="98" name="Round Diagonal Corner Rectangle 97"/>
          <p:cNvSpPr/>
          <p:nvPr/>
        </p:nvSpPr>
        <p:spPr bwMode="auto">
          <a:xfrm>
            <a:off x="7733245" y="3809044"/>
            <a:ext cx="3931920" cy="1444869"/>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buClr>
                <a:schemeClr val="accent5"/>
              </a:buClr>
              <a:buFont typeface="Arial" panose="020B0604020202020204" pitchFamily="34" charset="0"/>
              <a:buChar char="•"/>
            </a:pPr>
            <a:r>
              <a:rPr lang="en-US" sz="1400" dirty="0">
                <a:solidFill>
                  <a:srgbClr val="000000"/>
                </a:solidFill>
                <a:ea typeface="ＭＳ Ｐゴシック" pitchFamily="34" charset="-128"/>
              </a:rPr>
              <a:t>Requisition Approval via UI or Email or Mobile App</a:t>
            </a:r>
          </a:p>
          <a:p>
            <a:pPr marL="285750" indent="-285750">
              <a:buClr>
                <a:schemeClr val="accent5"/>
              </a:buClr>
              <a:buFont typeface="Arial" panose="020B0604020202020204" pitchFamily="34" charset="0"/>
              <a:buChar char="•"/>
            </a:pPr>
            <a:r>
              <a:rPr lang="en-US" sz="1400" dirty="0">
                <a:solidFill>
                  <a:srgbClr val="000000"/>
                </a:solidFill>
                <a:ea typeface="ＭＳ Ｐゴシック" pitchFamily="34" charset="-128"/>
              </a:rPr>
              <a:t>Catalog </a:t>
            </a:r>
            <a:r>
              <a:rPr lang="en-US" sz="1400" dirty="0" smtClean="0">
                <a:solidFill>
                  <a:srgbClr val="000000"/>
                </a:solidFill>
                <a:ea typeface="ＭＳ Ｐゴシック" pitchFamily="34" charset="-128"/>
              </a:rPr>
              <a:t>Requisition </a:t>
            </a:r>
            <a:br>
              <a:rPr lang="en-US" sz="1400" dirty="0" smtClean="0">
                <a:solidFill>
                  <a:srgbClr val="000000"/>
                </a:solidFill>
                <a:ea typeface="ＭＳ Ｐゴシック" pitchFamily="34" charset="-128"/>
              </a:rPr>
            </a:br>
            <a:r>
              <a:rPr lang="en-US" sz="1400" dirty="0" smtClean="0">
                <a:solidFill>
                  <a:srgbClr val="000000"/>
                </a:solidFill>
                <a:ea typeface="ＭＳ Ｐゴシック" pitchFamily="34" charset="-128"/>
              </a:rPr>
              <a:t>(</a:t>
            </a:r>
            <a:r>
              <a:rPr lang="en-US" sz="1400" b="1" dirty="0" smtClean="0">
                <a:solidFill>
                  <a:srgbClr val="000000"/>
                </a:solidFill>
                <a:ea typeface="ＭＳ Ｐゴシック" pitchFamily="34" charset="-128"/>
              </a:rPr>
              <a:t>no Buyer </a:t>
            </a:r>
            <a:r>
              <a:rPr lang="en-US" sz="1400" dirty="0" smtClean="0">
                <a:solidFill>
                  <a:srgbClr val="000000"/>
                </a:solidFill>
                <a:ea typeface="ＭＳ Ｐゴシック" pitchFamily="34" charset="-128"/>
              </a:rPr>
              <a:t>intervention) </a:t>
            </a:r>
            <a:endParaRPr lang="en-US" sz="1400" dirty="0">
              <a:solidFill>
                <a:srgbClr val="000000"/>
              </a:solidFill>
              <a:ea typeface="ＭＳ Ｐゴシック" pitchFamily="34" charset="-128"/>
            </a:endParaRPr>
          </a:p>
          <a:p>
            <a:pPr marL="285750" indent="-285750">
              <a:buClr>
                <a:schemeClr val="accent5"/>
              </a:buClr>
              <a:buFont typeface="Arial" panose="020B0604020202020204" pitchFamily="34" charset="0"/>
              <a:buChar char="•"/>
            </a:pPr>
            <a:r>
              <a:rPr lang="en-US" sz="1400" dirty="0" smtClean="0">
                <a:solidFill>
                  <a:srgbClr val="000000"/>
                </a:solidFill>
                <a:ea typeface="ＭＳ Ｐゴシック" pitchFamily="34" charset="-128"/>
              </a:rPr>
              <a:t>Non-Catalog Requisition </a:t>
            </a:r>
            <a:br>
              <a:rPr lang="en-US" sz="1400" dirty="0" smtClean="0">
                <a:solidFill>
                  <a:srgbClr val="000000"/>
                </a:solidFill>
                <a:ea typeface="ＭＳ Ｐゴシック" pitchFamily="34" charset="-128"/>
              </a:rPr>
            </a:br>
            <a:r>
              <a:rPr lang="en-US" sz="1400" dirty="0" smtClean="0">
                <a:solidFill>
                  <a:srgbClr val="000000"/>
                </a:solidFill>
                <a:ea typeface="ＭＳ Ｐゴシック" pitchFamily="34" charset="-128"/>
              </a:rPr>
              <a:t>(</a:t>
            </a:r>
            <a:r>
              <a:rPr lang="en-US" sz="1400" b="1" dirty="0" smtClean="0">
                <a:solidFill>
                  <a:srgbClr val="000000"/>
                </a:solidFill>
                <a:ea typeface="ＭＳ Ｐゴシック" pitchFamily="34" charset="-128"/>
              </a:rPr>
              <a:t>Buyer </a:t>
            </a:r>
            <a:r>
              <a:rPr lang="en-US" sz="1400" b="1" dirty="0">
                <a:solidFill>
                  <a:srgbClr val="000000"/>
                </a:solidFill>
                <a:ea typeface="ＭＳ Ｐゴシック" pitchFamily="34" charset="-128"/>
              </a:rPr>
              <a:t>to source </a:t>
            </a:r>
            <a:r>
              <a:rPr lang="en-US" sz="1400" b="1" dirty="0" smtClean="0">
                <a:solidFill>
                  <a:srgbClr val="000000"/>
                </a:solidFill>
                <a:ea typeface="ＭＳ Ｐゴシック" pitchFamily="34" charset="-128"/>
              </a:rPr>
              <a:t>or review</a:t>
            </a:r>
            <a:r>
              <a:rPr lang="en-US" sz="1400" dirty="0">
                <a:solidFill>
                  <a:srgbClr val="000000"/>
                </a:solidFill>
                <a:ea typeface="ＭＳ Ｐゴシック" pitchFamily="34" charset="-128"/>
              </a:rPr>
              <a:t>)</a:t>
            </a:r>
          </a:p>
        </p:txBody>
      </p:sp>
      <p:sp>
        <p:nvSpPr>
          <p:cNvPr id="99" name="Round Diagonal Corner Rectangle 98"/>
          <p:cNvSpPr/>
          <p:nvPr/>
        </p:nvSpPr>
        <p:spPr bwMode="auto">
          <a:xfrm>
            <a:off x="7733244" y="5355773"/>
            <a:ext cx="3931920" cy="1268075"/>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buClr>
                <a:schemeClr val="accent5"/>
              </a:buClr>
              <a:buFont typeface="Arial" panose="020B0604020202020204" pitchFamily="34" charset="0"/>
              <a:buChar char="•"/>
            </a:pPr>
            <a:r>
              <a:rPr lang="en-US" sz="1400" b="1" dirty="0">
                <a:solidFill>
                  <a:srgbClr val="000000"/>
                </a:solidFill>
                <a:ea typeface="ＭＳ Ｐゴシック" pitchFamily="34" charset="-128"/>
              </a:rPr>
              <a:t>New fixed approval levels </a:t>
            </a:r>
            <a:r>
              <a:rPr lang="en-US" sz="1400" dirty="0">
                <a:solidFill>
                  <a:srgbClr val="000000"/>
                </a:solidFill>
                <a:ea typeface="ＭＳ Ｐゴシック" pitchFamily="34" charset="-128"/>
              </a:rPr>
              <a:t>at USD 10K, 25K</a:t>
            </a:r>
            <a:r>
              <a:rPr lang="en-US" sz="1400" dirty="0" smtClean="0">
                <a:solidFill>
                  <a:srgbClr val="000000"/>
                </a:solidFill>
                <a:ea typeface="ＭＳ Ｐゴシック" pitchFamily="34" charset="-128"/>
              </a:rPr>
              <a:t>, 50K AND 100K</a:t>
            </a:r>
            <a:endParaRPr lang="en-US" sz="1400" dirty="0">
              <a:solidFill>
                <a:srgbClr val="000000"/>
              </a:solidFill>
              <a:ea typeface="ＭＳ Ｐゴシック" pitchFamily="34" charset="-128"/>
            </a:endParaRPr>
          </a:p>
          <a:p>
            <a:pPr marL="285750" indent="-285750">
              <a:buClr>
                <a:schemeClr val="accent5"/>
              </a:buClr>
              <a:buFont typeface="Arial" panose="020B0604020202020204" pitchFamily="34" charset="0"/>
              <a:buChar char="•"/>
            </a:pPr>
            <a:r>
              <a:rPr lang="en-US" sz="1400" dirty="0">
                <a:solidFill>
                  <a:srgbClr val="000000"/>
                </a:solidFill>
                <a:ea typeface="ＭＳ Ｐゴシック" pitchFamily="34" charset="-128"/>
              </a:rPr>
              <a:t>Removal of </a:t>
            </a:r>
            <a:r>
              <a:rPr lang="en-US" sz="1400" dirty="0" smtClean="0">
                <a:solidFill>
                  <a:srgbClr val="000000"/>
                </a:solidFill>
                <a:ea typeface="ＭＳ Ｐゴシック" pitchFamily="34" charset="-128"/>
              </a:rPr>
              <a:t>Delegates from </a:t>
            </a:r>
            <a:r>
              <a:rPr lang="en-US" sz="1400" dirty="0">
                <a:solidFill>
                  <a:srgbClr val="000000"/>
                </a:solidFill>
                <a:ea typeface="ＭＳ Ｐゴシック" pitchFamily="34" charset="-128"/>
              </a:rPr>
              <a:t>A</a:t>
            </a:r>
            <a:r>
              <a:rPr lang="en-US" sz="1400" dirty="0" smtClean="0">
                <a:solidFill>
                  <a:srgbClr val="000000"/>
                </a:solidFill>
                <a:ea typeface="ＭＳ Ｐゴシック" pitchFamily="34" charset="-128"/>
              </a:rPr>
              <a:t>pproval flow</a:t>
            </a:r>
            <a:endParaRPr lang="en-US" sz="1400" dirty="0">
              <a:solidFill>
                <a:srgbClr val="000000"/>
              </a:solidFill>
              <a:ea typeface="ＭＳ Ｐゴシック" pitchFamily="34" charset="-128"/>
            </a:endParaRPr>
          </a:p>
          <a:p>
            <a:pPr marL="285750" indent="-285750">
              <a:buClr>
                <a:schemeClr val="accent5"/>
              </a:buClr>
              <a:buFont typeface="Arial" panose="020B0604020202020204" pitchFamily="34" charset="0"/>
              <a:buChar char="•"/>
            </a:pPr>
            <a:r>
              <a:rPr lang="en-US" sz="1400" b="1" dirty="0">
                <a:solidFill>
                  <a:srgbClr val="000000"/>
                </a:solidFill>
                <a:ea typeface="ＭＳ Ｐゴシック" pitchFamily="34" charset="-128"/>
              </a:rPr>
              <a:t>No </a:t>
            </a:r>
            <a:r>
              <a:rPr lang="en-US" sz="1400" b="1" dirty="0" smtClean="0">
                <a:solidFill>
                  <a:srgbClr val="000000"/>
                </a:solidFill>
                <a:ea typeface="ＭＳ Ｐゴシック" pitchFamily="34" charset="-128"/>
              </a:rPr>
              <a:t>CMER </a:t>
            </a:r>
            <a:r>
              <a:rPr lang="en-US" sz="1400" dirty="0">
                <a:solidFill>
                  <a:srgbClr val="000000"/>
                </a:solidFill>
                <a:ea typeface="ＭＳ Ｐゴシック" pitchFamily="34" charset="-128"/>
              </a:rPr>
              <a:t>- Abbreviated Approval process</a:t>
            </a:r>
          </a:p>
        </p:txBody>
      </p:sp>
      <p:sp>
        <p:nvSpPr>
          <p:cNvPr id="100" name="Freeform 6"/>
          <p:cNvSpPr>
            <a:spLocks noChangeAspect="1" noEditPoints="1"/>
          </p:cNvSpPr>
          <p:nvPr/>
        </p:nvSpPr>
        <p:spPr bwMode="auto">
          <a:xfrm>
            <a:off x="939885" y="4725289"/>
            <a:ext cx="365760" cy="365760"/>
          </a:xfrm>
          <a:custGeom>
            <a:avLst/>
            <a:gdLst>
              <a:gd name="T0" fmla="*/ 171 w 368"/>
              <a:gd name="T1" fmla="*/ 100 h 332"/>
              <a:gd name="T2" fmla="*/ 195 w 368"/>
              <a:gd name="T3" fmla="*/ 134 h 332"/>
              <a:gd name="T4" fmla="*/ 205 w 368"/>
              <a:gd name="T5" fmla="*/ 148 h 332"/>
              <a:gd name="T6" fmla="*/ 192 w 368"/>
              <a:gd name="T7" fmla="*/ 136 h 332"/>
              <a:gd name="T8" fmla="*/ 163 w 368"/>
              <a:gd name="T9" fmla="*/ 106 h 332"/>
              <a:gd name="T10" fmla="*/ 199 w 368"/>
              <a:gd name="T11" fmla="*/ 170 h 332"/>
              <a:gd name="T12" fmla="*/ 218 w 368"/>
              <a:gd name="T13" fmla="*/ 127 h 332"/>
              <a:gd name="T14" fmla="*/ 367 w 368"/>
              <a:gd name="T15" fmla="*/ 305 h 332"/>
              <a:gd name="T16" fmla="*/ 288 w 368"/>
              <a:gd name="T17" fmla="*/ 197 h 332"/>
              <a:gd name="T18" fmla="*/ 286 w 368"/>
              <a:gd name="T19" fmla="*/ 191 h 332"/>
              <a:gd name="T20" fmla="*/ 271 w 368"/>
              <a:gd name="T21" fmla="*/ 173 h 332"/>
              <a:gd name="T22" fmla="*/ 276 w 368"/>
              <a:gd name="T23" fmla="*/ 191 h 332"/>
              <a:gd name="T24" fmla="*/ 285 w 368"/>
              <a:gd name="T25" fmla="*/ 202 h 332"/>
              <a:gd name="T26" fmla="*/ 348 w 368"/>
              <a:gd name="T27" fmla="*/ 271 h 332"/>
              <a:gd name="T28" fmla="*/ 341 w 368"/>
              <a:gd name="T29" fmla="*/ 267 h 332"/>
              <a:gd name="T30" fmla="*/ 303 w 368"/>
              <a:gd name="T31" fmla="*/ 220 h 332"/>
              <a:gd name="T32" fmla="*/ 276 w 368"/>
              <a:gd name="T33" fmla="*/ 278 h 332"/>
              <a:gd name="T34" fmla="*/ 364 w 368"/>
              <a:gd name="T35" fmla="*/ 317 h 332"/>
              <a:gd name="T36" fmla="*/ 295 w 368"/>
              <a:gd name="T37" fmla="*/ 218 h 332"/>
              <a:gd name="T38" fmla="*/ 203 w 368"/>
              <a:gd name="T39" fmla="*/ 175 h 332"/>
              <a:gd name="T40" fmla="*/ 62 w 368"/>
              <a:gd name="T41" fmla="*/ 287 h 332"/>
              <a:gd name="T42" fmla="*/ 199 w 368"/>
              <a:gd name="T43" fmla="*/ 306 h 332"/>
              <a:gd name="T44" fmla="*/ 62 w 368"/>
              <a:gd name="T45" fmla="*/ 287 h 332"/>
              <a:gd name="T46" fmla="*/ 11 w 368"/>
              <a:gd name="T47" fmla="*/ 281 h 332"/>
              <a:gd name="T48" fmla="*/ 247 w 368"/>
              <a:gd name="T49" fmla="*/ 330 h 332"/>
              <a:gd name="T50" fmla="*/ 262 w 368"/>
              <a:gd name="T51" fmla="*/ 274 h 332"/>
              <a:gd name="T52" fmla="*/ 245 w 368"/>
              <a:gd name="T53" fmla="*/ 305 h 332"/>
              <a:gd name="T54" fmla="*/ 73 w 368"/>
              <a:gd name="T55" fmla="*/ 254 h 332"/>
              <a:gd name="T56" fmla="*/ 25 w 368"/>
              <a:gd name="T57" fmla="*/ 266 h 332"/>
              <a:gd name="T58" fmla="*/ 17 w 368"/>
              <a:gd name="T59" fmla="*/ 18 h 332"/>
              <a:gd name="T60" fmla="*/ 245 w 368"/>
              <a:gd name="T61" fmla="*/ 154 h 332"/>
              <a:gd name="T62" fmla="*/ 262 w 368"/>
              <a:gd name="T63" fmla="*/ 0 h 332"/>
              <a:gd name="T64" fmla="*/ 0 w 368"/>
              <a:gd name="T65" fmla="*/ 242 h 332"/>
              <a:gd name="T66" fmla="*/ 216 w 368"/>
              <a:gd name="T67" fmla="*/ 50 h 332"/>
              <a:gd name="T68" fmla="*/ 45 w 368"/>
              <a:gd name="T69" fmla="*/ 65 h 332"/>
              <a:gd name="T70" fmla="*/ 45 w 368"/>
              <a:gd name="T71" fmla="*/ 79 h 332"/>
              <a:gd name="T72" fmla="*/ 216 w 368"/>
              <a:gd name="T73" fmla="*/ 94 h 332"/>
              <a:gd name="T74" fmla="*/ 45 w 368"/>
              <a:gd name="T75" fmla="*/ 79 h 332"/>
              <a:gd name="T76" fmla="*/ 152 w 368"/>
              <a:gd name="T77" fmla="*/ 108 h 332"/>
              <a:gd name="T78" fmla="*/ 45 w 368"/>
              <a:gd name="T79" fmla="*/ 12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8" h="332">
                <a:moveTo>
                  <a:pt x="218" y="127"/>
                </a:moveTo>
                <a:cubicBezTo>
                  <a:pt x="171" y="100"/>
                  <a:pt x="171" y="100"/>
                  <a:pt x="171" y="100"/>
                </a:cubicBezTo>
                <a:cubicBezTo>
                  <a:pt x="168" y="102"/>
                  <a:pt x="168" y="102"/>
                  <a:pt x="168" y="102"/>
                </a:cubicBezTo>
                <a:cubicBezTo>
                  <a:pt x="195" y="134"/>
                  <a:pt x="195" y="134"/>
                  <a:pt x="195" y="134"/>
                </a:cubicBezTo>
                <a:cubicBezTo>
                  <a:pt x="198" y="132"/>
                  <a:pt x="203" y="132"/>
                  <a:pt x="206" y="136"/>
                </a:cubicBezTo>
                <a:cubicBezTo>
                  <a:pt x="209" y="139"/>
                  <a:pt x="208" y="145"/>
                  <a:pt x="205" y="148"/>
                </a:cubicBezTo>
                <a:cubicBezTo>
                  <a:pt x="201" y="151"/>
                  <a:pt x="196" y="151"/>
                  <a:pt x="192" y="147"/>
                </a:cubicBezTo>
                <a:cubicBezTo>
                  <a:pt x="190" y="144"/>
                  <a:pt x="190" y="139"/>
                  <a:pt x="192" y="136"/>
                </a:cubicBezTo>
                <a:cubicBezTo>
                  <a:pt x="165" y="104"/>
                  <a:pt x="165" y="104"/>
                  <a:pt x="165" y="104"/>
                </a:cubicBezTo>
                <a:cubicBezTo>
                  <a:pt x="163" y="106"/>
                  <a:pt x="163" y="106"/>
                  <a:pt x="163" y="106"/>
                </a:cubicBezTo>
                <a:cubicBezTo>
                  <a:pt x="182" y="158"/>
                  <a:pt x="182" y="158"/>
                  <a:pt x="182" y="158"/>
                </a:cubicBezTo>
                <a:cubicBezTo>
                  <a:pt x="199" y="170"/>
                  <a:pt x="199" y="170"/>
                  <a:pt x="199" y="170"/>
                </a:cubicBezTo>
                <a:cubicBezTo>
                  <a:pt x="227" y="146"/>
                  <a:pt x="227" y="146"/>
                  <a:pt x="227" y="146"/>
                </a:cubicBezTo>
                <a:cubicBezTo>
                  <a:pt x="218" y="127"/>
                  <a:pt x="218" y="127"/>
                  <a:pt x="218" y="127"/>
                </a:cubicBezTo>
                <a:close/>
                <a:moveTo>
                  <a:pt x="364" y="317"/>
                </a:moveTo>
                <a:cubicBezTo>
                  <a:pt x="366" y="314"/>
                  <a:pt x="366" y="309"/>
                  <a:pt x="367" y="305"/>
                </a:cubicBezTo>
                <a:cubicBezTo>
                  <a:pt x="368" y="275"/>
                  <a:pt x="364" y="235"/>
                  <a:pt x="328" y="217"/>
                </a:cubicBezTo>
                <a:cubicBezTo>
                  <a:pt x="317" y="211"/>
                  <a:pt x="296" y="203"/>
                  <a:pt x="288" y="197"/>
                </a:cubicBezTo>
                <a:cubicBezTo>
                  <a:pt x="286" y="195"/>
                  <a:pt x="285" y="194"/>
                  <a:pt x="284" y="193"/>
                </a:cubicBezTo>
                <a:cubicBezTo>
                  <a:pt x="285" y="192"/>
                  <a:pt x="286" y="192"/>
                  <a:pt x="286" y="191"/>
                </a:cubicBezTo>
                <a:cubicBezTo>
                  <a:pt x="290" y="188"/>
                  <a:pt x="289" y="182"/>
                  <a:pt x="285" y="177"/>
                </a:cubicBezTo>
                <a:cubicBezTo>
                  <a:pt x="281" y="172"/>
                  <a:pt x="274" y="170"/>
                  <a:pt x="271" y="173"/>
                </a:cubicBezTo>
                <a:cubicBezTo>
                  <a:pt x="268" y="176"/>
                  <a:pt x="268" y="182"/>
                  <a:pt x="272" y="188"/>
                </a:cubicBezTo>
                <a:cubicBezTo>
                  <a:pt x="273" y="189"/>
                  <a:pt x="275" y="190"/>
                  <a:pt x="276" y="191"/>
                </a:cubicBezTo>
                <a:cubicBezTo>
                  <a:pt x="276" y="192"/>
                  <a:pt x="277" y="194"/>
                  <a:pt x="278" y="195"/>
                </a:cubicBezTo>
                <a:cubicBezTo>
                  <a:pt x="280" y="197"/>
                  <a:pt x="282" y="200"/>
                  <a:pt x="285" y="202"/>
                </a:cubicBezTo>
                <a:cubicBezTo>
                  <a:pt x="293" y="209"/>
                  <a:pt x="306" y="216"/>
                  <a:pt x="317" y="222"/>
                </a:cubicBezTo>
                <a:cubicBezTo>
                  <a:pt x="341" y="235"/>
                  <a:pt x="347" y="252"/>
                  <a:pt x="348" y="271"/>
                </a:cubicBezTo>
                <a:cubicBezTo>
                  <a:pt x="348" y="273"/>
                  <a:pt x="346" y="275"/>
                  <a:pt x="344" y="271"/>
                </a:cubicBezTo>
                <a:cubicBezTo>
                  <a:pt x="343" y="270"/>
                  <a:pt x="342" y="268"/>
                  <a:pt x="341" y="267"/>
                </a:cubicBezTo>
                <a:cubicBezTo>
                  <a:pt x="336" y="258"/>
                  <a:pt x="329" y="249"/>
                  <a:pt x="321" y="240"/>
                </a:cubicBezTo>
                <a:cubicBezTo>
                  <a:pt x="315" y="233"/>
                  <a:pt x="309" y="226"/>
                  <a:pt x="303" y="220"/>
                </a:cubicBezTo>
                <a:cubicBezTo>
                  <a:pt x="260" y="257"/>
                  <a:pt x="260" y="257"/>
                  <a:pt x="260" y="257"/>
                </a:cubicBezTo>
                <a:cubicBezTo>
                  <a:pt x="264" y="264"/>
                  <a:pt x="270" y="271"/>
                  <a:pt x="276" y="278"/>
                </a:cubicBezTo>
                <a:cubicBezTo>
                  <a:pt x="302" y="309"/>
                  <a:pt x="330" y="329"/>
                  <a:pt x="347" y="330"/>
                </a:cubicBezTo>
                <a:cubicBezTo>
                  <a:pt x="356" y="330"/>
                  <a:pt x="362" y="325"/>
                  <a:pt x="364" y="317"/>
                </a:cubicBezTo>
                <a:close/>
                <a:moveTo>
                  <a:pt x="231" y="151"/>
                </a:moveTo>
                <a:cubicBezTo>
                  <a:pt x="295" y="218"/>
                  <a:pt x="295" y="218"/>
                  <a:pt x="295" y="218"/>
                </a:cubicBezTo>
                <a:cubicBezTo>
                  <a:pt x="258" y="249"/>
                  <a:pt x="258" y="249"/>
                  <a:pt x="258" y="249"/>
                </a:cubicBezTo>
                <a:cubicBezTo>
                  <a:pt x="203" y="175"/>
                  <a:pt x="203" y="175"/>
                  <a:pt x="203" y="175"/>
                </a:cubicBezTo>
                <a:cubicBezTo>
                  <a:pt x="231" y="151"/>
                  <a:pt x="231" y="151"/>
                  <a:pt x="231" y="151"/>
                </a:cubicBezTo>
                <a:close/>
                <a:moveTo>
                  <a:pt x="62" y="287"/>
                </a:moveTo>
                <a:cubicBezTo>
                  <a:pt x="198" y="308"/>
                  <a:pt x="198" y="308"/>
                  <a:pt x="198" y="308"/>
                </a:cubicBezTo>
                <a:cubicBezTo>
                  <a:pt x="200" y="308"/>
                  <a:pt x="200" y="306"/>
                  <a:pt x="199" y="306"/>
                </a:cubicBezTo>
                <a:cubicBezTo>
                  <a:pt x="80" y="267"/>
                  <a:pt x="80" y="267"/>
                  <a:pt x="80" y="267"/>
                </a:cubicBezTo>
                <a:cubicBezTo>
                  <a:pt x="74" y="276"/>
                  <a:pt x="70" y="281"/>
                  <a:pt x="62" y="287"/>
                </a:cubicBezTo>
                <a:close/>
                <a:moveTo>
                  <a:pt x="0" y="242"/>
                </a:moveTo>
                <a:cubicBezTo>
                  <a:pt x="0" y="257"/>
                  <a:pt x="2" y="269"/>
                  <a:pt x="11" y="281"/>
                </a:cubicBezTo>
                <a:cubicBezTo>
                  <a:pt x="19" y="291"/>
                  <a:pt x="28" y="296"/>
                  <a:pt x="41" y="298"/>
                </a:cubicBezTo>
                <a:cubicBezTo>
                  <a:pt x="247" y="330"/>
                  <a:pt x="247" y="330"/>
                  <a:pt x="247" y="330"/>
                </a:cubicBezTo>
                <a:cubicBezTo>
                  <a:pt x="255" y="332"/>
                  <a:pt x="262" y="326"/>
                  <a:pt x="262" y="317"/>
                </a:cubicBezTo>
                <a:cubicBezTo>
                  <a:pt x="262" y="274"/>
                  <a:pt x="262" y="274"/>
                  <a:pt x="262" y="274"/>
                </a:cubicBezTo>
                <a:cubicBezTo>
                  <a:pt x="256" y="266"/>
                  <a:pt x="251" y="258"/>
                  <a:pt x="245" y="250"/>
                </a:cubicBezTo>
                <a:cubicBezTo>
                  <a:pt x="245" y="305"/>
                  <a:pt x="245" y="305"/>
                  <a:pt x="245" y="305"/>
                </a:cubicBezTo>
                <a:cubicBezTo>
                  <a:pt x="78" y="252"/>
                  <a:pt x="78" y="252"/>
                  <a:pt x="78" y="252"/>
                </a:cubicBezTo>
                <a:cubicBezTo>
                  <a:pt x="76" y="251"/>
                  <a:pt x="74" y="252"/>
                  <a:pt x="73" y="254"/>
                </a:cubicBezTo>
                <a:cubicBezTo>
                  <a:pt x="69" y="261"/>
                  <a:pt x="65" y="267"/>
                  <a:pt x="61" y="271"/>
                </a:cubicBezTo>
                <a:cubicBezTo>
                  <a:pt x="49" y="280"/>
                  <a:pt x="34" y="278"/>
                  <a:pt x="25" y="266"/>
                </a:cubicBezTo>
                <a:cubicBezTo>
                  <a:pt x="18" y="257"/>
                  <a:pt x="17" y="249"/>
                  <a:pt x="17" y="239"/>
                </a:cubicBezTo>
                <a:cubicBezTo>
                  <a:pt x="17" y="165"/>
                  <a:pt x="17" y="91"/>
                  <a:pt x="17" y="18"/>
                </a:cubicBezTo>
                <a:cubicBezTo>
                  <a:pt x="245" y="18"/>
                  <a:pt x="245" y="18"/>
                  <a:pt x="245" y="18"/>
                </a:cubicBezTo>
                <a:cubicBezTo>
                  <a:pt x="245" y="154"/>
                  <a:pt x="245" y="154"/>
                  <a:pt x="245" y="154"/>
                </a:cubicBezTo>
                <a:cubicBezTo>
                  <a:pt x="262" y="172"/>
                  <a:pt x="262" y="172"/>
                  <a:pt x="262" y="172"/>
                </a:cubicBezTo>
                <a:cubicBezTo>
                  <a:pt x="262" y="0"/>
                  <a:pt x="262" y="0"/>
                  <a:pt x="262" y="0"/>
                </a:cubicBezTo>
                <a:cubicBezTo>
                  <a:pt x="0" y="0"/>
                  <a:pt x="0" y="0"/>
                  <a:pt x="0" y="0"/>
                </a:cubicBezTo>
                <a:cubicBezTo>
                  <a:pt x="0" y="81"/>
                  <a:pt x="0" y="162"/>
                  <a:pt x="0" y="242"/>
                </a:cubicBezTo>
                <a:close/>
                <a:moveTo>
                  <a:pt x="45" y="50"/>
                </a:moveTo>
                <a:cubicBezTo>
                  <a:pt x="216" y="50"/>
                  <a:pt x="216" y="50"/>
                  <a:pt x="216" y="50"/>
                </a:cubicBezTo>
                <a:cubicBezTo>
                  <a:pt x="216" y="65"/>
                  <a:pt x="216" y="65"/>
                  <a:pt x="216" y="65"/>
                </a:cubicBezTo>
                <a:cubicBezTo>
                  <a:pt x="45" y="65"/>
                  <a:pt x="45" y="65"/>
                  <a:pt x="45" y="65"/>
                </a:cubicBezTo>
                <a:cubicBezTo>
                  <a:pt x="45" y="50"/>
                  <a:pt x="45" y="50"/>
                  <a:pt x="45" y="50"/>
                </a:cubicBezTo>
                <a:close/>
                <a:moveTo>
                  <a:pt x="45" y="79"/>
                </a:moveTo>
                <a:cubicBezTo>
                  <a:pt x="216" y="79"/>
                  <a:pt x="216" y="79"/>
                  <a:pt x="216" y="79"/>
                </a:cubicBezTo>
                <a:cubicBezTo>
                  <a:pt x="216" y="94"/>
                  <a:pt x="216" y="94"/>
                  <a:pt x="216" y="94"/>
                </a:cubicBezTo>
                <a:cubicBezTo>
                  <a:pt x="45" y="94"/>
                  <a:pt x="45" y="94"/>
                  <a:pt x="45" y="94"/>
                </a:cubicBezTo>
                <a:cubicBezTo>
                  <a:pt x="45" y="79"/>
                  <a:pt x="45" y="79"/>
                  <a:pt x="45" y="79"/>
                </a:cubicBezTo>
                <a:close/>
                <a:moveTo>
                  <a:pt x="45" y="108"/>
                </a:moveTo>
                <a:cubicBezTo>
                  <a:pt x="152" y="108"/>
                  <a:pt x="152" y="108"/>
                  <a:pt x="152" y="108"/>
                </a:cubicBezTo>
                <a:cubicBezTo>
                  <a:pt x="152" y="123"/>
                  <a:pt x="152" y="123"/>
                  <a:pt x="152" y="123"/>
                </a:cubicBezTo>
                <a:cubicBezTo>
                  <a:pt x="45" y="123"/>
                  <a:pt x="45" y="123"/>
                  <a:pt x="45" y="123"/>
                </a:cubicBezTo>
                <a:cubicBezTo>
                  <a:pt x="45" y="108"/>
                  <a:pt x="45" y="108"/>
                  <a:pt x="45" y="108"/>
                </a:cubicBezTo>
                <a:close/>
              </a:path>
            </a:pathLst>
          </a:custGeom>
          <a:solidFill>
            <a:schemeClr val="accent6"/>
          </a:solidFill>
          <a:ln>
            <a:noFill/>
          </a:ln>
          <a:effec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3760073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hevron 81"/>
          <p:cNvSpPr/>
          <p:nvPr/>
        </p:nvSpPr>
        <p:spPr>
          <a:xfrm rot="5400000">
            <a:off x="126291" y="2390336"/>
            <a:ext cx="3482616" cy="2052454"/>
          </a:xfrm>
          <a:prstGeom prst="chevron">
            <a:avLst>
              <a:gd name="adj" fmla="val 27909"/>
            </a:avLst>
          </a:prstGeom>
          <a:solidFill>
            <a:schemeClr val="accent1">
              <a:lumMod val="40000"/>
              <a:lumOff val="60000"/>
            </a:schemeClr>
          </a:solidFill>
          <a:ln w="19050" cap="flat" cmpd="sng" algn="ctr">
            <a:solidFill>
              <a:sysClr val="window" lastClr="FFFFFF">
                <a:lumMod val="95000"/>
              </a:sysClr>
            </a:solidFill>
            <a:prstDash val="solid"/>
          </a:ln>
          <a:effectLst/>
        </p:spPr>
        <p:txBody>
          <a:bodyPr lIns="0" tIns="0" rIns="0" bIns="0" rtlCol="0" anchor="ctr"/>
          <a:lstStyle/>
          <a:p>
            <a:pPr algn="ctr" defTabSz="338328"/>
            <a:endParaRPr lang="en-US" sz="800" kern="0" dirty="0">
              <a:latin typeface="Century Gothic" panose="020B0502020202020204" pitchFamily="34" charset="0"/>
            </a:endParaRP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Key Changes to Procurement (2 of 3)</a:t>
            </a:r>
            <a:endParaRPr lang="en-US" b="1" dirty="0"/>
          </a:p>
        </p:txBody>
      </p:sp>
      <p:sp>
        <p:nvSpPr>
          <p:cNvPr id="37" name="Rounded Rectangle 36"/>
          <p:cNvSpPr/>
          <p:nvPr/>
        </p:nvSpPr>
        <p:spPr bwMode="auto">
          <a:xfrm>
            <a:off x="3360168" y="1128251"/>
            <a:ext cx="3931920" cy="367918"/>
          </a:xfrm>
          <a:prstGeom prst="roundRect">
            <a:avLst/>
          </a:prstGeom>
          <a:solidFill>
            <a:srgbClr val="FFC222"/>
          </a:solidFill>
          <a:ln w="9525" cap="flat" cmpd="sng" algn="ctr">
            <a:solidFill>
              <a:srgbClr val="FFC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sz="2000" dirty="0" smtClean="0">
                <a:solidFill>
                  <a:srgbClr val="FFFFFF"/>
                </a:solidFill>
                <a:ea typeface="ＭＳ Ｐゴシック" pitchFamily="34" charset="-128"/>
              </a:rPr>
              <a:t>Current Process</a:t>
            </a:r>
          </a:p>
        </p:txBody>
      </p:sp>
      <p:sp>
        <p:nvSpPr>
          <p:cNvPr id="44" name="Rounded Rectangle 43"/>
          <p:cNvSpPr/>
          <p:nvPr/>
        </p:nvSpPr>
        <p:spPr bwMode="auto">
          <a:xfrm>
            <a:off x="7758430" y="1128251"/>
            <a:ext cx="3931920" cy="367917"/>
          </a:xfrm>
          <a:prstGeom prst="roundRect">
            <a:avLst/>
          </a:prstGeom>
          <a:solidFill>
            <a:schemeClr val="accent5"/>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sz="2000" dirty="0" smtClean="0">
                <a:solidFill>
                  <a:srgbClr val="FFFFFF"/>
                </a:solidFill>
                <a:ea typeface="ＭＳ Ｐゴシック" pitchFamily="34" charset="-128"/>
              </a:rPr>
              <a:t>Future Process</a:t>
            </a:r>
          </a:p>
        </p:txBody>
      </p:sp>
      <p:sp>
        <p:nvSpPr>
          <p:cNvPr id="46" name="Round Diagonal Corner Rectangle 45"/>
          <p:cNvSpPr/>
          <p:nvPr/>
        </p:nvSpPr>
        <p:spPr bwMode="auto">
          <a:xfrm>
            <a:off x="3360168" y="1702867"/>
            <a:ext cx="3931920" cy="630936"/>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Any limit or framework orders are created as Purchase Orders with Item Category B</a:t>
            </a:r>
          </a:p>
        </p:txBody>
      </p:sp>
      <p:sp>
        <p:nvSpPr>
          <p:cNvPr id="55" name="Round Diagonal Corner Rectangle 54"/>
          <p:cNvSpPr/>
          <p:nvPr/>
        </p:nvSpPr>
        <p:spPr bwMode="auto">
          <a:xfrm>
            <a:off x="7758430" y="1702867"/>
            <a:ext cx="3931920" cy="630936"/>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Created as </a:t>
            </a:r>
            <a:r>
              <a:rPr lang="en-US" sz="1400" b="1" dirty="0">
                <a:solidFill>
                  <a:srgbClr val="000000"/>
                </a:solidFill>
                <a:ea typeface="ＭＳ Ｐゴシック" pitchFamily="34" charset="-128"/>
              </a:rPr>
              <a:t>Service PO/Blanket </a:t>
            </a:r>
            <a:r>
              <a:rPr lang="en-US" sz="1400" b="1" dirty="0" smtClean="0">
                <a:solidFill>
                  <a:srgbClr val="000000"/>
                </a:solidFill>
                <a:ea typeface="ＭＳ Ｐゴシック" pitchFamily="34" charset="-128"/>
              </a:rPr>
              <a:t>PO/Contract </a:t>
            </a:r>
            <a:endParaRPr lang="en-US" sz="1400" b="1" dirty="0">
              <a:solidFill>
                <a:srgbClr val="000000"/>
              </a:solidFill>
              <a:ea typeface="ＭＳ Ｐゴシック" pitchFamily="34" charset="-128"/>
            </a:endParaRPr>
          </a:p>
        </p:txBody>
      </p:sp>
      <p:sp>
        <p:nvSpPr>
          <p:cNvPr id="61" name="Freeform 73"/>
          <p:cNvSpPr>
            <a:spLocks noChangeAspect="1" noEditPoints="1"/>
          </p:cNvSpPr>
          <p:nvPr/>
        </p:nvSpPr>
        <p:spPr bwMode="auto">
          <a:xfrm>
            <a:off x="981227" y="2357263"/>
            <a:ext cx="299860" cy="342697"/>
          </a:xfrm>
          <a:custGeom>
            <a:avLst/>
            <a:gdLst>
              <a:gd name="T0" fmla="*/ 215 w 215"/>
              <a:gd name="T1" fmla="*/ 18 h 273"/>
              <a:gd name="T2" fmla="*/ 17 w 215"/>
              <a:gd name="T3" fmla="*/ 0 h 273"/>
              <a:gd name="T4" fmla="*/ 0 w 215"/>
              <a:gd name="T5" fmla="*/ 255 h 273"/>
              <a:gd name="T6" fmla="*/ 198 w 215"/>
              <a:gd name="T7" fmla="*/ 273 h 273"/>
              <a:gd name="T8" fmla="*/ 201 w 215"/>
              <a:gd name="T9" fmla="*/ 14 h 273"/>
              <a:gd name="T10" fmla="*/ 14 w 215"/>
              <a:gd name="T11" fmla="*/ 259 h 273"/>
              <a:gd name="T12" fmla="*/ 201 w 215"/>
              <a:gd name="T13" fmla="*/ 14 h 273"/>
              <a:gd name="T14" fmla="*/ 61 w 215"/>
              <a:gd name="T15" fmla="*/ 42 h 273"/>
              <a:gd name="T16" fmla="*/ 147 w 215"/>
              <a:gd name="T17" fmla="*/ 35 h 273"/>
              <a:gd name="T18" fmla="*/ 147 w 215"/>
              <a:gd name="T19" fmla="*/ 49 h 273"/>
              <a:gd name="T20" fmla="*/ 34 w 215"/>
              <a:gd name="T21" fmla="*/ 78 h 273"/>
              <a:gd name="T22" fmla="*/ 34 w 215"/>
              <a:gd name="T23" fmla="*/ 70 h 273"/>
              <a:gd name="T24" fmla="*/ 185 w 215"/>
              <a:gd name="T25" fmla="*/ 74 h 273"/>
              <a:gd name="T26" fmla="*/ 34 w 215"/>
              <a:gd name="T27" fmla="*/ 78 h 273"/>
              <a:gd name="T28" fmla="*/ 30 w 215"/>
              <a:gd name="T29" fmla="*/ 99 h 273"/>
              <a:gd name="T30" fmla="*/ 182 w 215"/>
              <a:gd name="T31" fmla="*/ 95 h 273"/>
              <a:gd name="T32" fmla="*/ 182 w 215"/>
              <a:gd name="T33" fmla="*/ 103 h 273"/>
              <a:gd name="T34" fmla="*/ 34 w 215"/>
              <a:gd name="T35" fmla="*/ 184 h 273"/>
              <a:gd name="T36" fmla="*/ 34 w 215"/>
              <a:gd name="T37" fmla="*/ 176 h 273"/>
              <a:gd name="T38" fmla="*/ 72 w 215"/>
              <a:gd name="T39" fmla="*/ 180 h 273"/>
              <a:gd name="T40" fmla="*/ 34 w 215"/>
              <a:gd name="T41" fmla="*/ 184 h 273"/>
              <a:gd name="T42" fmla="*/ 160 w 215"/>
              <a:gd name="T43" fmla="*/ 151 h 273"/>
              <a:gd name="T44" fmla="*/ 185 w 215"/>
              <a:gd name="T45" fmla="*/ 151 h 273"/>
              <a:gd name="T46" fmla="*/ 176 w 215"/>
              <a:gd name="T47" fmla="*/ 172 h 273"/>
              <a:gd name="T48" fmla="*/ 192 w 215"/>
              <a:gd name="T49" fmla="*/ 192 h 273"/>
              <a:gd name="T50" fmla="*/ 170 w 215"/>
              <a:gd name="T51" fmla="*/ 198 h 273"/>
              <a:gd name="T52" fmla="*/ 165 w 215"/>
              <a:gd name="T53" fmla="*/ 223 h 273"/>
              <a:gd name="T54" fmla="*/ 146 w 215"/>
              <a:gd name="T55" fmla="*/ 210 h 273"/>
              <a:gd name="T56" fmla="*/ 123 w 215"/>
              <a:gd name="T57" fmla="*/ 221 h 273"/>
              <a:gd name="T58" fmla="*/ 122 w 215"/>
              <a:gd name="T59" fmla="*/ 198 h 273"/>
              <a:gd name="T60" fmla="*/ 99 w 215"/>
              <a:gd name="T61" fmla="*/ 187 h 273"/>
              <a:gd name="T62" fmla="*/ 116 w 215"/>
              <a:gd name="T63" fmla="*/ 172 h 273"/>
              <a:gd name="T64" fmla="*/ 34 w 215"/>
              <a:gd name="T65" fmla="*/ 153 h 273"/>
              <a:gd name="T66" fmla="*/ 34 w 215"/>
              <a:gd name="T67" fmla="*/ 145 h 273"/>
              <a:gd name="T68" fmla="*/ 141 w 215"/>
              <a:gd name="T69" fmla="*/ 133 h 273"/>
              <a:gd name="T70" fmla="*/ 34 w 215"/>
              <a:gd name="T71" fmla="*/ 128 h 273"/>
              <a:gd name="T72" fmla="*/ 34 w 215"/>
              <a:gd name="T73" fmla="*/ 120 h 273"/>
              <a:gd name="T74" fmla="*/ 169 w 215"/>
              <a:gd name="T75" fmla="*/ 124 h 273"/>
              <a:gd name="T76" fmla="*/ 147 w 215"/>
              <a:gd name="T77" fmla="*/ 128 h 273"/>
              <a:gd name="T78" fmla="*/ 31 w 215"/>
              <a:gd name="T79" fmla="*/ 224 h 273"/>
              <a:gd name="T80" fmla="*/ 66 w 215"/>
              <a:gd name="T81" fmla="*/ 195 h 273"/>
              <a:gd name="T82" fmla="*/ 68 w 215"/>
              <a:gd name="T83" fmla="*/ 223 h 273"/>
              <a:gd name="T84" fmla="*/ 72 w 215"/>
              <a:gd name="T85" fmla="*/ 226 h 273"/>
              <a:gd name="T86" fmla="*/ 86 w 215"/>
              <a:gd name="T87" fmla="*/ 215 h 273"/>
              <a:gd name="T88" fmla="*/ 98 w 215"/>
              <a:gd name="T89" fmla="*/ 214 h 273"/>
              <a:gd name="T90" fmla="*/ 94 w 215"/>
              <a:gd name="T91" fmla="*/ 229 h 273"/>
              <a:gd name="T92" fmla="*/ 118 w 215"/>
              <a:gd name="T93" fmla="*/ 232 h 273"/>
              <a:gd name="T94" fmla="*/ 118 w 215"/>
              <a:gd name="T95" fmla="*/ 242 h 273"/>
              <a:gd name="T96" fmla="*/ 85 w 215"/>
              <a:gd name="T97" fmla="*/ 232 h 273"/>
              <a:gd name="T98" fmla="*/ 81 w 215"/>
              <a:gd name="T99" fmla="*/ 230 h 273"/>
              <a:gd name="T100" fmla="*/ 56 w 215"/>
              <a:gd name="T101" fmla="*/ 239 h 273"/>
              <a:gd name="T102" fmla="*/ 58 w 215"/>
              <a:gd name="T103" fmla="*/ 226 h 273"/>
              <a:gd name="T104" fmla="*/ 66 w 215"/>
              <a:gd name="T105" fmla="*/ 204 h 273"/>
              <a:gd name="T106" fmla="*/ 41 w 215"/>
              <a:gd name="T107" fmla="*/ 223 h 273"/>
              <a:gd name="T108" fmla="*/ 34 w 215"/>
              <a:gd name="T109" fmla="*/ 236 h 273"/>
              <a:gd name="T110" fmla="*/ 29 w 215"/>
              <a:gd name="T111" fmla="*/ 240 h 273"/>
              <a:gd name="T112" fmla="*/ 27 w 215"/>
              <a:gd name="T113" fmla="*/ 23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73">
                <a:moveTo>
                  <a:pt x="215" y="255"/>
                </a:moveTo>
                <a:cubicBezTo>
                  <a:pt x="215" y="18"/>
                  <a:pt x="215" y="18"/>
                  <a:pt x="215" y="18"/>
                </a:cubicBezTo>
                <a:cubicBezTo>
                  <a:pt x="215" y="8"/>
                  <a:pt x="208" y="0"/>
                  <a:pt x="198" y="0"/>
                </a:cubicBezTo>
                <a:cubicBezTo>
                  <a:pt x="17" y="0"/>
                  <a:pt x="17" y="0"/>
                  <a:pt x="17" y="0"/>
                </a:cubicBezTo>
                <a:cubicBezTo>
                  <a:pt x="8" y="0"/>
                  <a:pt x="0" y="8"/>
                  <a:pt x="0" y="18"/>
                </a:cubicBezTo>
                <a:cubicBezTo>
                  <a:pt x="0" y="255"/>
                  <a:pt x="0" y="255"/>
                  <a:pt x="0" y="255"/>
                </a:cubicBezTo>
                <a:cubicBezTo>
                  <a:pt x="0" y="265"/>
                  <a:pt x="8" y="273"/>
                  <a:pt x="18" y="273"/>
                </a:cubicBezTo>
                <a:cubicBezTo>
                  <a:pt x="198" y="273"/>
                  <a:pt x="198" y="273"/>
                  <a:pt x="198" y="273"/>
                </a:cubicBezTo>
                <a:cubicBezTo>
                  <a:pt x="208" y="273"/>
                  <a:pt x="215" y="265"/>
                  <a:pt x="215" y="255"/>
                </a:cubicBezTo>
                <a:close/>
                <a:moveTo>
                  <a:pt x="201" y="14"/>
                </a:moveTo>
                <a:cubicBezTo>
                  <a:pt x="201" y="259"/>
                  <a:pt x="201" y="259"/>
                  <a:pt x="201" y="259"/>
                </a:cubicBezTo>
                <a:cubicBezTo>
                  <a:pt x="14" y="259"/>
                  <a:pt x="14" y="259"/>
                  <a:pt x="14" y="259"/>
                </a:cubicBezTo>
                <a:cubicBezTo>
                  <a:pt x="14" y="14"/>
                  <a:pt x="14" y="14"/>
                  <a:pt x="14" y="14"/>
                </a:cubicBezTo>
                <a:cubicBezTo>
                  <a:pt x="201" y="14"/>
                  <a:pt x="201" y="14"/>
                  <a:pt x="201" y="14"/>
                </a:cubicBezTo>
                <a:close/>
                <a:moveTo>
                  <a:pt x="68" y="49"/>
                </a:moveTo>
                <a:cubicBezTo>
                  <a:pt x="64" y="49"/>
                  <a:pt x="61" y="46"/>
                  <a:pt x="61" y="42"/>
                </a:cubicBezTo>
                <a:cubicBezTo>
                  <a:pt x="61" y="38"/>
                  <a:pt x="64" y="35"/>
                  <a:pt x="68" y="35"/>
                </a:cubicBezTo>
                <a:cubicBezTo>
                  <a:pt x="147" y="35"/>
                  <a:pt x="147" y="35"/>
                  <a:pt x="147" y="35"/>
                </a:cubicBezTo>
                <a:cubicBezTo>
                  <a:pt x="151" y="35"/>
                  <a:pt x="154" y="38"/>
                  <a:pt x="154" y="42"/>
                </a:cubicBezTo>
                <a:cubicBezTo>
                  <a:pt x="154" y="46"/>
                  <a:pt x="151" y="49"/>
                  <a:pt x="147" y="49"/>
                </a:cubicBezTo>
                <a:cubicBezTo>
                  <a:pt x="68" y="49"/>
                  <a:pt x="68" y="49"/>
                  <a:pt x="68" y="49"/>
                </a:cubicBezTo>
                <a:close/>
                <a:moveTo>
                  <a:pt x="34" y="78"/>
                </a:moveTo>
                <a:cubicBezTo>
                  <a:pt x="32" y="78"/>
                  <a:pt x="30" y="76"/>
                  <a:pt x="30" y="74"/>
                </a:cubicBezTo>
                <a:cubicBezTo>
                  <a:pt x="30" y="72"/>
                  <a:pt x="32" y="70"/>
                  <a:pt x="34" y="70"/>
                </a:cubicBezTo>
                <a:cubicBezTo>
                  <a:pt x="182" y="70"/>
                  <a:pt x="182" y="70"/>
                  <a:pt x="182" y="70"/>
                </a:cubicBezTo>
                <a:cubicBezTo>
                  <a:pt x="184" y="70"/>
                  <a:pt x="185" y="72"/>
                  <a:pt x="185" y="74"/>
                </a:cubicBezTo>
                <a:cubicBezTo>
                  <a:pt x="185" y="76"/>
                  <a:pt x="184" y="78"/>
                  <a:pt x="182" y="78"/>
                </a:cubicBezTo>
                <a:cubicBezTo>
                  <a:pt x="34" y="78"/>
                  <a:pt x="34" y="78"/>
                  <a:pt x="34" y="78"/>
                </a:cubicBezTo>
                <a:close/>
                <a:moveTo>
                  <a:pt x="34" y="103"/>
                </a:moveTo>
                <a:cubicBezTo>
                  <a:pt x="32" y="103"/>
                  <a:pt x="30" y="101"/>
                  <a:pt x="30" y="99"/>
                </a:cubicBezTo>
                <a:cubicBezTo>
                  <a:pt x="30" y="97"/>
                  <a:pt x="32" y="95"/>
                  <a:pt x="34" y="95"/>
                </a:cubicBezTo>
                <a:cubicBezTo>
                  <a:pt x="182" y="95"/>
                  <a:pt x="182" y="95"/>
                  <a:pt x="182" y="95"/>
                </a:cubicBezTo>
                <a:cubicBezTo>
                  <a:pt x="184" y="95"/>
                  <a:pt x="185" y="97"/>
                  <a:pt x="185" y="99"/>
                </a:cubicBezTo>
                <a:cubicBezTo>
                  <a:pt x="185" y="101"/>
                  <a:pt x="184" y="103"/>
                  <a:pt x="182" y="103"/>
                </a:cubicBezTo>
                <a:cubicBezTo>
                  <a:pt x="34" y="103"/>
                  <a:pt x="34" y="103"/>
                  <a:pt x="34" y="103"/>
                </a:cubicBezTo>
                <a:close/>
                <a:moveTo>
                  <a:pt x="34" y="184"/>
                </a:moveTo>
                <a:cubicBezTo>
                  <a:pt x="32" y="184"/>
                  <a:pt x="30" y="183"/>
                  <a:pt x="30" y="180"/>
                </a:cubicBezTo>
                <a:cubicBezTo>
                  <a:pt x="30" y="178"/>
                  <a:pt x="32" y="176"/>
                  <a:pt x="34" y="176"/>
                </a:cubicBezTo>
                <a:cubicBezTo>
                  <a:pt x="68" y="176"/>
                  <a:pt x="68" y="176"/>
                  <a:pt x="68" y="176"/>
                </a:cubicBezTo>
                <a:cubicBezTo>
                  <a:pt x="70" y="176"/>
                  <a:pt x="72" y="178"/>
                  <a:pt x="72" y="180"/>
                </a:cubicBezTo>
                <a:cubicBezTo>
                  <a:pt x="72" y="183"/>
                  <a:pt x="70" y="184"/>
                  <a:pt x="68" y="184"/>
                </a:cubicBezTo>
                <a:cubicBezTo>
                  <a:pt x="34" y="184"/>
                  <a:pt x="34" y="184"/>
                  <a:pt x="34" y="184"/>
                </a:cubicBezTo>
                <a:close/>
                <a:moveTo>
                  <a:pt x="151" y="133"/>
                </a:moveTo>
                <a:cubicBezTo>
                  <a:pt x="160" y="151"/>
                  <a:pt x="160" y="151"/>
                  <a:pt x="160" y="151"/>
                </a:cubicBezTo>
                <a:cubicBezTo>
                  <a:pt x="179" y="146"/>
                  <a:pt x="179" y="146"/>
                  <a:pt x="179" y="146"/>
                </a:cubicBezTo>
                <a:cubicBezTo>
                  <a:pt x="182" y="146"/>
                  <a:pt x="184" y="148"/>
                  <a:pt x="185" y="151"/>
                </a:cubicBezTo>
                <a:cubicBezTo>
                  <a:pt x="185" y="152"/>
                  <a:pt x="185" y="153"/>
                  <a:pt x="185" y="154"/>
                </a:cubicBezTo>
                <a:cubicBezTo>
                  <a:pt x="176" y="172"/>
                  <a:pt x="176" y="172"/>
                  <a:pt x="176" y="172"/>
                </a:cubicBezTo>
                <a:cubicBezTo>
                  <a:pt x="192" y="184"/>
                  <a:pt x="192" y="184"/>
                  <a:pt x="192" y="184"/>
                </a:cubicBezTo>
                <a:cubicBezTo>
                  <a:pt x="194" y="186"/>
                  <a:pt x="194" y="189"/>
                  <a:pt x="192" y="192"/>
                </a:cubicBezTo>
                <a:cubicBezTo>
                  <a:pt x="192" y="193"/>
                  <a:pt x="190" y="193"/>
                  <a:pt x="189" y="194"/>
                </a:cubicBezTo>
                <a:cubicBezTo>
                  <a:pt x="170" y="198"/>
                  <a:pt x="170" y="198"/>
                  <a:pt x="170" y="198"/>
                </a:cubicBezTo>
                <a:cubicBezTo>
                  <a:pt x="170" y="217"/>
                  <a:pt x="170" y="217"/>
                  <a:pt x="170" y="217"/>
                </a:cubicBezTo>
                <a:cubicBezTo>
                  <a:pt x="170" y="220"/>
                  <a:pt x="168" y="223"/>
                  <a:pt x="165" y="223"/>
                </a:cubicBezTo>
                <a:cubicBezTo>
                  <a:pt x="163" y="223"/>
                  <a:pt x="162" y="222"/>
                  <a:pt x="161" y="222"/>
                </a:cubicBezTo>
                <a:cubicBezTo>
                  <a:pt x="146" y="210"/>
                  <a:pt x="146" y="210"/>
                  <a:pt x="146" y="210"/>
                </a:cubicBezTo>
                <a:cubicBezTo>
                  <a:pt x="131" y="222"/>
                  <a:pt x="131" y="222"/>
                  <a:pt x="131" y="222"/>
                </a:cubicBezTo>
                <a:cubicBezTo>
                  <a:pt x="129" y="224"/>
                  <a:pt x="125" y="223"/>
                  <a:pt x="123" y="221"/>
                </a:cubicBezTo>
                <a:cubicBezTo>
                  <a:pt x="122" y="220"/>
                  <a:pt x="122" y="218"/>
                  <a:pt x="122" y="217"/>
                </a:cubicBezTo>
                <a:cubicBezTo>
                  <a:pt x="122" y="198"/>
                  <a:pt x="122" y="198"/>
                  <a:pt x="122" y="198"/>
                </a:cubicBezTo>
                <a:cubicBezTo>
                  <a:pt x="103" y="194"/>
                  <a:pt x="103" y="194"/>
                  <a:pt x="103" y="194"/>
                </a:cubicBezTo>
                <a:cubicBezTo>
                  <a:pt x="100" y="193"/>
                  <a:pt x="98" y="190"/>
                  <a:pt x="99" y="187"/>
                </a:cubicBezTo>
                <a:cubicBezTo>
                  <a:pt x="99" y="186"/>
                  <a:pt x="100" y="185"/>
                  <a:pt x="101" y="184"/>
                </a:cubicBezTo>
                <a:cubicBezTo>
                  <a:pt x="116" y="172"/>
                  <a:pt x="116" y="172"/>
                  <a:pt x="116" y="172"/>
                </a:cubicBezTo>
                <a:cubicBezTo>
                  <a:pt x="107" y="153"/>
                  <a:pt x="107" y="153"/>
                  <a:pt x="107" y="153"/>
                </a:cubicBezTo>
                <a:cubicBezTo>
                  <a:pt x="34" y="153"/>
                  <a:pt x="34" y="153"/>
                  <a:pt x="34" y="153"/>
                </a:cubicBezTo>
                <a:cubicBezTo>
                  <a:pt x="32" y="153"/>
                  <a:pt x="30" y="151"/>
                  <a:pt x="30" y="149"/>
                </a:cubicBezTo>
                <a:cubicBezTo>
                  <a:pt x="30" y="147"/>
                  <a:pt x="32" y="145"/>
                  <a:pt x="34" y="145"/>
                </a:cubicBezTo>
                <a:cubicBezTo>
                  <a:pt x="135" y="145"/>
                  <a:pt x="135" y="145"/>
                  <a:pt x="135" y="145"/>
                </a:cubicBezTo>
                <a:cubicBezTo>
                  <a:pt x="141" y="133"/>
                  <a:pt x="141" y="133"/>
                  <a:pt x="141" y="133"/>
                </a:cubicBezTo>
                <a:cubicBezTo>
                  <a:pt x="142" y="131"/>
                  <a:pt x="144" y="128"/>
                  <a:pt x="146" y="128"/>
                </a:cubicBezTo>
                <a:cubicBezTo>
                  <a:pt x="34" y="128"/>
                  <a:pt x="34" y="128"/>
                  <a:pt x="34" y="128"/>
                </a:cubicBezTo>
                <a:cubicBezTo>
                  <a:pt x="32" y="128"/>
                  <a:pt x="30" y="126"/>
                  <a:pt x="30" y="124"/>
                </a:cubicBezTo>
                <a:cubicBezTo>
                  <a:pt x="30" y="122"/>
                  <a:pt x="32" y="120"/>
                  <a:pt x="34" y="120"/>
                </a:cubicBezTo>
                <a:cubicBezTo>
                  <a:pt x="165" y="120"/>
                  <a:pt x="165" y="120"/>
                  <a:pt x="165" y="120"/>
                </a:cubicBezTo>
                <a:cubicBezTo>
                  <a:pt x="167" y="120"/>
                  <a:pt x="169" y="122"/>
                  <a:pt x="169" y="124"/>
                </a:cubicBezTo>
                <a:cubicBezTo>
                  <a:pt x="169" y="126"/>
                  <a:pt x="167" y="128"/>
                  <a:pt x="165" y="128"/>
                </a:cubicBezTo>
                <a:cubicBezTo>
                  <a:pt x="147" y="128"/>
                  <a:pt x="147" y="128"/>
                  <a:pt x="147" y="128"/>
                </a:cubicBezTo>
                <a:cubicBezTo>
                  <a:pt x="149" y="128"/>
                  <a:pt x="150" y="131"/>
                  <a:pt x="151" y="133"/>
                </a:cubicBezTo>
                <a:close/>
                <a:moveTo>
                  <a:pt x="31" y="224"/>
                </a:moveTo>
                <a:cubicBezTo>
                  <a:pt x="32" y="222"/>
                  <a:pt x="34" y="219"/>
                  <a:pt x="35" y="217"/>
                </a:cubicBezTo>
                <a:cubicBezTo>
                  <a:pt x="42" y="207"/>
                  <a:pt x="54" y="197"/>
                  <a:pt x="66" y="195"/>
                </a:cubicBezTo>
                <a:cubicBezTo>
                  <a:pt x="71" y="194"/>
                  <a:pt x="73" y="196"/>
                  <a:pt x="74" y="201"/>
                </a:cubicBezTo>
                <a:cubicBezTo>
                  <a:pt x="74" y="207"/>
                  <a:pt x="71" y="217"/>
                  <a:pt x="68" y="223"/>
                </a:cubicBezTo>
                <a:cubicBezTo>
                  <a:pt x="65" y="231"/>
                  <a:pt x="65" y="231"/>
                  <a:pt x="65" y="231"/>
                </a:cubicBezTo>
                <a:cubicBezTo>
                  <a:pt x="72" y="226"/>
                  <a:pt x="72" y="226"/>
                  <a:pt x="72" y="226"/>
                </a:cubicBezTo>
                <a:cubicBezTo>
                  <a:pt x="74" y="224"/>
                  <a:pt x="75" y="223"/>
                  <a:pt x="77" y="222"/>
                </a:cubicBezTo>
                <a:cubicBezTo>
                  <a:pt x="80" y="219"/>
                  <a:pt x="83" y="217"/>
                  <a:pt x="86" y="215"/>
                </a:cubicBezTo>
                <a:cubicBezTo>
                  <a:pt x="88" y="213"/>
                  <a:pt x="93" y="210"/>
                  <a:pt x="96" y="212"/>
                </a:cubicBezTo>
                <a:cubicBezTo>
                  <a:pt x="97" y="212"/>
                  <a:pt x="97" y="213"/>
                  <a:pt x="98" y="214"/>
                </a:cubicBezTo>
                <a:cubicBezTo>
                  <a:pt x="100" y="218"/>
                  <a:pt x="97" y="221"/>
                  <a:pt x="96" y="225"/>
                </a:cubicBezTo>
                <a:cubicBezTo>
                  <a:pt x="95" y="226"/>
                  <a:pt x="94" y="227"/>
                  <a:pt x="94" y="229"/>
                </a:cubicBezTo>
                <a:cubicBezTo>
                  <a:pt x="92" y="232"/>
                  <a:pt x="92" y="232"/>
                  <a:pt x="92" y="232"/>
                </a:cubicBezTo>
                <a:cubicBezTo>
                  <a:pt x="118" y="232"/>
                  <a:pt x="118" y="232"/>
                  <a:pt x="118" y="232"/>
                </a:cubicBezTo>
                <a:cubicBezTo>
                  <a:pt x="120" y="232"/>
                  <a:pt x="122" y="235"/>
                  <a:pt x="122" y="237"/>
                </a:cubicBezTo>
                <a:cubicBezTo>
                  <a:pt x="122" y="239"/>
                  <a:pt x="120" y="242"/>
                  <a:pt x="118" y="242"/>
                </a:cubicBezTo>
                <a:cubicBezTo>
                  <a:pt x="110" y="242"/>
                  <a:pt x="102" y="242"/>
                  <a:pt x="93" y="242"/>
                </a:cubicBezTo>
                <a:cubicBezTo>
                  <a:pt x="87" y="242"/>
                  <a:pt x="84" y="238"/>
                  <a:pt x="85" y="232"/>
                </a:cubicBezTo>
                <a:cubicBezTo>
                  <a:pt x="85" y="227"/>
                  <a:pt x="85" y="227"/>
                  <a:pt x="85" y="227"/>
                </a:cubicBezTo>
                <a:cubicBezTo>
                  <a:pt x="81" y="230"/>
                  <a:pt x="81" y="230"/>
                  <a:pt x="81" y="230"/>
                </a:cubicBezTo>
                <a:cubicBezTo>
                  <a:pt x="76" y="233"/>
                  <a:pt x="66" y="241"/>
                  <a:pt x="61" y="242"/>
                </a:cubicBezTo>
                <a:cubicBezTo>
                  <a:pt x="59" y="242"/>
                  <a:pt x="57" y="241"/>
                  <a:pt x="56" y="239"/>
                </a:cubicBezTo>
                <a:cubicBezTo>
                  <a:pt x="55" y="237"/>
                  <a:pt x="55" y="235"/>
                  <a:pt x="56" y="233"/>
                </a:cubicBezTo>
                <a:cubicBezTo>
                  <a:pt x="56" y="230"/>
                  <a:pt x="57" y="228"/>
                  <a:pt x="58" y="226"/>
                </a:cubicBezTo>
                <a:cubicBezTo>
                  <a:pt x="61" y="220"/>
                  <a:pt x="63" y="214"/>
                  <a:pt x="65" y="208"/>
                </a:cubicBezTo>
                <a:cubicBezTo>
                  <a:pt x="66" y="204"/>
                  <a:pt x="66" y="204"/>
                  <a:pt x="66" y="204"/>
                </a:cubicBezTo>
                <a:cubicBezTo>
                  <a:pt x="62" y="206"/>
                  <a:pt x="62" y="206"/>
                  <a:pt x="62" y="206"/>
                </a:cubicBezTo>
                <a:cubicBezTo>
                  <a:pt x="54" y="209"/>
                  <a:pt x="46" y="216"/>
                  <a:pt x="41" y="223"/>
                </a:cubicBezTo>
                <a:cubicBezTo>
                  <a:pt x="40" y="225"/>
                  <a:pt x="39" y="227"/>
                  <a:pt x="37" y="229"/>
                </a:cubicBezTo>
                <a:cubicBezTo>
                  <a:pt x="36" y="232"/>
                  <a:pt x="35" y="234"/>
                  <a:pt x="34" y="236"/>
                </a:cubicBezTo>
                <a:cubicBezTo>
                  <a:pt x="34" y="237"/>
                  <a:pt x="34" y="237"/>
                  <a:pt x="34" y="237"/>
                </a:cubicBezTo>
                <a:cubicBezTo>
                  <a:pt x="33" y="239"/>
                  <a:pt x="31" y="240"/>
                  <a:pt x="29" y="240"/>
                </a:cubicBezTo>
                <a:cubicBezTo>
                  <a:pt x="27" y="239"/>
                  <a:pt x="26" y="236"/>
                  <a:pt x="26" y="234"/>
                </a:cubicBezTo>
                <a:cubicBezTo>
                  <a:pt x="27" y="233"/>
                  <a:pt x="27" y="232"/>
                  <a:pt x="27" y="232"/>
                </a:cubicBezTo>
                <a:cubicBezTo>
                  <a:pt x="28" y="229"/>
                  <a:pt x="29" y="227"/>
                  <a:pt x="31" y="22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7" name="TextBox 6"/>
          <p:cNvSpPr txBox="1"/>
          <p:nvPr/>
        </p:nvSpPr>
        <p:spPr>
          <a:xfrm>
            <a:off x="844656" y="2357263"/>
            <a:ext cx="2049170" cy="475474"/>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a:sp3d>
        </p:spPr>
        <p:txBody>
          <a:bodyPr wrap="square" rtlCol="0">
            <a:noAutofit/>
          </a:bodyPr>
          <a:lstStyle/>
          <a:p>
            <a:pPr algn="ctr"/>
            <a:endParaRPr lang="en-US" sz="1100" b="1" dirty="0" smtClean="0">
              <a:solidFill>
                <a:schemeClr val="accent6"/>
              </a:solidFill>
            </a:endParaRPr>
          </a:p>
        </p:txBody>
      </p:sp>
      <p:sp>
        <p:nvSpPr>
          <p:cNvPr id="65" name="Round Diagonal Corner Rectangle 64"/>
          <p:cNvSpPr/>
          <p:nvPr/>
        </p:nvSpPr>
        <p:spPr bwMode="auto">
          <a:xfrm>
            <a:off x="3360168" y="2434764"/>
            <a:ext cx="3931920" cy="629192"/>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Manual contract release order</a:t>
            </a:r>
          </a:p>
        </p:txBody>
      </p:sp>
      <p:sp>
        <p:nvSpPr>
          <p:cNvPr id="66" name="Round Diagonal Corner Rectangle 65"/>
          <p:cNvSpPr/>
          <p:nvPr/>
        </p:nvSpPr>
        <p:spPr bwMode="auto">
          <a:xfrm>
            <a:off x="7758430" y="2434764"/>
            <a:ext cx="3931920" cy="629192"/>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b="1" dirty="0" smtClean="0">
                <a:solidFill>
                  <a:srgbClr val="000000"/>
                </a:solidFill>
                <a:ea typeface="ＭＳ Ｐゴシック" pitchFamily="34" charset="-128"/>
              </a:rPr>
              <a:t>Contracts will be auto referenced for </a:t>
            </a:r>
            <a:r>
              <a:rPr lang="en-US" sz="1400" b="1" dirty="0">
                <a:solidFill>
                  <a:srgbClr val="000000"/>
                </a:solidFill>
                <a:ea typeface="ＭＳ Ｐゴシック" pitchFamily="34" charset="-128"/>
              </a:rPr>
              <a:t>release </a:t>
            </a:r>
            <a:r>
              <a:rPr lang="en-US" sz="1400" b="1" dirty="0" smtClean="0">
                <a:solidFill>
                  <a:srgbClr val="000000"/>
                </a:solidFill>
                <a:ea typeface="ＭＳ Ｐゴシック" pitchFamily="34" charset="-128"/>
              </a:rPr>
              <a:t>orders </a:t>
            </a:r>
            <a:r>
              <a:rPr lang="en-US" sz="1400" dirty="0" smtClean="0">
                <a:solidFill>
                  <a:srgbClr val="000000"/>
                </a:solidFill>
                <a:ea typeface="ＭＳ Ｐゴシック" pitchFamily="34" charset="-128"/>
              </a:rPr>
              <a:t>enabled by electronic contract and compliance for PO</a:t>
            </a:r>
            <a:endParaRPr lang="en-US" sz="1400" dirty="0">
              <a:solidFill>
                <a:srgbClr val="000000"/>
              </a:solidFill>
              <a:ea typeface="ＭＳ Ｐゴシック" pitchFamily="34" charset="-128"/>
            </a:endParaRPr>
          </a:p>
        </p:txBody>
      </p:sp>
      <p:sp>
        <p:nvSpPr>
          <p:cNvPr id="13" name="TextBox 12"/>
          <p:cNvSpPr txBox="1"/>
          <p:nvPr/>
        </p:nvSpPr>
        <p:spPr>
          <a:xfrm>
            <a:off x="1215322" y="2390707"/>
            <a:ext cx="1641374" cy="388151"/>
          </a:xfrm>
          <a:prstGeom prst="rect">
            <a:avLst/>
          </a:prstGeom>
          <a:noFill/>
        </p:spPr>
        <p:txBody>
          <a:bodyPr wrap="square" rtlCol="0">
            <a:noAutofit/>
          </a:bodyPr>
          <a:lstStyle/>
          <a:p>
            <a:pPr algn="ctr"/>
            <a:r>
              <a:rPr lang="en-US" sz="1200" b="1" dirty="0" smtClean="0">
                <a:solidFill>
                  <a:schemeClr val="accent6"/>
                </a:solidFill>
              </a:rPr>
              <a:t>Manage Purchase Orders</a:t>
            </a:r>
          </a:p>
        </p:txBody>
      </p:sp>
      <p:sp>
        <p:nvSpPr>
          <p:cNvPr id="78" name="Freeform 5"/>
          <p:cNvSpPr>
            <a:spLocks noChangeAspect="1" noEditPoints="1"/>
          </p:cNvSpPr>
          <p:nvPr/>
        </p:nvSpPr>
        <p:spPr bwMode="auto">
          <a:xfrm>
            <a:off x="923904" y="2504709"/>
            <a:ext cx="348742" cy="209245"/>
          </a:xfrm>
          <a:custGeom>
            <a:avLst/>
            <a:gdLst>
              <a:gd name="T0" fmla="*/ 394 w 953"/>
              <a:gd name="T1" fmla="*/ 566 h 715"/>
              <a:gd name="T2" fmla="*/ 319 w 953"/>
              <a:gd name="T3" fmla="*/ 640 h 715"/>
              <a:gd name="T4" fmla="*/ 394 w 953"/>
              <a:gd name="T5" fmla="*/ 715 h 715"/>
              <a:gd name="T6" fmla="*/ 468 w 953"/>
              <a:gd name="T7" fmla="*/ 640 h 715"/>
              <a:gd name="T8" fmla="*/ 394 w 953"/>
              <a:gd name="T9" fmla="*/ 566 h 715"/>
              <a:gd name="T10" fmla="*/ 728 w 953"/>
              <a:gd name="T11" fmla="*/ 566 h 715"/>
              <a:gd name="T12" fmla="*/ 654 w 953"/>
              <a:gd name="T13" fmla="*/ 640 h 715"/>
              <a:gd name="T14" fmla="*/ 728 w 953"/>
              <a:gd name="T15" fmla="*/ 715 h 715"/>
              <a:gd name="T16" fmla="*/ 802 w 953"/>
              <a:gd name="T17" fmla="*/ 640 h 715"/>
              <a:gd name="T18" fmla="*/ 728 w 953"/>
              <a:gd name="T19" fmla="*/ 566 h 715"/>
              <a:gd name="T20" fmla="*/ 840 w 953"/>
              <a:gd name="T21" fmla="*/ 448 h 715"/>
              <a:gd name="T22" fmla="*/ 313 w 953"/>
              <a:gd name="T23" fmla="*/ 448 h 715"/>
              <a:gd name="T24" fmla="*/ 205 w 953"/>
              <a:gd name="T25" fmla="*/ 27 h 715"/>
              <a:gd name="T26" fmla="*/ 183 w 953"/>
              <a:gd name="T27" fmla="*/ 8 h 715"/>
              <a:gd name="T28" fmla="*/ 17 w 953"/>
              <a:gd name="T29" fmla="*/ 8 h 715"/>
              <a:gd name="T30" fmla="*/ 0 w 953"/>
              <a:gd name="T31" fmla="*/ 27 h 715"/>
              <a:gd name="T32" fmla="*/ 15 w 953"/>
              <a:gd name="T33" fmla="*/ 46 h 715"/>
              <a:gd name="T34" fmla="*/ 124 w 953"/>
              <a:gd name="T35" fmla="*/ 46 h 715"/>
              <a:gd name="T36" fmla="*/ 142 w 953"/>
              <a:gd name="T37" fmla="*/ 65 h 715"/>
              <a:gd name="T38" fmla="*/ 261 w 953"/>
              <a:gd name="T39" fmla="*/ 528 h 715"/>
              <a:gd name="T40" fmla="*/ 839 w 953"/>
              <a:gd name="T41" fmla="*/ 528 h 715"/>
              <a:gd name="T42" fmla="*/ 861 w 953"/>
              <a:gd name="T43" fmla="*/ 510 h 715"/>
              <a:gd name="T44" fmla="*/ 860 w 953"/>
              <a:gd name="T45" fmla="*/ 463 h 715"/>
              <a:gd name="T46" fmla="*/ 840 w 953"/>
              <a:gd name="T47" fmla="*/ 448 h 715"/>
              <a:gd name="T48" fmla="*/ 905 w 953"/>
              <a:gd name="T49" fmla="*/ 5 h 715"/>
              <a:gd name="T50" fmla="*/ 284 w 953"/>
              <a:gd name="T51" fmla="*/ 5 h 715"/>
              <a:gd name="T52" fmla="*/ 255 w 953"/>
              <a:gd name="T53" fmla="*/ 72 h 715"/>
              <a:gd name="T54" fmla="*/ 335 w 953"/>
              <a:gd name="T55" fmla="*/ 384 h 715"/>
              <a:gd name="T56" fmla="*/ 375 w 953"/>
              <a:gd name="T57" fmla="*/ 409 h 715"/>
              <a:gd name="T58" fmla="*/ 826 w 953"/>
              <a:gd name="T59" fmla="*/ 410 h 715"/>
              <a:gd name="T60" fmla="*/ 864 w 953"/>
              <a:gd name="T61" fmla="*/ 365 h 715"/>
              <a:gd name="T62" fmla="*/ 939 w 953"/>
              <a:gd name="T63" fmla="*/ 46 h 715"/>
              <a:gd name="T64" fmla="*/ 905 w 953"/>
              <a:gd name="T65" fmla="*/ 5 h 715"/>
              <a:gd name="T66" fmla="*/ 352 w 953"/>
              <a:gd name="T67" fmla="*/ 130 h 715"/>
              <a:gd name="T68" fmla="*/ 416 w 953"/>
              <a:gd name="T69" fmla="*/ 65 h 715"/>
              <a:gd name="T70" fmla="*/ 481 w 953"/>
              <a:gd name="T71" fmla="*/ 130 h 715"/>
              <a:gd name="T72" fmla="*/ 416 w 953"/>
              <a:gd name="T73" fmla="*/ 195 h 715"/>
              <a:gd name="T74" fmla="*/ 352 w 953"/>
              <a:gd name="T75" fmla="*/ 130 h 715"/>
              <a:gd name="T76" fmla="*/ 507 w 953"/>
              <a:gd name="T77" fmla="*/ 358 h 715"/>
              <a:gd name="T78" fmla="*/ 443 w 953"/>
              <a:gd name="T79" fmla="*/ 294 h 715"/>
              <a:gd name="T80" fmla="*/ 507 w 953"/>
              <a:gd name="T81" fmla="*/ 229 h 715"/>
              <a:gd name="T82" fmla="*/ 572 w 953"/>
              <a:gd name="T83" fmla="*/ 294 h 715"/>
              <a:gd name="T84" fmla="*/ 507 w 953"/>
              <a:gd name="T85" fmla="*/ 358 h 715"/>
              <a:gd name="T86" fmla="*/ 522 w 953"/>
              <a:gd name="T87" fmla="*/ 130 h 715"/>
              <a:gd name="T88" fmla="*/ 587 w 953"/>
              <a:gd name="T89" fmla="*/ 65 h 715"/>
              <a:gd name="T90" fmla="*/ 652 w 953"/>
              <a:gd name="T91" fmla="*/ 130 h 715"/>
              <a:gd name="T92" fmla="*/ 587 w 953"/>
              <a:gd name="T93" fmla="*/ 195 h 715"/>
              <a:gd name="T94" fmla="*/ 522 w 953"/>
              <a:gd name="T95" fmla="*/ 130 h 715"/>
              <a:gd name="T96" fmla="*/ 679 w 953"/>
              <a:gd name="T97" fmla="*/ 358 h 715"/>
              <a:gd name="T98" fmla="*/ 614 w 953"/>
              <a:gd name="T99" fmla="*/ 294 h 715"/>
              <a:gd name="T100" fmla="*/ 679 w 953"/>
              <a:gd name="T101" fmla="*/ 229 h 715"/>
              <a:gd name="T102" fmla="*/ 744 w 953"/>
              <a:gd name="T103" fmla="*/ 294 h 715"/>
              <a:gd name="T104" fmla="*/ 679 w 953"/>
              <a:gd name="T105" fmla="*/ 358 h 715"/>
              <a:gd name="T106" fmla="*/ 758 w 953"/>
              <a:gd name="T107" fmla="*/ 195 h 715"/>
              <a:gd name="T108" fmla="*/ 693 w 953"/>
              <a:gd name="T109" fmla="*/ 130 h 715"/>
              <a:gd name="T110" fmla="*/ 758 w 953"/>
              <a:gd name="T111" fmla="*/ 65 h 715"/>
              <a:gd name="T112" fmla="*/ 822 w 953"/>
              <a:gd name="T113" fmla="*/ 130 h 715"/>
              <a:gd name="T114" fmla="*/ 758 w 953"/>
              <a:gd name="T115" fmla="*/ 19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3" h="715">
                <a:moveTo>
                  <a:pt x="394" y="566"/>
                </a:moveTo>
                <a:cubicBezTo>
                  <a:pt x="353" y="566"/>
                  <a:pt x="319" y="599"/>
                  <a:pt x="319" y="640"/>
                </a:cubicBezTo>
                <a:cubicBezTo>
                  <a:pt x="319" y="681"/>
                  <a:pt x="353" y="715"/>
                  <a:pt x="394" y="715"/>
                </a:cubicBezTo>
                <a:cubicBezTo>
                  <a:pt x="434" y="715"/>
                  <a:pt x="468" y="681"/>
                  <a:pt x="468" y="640"/>
                </a:cubicBezTo>
                <a:cubicBezTo>
                  <a:pt x="468" y="599"/>
                  <a:pt x="434" y="566"/>
                  <a:pt x="394" y="566"/>
                </a:cubicBezTo>
                <a:close/>
                <a:moveTo>
                  <a:pt x="728" y="566"/>
                </a:moveTo>
                <a:cubicBezTo>
                  <a:pt x="687" y="566"/>
                  <a:pt x="654" y="599"/>
                  <a:pt x="654" y="640"/>
                </a:cubicBezTo>
                <a:cubicBezTo>
                  <a:pt x="654" y="681"/>
                  <a:pt x="687" y="715"/>
                  <a:pt x="728" y="715"/>
                </a:cubicBezTo>
                <a:cubicBezTo>
                  <a:pt x="769" y="715"/>
                  <a:pt x="802" y="681"/>
                  <a:pt x="802" y="640"/>
                </a:cubicBezTo>
                <a:cubicBezTo>
                  <a:pt x="802" y="599"/>
                  <a:pt x="769" y="566"/>
                  <a:pt x="728" y="566"/>
                </a:cubicBezTo>
                <a:close/>
                <a:moveTo>
                  <a:pt x="840" y="448"/>
                </a:moveTo>
                <a:cubicBezTo>
                  <a:pt x="313" y="448"/>
                  <a:pt x="313" y="448"/>
                  <a:pt x="313" y="448"/>
                </a:cubicBezTo>
                <a:cubicBezTo>
                  <a:pt x="205" y="27"/>
                  <a:pt x="205" y="27"/>
                  <a:pt x="205" y="27"/>
                </a:cubicBezTo>
                <a:cubicBezTo>
                  <a:pt x="199" y="7"/>
                  <a:pt x="183" y="8"/>
                  <a:pt x="183" y="8"/>
                </a:cubicBezTo>
                <a:cubicBezTo>
                  <a:pt x="17" y="8"/>
                  <a:pt x="17" y="8"/>
                  <a:pt x="17" y="8"/>
                </a:cubicBezTo>
                <a:cubicBezTo>
                  <a:pt x="2" y="10"/>
                  <a:pt x="1" y="15"/>
                  <a:pt x="0" y="27"/>
                </a:cubicBezTo>
                <a:cubicBezTo>
                  <a:pt x="0" y="45"/>
                  <a:pt x="15" y="46"/>
                  <a:pt x="15" y="46"/>
                </a:cubicBezTo>
                <a:cubicBezTo>
                  <a:pt x="124" y="46"/>
                  <a:pt x="124" y="46"/>
                  <a:pt x="124" y="46"/>
                </a:cubicBezTo>
                <a:cubicBezTo>
                  <a:pt x="128" y="46"/>
                  <a:pt x="137" y="48"/>
                  <a:pt x="142" y="65"/>
                </a:cubicBezTo>
                <a:cubicBezTo>
                  <a:pt x="261" y="528"/>
                  <a:pt x="261" y="528"/>
                  <a:pt x="261" y="528"/>
                </a:cubicBezTo>
                <a:cubicBezTo>
                  <a:pt x="839" y="528"/>
                  <a:pt x="839" y="528"/>
                  <a:pt x="839" y="528"/>
                </a:cubicBezTo>
                <a:cubicBezTo>
                  <a:pt x="839" y="528"/>
                  <a:pt x="860" y="527"/>
                  <a:pt x="861" y="510"/>
                </a:cubicBezTo>
                <a:cubicBezTo>
                  <a:pt x="860" y="463"/>
                  <a:pt x="860" y="463"/>
                  <a:pt x="860" y="463"/>
                </a:cubicBezTo>
                <a:cubicBezTo>
                  <a:pt x="860" y="446"/>
                  <a:pt x="840" y="448"/>
                  <a:pt x="840" y="448"/>
                </a:cubicBezTo>
                <a:close/>
                <a:moveTo>
                  <a:pt x="905" y="5"/>
                </a:moveTo>
                <a:cubicBezTo>
                  <a:pt x="284" y="5"/>
                  <a:pt x="284" y="5"/>
                  <a:pt x="284" y="5"/>
                </a:cubicBezTo>
                <a:cubicBezTo>
                  <a:pt x="284" y="5"/>
                  <a:pt x="233" y="0"/>
                  <a:pt x="255" y="72"/>
                </a:cubicBezTo>
                <a:cubicBezTo>
                  <a:pt x="335" y="384"/>
                  <a:pt x="335" y="384"/>
                  <a:pt x="335" y="384"/>
                </a:cubicBezTo>
                <a:cubicBezTo>
                  <a:pt x="335" y="384"/>
                  <a:pt x="345" y="407"/>
                  <a:pt x="375" y="409"/>
                </a:cubicBezTo>
                <a:cubicBezTo>
                  <a:pt x="826" y="410"/>
                  <a:pt x="826" y="410"/>
                  <a:pt x="826" y="410"/>
                </a:cubicBezTo>
                <a:cubicBezTo>
                  <a:pt x="826" y="410"/>
                  <a:pt x="856" y="414"/>
                  <a:pt x="864" y="365"/>
                </a:cubicBezTo>
                <a:cubicBezTo>
                  <a:pt x="939" y="46"/>
                  <a:pt x="939" y="46"/>
                  <a:pt x="939" y="46"/>
                </a:cubicBezTo>
                <a:cubicBezTo>
                  <a:pt x="939" y="46"/>
                  <a:pt x="953" y="4"/>
                  <a:pt x="905" y="5"/>
                </a:cubicBezTo>
                <a:close/>
                <a:moveTo>
                  <a:pt x="352" y="130"/>
                </a:moveTo>
                <a:cubicBezTo>
                  <a:pt x="352" y="94"/>
                  <a:pt x="381" y="65"/>
                  <a:pt x="416" y="65"/>
                </a:cubicBezTo>
                <a:cubicBezTo>
                  <a:pt x="452" y="65"/>
                  <a:pt x="481" y="94"/>
                  <a:pt x="481" y="130"/>
                </a:cubicBezTo>
                <a:cubicBezTo>
                  <a:pt x="481" y="166"/>
                  <a:pt x="452" y="195"/>
                  <a:pt x="416" y="195"/>
                </a:cubicBezTo>
                <a:cubicBezTo>
                  <a:pt x="381" y="195"/>
                  <a:pt x="352" y="166"/>
                  <a:pt x="352" y="130"/>
                </a:cubicBezTo>
                <a:close/>
                <a:moveTo>
                  <a:pt x="507" y="358"/>
                </a:moveTo>
                <a:cubicBezTo>
                  <a:pt x="472" y="358"/>
                  <a:pt x="443" y="329"/>
                  <a:pt x="443" y="294"/>
                </a:cubicBezTo>
                <a:cubicBezTo>
                  <a:pt x="443" y="258"/>
                  <a:pt x="472" y="229"/>
                  <a:pt x="507" y="229"/>
                </a:cubicBezTo>
                <a:cubicBezTo>
                  <a:pt x="543" y="229"/>
                  <a:pt x="572" y="258"/>
                  <a:pt x="572" y="294"/>
                </a:cubicBezTo>
                <a:cubicBezTo>
                  <a:pt x="572" y="329"/>
                  <a:pt x="543" y="358"/>
                  <a:pt x="507" y="358"/>
                </a:cubicBezTo>
                <a:close/>
                <a:moveTo>
                  <a:pt x="522" y="130"/>
                </a:moveTo>
                <a:cubicBezTo>
                  <a:pt x="522" y="94"/>
                  <a:pt x="551" y="65"/>
                  <a:pt x="587" y="65"/>
                </a:cubicBezTo>
                <a:cubicBezTo>
                  <a:pt x="623" y="65"/>
                  <a:pt x="652" y="94"/>
                  <a:pt x="652" y="130"/>
                </a:cubicBezTo>
                <a:cubicBezTo>
                  <a:pt x="652" y="166"/>
                  <a:pt x="623" y="195"/>
                  <a:pt x="587" y="195"/>
                </a:cubicBezTo>
                <a:cubicBezTo>
                  <a:pt x="551" y="195"/>
                  <a:pt x="522" y="166"/>
                  <a:pt x="522" y="130"/>
                </a:cubicBezTo>
                <a:close/>
                <a:moveTo>
                  <a:pt x="679" y="358"/>
                </a:moveTo>
                <a:cubicBezTo>
                  <a:pt x="643" y="358"/>
                  <a:pt x="614" y="329"/>
                  <a:pt x="614" y="294"/>
                </a:cubicBezTo>
                <a:cubicBezTo>
                  <a:pt x="614" y="258"/>
                  <a:pt x="643" y="229"/>
                  <a:pt x="679" y="229"/>
                </a:cubicBezTo>
                <a:cubicBezTo>
                  <a:pt x="715" y="229"/>
                  <a:pt x="744" y="258"/>
                  <a:pt x="744" y="294"/>
                </a:cubicBezTo>
                <a:cubicBezTo>
                  <a:pt x="744" y="329"/>
                  <a:pt x="715" y="358"/>
                  <a:pt x="679" y="358"/>
                </a:cubicBezTo>
                <a:close/>
                <a:moveTo>
                  <a:pt x="758" y="195"/>
                </a:moveTo>
                <a:cubicBezTo>
                  <a:pt x="722" y="195"/>
                  <a:pt x="693" y="166"/>
                  <a:pt x="693" y="130"/>
                </a:cubicBezTo>
                <a:cubicBezTo>
                  <a:pt x="693" y="94"/>
                  <a:pt x="722" y="65"/>
                  <a:pt x="758" y="65"/>
                </a:cubicBezTo>
                <a:cubicBezTo>
                  <a:pt x="793" y="65"/>
                  <a:pt x="822" y="94"/>
                  <a:pt x="822" y="130"/>
                </a:cubicBezTo>
                <a:cubicBezTo>
                  <a:pt x="822" y="166"/>
                  <a:pt x="793" y="195"/>
                  <a:pt x="758" y="19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31" name="Round Diagonal Corner Rectangle 30"/>
          <p:cNvSpPr/>
          <p:nvPr/>
        </p:nvSpPr>
        <p:spPr bwMode="auto">
          <a:xfrm>
            <a:off x="3360168" y="3174017"/>
            <a:ext cx="3931920" cy="1983852"/>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POs are either not created or created after the Invoice is received</a:t>
            </a:r>
          </a:p>
        </p:txBody>
      </p:sp>
      <p:sp>
        <p:nvSpPr>
          <p:cNvPr id="32" name="Round Diagonal Corner Rectangle 31"/>
          <p:cNvSpPr/>
          <p:nvPr/>
        </p:nvSpPr>
        <p:spPr bwMode="auto">
          <a:xfrm>
            <a:off x="7758430" y="3174016"/>
            <a:ext cx="3931920" cy="1983853"/>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endParaRPr lang="en-US" sz="1400" dirty="0">
              <a:solidFill>
                <a:srgbClr val="000000"/>
              </a:solidFill>
              <a:ea typeface="ＭＳ Ｐゴシック" pitchFamily="34" charset="-128"/>
            </a:endParaRPr>
          </a:p>
        </p:txBody>
      </p:sp>
      <p:sp>
        <p:nvSpPr>
          <p:cNvPr id="2" name="TextBox 1"/>
          <p:cNvSpPr txBox="1"/>
          <p:nvPr/>
        </p:nvSpPr>
        <p:spPr>
          <a:xfrm>
            <a:off x="7827351" y="3175127"/>
            <a:ext cx="3766422" cy="2195539"/>
          </a:xfrm>
          <a:prstGeom prst="rect">
            <a:avLst/>
          </a:prstGeom>
          <a:noFill/>
        </p:spPr>
        <p:txBody>
          <a:bodyPr wrap="square" rtlCol="0">
            <a:noAutofit/>
          </a:bodyPr>
          <a:lstStyle/>
          <a:p>
            <a:pPr marL="285750" indent="-285750">
              <a:buClr>
                <a:schemeClr val="accent5"/>
              </a:buClr>
              <a:buFont typeface="Arial" panose="020B0604020202020204" pitchFamily="34" charset="0"/>
              <a:buChar char="•"/>
            </a:pPr>
            <a:r>
              <a:rPr lang="en-US" sz="1400" b="1" dirty="0"/>
              <a:t>PO to be created upfront in Ariba PTP </a:t>
            </a:r>
            <a:r>
              <a:rPr lang="en-US" sz="1400" dirty="0"/>
              <a:t>and not after the fact </a:t>
            </a:r>
            <a:endParaRPr lang="en-US" sz="1400" dirty="0" smtClean="0"/>
          </a:p>
          <a:p>
            <a:pPr marL="285750" indent="-285750">
              <a:buClr>
                <a:schemeClr val="accent5"/>
              </a:buClr>
              <a:buFont typeface="Arial" panose="020B0604020202020204" pitchFamily="34" charset="0"/>
              <a:buChar char="•"/>
            </a:pPr>
            <a:r>
              <a:rPr lang="en-US" sz="1400" b="1" dirty="0" smtClean="0"/>
              <a:t>No </a:t>
            </a:r>
            <a:r>
              <a:rPr lang="en-US" sz="1400" b="1" dirty="0"/>
              <a:t>PO no Pay </a:t>
            </a:r>
            <a:r>
              <a:rPr lang="en-US" sz="1400" b="1" dirty="0" smtClean="0"/>
              <a:t>policy </a:t>
            </a:r>
            <a:r>
              <a:rPr lang="en-US" sz="1400" dirty="0" smtClean="0"/>
              <a:t>(&gt; USD 2500)</a:t>
            </a:r>
          </a:p>
          <a:p>
            <a:pPr marL="285750" indent="-285750">
              <a:buClr>
                <a:schemeClr val="accent5"/>
              </a:buClr>
              <a:buFont typeface="Arial" panose="020B0604020202020204" pitchFamily="34" charset="0"/>
              <a:buChar char="•"/>
            </a:pPr>
            <a:r>
              <a:rPr lang="en-US" sz="1400" dirty="0" smtClean="0"/>
              <a:t>Non-Catalog </a:t>
            </a:r>
            <a:r>
              <a:rPr lang="en-US" sz="1400" dirty="0"/>
              <a:t>requisitions </a:t>
            </a:r>
            <a:r>
              <a:rPr lang="en-US" sz="1400" dirty="0" smtClean="0"/>
              <a:t>up to </a:t>
            </a:r>
            <a:r>
              <a:rPr lang="en-US" sz="1400" dirty="0"/>
              <a:t>USD 50,000 will be sourced by GBS Buyers (</a:t>
            </a:r>
            <a:r>
              <a:rPr lang="en-US" sz="1400" b="1" i="1" dirty="0"/>
              <a:t>between USD 2500 to USD 50,000 will need 2 bids and buy</a:t>
            </a:r>
            <a:r>
              <a:rPr lang="en-US" sz="1400" dirty="0" smtClean="0"/>
              <a:t>)</a:t>
            </a:r>
          </a:p>
          <a:p>
            <a:pPr marL="285750" indent="-285750">
              <a:buClr>
                <a:schemeClr val="accent5"/>
              </a:buClr>
              <a:buFont typeface="Arial" panose="020B0604020202020204" pitchFamily="34" charset="0"/>
              <a:buChar char="•"/>
            </a:pPr>
            <a:r>
              <a:rPr lang="en-US" sz="1400" dirty="0"/>
              <a:t>Non-Catalog requisitions </a:t>
            </a:r>
            <a:r>
              <a:rPr lang="en-US" sz="1400" b="1" dirty="0" smtClean="0"/>
              <a:t>above USD </a:t>
            </a:r>
            <a:r>
              <a:rPr lang="en-US" sz="1400" b="1" dirty="0"/>
              <a:t>50,000</a:t>
            </a:r>
            <a:r>
              <a:rPr lang="en-US" sz="1400" dirty="0"/>
              <a:t> will be sourced by </a:t>
            </a:r>
            <a:r>
              <a:rPr lang="en-US" sz="1400" dirty="0" smtClean="0"/>
              <a:t>GSM Buyers</a:t>
            </a:r>
            <a:endParaRPr lang="en-US" sz="1400" dirty="0"/>
          </a:p>
        </p:txBody>
      </p:sp>
      <p:sp>
        <p:nvSpPr>
          <p:cNvPr id="34" name="Chevron 33"/>
          <p:cNvSpPr/>
          <p:nvPr/>
        </p:nvSpPr>
        <p:spPr>
          <a:xfrm rot="5400000">
            <a:off x="1172885" y="4927510"/>
            <a:ext cx="1389428" cy="2052454"/>
          </a:xfrm>
          <a:prstGeom prst="chevron">
            <a:avLst>
              <a:gd name="adj" fmla="val 27909"/>
            </a:avLst>
          </a:prstGeom>
          <a:solidFill>
            <a:schemeClr val="accent1">
              <a:lumMod val="40000"/>
              <a:lumOff val="60000"/>
            </a:schemeClr>
          </a:solidFill>
          <a:ln w="19050" cap="flat" cmpd="sng" algn="ctr">
            <a:solidFill>
              <a:sysClr val="window" lastClr="FFFFFF">
                <a:lumMod val="95000"/>
              </a:sysClr>
            </a:solidFill>
            <a:prstDash val="solid"/>
          </a:ln>
          <a:effectLst/>
        </p:spPr>
        <p:txBody>
          <a:bodyPr lIns="0" tIns="0" rIns="0" bIns="0" rtlCol="0" anchor="ctr"/>
          <a:lstStyle/>
          <a:p>
            <a:pPr algn="ctr" defTabSz="338328"/>
            <a:endParaRPr lang="en-US" sz="800" kern="0" dirty="0">
              <a:latin typeface="Century Gothic" panose="020B0502020202020204" pitchFamily="34" charset="0"/>
            </a:endParaRPr>
          </a:p>
        </p:txBody>
      </p:sp>
      <p:sp>
        <p:nvSpPr>
          <p:cNvPr id="35" name="Freeform 73"/>
          <p:cNvSpPr>
            <a:spLocks noChangeAspect="1" noEditPoints="1"/>
          </p:cNvSpPr>
          <p:nvPr/>
        </p:nvSpPr>
        <p:spPr bwMode="auto">
          <a:xfrm>
            <a:off x="981227" y="5698658"/>
            <a:ext cx="299860" cy="342697"/>
          </a:xfrm>
          <a:custGeom>
            <a:avLst/>
            <a:gdLst>
              <a:gd name="T0" fmla="*/ 215 w 215"/>
              <a:gd name="T1" fmla="*/ 18 h 273"/>
              <a:gd name="T2" fmla="*/ 17 w 215"/>
              <a:gd name="T3" fmla="*/ 0 h 273"/>
              <a:gd name="T4" fmla="*/ 0 w 215"/>
              <a:gd name="T5" fmla="*/ 255 h 273"/>
              <a:gd name="T6" fmla="*/ 198 w 215"/>
              <a:gd name="T7" fmla="*/ 273 h 273"/>
              <a:gd name="T8" fmla="*/ 201 w 215"/>
              <a:gd name="T9" fmla="*/ 14 h 273"/>
              <a:gd name="T10" fmla="*/ 14 w 215"/>
              <a:gd name="T11" fmla="*/ 259 h 273"/>
              <a:gd name="T12" fmla="*/ 201 w 215"/>
              <a:gd name="T13" fmla="*/ 14 h 273"/>
              <a:gd name="T14" fmla="*/ 61 w 215"/>
              <a:gd name="T15" fmla="*/ 42 h 273"/>
              <a:gd name="T16" fmla="*/ 147 w 215"/>
              <a:gd name="T17" fmla="*/ 35 h 273"/>
              <a:gd name="T18" fmla="*/ 147 w 215"/>
              <a:gd name="T19" fmla="*/ 49 h 273"/>
              <a:gd name="T20" fmla="*/ 34 w 215"/>
              <a:gd name="T21" fmla="*/ 78 h 273"/>
              <a:gd name="T22" fmla="*/ 34 w 215"/>
              <a:gd name="T23" fmla="*/ 70 h 273"/>
              <a:gd name="T24" fmla="*/ 185 w 215"/>
              <a:gd name="T25" fmla="*/ 74 h 273"/>
              <a:gd name="T26" fmla="*/ 34 w 215"/>
              <a:gd name="T27" fmla="*/ 78 h 273"/>
              <a:gd name="T28" fmla="*/ 30 w 215"/>
              <a:gd name="T29" fmla="*/ 99 h 273"/>
              <a:gd name="T30" fmla="*/ 182 w 215"/>
              <a:gd name="T31" fmla="*/ 95 h 273"/>
              <a:gd name="T32" fmla="*/ 182 w 215"/>
              <a:gd name="T33" fmla="*/ 103 h 273"/>
              <a:gd name="T34" fmla="*/ 34 w 215"/>
              <a:gd name="T35" fmla="*/ 184 h 273"/>
              <a:gd name="T36" fmla="*/ 34 w 215"/>
              <a:gd name="T37" fmla="*/ 176 h 273"/>
              <a:gd name="T38" fmla="*/ 72 w 215"/>
              <a:gd name="T39" fmla="*/ 180 h 273"/>
              <a:gd name="T40" fmla="*/ 34 w 215"/>
              <a:gd name="T41" fmla="*/ 184 h 273"/>
              <a:gd name="T42" fmla="*/ 160 w 215"/>
              <a:gd name="T43" fmla="*/ 151 h 273"/>
              <a:gd name="T44" fmla="*/ 185 w 215"/>
              <a:gd name="T45" fmla="*/ 151 h 273"/>
              <a:gd name="T46" fmla="*/ 176 w 215"/>
              <a:gd name="T47" fmla="*/ 172 h 273"/>
              <a:gd name="T48" fmla="*/ 192 w 215"/>
              <a:gd name="T49" fmla="*/ 192 h 273"/>
              <a:gd name="T50" fmla="*/ 170 w 215"/>
              <a:gd name="T51" fmla="*/ 198 h 273"/>
              <a:gd name="T52" fmla="*/ 165 w 215"/>
              <a:gd name="T53" fmla="*/ 223 h 273"/>
              <a:gd name="T54" fmla="*/ 146 w 215"/>
              <a:gd name="T55" fmla="*/ 210 h 273"/>
              <a:gd name="T56" fmla="*/ 123 w 215"/>
              <a:gd name="T57" fmla="*/ 221 h 273"/>
              <a:gd name="T58" fmla="*/ 122 w 215"/>
              <a:gd name="T59" fmla="*/ 198 h 273"/>
              <a:gd name="T60" fmla="*/ 99 w 215"/>
              <a:gd name="T61" fmla="*/ 187 h 273"/>
              <a:gd name="T62" fmla="*/ 116 w 215"/>
              <a:gd name="T63" fmla="*/ 172 h 273"/>
              <a:gd name="T64" fmla="*/ 34 w 215"/>
              <a:gd name="T65" fmla="*/ 153 h 273"/>
              <a:gd name="T66" fmla="*/ 34 w 215"/>
              <a:gd name="T67" fmla="*/ 145 h 273"/>
              <a:gd name="T68" fmla="*/ 141 w 215"/>
              <a:gd name="T69" fmla="*/ 133 h 273"/>
              <a:gd name="T70" fmla="*/ 34 w 215"/>
              <a:gd name="T71" fmla="*/ 128 h 273"/>
              <a:gd name="T72" fmla="*/ 34 w 215"/>
              <a:gd name="T73" fmla="*/ 120 h 273"/>
              <a:gd name="T74" fmla="*/ 169 w 215"/>
              <a:gd name="T75" fmla="*/ 124 h 273"/>
              <a:gd name="T76" fmla="*/ 147 w 215"/>
              <a:gd name="T77" fmla="*/ 128 h 273"/>
              <a:gd name="T78" fmla="*/ 31 w 215"/>
              <a:gd name="T79" fmla="*/ 224 h 273"/>
              <a:gd name="T80" fmla="*/ 66 w 215"/>
              <a:gd name="T81" fmla="*/ 195 h 273"/>
              <a:gd name="T82" fmla="*/ 68 w 215"/>
              <a:gd name="T83" fmla="*/ 223 h 273"/>
              <a:gd name="T84" fmla="*/ 72 w 215"/>
              <a:gd name="T85" fmla="*/ 226 h 273"/>
              <a:gd name="T86" fmla="*/ 86 w 215"/>
              <a:gd name="T87" fmla="*/ 215 h 273"/>
              <a:gd name="T88" fmla="*/ 98 w 215"/>
              <a:gd name="T89" fmla="*/ 214 h 273"/>
              <a:gd name="T90" fmla="*/ 94 w 215"/>
              <a:gd name="T91" fmla="*/ 229 h 273"/>
              <a:gd name="T92" fmla="*/ 118 w 215"/>
              <a:gd name="T93" fmla="*/ 232 h 273"/>
              <a:gd name="T94" fmla="*/ 118 w 215"/>
              <a:gd name="T95" fmla="*/ 242 h 273"/>
              <a:gd name="T96" fmla="*/ 85 w 215"/>
              <a:gd name="T97" fmla="*/ 232 h 273"/>
              <a:gd name="T98" fmla="*/ 81 w 215"/>
              <a:gd name="T99" fmla="*/ 230 h 273"/>
              <a:gd name="T100" fmla="*/ 56 w 215"/>
              <a:gd name="T101" fmla="*/ 239 h 273"/>
              <a:gd name="T102" fmla="*/ 58 w 215"/>
              <a:gd name="T103" fmla="*/ 226 h 273"/>
              <a:gd name="T104" fmla="*/ 66 w 215"/>
              <a:gd name="T105" fmla="*/ 204 h 273"/>
              <a:gd name="T106" fmla="*/ 41 w 215"/>
              <a:gd name="T107" fmla="*/ 223 h 273"/>
              <a:gd name="T108" fmla="*/ 34 w 215"/>
              <a:gd name="T109" fmla="*/ 236 h 273"/>
              <a:gd name="T110" fmla="*/ 29 w 215"/>
              <a:gd name="T111" fmla="*/ 240 h 273"/>
              <a:gd name="T112" fmla="*/ 27 w 215"/>
              <a:gd name="T113" fmla="*/ 23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73">
                <a:moveTo>
                  <a:pt x="215" y="255"/>
                </a:moveTo>
                <a:cubicBezTo>
                  <a:pt x="215" y="18"/>
                  <a:pt x="215" y="18"/>
                  <a:pt x="215" y="18"/>
                </a:cubicBezTo>
                <a:cubicBezTo>
                  <a:pt x="215" y="8"/>
                  <a:pt x="208" y="0"/>
                  <a:pt x="198" y="0"/>
                </a:cubicBezTo>
                <a:cubicBezTo>
                  <a:pt x="17" y="0"/>
                  <a:pt x="17" y="0"/>
                  <a:pt x="17" y="0"/>
                </a:cubicBezTo>
                <a:cubicBezTo>
                  <a:pt x="8" y="0"/>
                  <a:pt x="0" y="8"/>
                  <a:pt x="0" y="18"/>
                </a:cubicBezTo>
                <a:cubicBezTo>
                  <a:pt x="0" y="255"/>
                  <a:pt x="0" y="255"/>
                  <a:pt x="0" y="255"/>
                </a:cubicBezTo>
                <a:cubicBezTo>
                  <a:pt x="0" y="265"/>
                  <a:pt x="8" y="273"/>
                  <a:pt x="18" y="273"/>
                </a:cubicBezTo>
                <a:cubicBezTo>
                  <a:pt x="198" y="273"/>
                  <a:pt x="198" y="273"/>
                  <a:pt x="198" y="273"/>
                </a:cubicBezTo>
                <a:cubicBezTo>
                  <a:pt x="208" y="273"/>
                  <a:pt x="215" y="265"/>
                  <a:pt x="215" y="255"/>
                </a:cubicBezTo>
                <a:close/>
                <a:moveTo>
                  <a:pt x="201" y="14"/>
                </a:moveTo>
                <a:cubicBezTo>
                  <a:pt x="201" y="259"/>
                  <a:pt x="201" y="259"/>
                  <a:pt x="201" y="259"/>
                </a:cubicBezTo>
                <a:cubicBezTo>
                  <a:pt x="14" y="259"/>
                  <a:pt x="14" y="259"/>
                  <a:pt x="14" y="259"/>
                </a:cubicBezTo>
                <a:cubicBezTo>
                  <a:pt x="14" y="14"/>
                  <a:pt x="14" y="14"/>
                  <a:pt x="14" y="14"/>
                </a:cubicBezTo>
                <a:cubicBezTo>
                  <a:pt x="201" y="14"/>
                  <a:pt x="201" y="14"/>
                  <a:pt x="201" y="14"/>
                </a:cubicBezTo>
                <a:close/>
                <a:moveTo>
                  <a:pt x="68" y="49"/>
                </a:moveTo>
                <a:cubicBezTo>
                  <a:pt x="64" y="49"/>
                  <a:pt x="61" y="46"/>
                  <a:pt x="61" y="42"/>
                </a:cubicBezTo>
                <a:cubicBezTo>
                  <a:pt x="61" y="38"/>
                  <a:pt x="64" y="35"/>
                  <a:pt x="68" y="35"/>
                </a:cubicBezTo>
                <a:cubicBezTo>
                  <a:pt x="147" y="35"/>
                  <a:pt x="147" y="35"/>
                  <a:pt x="147" y="35"/>
                </a:cubicBezTo>
                <a:cubicBezTo>
                  <a:pt x="151" y="35"/>
                  <a:pt x="154" y="38"/>
                  <a:pt x="154" y="42"/>
                </a:cubicBezTo>
                <a:cubicBezTo>
                  <a:pt x="154" y="46"/>
                  <a:pt x="151" y="49"/>
                  <a:pt x="147" y="49"/>
                </a:cubicBezTo>
                <a:cubicBezTo>
                  <a:pt x="68" y="49"/>
                  <a:pt x="68" y="49"/>
                  <a:pt x="68" y="49"/>
                </a:cubicBezTo>
                <a:close/>
                <a:moveTo>
                  <a:pt x="34" y="78"/>
                </a:moveTo>
                <a:cubicBezTo>
                  <a:pt x="32" y="78"/>
                  <a:pt x="30" y="76"/>
                  <a:pt x="30" y="74"/>
                </a:cubicBezTo>
                <a:cubicBezTo>
                  <a:pt x="30" y="72"/>
                  <a:pt x="32" y="70"/>
                  <a:pt x="34" y="70"/>
                </a:cubicBezTo>
                <a:cubicBezTo>
                  <a:pt x="182" y="70"/>
                  <a:pt x="182" y="70"/>
                  <a:pt x="182" y="70"/>
                </a:cubicBezTo>
                <a:cubicBezTo>
                  <a:pt x="184" y="70"/>
                  <a:pt x="185" y="72"/>
                  <a:pt x="185" y="74"/>
                </a:cubicBezTo>
                <a:cubicBezTo>
                  <a:pt x="185" y="76"/>
                  <a:pt x="184" y="78"/>
                  <a:pt x="182" y="78"/>
                </a:cubicBezTo>
                <a:cubicBezTo>
                  <a:pt x="34" y="78"/>
                  <a:pt x="34" y="78"/>
                  <a:pt x="34" y="78"/>
                </a:cubicBezTo>
                <a:close/>
                <a:moveTo>
                  <a:pt x="34" y="103"/>
                </a:moveTo>
                <a:cubicBezTo>
                  <a:pt x="32" y="103"/>
                  <a:pt x="30" y="101"/>
                  <a:pt x="30" y="99"/>
                </a:cubicBezTo>
                <a:cubicBezTo>
                  <a:pt x="30" y="97"/>
                  <a:pt x="32" y="95"/>
                  <a:pt x="34" y="95"/>
                </a:cubicBezTo>
                <a:cubicBezTo>
                  <a:pt x="182" y="95"/>
                  <a:pt x="182" y="95"/>
                  <a:pt x="182" y="95"/>
                </a:cubicBezTo>
                <a:cubicBezTo>
                  <a:pt x="184" y="95"/>
                  <a:pt x="185" y="97"/>
                  <a:pt x="185" y="99"/>
                </a:cubicBezTo>
                <a:cubicBezTo>
                  <a:pt x="185" y="101"/>
                  <a:pt x="184" y="103"/>
                  <a:pt x="182" y="103"/>
                </a:cubicBezTo>
                <a:cubicBezTo>
                  <a:pt x="34" y="103"/>
                  <a:pt x="34" y="103"/>
                  <a:pt x="34" y="103"/>
                </a:cubicBezTo>
                <a:close/>
                <a:moveTo>
                  <a:pt x="34" y="184"/>
                </a:moveTo>
                <a:cubicBezTo>
                  <a:pt x="32" y="184"/>
                  <a:pt x="30" y="183"/>
                  <a:pt x="30" y="180"/>
                </a:cubicBezTo>
                <a:cubicBezTo>
                  <a:pt x="30" y="178"/>
                  <a:pt x="32" y="176"/>
                  <a:pt x="34" y="176"/>
                </a:cubicBezTo>
                <a:cubicBezTo>
                  <a:pt x="68" y="176"/>
                  <a:pt x="68" y="176"/>
                  <a:pt x="68" y="176"/>
                </a:cubicBezTo>
                <a:cubicBezTo>
                  <a:pt x="70" y="176"/>
                  <a:pt x="72" y="178"/>
                  <a:pt x="72" y="180"/>
                </a:cubicBezTo>
                <a:cubicBezTo>
                  <a:pt x="72" y="183"/>
                  <a:pt x="70" y="184"/>
                  <a:pt x="68" y="184"/>
                </a:cubicBezTo>
                <a:cubicBezTo>
                  <a:pt x="34" y="184"/>
                  <a:pt x="34" y="184"/>
                  <a:pt x="34" y="184"/>
                </a:cubicBezTo>
                <a:close/>
                <a:moveTo>
                  <a:pt x="151" y="133"/>
                </a:moveTo>
                <a:cubicBezTo>
                  <a:pt x="160" y="151"/>
                  <a:pt x="160" y="151"/>
                  <a:pt x="160" y="151"/>
                </a:cubicBezTo>
                <a:cubicBezTo>
                  <a:pt x="179" y="146"/>
                  <a:pt x="179" y="146"/>
                  <a:pt x="179" y="146"/>
                </a:cubicBezTo>
                <a:cubicBezTo>
                  <a:pt x="182" y="146"/>
                  <a:pt x="184" y="148"/>
                  <a:pt x="185" y="151"/>
                </a:cubicBezTo>
                <a:cubicBezTo>
                  <a:pt x="185" y="152"/>
                  <a:pt x="185" y="153"/>
                  <a:pt x="185" y="154"/>
                </a:cubicBezTo>
                <a:cubicBezTo>
                  <a:pt x="176" y="172"/>
                  <a:pt x="176" y="172"/>
                  <a:pt x="176" y="172"/>
                </a:cubicBezTo>
                <a:cubicBezTo>
                  <a:pt x="192" y="184"/>
                  <a:pt x="192" y="184"/>
                  <a:pt x="192" y="184"/>
                </a:cubicBezTo>
                <a:cubicBezTo>
                  <a:pt x="194" y="186"/>
                  <a:pt x="194" y="189"/>
                  <a:pt x="192" y="192"/>
                </a:cubicBezTo>
                <a:cubicBezTo>
                  <a:pt x="192" y="193"/>
                  <a:pt x="190" y="193"/>
                  <a:pt x="189" y="194"/>
                </a:cubicBezTo>
                <a:cubicBezTo>
                  <a:pt x="170" y="198"/>
                  <a:pt x="170" y="198"/>
                  <a:pt x="170" y="198"/>
                </a:cubicBezTo>
                <a:cubicBezTo>
                  <a:pt x="170" y="217"/>
                  <a:pt x="170" y="217"/>
                  <a:pt x="170" y="217"/>
                </a:cubicBezTo>
                <a:cubicBezTo>
                  <a:pt x="170" y="220"/>
                  <a:pt x="168" y="223"/>
                  <a:pt x="165" y="223"/>
                </a:cubicBezTo>
                <a:cubicBezTo>
                  <a:pt x="163" y="223"/>
                  <a:pt x="162" y="222"/>
                  <a:pt x="161" y="222"/>
                </a:cubicBezTo>
                <a:cubicBezTo>
                  <a:pt x="146" y="210"/>
                  <a:pt x="146" y="210"/>
                  <a:pt x="146" y="210"/>
                </a:cubicBezTo>
                <a:cubicBezTo>
                  <a:pt x="131" y="222"/>
                  <a:pt x="131" y="222"/>
                  <a:pt x="131" y="222"/>
                </a:cubicBezTo>
                <a:cubicBezTo>
                  <a:pt x="129" y="224"/>
                  <a:pt x="125" y="223"/>
                  <a:pt x="123" y="221"/>
                </a:cubicBezTo>
                <a:cubicBezTo>
                  <a:pt x="122" y="220"/>
                  <a:pt x="122" y="218"/>
                  <a:pt x="122" y="217"/>
                </a:cubicBezTo>
                <a:cubicBezTo>
                  <a:pt x="122" y="198"/>
                  <a:pt x="122" y="198"/>
                  <a:pt x="122" y="198"/>
                </a:cubicBezTo>
                <a:cubicBezTo>
                  <a:pt x="103" y="194"/>
                  <a:pt x="103" y="194"/>
                  <a:pt x="103" y="194"/>
                </a:cubicBezTo>
                <a:cubicBezTo>
                  <a:pt x="100" y="193"/>
                  <a:pt x="98" y="190"/>
                  <a:pt x="99" y="187"/>
                </a:cubicBezTo>
                <a:cubicBezTo>
                  <a:pt x="99" y="186"/>
                  <a:pt x="100" y="185"/>
                  <a:pt x="101" y="184"/>
                </a:cubicBezTo>
                <a:cubicBezTo>
                  <a:pt x="116" y="172"/>
                  <a:pt x="116" y="172"/>
                  <a:pt x="116" y="172"/>
                </a:cubicBezTo>
                <a:cubicBezTo>
                  <a:pt x="107" y="153"/>
                  <a:pt x="107" y="153"/>
                  <a:pt x="107" y="153"/>
                </a:cubicBezTo>
                <a:cubicBezTo>
                  <a:pt x="34" y="153"/>
                  <a:pt x="34" y="153"/>
                  <a:pt x="34" y="153"/>
                </a:cubicBezTo>
                <a:cubicBezTo>
                  <a:pt x="32" y="153"/>
                  <a:pt x="30" y="151"/>
                  <a:pt x="30" y="149"/>
                </a:cubicBezTo>
                <a:cubicBezTo>
                  <a:pt x="30" y="147"/>
                  <a:pt x="32" y="145"/>
                  <a:pt x="34" y="145"/>
                </a:cubicBezTo>
                <a:cubicBezTo>
                  <a:pt x="135" y="145"/>
                  <a:pt x="135" y="145"/>
                  <a:pt x="135" y="145"/>
                </a:cubicBezTo>
                <a:cubicBezTo>
                  <a:pt x="141" y="133"/>
                  <a:pt x="141" y="133"/>
                  <a:pt x="141" y="133"/>
                </a:cubicBezTo>
                <a:cubicBezTo>
                  <a:pt x="142" y="131"/>
                  <a:pt x="144" y="128"/>
                  <a:pt x="146" y="128"/>
                </a:cubicBezTo>
                <a:cubicBezTo>
                  <a:pt x="34" y="128"/>
                  <a:pt x="34" y="128"/>
                  <a:pt x="34" y="128"/>
                </a:cubicBezTo>
                <a:cubicBezTo>
                  <a:pt x="32" y="128"/>
                  <a:pt x="30" y="126"/>
                  <a:pt x="30" y="124"/>
                </a:cubicBezTo>
                <a:cubicBezTo>
                  <a:pt x="30" y="122"/>
                  <a:pt x="32" y="120"/>
                  <a:pt x="34" y="120"/>
                </a:cubicBezTo>
                <a:cubicBezTo>
                  <a:pt x="165" y="120"/>
                  <a:pt x="165" y="120"/>
                  <a:pt x="165" y="120"/>
                </a:cubicBezTo>
                <a:cubicBezTo>
                  <a:pt x="167" y="120"/>
                  <a:pt x="169" y="122"/>
                  <a:pt x="169" y="124"/>
                </a:cubicBezTo>
                <a:cubicBezTo>
                  <a:pt x="169" y="126"/>
                  <a:pt x="167" y="128"/>
                  <a:pt x="165" y="128"/>
                </a:cubicBezTo>
                <a:cubicBezTo>
                  <a:pt x="147" y="128"/>
                  <a:pt x="147" y="128"/>
                  <a:pt x="147" y="128"/>
                </a:cubicBezTo>
                <a:cubicBezTo>
                  <a:pt x="149" y="128"/>
                  <a:pt x="150" y="131"/>
                  <a:pt x="151" y="133"/>
                </a:cubicBezTo>
                <a:close/>
                <a:moveTo>
                  <a:pt x="31" y="224"/>
                </a:moveTo>
                <a:cubicBezTo>
                  <a:pt x="32" y="222"/>
                  <a:pt x="34" y="219"/>
                  <a:pt x="35" y="217"/>
                </a:cubicBezTo>
                <a:cubicBezTo>
                  <a:pt x="42" y="207"/>
                  <a:pt x="54" y="197"/>
                  <a:pt x="66" y="195"/>
                </a:cubicBezTo>
                <a:cubicBezTo>
                  <a:pt x="71" y="194"/>
                  <a:pt x="73" y="196"/>
                  <a:pt x="74" y="201"/>
                </a:cubicBezTo>
                <a:cubicBezTo>
                  <a:pt x="74" y="207"/>
                  <a:pt x="71" y="217"/>
                  <a:pt x="68" y="223"/>
                </a:cubicBezTo>
                <a:cubicBezTo>
                  <a:pt x="65" y="231"/>
                  <a:pt x="65" y="231"/>
                  <a:pt x="65" y="231"/>
                </a:cubicBezTo>
                <a:cubicBezTo>
                  <a:pt x="72" y="226"/>
                  <a:pt x="72" y="226"/>
                  <a:pt x="72" y="226"/>
                </a:cubicBezTo>
                <a:cubicBezTo>
                  <a:pt x="74" y="224"/>
                  <a:pt x="75" y="223"/>
                  <a:pt x="77" y="222"/>
                </a:cubicBezTo>
                <a:cubicBezTo>
                  <a:pt x="80" y="219"/>
                  <a:pt x="83" y="217"/>
                  <a:pt x="86" y="215"/>
                </a:cubicBezTo>
                <a:cubicBezTo>
                  <a:pt x="88" y="213"/>
                  <a:pt x="93" y="210"/>
                  <a:pt x="96" y="212"/>
                </a:cubicBezTo>
                <a:cubicBezTo>
                  <a:pt x="97" y="212"/>
                  <a:pt x="97" y="213"/>
                  <a:pt x="98" y="214"/>
                </a:cubicBezTo>
                <a:cubicBezTo>
                  <a:pt x="100" y="218"/>
                  <a:pt x="97" y="221"/>
                  <a:pt x="96" y="225"/>
                </a:cubicBezTo>
                <a:cubicBezTo>
                  <a:pt x="95" y="226"/>
                  <a:pt x="94" y="227"/>
                  <a:pt x="94" y="229"/>
                </a:cubicBezTo>
                <a:cubicBezTo>
                  <a:pt x="92" y="232"/>
                  <a:pt x="92" y="232"/>
                  <a:pt x="92" y="232"/>
                </a:cubicBezTo>
                <a:cubicBezTo>
                  <a:pt x="118" y="232"/>
                  <a:pt x="118" y="232"/>
                  <a:pt x="118" y="232"/>
                </a:cubicBezTo>
                <a:cubicBezTo>
                  <a:pt x="120" y="232"/>
                  <a:pt x="122" y="235"/>
                  <a:pt x="122" y="237"/>
                </a:cubicBezTo>
                <a:cubicBezTo>
                  <a:pt x="122" y="239"/>
                  <a:pt x="120" y="242"/>
                  <a:pt x="118" y="242"/>
                </a:cubicBezTo>
                <a:cubicBezTo>
                  <a:pt x="110" y="242"/>
                  <a:pt x="102" y="242"/>
                  <a:pt x="93" y="242"/>
                </a:cubicBezTo>
                <a:cubicBezTo>
                  <a:pt x="87" y="242"/>
                  <a:pt x="84" y="238"/>
                  <a:pt x="85" y="232"/>
                </a:cubicBezTo>
                <a:cubicBezTo>
                  <a:pt x="85" y="227"/>
                  <a:pt x="85" y="227"/>
                  <a:pt x="85" y="227"/>
                </a:cubicBezTo>
                <a:cubicBezTo>
                  <a:pt x="81" y="230"/>
                  <a:pt x="81" y="230"/>
                  <a:pt x="81" y="230"/>
                </a:cubicBezTo>
                <a:cubicBezTo>
                  <a:pt x="76" y="233"/>
                  <a:pt x="66" y="241"/>
                  <a:pt x="61" y="242"/>
                </a:cubicBezTo>
                <a:cubicBezTo>
                  <a:pt x="59" y="242"/>
                  <a:pt x="57" y="241"/>
                  <a:pt x="56" y="239"/>
                </a:cubicBezTo>
                <a:cubicBezTo>
                  <a:pt x="55" y="237"/>
                  <a:pt x="55" y="235"/>
                  <a:pt x="56" y="233"/>
                </a:cubicBezTo>
                <a:cubicBezTo>
                  <a:pt x="56" y="230"/>
                  <a:pt x="57" y="228"/>
                  <a:pt x="58" y="226"/>
                </a:cubicBezTo>
                <a:cubicBezTo>
                  <a:pt x="61" y="220"/>
                  <a:pt x="63" y="214"/>
                  <a:pt x="65" y="208"/>
                </a:cubicBezTo>
                <a:cubicBezTo>
                  <a:pt x="66" y="204"/>
                  <a:pt x="66" y="204"/>
                  <a:pt x="66" y="204"/>
                </a:cubicBezTo>
                <a:cubicBezTo>
                  <a:pt x="62" y="206"/>
                  <a:pt x="62" y="206"/>
                  <a:pt x="62" y="206"/>
                </a:cubicBezTo>
                <a:cubicBezTo>
                  <a:pt x="54" y="209"/>
                  <a:pt x="46" y="216"/>
                  <a:pt x="41" y="223"/>
                </a:cubicBezTo>
                <a:cubicBezTo>
                  <a:pt x="40" y="225"/>
                  <a:pt x="39" y="227"/>
                  <a:pt x="37" y="229"/>
                </a:cubicBezTo>
                <a:cubicBezTo>
                  <a:pt x="36" y="232"/>
                  <a:pt x="35" y="234"/>
                  <a:pt x="34" y="236"/>
                </a:cubicBezTo>
                <a:cubicBezTo>
                  <a:pt x="34" y="237"/>
                  <a:pt x="34" y="237"/>
                  <a:pt x="34" y="237"/>
                </a:cubicBezTo>
                <a:cubicBezTo>
                  <a:pt x="33" y="239"/>
                  <a:pt x="31" y="240"/>
                  <a:pt x="29" y="240"/>
                </a:cubicBezTo>
                <a:cubicBezTo>
                  <a:pt x="27" y="239"/>
                  <a:pt x="26" y="236"/>
                  <a:pt x="26" y="234"/>
                </a:cubicBezTo>
                <a:cubicBezTo>
                  <a:pt x="27" y="233"/>
                  <a:pt x="27" y="232"/>
                  <a:pt x="27" y="232"/>
                </a:cubicBezTo>
                <a:cubicBezTo>
                  <a:pt x="28" y="229"/>
                  <a:pt x="29" y="227"/>
                  <a:pt x="31" y="22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36" name="TextBox 35"/>
          <p:cNvSpPr txBox="1"/>
          <p:nvPr/>
        </p:nvSpPr>
        <p:spPr>
          <a:xfrm>
            <a:off x="844656" y="5698658"/>
            <a:ext cx="2049170" cy="475474"/>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a:sp3d>
        </p:spPr>
        <p:txBody>
          <a:bodyPr wrap="square" rtlCol="0">
            <a:noAutofit/>
          </a:bodyPr>
          <a:lstStyle/>
          <a:p>
            <a:pPr algn="ctr"/>
            <a:endParaRPr lang="en-US" sz="1100" b="1" dirty="0" smtClean="0">
              <a:solidFill>
                <a:schemeClr val="accent6"/>
              </a:solidFill>
            </a:endParaRPr>
          </a:p>
        </p:txBody>
      </p:sp>
      <p:sp>
        <p:nvSpPr>
          <p:cNvPr id="39" name="TextBox 38"/>
          <p:cNvSpPr txBox="1"/>
          <p:nvPr/>
        </p:nvSpPr>
        <p:spPr>
          <a:xfrm>
            <a:off x="1172824" y="5729855"/>
            <a:ext cx="1677439" cy="365760"/>
          </a:xfrm>
          <a:prstGeom prst="rect">
            <a:avLst/>
          </a:prstGeom>
          <a:noFill/>
        </p:spPr>
        <p:txBody>
          <a:bodyPr wrap="square" rtlCol="0">
            <a:noAutofit/>
          </a:bodyPr>
          <a:lstStyle/>
          <a:p>
            <a:pPr algn="ctr"/>
            <a:r>
              <a:rPr lang="en-US" sz="1200" b="1" dirty="0" smtClean="0">
                <a:solidFill>
                  <a:schemeClr val="accent6"/>
                </a:solidFill>
              </a:rPr>
              <a:t>Receiving Goods &amp; Services</a:t>
            </a:r>
          </a:p>
        </p:txBody>
      </p:sp>
      <p:grpSp>
        <p:nvGrpSpPr>
          <p:cNvPr id="40" name="Group 39"/>
          <p:cNvGrpSpPr>
            <a:grpSpLocks noChangeAspect="1"/>
          </p:cNvGrpSpPr>
          <p:nvPr/>
        </p:nvGrpSpPr>
        <p:grpSpPr>
          <a:xfrm>
            <a:off x="923904" y="5772241"/>
            <a:ext cx="284854" cy="267928"/>
            <a:chOff x="7750175" y="750888"/>
            <a:chExt cx="935038" cy="879475"/>
          </a:xfrm>
          <a:solidFill>
            <a:schemeClr val="accent6"/>
          </a:solidFill>
        </p:grpSpPr>
        <p:sp>
          <p:nvSpPr>
            <p:cNvPr id="41" name="Freeform 40"/>
            <p:cNvSpPr>
              <a:spLocks/>
            </p:cNvSpPr>
            <p:nvPr/>
          </p:nvSpPr>
          <p:spPr bwMode="auto">
            <a:xfrm>
              <a:off x="7843838" y="1262063"/>
              <a:ext cx="744538" cy="368300"/>
            </a:xfrm>
            <a:custGeom>
              <a:avLst/>
              <a:gdLst>
                <a:gd name="T0" fmla="*/ 270 w 272"/>
                <a:gd name="T1" fmla="*/ 9 h 134"/>
                <a:gd name="T2" fmla="*/ 267 w 272"/>
                <a:gd name="T3" fmla="*/ 8 h 134"/>
                <a:gd name="T4" fmla="*/ 265 w 272"/>
                <a:gd name="T5" fmla="*/ 9 h 134"/>
                <a:gd name="T6" fmla="*/ 192 w 272"/>
                <a:gd name="T7" fmla="*/ 51 h 134"/>
                <a:gd name="T8" fmla="*/ 140 w 272"/>
                <a:gd name="T9" fmla="*/ 1 h 134"/>
                <a:gd name="T10" fmla="*/ 136 w 272"/>
                <a:gd name="T11" fmla="*/ 0 h 134"/>
                <a:gd name="T12" fmla="*/ 133 w 272"/>
                <a:gd name="T13" fmla="*/ 1 h 134"/>
                <a:gd name="T14" fmla="*/ 80 w 272"/>
                <a:gd name="T15" fmla="*/ 51 h 134"/>
                <a:gd name="T16" fmla="*/ 8 w 272"/>
                <a:gd name="T17" fmla="*/ 9 h 134"/>
                <a:gd name="T18" fmla="*/ 5 w 272"/>
                <a:gd name="T19" fmla="*/ 8 h 134"/>
                <a:gd name="T20" fmla="*/ 3 w 272"/>
                <a:gd name="T21" fmla="*/ 9 h 134"/>
                <a:gd name="T22" fmla="*/ 0 w 272"/>
                <a:gd name="T23" fmla="*/ 13 h 134"/>
                <a:gd name="T24" fmla="*/ 0 w 272"/>
                <a:gd name="T25" fmla="*/ 65 h 134"/>
                <a:gd name="T26" fmla="*/ 3 w 272"/>
                <a:gd name="T27" fmla="*/ 69 h 134"/>
                <a:gd name="T28" fmla="*/ 129 w 272"/>
                <a:gd name="T29" fmla="*/ 134 h 134"/>
                <a:gd name="T30" fmla="*/ 131 w 272"/>
                <a:gd name="T31" fmla="*/ 134 h 134"/>
                <a:gd name="T32" fmla="*/ 134 w 272"/>
                <a:gd name="T33" fmla="*/ 134 h 134"/>
                <a:gd name="T34" fmla="*/ 270 w 272"/>
                <a:gd name="T35" fmla="*/ 69 h 134"/>
                <a:gd name="T36" fmla="*/ 272 w 272"/>
                <a:gd name="T37" fmla="*/ 65 h 134"/>
                <a:gd name="T38" fmla="*/ 272 w 272"/>
                <a:gd name="T39" fmla="*/ 13 h 134"/>
                <a:gd name="T40" fmla="*/ 270 w 272"/>
                <a:gd name="T41"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134">
                  <a:moveTo>
                    <a:pt x="270" y="9"/>
                  </a:moveTo>
                  <a:cubicBezTo>
                    <a:pt x="269" y="9"/>
                    <a:pt x="268" y="8"/>
                    <a:pt x="267" y="8"/>
                  </a:cubicBezTo>
                  <a:cubicBezTo>
                    <a:pt x="266" y="8"/>
                    <a:pt x="265" y="9"/>
                    <a:pt x="265" y="9"/>
                  </a:cubicBezTo>
                  <a:cubicBezTo>
                    <a:pt x="192" y="51"/>
                    <a:pt x="192" y="51"/>
                    <a:pt x="192" y="51"/>
                  </a:cubicBezTo>
                  <a:cubicBezTo>
                    <a:pt x="140" y="1"/>
                    <a:pt x="140" y="1"/>
                    <a:pt x="140" y="1"/>
                  </a:cubicBezTo>
                  <a:cubicBezTo>
                    <a:pt x="139" y="0"/>
                    <a:pt x="138" y="0"/>
                    <a:pt x="136" y="0"/>
                  </a:cubicBezTo>
                  <a:cubicBezTo>
                    <a:pt x="135" y="0"/>
                    <a:pt x="134" y="0"/>
                    <a:pt x="133" y="1"/>
                  </a:cubicBezTo>
                  <a:cubicBezTo>
                    <a:pt x="80" y="51"/>
                    <a:pt x="80" y="51"/>
                    <a:pt x="80" y="51"/>
                  </a:cubicBezTo>
                  <a:cubicBezTo>
                    <a:pt x="8" y="9"/>
                    <a:pt x="8" y="9"/>
                    <a:pt x="8" y="9"/>
                  </a:cubicBezTo>
                  <a:cubicBezTo>
                    <a:pt x="7" y="9"/>
                    <a:pt x="6" y="8"/>
                    <a:pt x="5" y="8"/>
                  </a:cubicBezTo>
                  <a:cubicBezTo>
                    <a:pt x="4" y="8"/>
                    <a:pt x="4" y="9"/>
                    <a:pt x="3" y="9"/>
                  </a:cubicBezTo>
                  <a:cubicBezTo>
                    <a:pt x="1" y="10"/>
                    <a:pt x="0" y="11"/>
                    <a:pt x="0" y="13"/>
                  </a:cubicBezTo>
                  <a:cubicBezTo>
                    <a:pt x="0" y="65"/>
                    <a:pt x="0" y="65"/>
                    <a:pt x="0" y="65"/>
                  </a:cubicBezTo>
                  <a:cubicBezTo>
                    <a:pt x="0" y="67"/>
                    <a:pt x="1" y="68"/>
                    <a:pt x="3" y="69"/>
                  </a:cubicBezTo>
                  <a:cubicBezTo>
                    <a:pt x="129" y="134"/>
                    <a:pt x="129" y="134"/>
                    <a:pt x="129" y="134"/>
                  </a:cubicBezTo>
                  <a:cubicBezTo>
                    <a:pt x="130" y="134"/>
                    <a:pt x="130" y="134"/>
                    <a:pt x="131" y="134"/>
                  </a:cubicBezTo>
                  <a:cubicBezTo>
                    <a:pt x="132" y="134"/>
                    <a:pt x="133" y="134"/>
                    <a:pt x="134" y="134"/>
                  </a:cubicBezTo>
                  <a:cubicBezTo>
                    <a:pt x="270" y="69"/>
                    <a:pt x="270" y="69"/>
                    <a:pt x="270" y="69"/>
                  </a:cubicBezTo>
                  <a:cubicBezTo>
                    <a:pt x="271" y="68"/>
                    <a:pt x="272" y="67"/>
                    <a:pt x="272" y="65"/>
                  </a:cubicBezTo>
                  <a:cubicBezTo>
                    <a:pt x="272" y="13"/>
                    <a:pt x="272" y="13"/>
                    <a:pt x="272" y="13"/>
                  </a:cubicBezTo>
                  <a:cubicBezTo>
                    <a:pt x="272" y="11"/>
                    <a:pt x="271" y="10"/>
                    <a:pt x="27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42" name="Freeform 41"/>
            <p:cNvSpPr>
              <a:spLocks/>
            </p:cNvSpPr>
            <p:nvPr/>
          </p:nvSpPr>
          <p:spPr bwMode="auto">
            <a:xfrm>
              <a:off x="8232775" y="750888"/>
              <a:ext cx="452438" cy="560388"/>
            </a:xfrm>
            <a:custGeom>
              <a:avLst/>
              <a:gdLst>
                <a:gd name="T0" fmla="*/ 163 w 165"/>
                <a:gd name="T1" fmla="*/ 135 h 205"/>
                <a:gd name="T2" fmla="*/ 122 w 165"/>
                <a:gd name="T3" fmla="*/ 91 h 205"/>
                <a:gd name="T4" fmla="*/ 162 w 165"/>
                <a:gd name="T5" fmla="*/ 51 h 205"/>
                <a:gd name="T6" fmla="*/ 164 w 165"/>
                <a:gd name="T7" fmla="*/ 47 h 205"/>
                <a:gd name="T8" fmla="*/ 161 w 165"/>
                <a:gd name="T9" fmla="*/ 43 h 205"/>
                <a:gd name="T10" fmla="*/ 57 w 165"/>
                <a:gd name="T11" fmla="*/ 1 h 205"/>
                <a:gd name="T12" fmla="*/ 55 w 165"/>
                <a:gd name="T13" fmla="*/ 0 h 205"/>
                <a:gd name="T14" fmla="*/ 53 w 165"/>
                <a:gd name="T15" fmla="*/ 1 h 205"/>
                <a:gd name="T16" fmla="*/ 3 w 165"/>
                <a:gd name="T17" fmla="*/ 25 h 205"/>
                <a:gd name="T18" fmla="*/ 1 w 165"/>
                <a:gd name="T19" fmla="*/ 29 h 205"/>
                <a:gd name="T20" fmla="*/ 3 w 165"/>
                <a:gd name="T21" fmla="*/ 34 h 205"/>
                <a:gd name="T22" fmla="*/ 115 w 165"/>
                <a:gd name="T23" fmla="*/ 90 h 205"/>
                <a:gd name="T24" fmla="*/ 3 w 165"/>
                <a:gd name="T25" fmla="*/ 147 h 205"/>
                <a:gd name="T26" fmla="*/ 1 w 165"/>
                <a:gd name="T27" fmla="*/ 150 h 205"/>
                <a:gd name="T28" fmla="*/ 2 w 165"/>
                <a:gd name="T29" fmla="*/ 154 h 205"/>
                <a:gd name="T30" fmla="*/ 46 w 165"/>
                <a:gd name="T31" fmla="*/ 203 h 205"/>
                <a:gd name="T32" fmla="*/ 50 w 165"/>
                <a:gd name="T33" fmla="*/ 205 h 205"/>
                <a:gd name="T34" fmla="*/ 52 w 165"/>
                <a:gd name="T35" fmla="*/ 204 h 205"/>
                <a:gd name="T36" fmla="*/ 162 w 165"/>
                <a:gd name="T37" fmla="*/ 143 h 205"/>
                <a:gd name="T38" fmla="*/ 164 w 165"/>
                <a:gd name="T39" fmla="*/ 140 h 205"/>
                <a:gd name="T40" fmla="*/ 163 w 165"/>
                <a:gd name="T41" fmla="*/ 13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5" h="205">
                  <a:moveTo>
                    <a:pt x="163" y="135"/>
                  </a:moveTo>
                  <a:cubicBezTo>
                    <a:pt x="122" y="91"/>
                    <a:pt x="122" y="91"/>
                    <a:pt x="122" y="91"/>
                  </a:cubicBezTo>
                  <a:cubicBezTo>
                    <a:pt x="162" y="51"/>
                    <a:pt x="162" y="51"/>
                    <a:pt x="162" y="51"/>
                  </a:cubicBezTo>
                  <a:cubicBezTo>
                    <a:pt x="163" y="50"/>
                    <a:pt x="164" y="49"/>
                    <a:pt x="164" y="47"/>
                  </a:cubicBezTo>
                  <a:cubicBezTo>
                    <a:pt x="163" y="45"/>
                    <a:pt x="162" y="44"/>
                    <a:pt x="161" y="43"/>
                  </a:cubicBezTo>
                  <a:cubicBezTo>
                    <a:pt x="57" y="1"/>
                    <a:pt x="57" y="1"/>
                    <a:pt x="57" y="1"/>
                  </a:cubicBezTo>
                  <a:cubicBezTo>
                    <a:pt x="56" y="0"/>
                    <a:pt x="55" y="0"/>
                    <a:pt x="55" y="0"/>
                  </a:cubicBezTo>
                  <a:cubicBezTo>
                    <a:pt x="54" y="0"/>
                    <a:pt x="53" y="0"/>
                    <a:pt x="53" y="1"/>
                  </a:cubicBezTo>
                  <a:cubicBezTo>
                    <a:pt x="3" y="25"/>
                    <a:pt x="3" y="25"/>
                    <a:pt x="3" y="25"/>
                  </a:cubicBezTo>
                  <a:cubicBezTo>
                    <a:pt x="2" y="26"/>
                    <a:pt x="1" y="28"/>
                    <a:pt x="1" y="29"/>
                  </a:cubicBezTo>
                  <a:cubicBezTo>
                    <a:pt x="0" y="31"/>
                    <a:pt x="1" y="33"/>
                    <a:pt x="3" y="34"/>
                  </a:cubicBezTo>
                  <a:cubicBezTo>
                    <a:pt x="115" y="90"/>
                    <a:pt x="115" y="90"/>
                    <a:pt x="115" y="90"/>
                  </a:cubicBezTo>
                  <a:cubicBezTo>
                    <a:pt x="3" y="147"/>
                    <a:pt x="3" y="147"/>
                    <a:pt x="3" y="147"/>
                  </a:cubicBezTo>
                  <a:cubicBezTo>
                    <a:pt x="2" y="148"/>
                    <a:pt x="1" y="149"/>
                    <a:pt x="1" y="150"/>
                  </a:cubicBezTo>
                  <a:cubicBezTo>
                    <a:pt x="0" y="152"/>
                    <a:pt x="1" y="153"/>
                    <a:pt x="2" y="154"/>
                  </a:cubicBezTo>
                  <a:cubicBezTo>
                    <a:pt x="46" y="203"/>
                    <a:pt x="46" y="203"/>
                    <a:pt x="46" y="203"/>
                  </a:cubicBezTo>
                  <a:cubicBezTo>
                    <a:pt x="47" y="204"/>
                    <a:pt x="49" y="205"/>
                    <a:pt x="50" y="205"/>
                  </a:cubicBezTo>
                  <a:cubicBezTo>
                    <a:pt x="51" y="205"/>
                    <a:pt x="52" y="204"/>
                    <a:pt x="52" y="204"/>
                  </a:cubicBezTo>
                  <a:cubicBezTo>
                    <a:pt x="162" y="143"/>
                    <a:pt x="162" y="143"/>
                    <a:pt x="162" y="143"/>
                  </a:cubicBezTo>
                  <a:cubicBezTo>
                    <a:pt x="163" y="142"/>
                    <a:pt x="164" y="141"/>
                    <a:pt x="164" y="140"/>
                  </a:cubicBezTo>
                  <a:cubicBezTo>
                    <a:pt x="165" y="138"/>
                    <a:pt x="164" y="137"/>
                    <a:pt x="163"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43" name="Freeform 42"/>
            <p:cNvSpPr>
              <a:spLocks/>
            </p:cNvSpPr>
            <p:nvPr/>
          </p:nvSpPr>
          <p:spPr bwMode="auto">
            <a:xfrm>
              <a:off x="7750175" y="750888"/>
              <a:ext cx="449263" cy="560388"/>
            </a:xfrm>
            <a:custGeom>
              <a:avLst/>
              <a:gdLst>
                <a:gd name="T0" fmla="*/ 115 w 164"/>
                <a:gd name="T1" fmla="*/ 205 h 205"/>
                <a:gd name="T2" fmla="*/ 118 w 164"/>
                <a:gd name="T3" fmla="*/ 203 h 205"/>
                <a:gd name="T4" fmla="*/ 163 w 164"/>
                <a:gd name="T5" fmla="*/ 154 h 205"/>
                <a:gd name="T6" fmla="*/ 164 w 164"/>
                <a:gd name="T7" fmla="*/ 150 h 205"/>
                <a:gd name="T8" fmla="*/ 162 w 164"/>
                <a:gd name="T9" fmla="*/ 147 h 205"/>
                <a:gd name="T10" fmla="*/ 49 w 164"/>
                <a:gd name="T11" fmla="*/ 90 h 205"/>
                <a:gd name="T12" fmla="*/ 162 w 164"/>
                <a:gd name="T13" fmla="*/ 34 h 205"/>
                <a:gd name="T14" fmla="*/ 164 w 164"/>
                <a:gd name="T15" fmla="*/ 29 h 205"/>
                <a:gd name="T16" fmla="*/ 161 w 164"/>
                <a:gd name="T17" fmla="*/ 25 h 205"/>
                <a:gd name="T18" fmla="*/ 111 w 164"/>
                <a:gd name="T19" fmla="*/ 1 h 205"/>
                <a:gd name="T20" fmla="*/ 109 w 164"/>
                <a:gd name="T21" fmla="*/ 0 h 205"/>
                <a:gd name="T22" fmla="*/ 107 w 164"/>
                <a:gd name="T23" fmla="*/ 1 h 205"/>
                <a:gd name="T24" fmla="*/ 4 w 164"/>
                <a:gd name="T25" fmla="*/ 43 h 205"/>
                <a:gd name="T26" fmla="*/ 1 w 164"/>
                <a:gd name="T27" fmla="*/ 46 h 205"/>
                <a:gd name="T28" fmla="*/ 2 w 164"/>
                <a:gd name="T29" fmla="*/ 51 h 205"/>
                <a:gd name="T30" fmla="*/ 42 w 164"/>
                <a:gd name="T31" fmla="*/ 90 h 205"/>
                <a:gd name="T32" fmla="*/ 1 w 164"/>
                <a:gd name="T33" fmla="*/ 135 h 205"/>
                <a:gd name="T34" fmla="*/ 0 w 164"/>
                <a:gd name="T35" fmla="*/ 140 h 205"/>
                <a:gd name="T36" fmla="*/ 2 w 164"/>
                <a:gd name="T37" fmla="*/ 143 h 205"/>
                <a:gd name="T38" fmla="*/ 112 w 164"/>
                <a:gd name="T39" fmla="*/ 204 h 205"/>
                <a:gd name="T40" fmla="*/ 115 w 164"/>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 h="205">
                  <a:moveTo>
                    <a:pt x="115" y="205"/>
                  </a:moveTo>
                  <a:cubicBezTo>
                    <a:pt x="116" y="205"/>
                    <a:pt x="117" y="204"/>
                    <a:pt x="118" y="203"/>
                  </a:cubicBezTo>
                  <a:cubicBezTo>
                    <a:pt x="163" y="154"/>
                    <a:pt x="163" y="154"/>
                    <a:pt x="163" y="154"/>
                  </a:cubicBezTo>
                  <a:cubicBezTo>
                    <a:pt x="164" y="153"/>
                    <a:pt x="164" y="152"/>
                    <a:pt x="164" y="150"/>
                  </a:cubicBezTo>
                  <a:cubicBezTo>
                    <a:pt x="164" y="149"/>
                    <a:pt x="163" y="148"/>
                    <a:pt x="162" y="147"/>
                  </a:cubicBezTo>
                  <a:cubicBezTo>
                    <a:pt x="49" y="90"/>
                    <a:pt x="49" y="90"/>
                    <a:pt x="49" y="90"/>
                  </a:cubicBezTo>
                  <a:cubicBezTo>
                    <a:pt x="162" y="34"/>
                    <a:pt x="162" y="34"/>
                    <a:pt x="162" y="34"/>
                  </a:cubicBezTo>
                  <a:cubicBezTo>
                    <a:pt x="163" y="33"/>
                    <a:pt x="164" y="31"/>
                    <a:pt x="164" y="29"/>
                  </a:cubicBezTo>
                  <a:cubicBezTo>
                    <a:pt x="164" y="28"/>
                    <a:pt x="163" y="26"/>
                    <a:pt x="161" y="25"/>
                  </a:cubicBezTo>
                  <a:cubicBezTo>
                    <a:pt x="111" y="1"/>
                    <a:pt x="111" y="1"/>
                    <a:pt x="111" y="1"/>
                  </a:cubicBezTo>
                  <a:cubicBezTo>
                    <a:pt x="110" y="0"/>
                    <a:pt x="109" y="0"/>
                    <a:pt x="109" y="0"/>
                  </a:cubicBezTo>
                  <a:cubicBezTo>
                    <a:pt x="108" y="0"/>
                    <a:pt x="107" y="0"/>
                    <a:pt x="107" y="1"/>
                  </a:cubicBezTo>
                  <a:cubicBezTo>
                    <a:pt x="4" y="43"/>
                    <a:pt x="4" y="43"/>
                    <a:pt x="4" y="43"/>
                  </a:cubicBezTo>
                  <a:cubicBezTo>
                    <a:pt x="2" y="43"/>
                    <a:pt x="1" y="45"/>
                    <a:pt x="1" y="46"/>
                  </a:cubicBezTo>
                  <a:cubicBezTo>
                    <a:pt x="1" y="48"/>
                    <a:pt x="1" y="50"/>
                    <a:pt x="2" y="51"/>
                  </a:cubicBezTo>
                  <a:cubicBezTo>
                    <a:pt x="42" y="90"/>
                    <a:pt x="42" y="90"/>
                    <a:pt x="42" y="90"/>
                  </a:cubicBezTo>
                  <a:cubicBezTo>
                    <a:pt x="1" y="135"/>
                    <a:pt x="1" y="135"/>
                    <a:pt x="1" y="135"/>
                  </a:cubicBezTo>
                  <a:cubicBezTo>
                    <a:pt x="0" y="137"/>
                    <a:pt x="0" y="138"/>
                    <a:pt x="0" y="140"/>
                  </a:cubicBezTo>
                  <a:cubicBezTo>
                    <a:pt x="0" y="141"/>
                    <a:pt x="1" y="142"/>
                    <a:pt x="2" y="143"/>
                  </a:cubicBezTo>
                  <a:cubicBezTo>
                    <a:pt x="112" y="204"/>
                    <a:pt x="112" y="204"/>
                    <a:pt x="112" y="204"/>
                  </a:cubicBezTo>
                  <a:cubicBezTo>
                    <a:pt x="113" y="204"/>
                    <a:pt x="114" y="205"/>
                    <a:pt x="115"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grpSp>
      <p:sp>
        <p:nvSpPr>
          <p:cNvPr id="45" name="Round Diagonal Corner Rectangle 44"/>
          <p:cNvSpPr/>
          <p:nvPr/>
        </p:nvSpPr>
        <p:spPr bwMode="auto">
          <a:xfrm>
            <a:off x="3360168" y="5259021"/>
            <a:ext cx="3931920" cy="1389430"/>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a:solidFill>
                  <a:srgbClr val="000000"/>
                </a:solidFill>
                <a:ea typeface="ＭＳ Ｐゴシック" pitchFamily="34" charset="-128"/>
              </a:rPr>
              <a:t>No Receipt </a:t>
            </a:r>
            <a:r>
              <a:rPr lang="en-US" sz="1400" dirty="0" smtClean="0">
                <a:solidFill>
                  <a:srgbClr val="000000"/>
                </a:solidFill>
                <a:ea typeface="ＭＳ Ｐゴシック" pitchFamily="34" charset="-128"/>
              </a:rPr>
              <a:t>for Purchase Order value up </a:t>
            </a:r>
            <a:r>
              <a:rPr lang="en-US" sz="1400" dirty="0">
                <a:solidFill>
                  <a:srgbClr val="000000"/>
                </a:solidFill>
                <a:ea typeface="ＭＳ Ｐゴシック" pitchFamily="34" charset="-128"/>
              </a:rPr>
              <a:t>to </a:t>
            </a:r>
            <a:r>
              <a:rPr lang="en-US" sz="1400" dirty="0" smtClean="0">
                <a:solidFill>
                  <a:srgbClr val="000000"/>
                </a:solidFill>
                <a:ea typeface="ＭＳ Ｐゴシック" pitchFamily="34" charset="-128"/>
              </a:rPr>
              <a:t>USD 5000</a:t>
            </a:r>
            <a:endParaRPr lang="en-US" sz="1400" dirty="0">
              <a:solidFill>
                <a:srgbClr val="000000"/>
              </a:solidFill>
              <a:ea typeface="ＭＳ Ｐゴシック" pitchFamily="34" charset="-128"/>
            </a:endParaRPr>
          </a:p>
        </p:txBody>
      </p:sp>
      <p:sp>
        <p:nvSpPr>
          <p:cNvPr id="47" name="Round Diagonal Corner Rectangle 46"/>
          <p:cNvSpPr/>
          <p:nvPr/>
        </p:nvSpPr>
        <p:spPr bwMode="auto">
          <a:xfrm>
            <a:off x="7758430" y="5259021"/>
            <a:ext cx="3931920" cy="1389430"/>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endParaRPr lang="en-US" sz="1400" dirty="0">
              <a:solidFill>
                <a:srgbClr val="000000"/>
              </a:solidFill>
              <a:ea typeface="ＭＳ Ｐゴシック" pitchFamily="34" charset="-128"/>
            </a:endParaRPr>
          </a:p>
          <a:p>
            <a:endParaRPr lang="en-US" sz="1400" dirty="0" smtClean="0">
              <a:solidFill>
                <a:srgbClr val="000000"/>
              </a:solidFill>
              <a:ea typeface="ＭＳ Ｐゴシック" pitchFamily="34" charset="-128"/>
            </a:endParaRPr>
          </a:p>
          <a:p>
            <a:endParaRPr lang="en-US" sz="1400" dirty="0">
              <a:solidFill>
                <a:srgbClr val="000000"/>
              </a:solidFill>
              <a:ea typeface="ＭＳ Ｐゴシック" pitchFamily="34" charset="-128"/>
            </a:endParaRPr>
          </a:p>
          <a:p>
            <a:endParaRPr lang="en-US" sz="1400" dirty="0">
              <a:solidFill>
                <a:srgbClr val="000000"/>
              </a:solidFill>
              <a:ea typeface="ＭＳ Ｐゴシック" pitchFamily="34" charset="-128"/>
            </a:endParaRPr>
          </a:p>
        </p:txBody>
      </p:sp>
      <p:sp>
        <p:nvSpPr>
          <p:cNvPr id="4" name="TextBox 3"/>
          <p:cNvSpPr txBox="1"/>
          <p:nvPr/>
        </p:nvSpPr>
        <p:spPr>
          <a:xfrm>
            <a:off x="7827350" y="5375354"/>
            <a:ext cx="3766423" cy="1025718"/>
          </a:xfrm>
          <a:prstGeom prst="rect">
            <a:avLst/>
          </a:prstGeom>
          <a:noFill/>
        </p:spPr>
        <p:txBody>
          <a:bodyPr wrap="square" rtlCol="0">
            <a:noAutofit/>
          </a:bodyPr>
          <a:lstStyle/>
          <a:p>
            <a:pPr marL="342900" indent="-342900">
              <a:buClr>
                <a:schemeClr val="accent5"/>
              </a:buClr>
              <a:buFont typeface="Arial" panose="020B0604020202020204" pitchFamily="34" charset="0"/>
              <a:buChar char="•"/>
            </a:pPr>
            <a:r>
              <a:rPr lang="en-US" sz="1400" dirty="0">
                <a:solidFill>
                  <a:srgbClr val="000000"/>
                </a:solidFill>
                <a:ea typeface="ＭＳ Ｐゴシック" pitchFamily="34" charset="-128"/>
              </a:rPr>
              <a:t>An</a:t>
            </a:r>
            <a:r>
              <a:rPr lang="en-US" sz="1400" b="1" dirty="0">
                <a:solidFill>
                  <a:srgbClr val="000000"/>
                </a:solidFill>
                <a:ea typeface="ＭＳ Ｐゴシック" pitchFamily="34" charset="-128"/>
              </a:rPr>
              <a:t> auto receipt </a:t>
            </a:r>
            <a:r>
              <a:rPr lang="en-US" sz="1400" dirty="0">
                <a:solidFill>
                  <a:srgbClr val="000000"/>
                </a:solidFill>
                <a:ea typeface="ＭＳ Ｐゴシック" pitchFamily="34" charset="-128"/>
              </a:rPr>
              <a:t>will be created based on the invoice for </a:t>
            </a:r>
            <a:r>
              <a:rPr lang="en-US" sz="1400" b="1" dirty="0">
                <a:solidFill>
                  <a:srgbClr val="000000"/>
                </a:solidFill>
                <a:ea typeface="ＭＳ Ｐゴシック" pitchFamily="34" charset="-128"/>
              </a:rPr>
              <a:t>PO value up to USD </a:t>
            </a:r>
            <a:r>
              <a:rPr lang="en-US" sz="1400" b="1" dirty="0" smtClean="0">
                <a:solidFill>
                  <a:srgbClr val="000000"/>
                </a:solidFill>
                <a:ea typeface="ＭＳ Ｐゴシック" pitchFamily="34" charset="-128"/>
              </a:rPr>
              <a:t>500</a:t>
            </a:r>
            <a:br>
              <a:rPr lang="en-US" sz="1400" b="1" dirty="0" smtClean="0">
                <a:solidFill>
                  <a:srgbClr val="000000"/>
                </a:solidFill>
                <a:ea typeface="ＭＳ Ｐゴシック" pitchFamily="34" charset="-128"/>
              </a:rPr>
            </a:br>
            <a:endParaRPr lang="en-US" sz="1400" b="1" dirty="0">
              <a:solidFill>
                <a:srgbClr val="000000"/>
              </a:solidFill>
              <a:ea typeface="ＭＳ Ｐゴシック" pitchFamily="34" charset="-128"/>
            </a:endParaRPr>
          </a:p>
          <a:p>
            <a:pPr marL="342900" indent="-342900">
              <a:buClr>
                <a:schemeClr val="accent5"/>
              </a:buClr>
              <a:buFont typeface="Arial" panose="020B0604020202020204" pitchFamily="34" charset="0"/>
              <a:buChar char="•"/>
            </a:pPr>
            <a:r>
              <a:rPr lang="en-US" sz="1400" b="1" dirty="0" smtClean="0">
                <a:solidFill>
                  <a:srgbClr val="000000"/>
                </a:solidFill>
                <a:ea typeface="ＭＳ Ｐゴシック" pitchFamily="34" charset="-128"/>
              </a:rPr>
              <a:t>Manual </a:t>
            </a:r>
            <a:r>
              <a:rPr lang="en-US" sz="1400" b="1" dirty="0">
                <a:solidFill>
                  <a:srgbClr val="000000"/>
                </a:solidFill>
                <a:ea typeface="ＭＳ Ｐゴシック" pitchFamily="34" charset="-128"/>
              </a:rPr>
              <a:t>receiving </a:t>
            </a:r>
            <a:r>
              <a:rPr lang="en-US" sz="1400" dirty="0">
                <a:solidFill>
                  <a:srgbClr val="000000"/>
                </a:solidFill>
                <a:ea typeface="ＭＳ Ｐゴシック" pitchFamily="34" charset="-128"/>
              </a:rPr>
              <a:t>required for </a:t>
            </a:r>
            <a:r>
              <a:rPr lang="en-US" sz="1400" b="1" dirty="0">
                <a:solidFill>
                  <a:srgbClr val="000000"/>
                </a:solidFill>
                <a:ea typeface="ＭＳ Ｐゴシック" pitchFamily="34" charset="-128"/>
              </a:rPr>
              <a:t>PO value over USD 500</a:t>
            </a:r>
          </a:p>
          <a:p>
            <a:endParaRPr lang="en-US" sz="1400" dirty="0" smtClean="0"/>
          </a:p>
        </p:txBody>
      </p:sp>
    </p:spTree>
    <p:extLst>
      <p:ext uri="{BB962C8B-B14F-4D97-AF65-F5344CB8AC3E}">
        <p14:creationId xmlns:p14="http://schemas.microsoft.com/office/powerpoint/2010/main" val="3729765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hevron 81"/>
          <p:cNvSpPr/>
          <p:nvPr/>
        </p:nvSpPr>
        <p:spPr>
          <a:xfrm rot="5400000">
            <a:off x="892328" y="1624300"/>
            <a:ext cx="1950541" cy="2052454"/>
          </a:xfrm>
          <a:prstGeom prst="chevron">
            <a:avLst>
              <a:gd name="adj" fmla="val 27909"/>
            </a:avLst>
          </a:prstGeom>
          <a:solidFill>
            <a:schemeClr val="accent1">
              <a:lumMod val="40000"/>
              <a:lumOff val="60000"/>
            </a:schemeClr>
          </a:solidFill>
          <a:ln w="19050" cap="flat" cmpd="sng" algn="ctr">
            <a:solidFill>
              <a:sysClr val="window" lastClr="FFFFFF">
                <a:lumMod val="95000"/>
              </a:sysClr>
            </a:solidFill>
            <a:prstDash val="solid"/>
          </a:ln>
          <a:effectLst/>
        </p:spPr>
        <p:txBody>
          <a:bodyPr lIns="0" tIns="0" rIns="0" bIns="0" rtlCol="0" anchor="ctr"/>
          <a:lstStyle/>
          <a:p>
            <a:pPr algn="ctr" defTabSz="338328"/>
            <a:endParaRPr lang="en-US" sz="800" kern="0" dirty="0">
              <a:latin typeface="Century Gothic" panose="020B0502020202020204" pitchFamily="34" charset="0"/>
            </a:endParaRP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Key Changes to Procurement (3 of 3)</a:t>
            </a:r>
            <a:endParaRPr lang="en-US" b="1" dirty="0"/>
          </a:p>
        </p:txBody>
      </p:sp>
      <p:sp>
        <p:nvSpPr>
          <p:cNvPr id="37" name="Rounded Rectangle 36"/>
          <p:cNvSpPr/>
          <p:nvPr/>
        </p:nvSpPr>
        <p:spPr bwMode="auto">
          <a:xfrm>
            <a:off x="3360168" y="1128251"/>
            <a:ext cx="3931920" cy="367918"/>
          </a:xfrm>
          <a:prstGeom prst="roundRect">
            <a:avLst/>
          </a:prstGeom>
          <a:solidFill>
            <a:srgbClr val="FFC222"/>
          </a:solidFill>
          <a:ln w="9525" cap="flat" cmpd="sng" algn="ctr">
            <a:solidFill>
              <a:srgbClr val="FFC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sz="2000" dirty="0" smtClean="0">
                <a:solidFill>
                  <a:srgbClr val="FFFFFF"/>
                </a:solidFill>
                <a:ea typeface="ＭＳ Ｐゴシック" pitchFamily="34" charset="-128"/>
              </a:rPr>
              <a:t>Current Process</a:t>
            </a:r>
          </a:p>
        </p:txBody>
      </p:sp>
      <p:sp>
        <p:nvSpPr>
          <p:cNvPr id="44" name="Rounded Rectangle 43"/>
          <p:cNvSpPr/>
          <p:nvPr/>
        </p:nvSpPr>
        <p:spPr bwMode="auto">
          <a:xfrm>
            <a:off x="7758430" y="1128251"/>
            <a:ext cx="3931920" cy="367917"/>
          </a:xfrm>
          <a:prstGeom prst="roundRect">
            <a:avLst/>
          </a:prstGeom>
          <a:solidFill>
            <a:schemeClr val="accent5"/>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sz="2000" dirty="0" smtClean="0">
                <a:solidFill>
                  <a:srgbClr val="FFFFFF"/>
                </a:solidFill>
                <a:ea typeface="ＭＳ Ｐゴシック" pitchFamily="34" charset="-128"/>
              </a:rPr>
              <a:t>Future Process</a:t>
            </a:r>
          </a:p>
        </p:txBody>
      </p:sp>
      <p:sp>
        <p:nvSpPr>
          <p:cNvPr id="46" name="Round Diagonal Corner Rectangle 45"/>
          <p:cNvSpPr/>
          <p:nvPr/>
        </p:nvSpPr>
        <p:spPr bwMode="auto">
          <a:xfrm>
            <a:off x="3360168" y="1702867"/>
            <a:ext cx="3931920" cy="1922928"/>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buClr>
                <a:schemeClr val="accent4"/>
              </a:buClr>
              <a:buFont typeface="Arial" panose="020B0604020202020204" pitchFamily="34" charset="0"/>
              <a:buChar char="•"/>
            </a:pPr>
            <a:endParaRPr lang="en-US" sz="1400" dirty="0">
              <a:solidFill>
                <a:srgbClr val="000000"/>
              </a:solidFill>
              <a:ea typeface="ＭＳ Ｐゴシック" pitchFamily="34" charset="-128"/>
            </a:endParaRPr>
          </a:p>
        </p:txBody>
      </p:sp>
      <p:sp>
        <p:nvSpPr>
          <p:cNvPr id="55" name="Round Diagonal Corner Rectangle 54"/>
          <p:cNvSpPr/>
          <p:nvPr/>
        </p:nvSpPr>
        <p:spPr bwMode="auto">
          <a:xfrm>
            <a:off x="7758430" y="1702867"/>
            <a:ext cx="3931920" cy="1922928"/>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indent="-285750">
              <a:buClr>
                <a:schemeClr val="accent5"/>
              </a:buClr>
              <a:buFont typeface="Arial" panose="020B0604020202020204" pitchFamily="34" charset="0"/>
              <a:buChar char="•"/>
            </a:pPr>
            <a:endParaRPr lang="en-US" sz="1400" dirty="0">
              <a:solidFill>
                <a:srgbClr val="000000"/>
              </a:solidFill>
              <a:ea typeface="ＭＳ Ｐゴシック" pitchFamily="34" charset="-128"/>
            </a:endParaRPr>
          </a:p>
        </p:txBody>
      </p:sp>
      <p:sp>
        <p:nvSpPr>
          <p:cNvPr id="61" name="Freeform 73"/>
          <p:cNvSpPr>
            <a:spLocks noChangeAspect="1" noEditPoints="1"/>
          </p:cNvSpPr>
          <p:nvPr/>
        </p:nvSpPr>
        <p:spPr bwMode="auto">
          <a:xfrm>
            <a:off x="981227" y="2357263"/>
            <a:ext cx="299860" cy="342697"/>
          </a:xfrm>
          <a:custGeom>
            <a:avLst/>
            <a:gdLst>
              <a:gd name="T0" fmla="*/ 215 w 215"/>
              <a:gd name="T1" fmla="*/ 18 h 273"/>
              <a:gd name="T2" fmla="*/ 17 w 215"/>
              <a:gd name="T3" fmla="*/ 0 h 273"/>
              <a:gd name="T4" fmla="*/ 0 w 215"/>
              <a:gd name="T5" fmla="*/ 255 h 273"/>
              <a:gd name="T6" fmla="*/ 198 w 215"/>
              <a:gd name="T7" fmla="*/ 273 h 273"/>
              <a:gd name="T8" fmla="*/ 201 w 215"/>
              <a:gd name="T9" fmla="*/ 14 h 273"/>
              <a:gd name="T10" fmla="*/ 14 w 215"/>
              <a:gd name="T11" fmla="*/ 259 h 273"/>
              <a:gd name="T12" fmla="*/ 201 w 215"/>
              <a:gd name="T13" fmla="*/ 14 h 273"/>
              <a:gd name="T14" fmla="*/ 61 w 215"/>
              <a:gd name="T15" fmla="*/ 42 h 273"/>
              <a:gd name="T16" fmla="*/ 147 w 215"/>
              <a:gd name="T17" fmla="*/ 35 h 273"/>
              <a:gd name="T18" fmla="*/ 147 w 215"/>
              <a:gd name="T19" fmla="*/ 49 h 273"/>
              <a:gd name="T20" fmla="*/ 34 w 215"/>
              <a:gd name="T21" fmla="*/ 78 h 273"/>
              <a:gd name="T22" fmla="*/ 34 w 215"/>
              <a:gd name="T23" fmla="*/ 70 h 273"/>
              <a:gd name="T24" fmla="*/ 185 w 215"/>
              <a:gd name="T25" fmla="*/ 74 h 273"/>
              <a:gd name="T26" fmla="*/ 34 w 215"/>
              <a:gd name="T27" fmla="*/ 78 h 273"/>
              <a:gd name="T28" fmla="*/ 30 w 215"/>
              <a:gd name="T29" fmla="*/ 99 h 273"/>
              <a:gd name="T30" fmla="*/ 182 w 215"/>
              <a:gd name="T31" fmla="*/ 95 h 273"/>
              <a:gd name="T32" fmla="*/ 182 w 215"/>
              <a:gd name="T33" fmla="*/ 103 h 273"/>
              <a:gd name="T34" fmla="*/ 34 w 215"/>
              <a:gd name="T35" fmla="*/ 184 h 273"/>
              <a:gd name="T36" fmla="*/ 34 w 215"/>
              <a:gd name="T37" fmla="*/ 176 h 273"/>
              <a:gd name="T38" fmla="*/ 72 w 215"/>
              <a:gd name="T39" fmla="*/ 180 h 273"/>
              <a:gd name="T40" fmla="*/ 34 w 215"/>
              <a:gd name="T41" fmla="*/ 184 h 273"/>
              <a:gd name="T42" fmla="*/ 160 w 215"/>
              <a:gd name="T43" fmla="*/ 151 h 273"/>
              <a:gd name="T44" fmla="*/ 185 w 215"/>
              <a:gd name="T45" fmla="*/ 151 h 273"/>
              <a:gd name="T46" fmla="*/ 176 w 215"/>
              <a:gd name="T47" fmla="*/ 172 h 273"/>
              <a:gd name="T48" fmla="*/ 192 w 215"/>
              <a:gd name="T49" fmla="*/ 192 h 273"/>
              <a:gd name="T50" fmla="*/ 170 w 215"/>
              <a:gd name="T51" fmla="*/ 198 h 273"/>
              <a:gd name="T52" fmla="*/ 165 w 215"/>
              <a:gd name="T53" fmla="*/ 223 h 273"/>
              <a:gd name="T54" fmla="*/ 146 w 215"/>
              <a:gd name="T55" fmla="*/ 210 h 273"/>
              <a:gd name="T56" fmla="*/ 123 w 215"/>
              <a:gd name="T57" fmla="*/ 221 h 273"/>
              <a:gd name="T58" fmla="*/ 122 w 215"/>
              <a:gd name="T59" fmla="*/ 198 h 273"/>
              <a:gd name="T60" fmla="*/ 99 w 215"/>
              <a:gd name="T61" fmla="*/ 187 h 273"/>
              <a:gd name="T62" fmla="*/ 116 w 215"/>
              <a:gd name="T63" fmla="*/ 172 h 273"/>
              <a:gd name="T64" fmla="*/ 34 w 215"/>
              <a:gd name="T65" fmla="*/ 153 h 273"/>
              <a:gd name="T66" fmla="*/ 34 w 215"/>
              <a:gd name="T67" fmla="*/ 145 h 273"/>
              <a:gd name="T68" fmla="*/ 141 w 215"/>
              <a:gd name="T69" fmla="*/ 133 h 273"/>
              <a:gd name="T70" fmla="*/ 34 w 215"/>
              <a:gd name="T71" fmla="*/ 128 h 273"/>
              <a:gd name="T72" fmla="*/ 34 w 215"/>
              <a:gd name="T73" fmla="*/ 120 h 273"/>
              <a:gd name="T74" fmla="*/ 169 w 215"/>
              <a:gd name="T75" fmla="*/ 124 h 273"/>
              <a:gd name="T76" fmla="*/ 147 w 215"/>
              <a:gd name="T77" fmla="*/ 128 h 273"/>
              <a:gd name="T78" fmla="*/ 31 w 215"/>
              <a:gd name="T79" fmla="*/ 224 h 273"/>
              <a:gd name="T80" fmla="*/ 66 w 215"/>
              <a:gd name="T81" fmla="*/ 195 h 273"/>
              <a:gd name="T82" fmla="*/ 68 w 215"/>
              <a:gd name="T83" fmla="*/ 223 h 273"/>
              <a:gd name="T84" fmla="*/ 72 w 215"/>
              <a:gd name="T85" fmla="*/ 226 h 273"/>
              <a:gd name="T86" fmla="*/ 86 w 215"/>
              <a:gd name="T87" fmla="*/ 215 h 273"/>
              <a:gd name="T88" fmla="*/ 98 w 215"/>
              <a:gd name="T89" fmla="*/ 214 h 273"/>
              <a:gd name="T90" fmla="*/ 94 w 215"/>
              <a:gd name="T91" fmla="*/ 229 h 273"/>
              <a:gd name="T92" fmla="*/ 118 w 215"/>
              <a:gd name="T93" fmla="*/ 232 h 273"/>
              <a:gd name="T94" fmla="*/ 118 w 215"/>
              <a:gd name="T95" fmla="*/ 242 h 273"/>
              <a:gd name="T96" fmla="*/ 85 w 215"/>
              <a:gd name="T97" fmla="*/ 232 h 273"/>
              <a:gd name="T98" fmla="*/ 81 w 215"/>
              <a:gd name="T99" fmla="*/ 230 h 273"/>
              <a:gd name="T100" fmla="*/ 56 w 215"/>
              <a:gd name="T101" fmla="*/ 239 h 273"/>
              <a:gd name="T102" fmla="*/ 58 w 215"/>
              <a:gd name="T103" fmla="*/ 226 h 273"/>
              <a:gd name="T104" fmla="*/ 66 w 215"/>
              <a:gd name="T105" fmla="*/ 204 h 273"/>
              <a:gd name="T106" fmla="*/ 41 w 215"/>
              <a:gd name="T107" fmla="*/ 223 h 273"/>
              <a:gd name="T108" fmla="*/ 34 w 215"/>
              <a:gd name="T109" fmla="*/ 236 h 273"/>
              <a:gd name="T110" fmla="*/ 29 w 215"/>
              <a:gd name="T111" fmla="*/ 240 h 273"/>
              <a:gd name="T112" fmla="*/ 27 w 215"/>
              <a:gd name="T113" fmla="*/ 23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73">
                <a:moveTo>
                  <a:pt x="215" y="255"/>
                </a:moveTo>
                <a:cubicBezTo>
                  <a:pt x="215" y="18"/>
                  <a:pt x="215" y="18"/>
                  <a:pt x="215" y="18"/>
                </a:cubicBezTo>
                <a:cubicBezTo>
                  <a:pt x="215" y="8"/>
                  <a:pt x="208" y="0"/>
                  <a:pt x="198" y="0"/>
                </a:cubicBezTo>
                <a:cubicBezTo>
                  <a:pt x="17" y="0"/>
                  <a:pt x="17" y="0"/>
                  <a:pt x="17" y="0"/>
                </a:cubicBezTo>
                <a:cubicBezTo>
                  <a:pt x="8" y="0"/>
                  <a:pt x="0" y="8"/>
                  <a:pt x="0" y="18"/>
                </a:cubicBezTo>
                <a:cubicBezTo>
                  <a:pt x="0" y="255"/>
                  <a:pt x="0" y="255"/>
                  <a:pt x="0" y="255"/>
                </a:cubicBezTo>
                <a:cubicBezTo>
                  <a:pt x="0" y="265"/>
                  <a:pt x="8" y="273"/>
                  <a:pt x="18" y="273"/>
                </a:cubicBezTo>
                <a:cubicBezTo>
                  <a:pt x="198" y="273"/>
                  <a:pt x="198" y="273"/>
                  <a:pt x="198" y="273"/>
                </a:cubicBezTo>
                <a:cubicBezTo>
                  <a:pt x="208" y="273"/>
                  <a:pt x="215" y="265"/>
                  <a:pt x="215" y="255"/>
                </a:cubicBezTo>
                <a:close/>
                <a:moveTo>
                  <a:pt x="201" y="14"/>
                </a:moveTo>
                <a:cubicBezTo>
                  <a:pt x="201" y="259"/>
                  <a:pt x="201" y="259"/>
                  <a:pt x="201" y="259"/>
                </a:cubicBezTo>
                <a:cubicBezTo>
                  <a:pt x="14" y="259"/>
                  <a:pt x="14" y="259"/>
                  <a:pt x="14" y="259"/>
                </a:cubicBezTo>
                <a:cubicBezTo>
                  <a:pt x="14" y="14"/>
                  <a:pt x="14" y="14"/>
                  <a:pt x="14" y="14"/>
                </a:cubicBezTo>
                <a:cubicBezTo>
                  <a:pt x="201" y="14"/>
                  <a:pt x="201" y="14"/>
                  <a:pt x="201" y="14"/>
                </a:cubicBezTo>
                <a:close/>
                <a:moveTo>
                  <a:pt x="68" y="49"/>
                </a:moveTo>
                <a:cubicBezTo>
                  <a:pt x="64" y="49"/>
                  <a:pt x="61" y="46"/>
                  <a:pt x="61" y="42"/>
                </a:cubicBezTo>
                <a:cubicBezTo>
                  <a:pt x="61" y="38"/>
                  <a:pt x="64" y="35"/>
                  <a:pt x="68" y="35"/>
                </a:cubicBezTo>
                <a:cubicBezTo>
                  <a:pt x="147" y="35"/>
                  <a:pt x="147" y="35"/>
                  <a:pt x="147" y="35"/>
                </a:cubicBezTo>
                <a:cubicBezTo>
                  <a:pt x="151" y="35"/>
                  <a:pt x="154" y="38"/>
                  <a:pt x="154" y="42"/>
                </a:cubicBezTo>
                <a:cubicBezTo>
                  <a:pt x="154" y="46"/>
                  <a:pt x="151" y="49"/>
                  <a:pt x="147" y="49"/>
                </a:cubicBezTo>
                <a:cubicBezTo>
                  <a:pt x="68" y="49"/>
                  <a:pt x="68" y="49"/>
                  <a:pt x="68" y="49"/>
                </a:cubicBezTo>
                <a:close/>
                <a:moveTo>
                  <a:pt x="34" y="78"/>
                </a:moveTo>
                <a:cubicBezTo>
                  <a:pt x="32" y="78"/>
                  <a:pt x="30" y="76"/>
                  <a:pt x="30" y="74"/>
                </a:cubicBezTo>
                <a:cubicBezTo>
                  <a:pt x="30" y="72"/>
                  <a:pt x="32" y="70"/>
                  <a:pt x="34" y="70"/>
                </a:cubicBezTo>
                <a:cubicBezTo>
                  <a:pt x="182" y="70"/>
                  <a:pt x="182" y="70"/>
                  <a:pt x="182" y="70"/>
                </a:cubicBezTo>
                <a:cubicBezTo>
                  <a:pt x="184" y="70"/>
                  <a:pt x="185" y="72"/>
                  <a:pt x="185" y="74"/>
                </a:cubicBezTo>
                <a:cubicBezTo>
                  <a:pt x="185" y="76"/>
                  <a:pt x="184" y="78"/>
                  <a:pt x="182" y="78"/>
                </a:cubicBezTo>
                <a:cubicBezTo>
                  <a:pt x="34" y="78"/>
                  <a:pt x="34" y="78"/>
                  <a:pt x="34" y="78"/>
                </a:cubicBezTo>
                <a:close/>
                <a:moveTo>
                  <a:pt x="34" y="103"/>
                </a:moveTo>
                <a:cubicBezTo>
                  <a:pt x="32" y="103"/>
                  <a:pt x="30" y="101"/>
                  <a:pt x="30" y="99"/>
                </a:cubicBezTo>
                <a:cubicBezTo>
                  <a:pt x="30" y="97"/>
                  <a:pt x="32" y="95"/>
                  <a:pt x="34" y="95"/>
                </a:cubicBezTo>
                <a:cubicBezTo>
                  <a:pt x="182" y="95"/>
                  <a:pt x="182" y="95"/>
                  <a:pt x="182" y="95"/>
                </a:cubicBezTo>
                <a:cubicBezTo>
                  <a:pt x="184" y="95"/>
                  <a:pt x="185" y="97"/>
                  <a:pt x="185" y="99"/>
                </a:cubicBezTo>
                <a:cubicBezTo>
                  <a:pt x="185" y="101"/>
                  <a:pt x="184" y="103"/>
                  <a:pt x="182" y="103"/>
                </a:cubicBezTo>
                <a:cubicBezTo>
                  <a:pt x="34" y="103"/>
                  <a:pt x="34" y="103"/>
                  <a:pt x="34" y="103"/>
                </a:cubicBezTo>
                <a:close/>
                <a:moveTo>
                  <a:pt x="34" y="184"/>
                </a:moveTo>
                <a:cubicBezTo>
                  <a:pt x="32" y="184"/>
                  <a:pt x="30" y="183"/>
                  <a:pt x="30" y="180"/>
                </a:cubicBezTo>
                <a:cubicBezTo>
                  <a:pt x="30" y="178"/>
                  <a:pt x="32" y="176"/>
                  <a:pt x="34" y="176"/>
                </a:cubicBezTo>
                <a:cubicBezTo>
                  <a:pt x="68" y="176"/>
                  <a:pt x="68" y="176"/>
                  <a:pt x="68" y="176"/>
                </a:cubicBezTo>
                <a:cubicBezTo>
                  <a:pt x="70" y="176"/>
                  <a:pt x="72" y="178"/>
                  <a:pt x="72" y="180"/>
                </a:cubicBezTo>
                <a:cubicBezTo>
                  <a:pt x="72" y="183"/>
                  <a:pt x="70" y="184"/>
                  <a:pt x="68" y="184"/>
                </a:cubicBezTo>
                <a:cubicBezTo>
                  <a:pt x="34" y="184"/>
                  <a:pt x="34" y="184"/>
                  <a:pt x="34" y="184"/>
                </a:cubicBezTo>
                <a:close/>
                <a:moveTo>
                  <a:pt x="151" y="133"/>
                </a:moveTo>
                <a:cubicBezTo>
                  <a:pt x="160" y="151"/>
                  <a:pt x="160" y="151"/>
                  <a:pt x="160" y="151"/>
                </a:cubicBezTo>
                <a:cubicBezTo>
                  <a:pt x="179" y="146"/>
                  <a:pt x="179" y="146"/>
                  <a:pt x="179" y="146"/>
                </a:cubicBezTo>
                <a:cubicBezTo>
                  <a:pt x="182" y="146"/>
                  <a:pt x="184" y="148"/>
                  <a:pt x="185" y="151"/>
                </a:cubicBezTo>
                <a:cubicBezTo>
                  <a:pt x="185" y="152"/>
                  <a:pt x="185" y="153"/>
                  <a:pt x="185" y="154"/>
                </a:cubicBezTo>
                <a:cubicBezTo>
                  <a:pt x="176" y="172"/>
                  <a:pt x="176" y="172"/>
                  <a:pt x="176" y="172"/>
                </a:cubicBezTo>
                <a:cubicBezTo>
                  <a:pt x="192" y="184"/>
                  <a:pt x="192" y="184"/>
                  <a:pt x="192" y="184"/>
                </a:cubicBezTo>
                <a:cubicBezTo>
                  <a:pt x="194" y="186"/>
                  <a:pt x="194" y="189"/>
                  <a:pt x="192" y="192"/>
                </a:cubicBezTo>
                <a:cubicBezTo>
                  <a:pt x="192" y="193"/>
                  <a:pt x="190" y="193"/>
                  <a:pt x="189" y="194"/>
                </a:cubicBezTo>
                <a:cubicBezTo>
                  <a:pt x="170" y="198"/>
                  <a:pt x="170" y="198"/>
                  <a:pt x="170" y="198"/>
                </a:cubicBezTo>
                <a:cubicBezTo>
                  <a:pt x="170" y="217"/>
                  <a:pt x="170" y="217"/>
                  <a:pt x="170" y="217"/>
                </a:cubicBezTo>
                <a:cubicBezTo>
                  <a:pt x="170" y="220"/>
                  <a:pt x="168" y="223"/>
                  <a:pt x="165" y="223"/>
                </a:cubicBezTo>
                <a:cubicBezTo>
                  <a:pt x="163" y="223"/>
                  <a:pt x="162" y="222"/>
                  <a:pt x="161" y="222"/>
                </a:cubicBezTo>
                <a:cubicBezTo>
                  <a:pt x="146" y="210"/>
                  <a:pt x="146" y="210"/>
                  <a:pt x="146" y="210"/>
                </a:cubicBezTo>
                <a:cubicBezTo>
                  <a:pt x="131" y="222"/>
                  <a:pt x="131" y="222"/>
                  <a:pt x="131" y="222"/>
                </a:cubicBezTo>
                <a:cubicBezTo>
                  <a:pt x="129" y="224"/>
                  <a:pt x="125" y="223"/>
                  <a:pt x="123" y="221"/>
                </a:cubicBezTo>
                <a:cubicBezTo>
                  <a:pt x="122" y="220"/>
                  <a:pt x="122" y="218"/>
                  <a:pt x="122" y="217"/>
                </a:cubicBezTo>
                <a:cubicBezTo>
                  <a:pt x="122" y="198"/>
                  <a:pt x="122" y="198"/>
                  <a:pt x="122" y="198"/>
                </a:cubicBezTo>
                <a:cubicBezTo>
                  <a:pt x="103" y="194"/>
                  <a:pt x="103" y="194"/>
                  <a:pt x="103" y="194"/>
                </a:cubicBezTo>
                <a:cubicBezTo>
                  <a:pt x="100" y="193"/>
                  <a:pt x="98" y="190"/>
                  <a:pt x="99" y="187"/>
                </a:cubicBezTo>
                <a:cubicBezTo>
                  <a:pt x="99" y="186"/>
                  <a:pt x="100" y="185"/>
                  <a:pt x="101" y="184"/>
                </a:cubicBezTo>
                <a:cubicBezTo>
                  <a:pt x="116" y="172"/>
                  <a:pt x="116" y="172"/>
                  <a:pt x="116" y="172"/>
                </a:cubicBezTo>
                <a:cubicBezTo>
                  <a:pt x="107" y="153"/>
                  <a:pt x="107" y="153"/>
                  <a:pt x="107" y="153"/>
                </a:cubicBezTo>
                <a:cubicBezTo>
                  <a:pt x="34" y="153"/>
                  <a:pt x="34" y="153"/>
                  <a:pt x="34" y="153"/>
                </a:cubicBezTo>
                <a:cubicBezTo>
                  <a:pt x="32" y="153"/>
                  <a:pt x="30" y="151"/>
                  <a:pt x="30" y="149"/>
                </a:cubicBezTo>
                <a:cubicBezTo>
                  <a:pt x="30" y="147"/>
                  <a:pt x="32" y="145"/>
                  <a:pt x="34" y="145"/>
                </a:cubicBezTo>
                <a:cubicBezTo>
                  <a:pt x="135" y="145"/>
                  <a:pt x="135" y="145"/>
                  <a:pt x="135" y="145"/>
                </a:cubicBezTo>
                <a:cubicBezTo>
                  <a:pt x="141" y="133"/>
                  <a:pt x="141" y="133"/>
                  <a:pt x="141" y="133"/>
                </a:cubicBezTo>
                <a:cubicBezTo>
                  <a:pt x="142" y="131"/>
                  <a:pt x="144" y="128"/>
                  <a:pt x="146" y="128"/>
                </a:cubicBezTo>
                <a:cubicBezTo>
                  <a:pt x="34" y="128"/>
                  <a:pt x="34" y="128"/>
                  <a:pt x="34" y="128"/>
                </a:cubicBezTo>
                <a:cubicBezTo>
                  <a:pt x="32" y="128"/>
                  <a:pt x="30" y="126"/>
                  <a:pt x="30" y="124"/>
                </a:cubicBezTo>
                <a:cubicBezTo>
                  <a:pt x="30" y="122"/>
                  <a:pt x="32" y="120"/>
                  <a:pt x="34" y="120"/>
                </a:cubicBezTo>
                <a:cubicBezTo>
                  <a:pt x="165" y="120"/>
                  <a:pt x="165" y="120"/>
                  <a:pt x="165" y="120"/>
                </a:cubicBezTo>
                <a:cubicBezTo>
                  <a:pt x="167" y="120"/>
                  <a:pt x="169" y="122"/>
                  <a:pt x="169" y="124"/>
                </a:cubicBezTo>
                <a:cubicBezTo>
                  <a:pt x="169" y="126"/>
                  <a:pt x="167" y="128"/>
                  <a:pt x="165" y="128"/>
                </a:cubicBezTo>
                <a:cubicBezTo>
                  <a:pt x="147" y="128"/>
                  <a:pt x="147" y="128"/>
                  <a:pt x="147" y="128"/>
                </a:cubicBezTo>
                <a:cubicBezTo>
                  <a:pt x="149" y="128"/>
                  <a:pt x="150" y="131"/>
                  <a:pt x="151" y="133"/>
                </a:cubicBezTo>
                <a:close/>
                <a:moveTo>
                  <a:pt x="31" y="224"/>
                </a:moveTo>
                <a:cubicBezTo>
                  <a:pt x="32" y="222"/>
                  <a:pt x="34" y="219"/>
                  <a:pt x="35" y="217"/>
                </a:cubicBezTo>
                <a:cubicBezTo>
                  <a:pt x="42" y="207"/>
                  <a:pt x="54" y="197"/>
                  <a:pt x="66" y="195"/>
                </a:cubicBezTo>
                <a:cubicBezTo>
                  <a:pt x="71" y="194"/>
                  <a:pt x="73" y="196"/>
                  <a:pt x="74" y="201"/>
                </a:cubicBezTo>
                <a:cubicBezTo>
                  <a:pt x="74" y="207"/>
                  <a:pt x="71" y="217"/>
                  <a:pt x="68" y="223"/>
                </a:cubicBezTo>
                <a:cubicBezTo>
                  <a:pt x="65" y="231"/>
                  <a:pt x="65" y="231"/>
                  <a:pt x="65" y="231"/>
                </a:cubicBezTo>
                <a:cubicBezTo>
                  <a:pt x="72" y="226"/>
                  <a:pt x="72" y="226"/>
                  <a:pt x="72" y="226"/>
                </a:cubicBezTo>
                <a:cubicBezTo>
                  <a:pt x="74" y="224"/>
                  <a:pt x="75" y="223"/>
                  <a:pt x="77" y="222"/>
                </a:cubicBezTo>
                <a:cubicBezTo>
                  <a:pt x="80" y="219"/>
                  <a:pt x="83" y="217"/>
                  <a:pt x="86" y="215"/>
                </a:cubicBezTo>
                <a:cubicBezTo>
                  <a:pt x="88" y="213"/>
                  <a:pt x="93" y="210"/>
                  <a:pt x="96" y="212"/>
                </a:cubicBezTo>
                <a:cubicBezTo>
                  <a:pt x="97" y="212"/>
                  <a:pt x="97" y="213"/>
                  <a:pt x="98" y="214"/>
                </a:cubicBezTo>
                <a:cubicBezTo>
                  <a:pt x="100" y="218"/>
                  <a:pt x="97" y="221"/>
                  <a:pt x="96" y="225"/>
                </a:cubicBezTo>
                <a:cubicBezTo>
                  <a:pt x="95" y="226"/>
                  <a:pt x="94" y="227"/>
                  <a:pt x="94" y="229"/>
                </a:cubicBezTo>
                <a:cubicBezTo>
                  <a:pt x="92" y="232"/>
                  <a:pt x="92" y="232"/>
                  <a:pt x="92" y="232"/>
                </a:cubicBezTo>
                <a:cubicBezTo>
                  <a:pt x="118" y="232"/>
                  <a:pt x="118" y="232"/>
                  <a:pt x="118" y="232"/>
                </a:cubicBezTo>
                <a:cubicBezTo>
                  <a:pt x="120" y="232"/>
                  <a:pt x="122" y="235"/>
                  <a:pt x="122" y="237"/>
                </a:cubicBezTo>
                <a:cubicBezTo>
                  <a:pt x="122" y="239"/>
                  <a:pt x="120" y="242"/>
                  <a:pt x="118" y="242"/>
                </a:cubicBezTo>
                <a:cubicBezTo>
                  <a:pt x="110" y="242"/>
                  <a:pt x="102" y="242"/>
                  <a:pt x="93" y="242"/>
                </a:cubicBezTo>
                <a:cubicBezTo>
                  <a:pt x="87" y="242"/>
                  <a:pt x="84" y="238"/>
                  <a:pt x="85" y="232"/>
                </a:cubicBezTo>
                <a:cubicBezTo>
                  <a:pt x="85" y="227"/>
                  <a:pt x="85" y="227"/>
                  <a:pt x="85" y="227"/>
                </a:cubicBezTo>
                <a:cubicBezTo>
                  <a:pt x="81" y="230"/>
                  <a:pt x="81" y="230"/>
                  <a:pt x="81" y="230"/>
                </a:cubicBezTo>
                <a:cubicBezTo>
                  <a:pt x="76" y="233"/>
                  <a:pt x="66" y="241"/>
                  <a:pt x="61" y="242"/>
                </a:cubicBezTo>
                <a:cubicBezTo>
                  <a:pt x="59" y="242"/>
                  <a:pt x="57" y="241"/>
                  <a:pt x="56" y="239"/>
                </a:cubicBezTo>
                <a:cubicBezTo>
                  <a:pt x="55" y="237"/>
                  <a:pt x="55" y="235"/>
                  <a:pt x="56" y="233"/>
                </a:cubicBezTo>
                <a:cubicBezTo>
                  <a:pt x="56" y="230"/>
                  <a:pt x="57" y="228"/>
                  <a:pt x="58" y="226"/>
                </a:cubicBezTo>
                <a:cubicBezTo>
                  <a:pt x="61" y="220"/>
                  <a:pt x="63" y="214"/>
                  <a:pt x="65" y="208"/>
                </a:cubicBezTo>
                <a:cubicBezTo>
                  <a:pt x="66" y="204"/>
                  <a:pt x="66" y="204"/>
                  <a:pt x="66" y="204"/>
                </a:cubicBezTo>
                <a:cubicBezTo>
                  <a:pt x="62" y="206"/>
                  <a:pt x="62" y="206"/>
                  <a:pt x="62" y="206"/>
                </a:cubicBezTo>
                <a:cubicBezTo>
                  <a:pt x="54" y="209"/>
                  <a:pt x="46" y="216"/>
                  <a:pt x="41" y="223"/>
                </a:cubicBezTo>
                <a:cubicBezTo>
                  <a:pt x="40" y="225"/>
                  <a:pt x="39" y="227"/>
                  <a:pt x="37" y="229"/>
                </a:cubicBezTo>
                <a:cubicBezTo>
                  <a:pt x="36" y="232"/>
                  <a:pt x="35" y="234"/>
                  <a:pt x="34" y="236"/>
                </a:cubicBezTo>
                <a:cubicBezTo>
                  <a:pt x="34" y="237"/>
                  <a:pt x="34" y="237"/>
                  <a:pt x="34" y="237"/>
                </a:cubicBezTo>
                <a:cubicBezTo>
                  <a:pt x="33" y="239"/>
                  <a:pt x="31" y="240"/>
                  <a:pt x="29" y="240"/>
                </a:cubicBezTo>
                <a:cubicBezTo>
                  <a:pt x="27" y="239"/>
                  <a:pt x="26" y="236"/>
                  <a:pt x="26" y="234"/>
                </a:cubicBezTo>
                <a:cubicBezTo>
                  <a:pt x="27" y="233"/>
                  <a:pt x="27" y="232"/>
                  <a:pt x="27" y="232"/>
                </a:cubicBezTo>
                <a:cubicBezTo>
                  <a:pt x="28" y="229"/>
                  <a:pt x="29" y="227"/>
                  <a:pt x="31" y="22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7" name="TextBox 6"/>
          <p:cNvSpPr txBox="1"/>
          <p:nvPr/>
        </p:nvSpPr>
        <p:spPr>
          <a:xfrm>
            <a:off x="844656" y="2357263"/>
            <a:ext cx="2049170" cy="475474"/>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a:sp3d>
        </p:spPr>
        <p:txBody>
          <a:bodyPr wrap="square" rtlCol="0">
            <a:noAutofit/>
          </a:bodyPr>
          <a:lstStyle/>
          <a:p>
            <a:pPr algn="ctr"/>
            <a:endParaRPr lang="en-US" sz="1100" b="1" dirty="0" smtClean="0">
              <a:solidFill>
                <a:schemeClr val="accent6"/>
              </a:solidFill>
            </a:endParaRPr>
          </a:p>
        </p:txBody>
      </p:sp>
      <p:sp>
        <p:nvSpPr>
          <p:cNvPr id="13" name="TextBox 12"/>
          <p:cNvSpPr txBox="1"/>
          <p:nvPr/>
        </p:nvSpPr>
        <p:spPr>
          <a:xfrm>
            <a:off x="1215322" y="2390707"/>
            <a:ext cx="1641374" cy="388151"/>
          </a:xfrm>
          <a:prstGeom prst="rect">
            <a:avLst/>
          </a:prstGeom>
          <a:noFill/>
        </p:spPr>
        <p:txBody>
          <a:bodyPr wrap="square" rtlCol="0">
            <a:noAutofit/>
          </a:bodyPr>
          <a:lstStyle/>
          <a:p>
            <a:pPr algn="ctr"/>
            <a:r>
              <a:rPr lang="en-US" sz="1200" b="1" dirty="0" smtClean="0">
                <a:solidFill>
                  <a:schemeClr val="accent6"/>
                </a:solidFill>
              </a:rPr>
              <a:t>Receiving Goods &amp; Services</a:t>
            </a:r>
          </a:p>
        </p:txBody>
      </p:sp>
      <p:sp>
        <p:nvSpPr>
          <p:cNvPr id="34" name="Chevron 33"/>
          <p:cNvSpPr/>
          <p:nvPr/>
        </p:nvSpPr>
        <p:spPr>
          <a:xfrm rot="5400000">
            <a:off x="1172885" y="3623227"/>
            <a:ext cx="1389428" cy="2052454"/>
          </a:xfrm>
          <a:prstGeom prst="chevron">
            <a:avLst>
              <a:gd name="adj" fmla="val 27909"/>
            </a:avLst>
          </a:prstGeom>
          <a:solidFill>
            <a:schemeClr val="accent1">
              <a:lumMod val="40000"/>
              <a:lumOff val="60000"/>
            </a:schemeClr>
          </a:solidFill>
          <a:ln w="19050" cap="flat" cmpd="sng" algn="ctr">
            <a:solidFill>
              <a:sysClr val="window" lastClr="FFFFFF">
                <a:lumMod val="95000"/>
              </a:sysClr>
            </a:solidFill>
            <a:prstDash val="solid"/>
          </a:ln>
          <a:effectLst/>
        </p:spPr>
        <p:txBody>
          <a:bodyPr lIns="0" tIns="0" rIns="0" bIns="0" rtlCol="0" anchor="ctr"/>
          <a:lstStyle/>
          <a:p>
            <a:pPr algn="ctr" defTabSz="338328"/>
            <a:endParaRPr lang="en-US" sz="800" kern="0" dirty="0">
              <a:latin typeface="Century Gothic" panose="020B0502020202020204" pitchFamily="34" charset="0"/>
            </a:endParaRPr>
          </a:p>
        </p:txBody>
      </p:sp>
      <p:sp>
        <p:nvSpPr>
          <p:cNvPr id="35" name="Freeform 73"/>
          <p:cNvSpPr>
            <a:spLocks noChangeAspect="1" noEditPoints="1"/>
          </p:cNvSpPr>
          <p:nvPr/>
        </p:nvSpPr>
        <p:spPr bwMode="auto">
          <a:xfrm>
            <a:off x="981227" y="4394375"/>
            <a:ext cx="299860" cy="342697"/>
          </a:xfrm>
          <a:custGeom>
            <a:avLst/>
            <a:gdLst>
              <a:gd name="T0" fmla="*/ 215 w 215"/>
              <a:gd name="T1" fmla="*/ 18 h 273"/>
              <a:gd name="T2" fmla="*/ 17 w 215"/>
              <a:gd name="T3" fmla="*/ 0 h 273"/>
              <a:gd name="T4" fmla="*/ 0 w 215"/>
              <a:gd name="T5" fmla="*/ 255 h 273"/>
              <a:gd name="T6" fmla="*/ 198 w 215"/>
              <a:gd name="T7" fmla="*/ 273 h 273"/>
              <a:gd name="T8" fmla="*/ 201 w 215"/>
              <a:gd name="T9" fmla="*/ 14 h 273"/>
              <a:gd name="T10" fmla="*/ 14 w 215"/>
              <a:gd name="T11" fmla="*/ 259 h 273"/>
              <a:gd name="T12" fmla="*/ 201 w 215"/>
              <a:gd name="T13" fmla="*/ 14 h 273"/>
              <a:gd name="T14" fmla="*/ 61 w 215"/>
              <a:gd name="T15" fmla="*/ 42 h 273"/>
              <a:gd name="T16" fmla="*/ 147 w 215"/>
              <a:gd name="T17" fmla="*/ 35 h 273"/>
              <a:gd name="T18" fmla="*/ 147 w 215"/>
              <a:gd name="T19" fmla="*/ 49 h 273"/>
              <a:gd name="T20" fmla="*/ 34 w 215"/>
              <a:gd name="T21" fmla="*/ 78 h 273"/>
              <a:gd name="T22" fmla="*/ 34 w 215"/>
              <a:gd name="T23" fmla="*/ 70 h 273"/>
              <a:gd name="T24" fmla="*/ 185 w 215"/>
              <a:gd name="T25" fmla="*/ 74 h 273"/>
              <a:gd name="T26" fmla="*/ 34 w 215"/>
              <a:gd name="T27" fmla="*/ 78 h 273"/>
              <a:gd name="T28" fmla="*/ 30 w 215"/>
              <a:gd name="T29" fmla="*/ 99 h 273"/>
              <a:gd name="T30" fmla="*/ 182 w 215"/>
              <a:gd name="T31" fmla="*/ 95 h 273"/>
              <a:gd name="T32" fmla="*/ 182 w 215"/>
              <a:gd name="T33" fmla="*/ 103 h 273"/>
              <a:gd name="T34" fmla="*/ 34 w 215"/>
              <a:gd name="T35" fmla="*/ 184 h 273"/>
              <a:gd name="T36" fmla="*/ 34 w 215"/>
              <a:gd name="T37" fmla="*/ 176 h 273"/>
              <a:gd name="T38" fmla="*/ 72 w 215"/>
              <a:gd name="T39" fmla="*/ 180 h 273"/>
              <a:gd name="T40" fmla="*/ 34 w 215"/>
              <a:gd name="T41" fmla="*/ 184 h 273"/>
              <a:gd name="T42" fmla="*/ 160 w 215"/>
              <a:gd name="T43" fmla="*/ 151 h 273"/>
              <a:gd name="T44" fmla="*/ 185 w 215"/>
              <a:gd name="T45" fmla="*/ 151 h 273"/>
              <a:gd name="T46" fmla="*/ 176 w 215"/>
              <a:gd name="T47" fmla="*/ 172 h 273"/>
              <a:gd name="T48" fmla="*/ 192 w 215"/>
              <a:gd name="T49" fmla="*/ 192 h 273"/>
              <a:gd name="T50" fmla="*/ 170 w 215"/>
              <a:gd name="T51" fmla="*/ 198 h 273"/>
              <a:gd name="T52" fmla="*/ 165 w 215"/>
              <a:gd name="T53" fmla="*/ 223 h 273"/>
              <a:gd name="T54" fmla="*/ 146 w 215"/>
              <a:gd name="T55" fmla="*/ 210 h 273"/>
              <a:gd name="T56" fmla="*/ 123 w 215"/>
              <a:gd name="T57" fmla="*/ 221 h 273"/>
              <a:gd name="T58" fmla="*/ 122 w 215"/>
              <a:gd name="T59" fmla="*/ 198 h 273"/>
              <a:gd name="T60" fmla="*/ 99 w 215"/>
              <a:gd name="T61" fmla="*/ 187 h 273"/>
              <a:gd name="T62" fmla="*/ 116 w 215"/>
              <a:gd name="T63" fmla="*/ 172 h 273"/>
              <a:gd name="T64" fmla="*/ 34 w 215"/>
              <a:gd name="T65" fmla="*/ 153 h 273"/>
              <a:gd name="T66" fmla="*/ 34 w 215"/>
              <a:gd name="T67" fmla="*/ 145 h 273"/>
              <a:gd name="T68" fmla="*/ 141 w 215"/>
              <a:gd name="T69" fmla="*/ 133 h 273"/>
              <a:gd name="T70" fmla="*/ 34 w 215"/>
              <a:gd name="T71" fmla="*/ 128 h 273"/>
              <a:gd name="T72" fmla="*/ 34 w 215"/>
              <a:gd name="T73" fmla="*/ 120 h 273"/>
              <a:gd name="T74" fmla="*/ 169 w 215"/>
              <a:gd name="T75" fmla="*/ 124 h 273"/>
              <a:gd name="T76" fmla="*/ 147 w 215"/>
              <a:gd name="T77" fmla="*/ 128 h 273"/>
              <a:gd name="T78" fmla="*/ 31 w 215"/>
              <a:gd name="T79" fmla="*/ 224 h 273"/>
              <a:gd name="T80" fmla="*/ 66 w 215"/>
              <a:gd name="T81" fmla="*/ 195 h 273"/>
              <a:gd name="T82" fmla="*/ 68 w 215"/>
              <a:gd name="T83" fmla="*/ 223 h 273"/>
              <a:gd name="T84" fmla="*/ 72 w 215"/>
              <a:gd name="T85" fmla="*/ 226 h 273"/>
              <a:gd name="T86" fmla="*/ 86 w 215"/>
              <a:gd name="T87" fmla="*/ 215 h 273"/>
              <a:gd name="T88" fmla="*/ 98 w 215"/>
              <a:gd name="T89" fmla="*/ 214 h 273"/>
              <a:gd name="T90" fmla="*/ 94 w 215"/>
              <a:gd name="T91" fmla="*/ 229 h 273"/>
              <a:gd name="T92" fmla="*/ 118 w 215"/>
              <a:gd name="T93" fmla="*/ 232 h 273"/>
              <a:gd name="T94" fmla="*/ 118 w 215"/>
              <a:gd name="T95" fmla="*/ 242 h 273"/>
              <a:gd name="T96" fmla="*/ 85 w 215"/>
              <a:gd name="T97" fmla="*/ 232 h 273"/>
              <a:gd name="T98" fmla="*/ 81 w 215"/>
              <a:gd name="T99" fmla="*/ 230 h 273"/>
              <a:gd name="T100" fmla="*/ 56 w 215"/>
              <a:gd name="T101" fmla="*/ 239 h 273"/>
              <a:gd name="T102" fmla="*/ 58 w 215"/>
              <a:gd name="T103" fmla="*/ 226 h 273"/>
              <a:gd name="T104" fmla="*/ 66 w 215"/>
              <a:gd name="T105" fmla="*/ 204 h 273"/>
              <a:gd name="T106" fmla="*/ 41 w 215"/>
              <a:gd name="T107" fmla="*/ 223 h 273"/>
              <a:gd name="T108" fmla="*/ 34 w 215"/>
              <a:gd name="T109" fmla="*/ 236 h 273"/>
              <a:gd name="T110" fmla="*/ 29 w 215"/>
              <a:gd name="T111" fmla="*/ 240 h 273"/>
              <a:gd name="T112" fmla="*/ 27 w 215"/>
              <a:gd name="T113" fmla="*/ 23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 h="273">
                <a:moveTo>
                  <a:pt x="215" y="255"/>
                </a:moveTo>
                <a:cubicBezTo>
                  <a:pt x="215" y="18"/>
                  <a:pt x="215" y="18"/>
                  <a:pt x="215" y="18"/>
                </a:cubicBezTo>
                <a:cubicBezTo>
                  <a:pt x="215" y="8"/>
                  <a:pt x="208" y="0"/>
                  <a:pt x="198" y="0"/>
                </a:cubicBezTo>
                <a:cubicBezTo>
                  <a:pt x="17" y="0"/>
                  <a:pt x="17" y="0"/>
                  <a:pt x="17" y="0"/>
                </a:cubicBezTo>
                <a:cubicBezTo>
                  <a:pt x="8" y="0"/>
                  <a:pt x="0" y="8"/>
                  <a:pt x="0" y="18"/>
                </a:cubicBezTo>
                <a:cubicBezTo>
                  <a:pt x="0" y="255"/>
                  <a:pt x="0" y="255"/>
                  <a:pt x="0" y="255"/>
                </a:cubicBezTo>
                <a:cubicBezTo>
                  <a:pt x="0" y="265"/>
                  <a:pt x="8" y="273"/>
                  <a:pt x="18" y="273"/>
                </a:cubicBezTo>
                <a:cubicBezTo>
                  <a:pt x="198" y="273"/>
                  <a:pt x="198" y="273"/>
                  <a:pt x="198" y="273"/>
                </a:cubicBezTo>
                <a:cubicBezTo>
                  <a:pt x="208" y="273"/>
                  <a:pt x="215" y="265"/>
                  <a:pt x="215" y="255"/>
                </a:cubicBezTo>
                <a:close/>
                <a:moveTo>
                  <a:pt x="201" y="14"/>
                </a:moveTo>
                <a:cubicBezTo>
                  <a:pt x="201" y="259"/>
                  <a:pt x="201" y="259"/>
                  <a:pt x="201" y="259"/>
                </a:cubicBezTo>
                <a:cubicBezTo>
                  <a:pt x="14" y="259"/>
                  <a:pt x="14" y="259"/>
                  <a:pt x="14" y="259"/>
                </a:cubicBezTo>
                <a:cubicBezTo>
                  <a:pt x="14" y="14"/>
                  <a:pt x="14" y="14"/>
                  <a:pt x="14" y="14"/>
                </a:cubicBezTo>
                <a:cubicBezTo>
                  <a:pt x="201" y="14"/>
                  <a:pt x="201" y="14"/>
                  <a:pt x="201" y="14"/>
                </a:cubicBezTo>
                <a:close/>
                <a:moveTo>
                  <a:pt x="68" y="49"/>
                </a:moveTo>
                <a:cubicBezTo>
                  <a:pt x="64" y="49"/>
                  <a:pt x="61" y="46"/>
                  <a:pt x="61" y="42"/>
                </a:cubicBezTo>
                <a:cubicBezTo>
                  <a:pt x="61" y="38"/>
                  <a:pt x="64" y="35"/>
                  <a:pt x="68" y="35"/>
                </a:cubicBezTo>
                <a:cubicBezTo>
                  <a:pt x="147" y="35"/>
                  <a:pt x="147" y="35"/>
                  <a:pt x="147" y="35"/>
                </a:cubicBezTo>
                <a:cubicBezTo>
                  <a:pt x="151" y="35"/>
                  <a:pt x="154" y="38"/>
                  <a:pt x="154" y="42"/>
                </a:cubicBezTo>
                <a:cubicBezTo>
                  <a:pt x="154" y="46"/>
                  <a:pt x="151" y="49"/>
                  <a:pt x="147" y="49"/>
                </a:cubicBezTo>
                <a:cubicBezTo>
                  <a:pt x="68" y="49"/>
                  <a:pt x="68" y="49"/>
                  <a:pt x="68" y="49"/>
                </a:cubicBezTo>
                <a:close/>
                <a:moveTo>
                  <a:pt x="34" y="78"/>
                </a:moveTo>
                <a:cubicBezTo>
                  <a:pt x="32" y="78"/>
                  <a:pt x="30" y="76"/>
                  <a:pt x="30" y="74"/>
                </a:cubicBezTo>
                <a:cubicBezTo>
                  <a:pt x="30" y="72"/>
                  <a:pt x="32" y="70"/>
                  <a:pt x="34" y="70"/>
                </a:cubicBezTo>
                <a:cubicBezTo>
                  <a:pt x="182" y="70"/>
                  <a:pt x="182" y="70"/>
                  <a:pt x="182" y="70"/>
                </a:cubicBezTo>
                <a:cubicBezTo>
                  <a:pt x="184" y="70"/>
                  <a:pt x="185" y="72"/>
                  <a:pt x="185" y="74"/>
                </a:cubicBezTo>
                <a:cubicBezTo>
                  <a:pt x="185" y="76"/>
                  <a:pt x="184" y="78"/>
                  <a:pt x="182" y="78"/>
                </a:cubicBezTo>
                <a:cubicBezTo>
                  <a:pt x="34" y="78"/>
                  <a:pt x="34" y="78"/>
                  <a:pt x="34" y="78"/>
                </a:cubicBezTo>
                <a:close/>
                <a:moveTo>
                  <a:pt x="34" y="103"/>
                </a:moveTo>
                <a:cubicBezTo>
                  <a:pt x="32" y="103"/>
                  <a:pt x="30" y="101"/>
                  <a:pt x="30" y="99"/>
                </a:cubicBezTo>
                <a:cubicBezTo>
                  <a:pt x="30" y="97"/>
                  <a:pt x="32" y="95"/>
                  <a:pt x="34" y="95"/>
                </a:cubicBezTo>
                <a:cubicBezTo>
                  <a:pt x="182" y="95"/>
                  <a:pt x="182" y="95"/>
                  <a:pt x="182" y="95"/>
                </a:cubicBezTo>
                <a:cubicBezTo>
                  <a:pt x="184" y="95"/>
                  <a:pt x="185" y="97"/>
                  <a:pt x="185" y="99"/>
                </a:cubicBezTo>
                <a:cubicBezTo>
                  <a:pt x="185" y="101"/>
                  <a:pt x="184" y="103"/>
                  <a:pt x="182" y="103"/>
                </a:cubicBezTo>
                <a:cubicBezTo>
                  <a:pt x="34" y="103"/>
                  <a:pt x="34" y="103"/>
                  <a:pt x="34" y="103"/>
                </a:cubicBezTo>
                <a:close/>
                <a:moveTo>
                  <a:pt x="34" y="184"/>
                </a:moveTo>
                <a:cubicBezTo>
                  <a:pt x="32" y="184"/>
                  <a:pt x="30" y="183"/>
                  <a:pt x="30" y="180"/>
                </a:cubicBezTo>
                <a:cubicBezTo>
                  <a:pt x="30" y="178"/>
                  <a:pt x="32" y="176"/>
                  <a:pt x="34" y="176"/>
                </a:cubicBezTo>
                <a:cubicBezTo>
                  <a:pt x="68" y="176"/>
                  <a:pt x="68" y="176"/>
                  <a:pt x="68" y="176"/>
                </a:cubicBezTo>
                <a:cubicBezTo>
                  <a:pt x="70" y="176"/>
                  <a:pt x="72" y="178"/>
                  <a:pt x="72" y="180"/>
                </a:cubicBezTo>
                <a:cubicBezTo>
                  <a:pt x="72" y="183"/>
                  <a:pt x="70" y="184"/>
                  <a:pt x="68" y="184"/>
                </a:cubicBezTo>
                <a:cubicBezTo>
                  <a:pt x="34" y="184"/>
                  <a:pt x="34" y="184"/>
                  <a:pt x="34" y="184"/>
                </a:cubicBezTo>
                <a:close/>
                <a:moveTo>
                  <a:pt x="151" y="133"/>
                </a:moveTo>
                <a:cubicBezTo>
                  <a:pt x="160" y="151"/>
                  <a:pt x="160" y="151"/>
                  <a:pt x="160" y="151"/>
                </a:cubicBezTo>
                <a:cubicBezTo>
                  <a:pt x="179" y="146"/>
                  <a:pt x="179" y="146"/>
                  <a:pt x="179" y="146"/>
                </a:cubicBezTo>
                <a:cubicBezTo>
                  <a:pt x="182" y="146"/>
                  <a:pt x="184" y="148"/>
                  <a:pt x="185" y="151"/>
                </a:cubicBezTo>
                <a:cubicBezTo>
                  <a:pt x="185" y="152"/>
                  <a:pt x="185" y="153"/>
                  <a:pt x="185" y="154"/>
                </a:cubicBezTo>
                <a:cubicBezTo>
                  <a:pt x="176" y="172"/>
                  <a:pt x="176" y="172"/>
                  <a:pt x="176" y="172"/>
                </a:cubicBezTo>
                <a:cubicBezTo>
                  <a:pt x="192" y="184"/>
                  <a:pt x="192" y="184"/>
                  <a:pt x="192" y="184"/>
                </a:cubicBezTo>
                <a:cubicBezTo>
                  <a:pt x="194" y="186"/>
                  <a:pt x="194" y="189"/>
                  <a:pt x="192" y="192"/>
                </a:cubicBezTo>
                <a:cubicBezTo>
                  <a:pt x="192" y="193"/>
                  <a:pt x="190" y="193"/>
                  <a:pt x="189" y="194"/>
                </a:cubicBezTo>
                <a:cubicBezTo>
                  <a:pt x="170" y="198"/>
                  <a:pt x="170" y="198"/>
                  <a:pt x="170" y="198"/>
                </a:cubicBezTo>
                <a:cubicBezTo>
                  <a:pt x="170" y="217"/>
                  <a:pt x="170" y="217"/>
                  <a:pt x="170" y="217"/>
                </a:cubicBezTo>
                <a:cubicBezTo>
                  <a:pt x="170" y="220"/>
                  <a:pt x="168" y="223"/>
                  <a:pt x="165" y="223"/>
                </a:cubicBezTo>
                <a:cubicBezTo>
                  <a:pt x="163" y="223"/>
                  <a:pt x="162" y="222"/>
                  <a:pt x="161" y="222"/>
                </a:cubicBezTo>
                <a:cubicBezTo>
                  <a:pt x="146" y="210"/>
                  <a:pt x="146" y="210"/>
                  <a:pt x="146" y="210"/>
                </a:cubicBezTo>
                <a:cubicBezTo>
                  <a:pt x="131" y="222"/>
                  <a:pt x="131" y="222"/>
                  <a:pt x="131" y="222"/>
                </a:cubicBezTo>
                <a:cubicBezTo>
                  <a:pt x="129" y="224"/>
                  <a:pt x="125" y="223"/>
                  <a:pt x="123" y="221"/>
                </a:cubicBezTo>
                <a:cubicBezTo>
                  <a:pt x="122" y="220"/>
                  <a:pt x="122" y="218"/>
                  <a:pt x="122" y="217"/>
                </a:cubicBezTo>
                <a:cubicBezTo>
                  <a:pt x="122" y="198"/>
                  <a:pt x="122" y="198"/>
                  <a:pt x="122" y="198"/>
                </a:cubicBezTo>
                <a:cubicBezTo>
                  <a:pt x="103" y="194"/>
                  <a:pt x="103" y="194"/>
                  <a:pt x="103" y="194"/>
                </a:cubicBezTo>
                <a:cubicBezTo>
                  <a:pt x="100" y="193"/>
                  <a:pt x="98" y="190"/>
                  <a:pt x="99" y="187"/>
                </a:cubicBezTo>
                <a:cubicBezTo>
                  <a:pt x="99" y="186"/>
                  <a:pt x="100" y="185"/>
                  <a:pt x="101" y="184"/>
                </a:cubicBezTo>
                <a:cubicBezTo>
                  <a:pt x="116" y="172"/>
                  <a:pt x="116" y="172"/>
                  <a:pt x="116" y="172"/>
                </a:cubicBezTo>
                <a:cubicBezTo>
                  <a:pt x="107" y="153"/>
                  <a:pt x="107" y="153"/>
                  <a:pt x="107" y="153"/>
                </a:cubicBezTo>
                <a:cubicBezTo>
                  <a:pt x="34" y="153"/>
                  <a:pt x="34" y="153"/>
                  <a:pt x="34" y="153"/>
                </a:cubicBezTo>
                <a:cubicBezTo>
                  <a:pt x="32" y="153"/>
                  <a:pt x="30" y="151"/>
                  <a:pt x="30" y="149"/>
                </a:cubicBezTo>
                <a:cubicBezTo>
                  <a:pt x="30" y="147"/>
                  <a:pt x="32" y="145"/>
                  <a:pt x="34" y="145"/>
                </a:cubicBezTo>
                <a:cubicBezTo>
                  <a:pt x="135" y="145"/>
                  <a:pt x="135" y="145"/>
                  <a:pt x="135" y="145"/>
                </a:cubicBezTo>
                <a:cubicBezTo>
                  <a:pt x="141" y="133"/>
                  <a:pt x="141" y="133"/>
                  <a:pt x="141" y="133"/>
                </a:cubicBezTo>
                <a:cubicBezTo>
                  <a:pt x="142" y="131"/>
                  <a:pt x="144" y="128"/>
                  <a:pt x="146" y="128"/>
                </a:cubicBezTo>
                <a:cubicBezTo>
                  <a:pt x="34" y="128"/>
                  <a:pt x="34" y="128"/>
                  <a:pt x="34" y="128"/>
                </a:cubicBezTo>
                <a:cubicBezTo>
                  <a:pt x="32" y="128"/>
                  <a:pt x="30" y="126"/>
                  <a:pt x="30" y="124"/>
                </a:cubicBezTo>
                <a:cubicBezTo>
                  <a:pt x="30" y="122"/>
                  <a:pt x="32" y="120"/>
                  <a:pt x="34" y="120"/>
                </a:cubicBezTo>
                <a:cubicBezTo>
                  <a:pt x="165" y="120"/>
                  <a:pt x="165" y="120"/>
                  <a:pt x="165" y="120"/>
                </a:cubicBezTo>
                <a:cubicBezTo>
                  <a:pt x="167" y="120"/>
                  <a:pt x="169" y="122"/>
                  <a:pt x="169" y="124"/>
                </a:cubicBezTo>
                <a:cubicBezTo>
                  <a:pt x="169" y="126"/>
                  <a:pt x="167" y="128"/>
                  <a:pt x="165" y="128"/>
                </a:cubicBezTo>
                <a:cubicBezTo>
                  <a:pt x="147" y="128"/>
                  <a:pt x="147" y="128"/>
                  <a:pt x="147" y="128"/>
                </a:cubicBezTo>
                <a:cubicBezTo>
                  <a:pt x="149" y="128"/>
                  <a:pt x="150" y="131"/>
                  <a:pt x="151" y="133"/>
                </a:cubicBezTo>
                <a:close/>
                <a:moveTo>
                  <a:pt x="31" y="224"/>
                </a:moveTo>
                <a:cubicBezTo>
                  <a:pt x="32" y="222"/>
                  <a:pt x="34" y="219"/>
                  <a:pt x="35" y="217"/>
                </a:cubicBezTo>
                <a:cubicBezTo>
                  <a:pt x="42" y="207"/>
                  <a:pt x="54" y="197"/>
                  <a:pt x="66" y="195"/>
                </a:cubicBezTo>
                <a:cubicBezTo>
                  <a:pt x="71" y="194"/>
                  <a:pt x="73" y="196"/>
                  <a:pt x="74" y="201"/>
                </a:cubicBezTo>
                <a:cubicBezTo>
                  <a:pt x="74" y="207"/>
                  <a:pt x="71" y="217"/>
                  <a:pt x="68" y="223"/>
                </a:cubicBezTo>
                <a:cubicBezTo>
                  <a:pt x="65" y="231"/>
                  <a:pt x="65" y="231"/>
                  <a:pt x="65" y="231"/>
                </a:cubicBezTo>
                <a:cubicBezTo>
                  <a:pt x="72" y="226"/>
                  <a:pt x="72" y="226"/>
                  <a:pt x="72" y="226"/>
                </a:cubicBezTo>
                <a:cubicBezTo>
                  <a:pt x="74" y="224"/>
                  <a:pt x="75" y="223"/>
                  <a:pt x="77" y="222"/>
                </a:cubicBezTo>
                <a:cubicBezTo>
                  <a:pt x="80" y="219"/>
                  <a:pt x="83" y="217"/>
                  <a:pt x="86" y="215"/>
                </a:cubicBezTo>
                <a:cubicBezTo>
                  <a:pt x="88" y="213"/>
                  <a:pt x="93" y="210"/>
                  <a:pt x="96" y="212"/>
                </a:cubicBezTo>
                <a:cubicBezTo>
                  <a:pt x="97" y="212"/>
                  <a:pt x="97" y="213"/>
                  <a:pt x="98" y="214"/>
                </a:cubicBezTo>
                <a:cubicBezTo>
                  <a:pt x="100" y="218"/>
                  <a:pt x="97" y="221"/>
                  <a:pt x="96" y="225"/>
                </a:cubicBezTo>
                <a:cubicBezTo>
                  <a:pt x="95" y="226"/>
                  <a:pt x="94" y="227"/>
                  <a:pt x="94" y="229"/>
                </a:cubicBezTo>
                <a:cubicBezTo>
                  <a:pt x="92" y="232"/>
                  <a:pt x="92" y="232"/>
                  <a:pt x="92" y="232"/>
                </a:cubicBezTo>
                <a:cubicBezTo>
                  <a:pt x="118" y="232"/>
                  <a:pt x="118" y="232"/>
                  <a:pt x="118" y="232"/>
                </a:cubicBezTo>
                <a:cubicBezTo>
                  <a:pt x="120" y="232"/>
                  <a:pt x="122" y="235"/>
                  <a:pt x="122" y="237"/>
                </a:cubicBezTo>
                <a:cubicBezTo>
                  <a:pt x="122" y="239"/>
                  <a:pt x="120" y="242"/>
                  <a:pt x="118" y="242"/>
                </a:cubicBezTo>
                <a:cubicBezTo>
                  <a:pt x="110" y="242"/>
                  <a:pt x="102" y="242"/>
                  <a:pt x="93" y="242"/>
                </a:cubicBezTo>
                <a:cubicBezTo>
                  <a:pt x="87" y="242"/>
                  <a:pt x="84" y="238"/>
                  <a:pt x="85" y="232"/>
                </a:cubicBezTo>
                <a:cubicBezTo>
                  <a:pt x="85" y="227"/>
                  <a:pt x="85" y="227"/>
                  <a:pt x="85" y="227"/>
                </a:cubicBezTo>
                <a:cubicBezTo>
                  <a:pt x="81" y="230"/>
                  <a:pt x="81" y="230"/>
                  <a:pt x="81" y="230"/>
                </a:cubicBezTo>
                <a:cubicBezTo>
                  <a:pt x="76" y="233"/>
                  <a:pt x="66" y="241"/>
                  <a:pt x="61" y="242"/>
                </a:cubicBezTo>
                <a:cubicBezTo>
                  <a:pt x="59" y="242"/>
                  <a:pt x="57" y="241"/>
                  <a:pt x="56" y="239"/>
                </a:cubicBezTo>
                <a:cubicBezTo>
                  <a:pt x="55" y="237"/>
                  <a:pt x="55" y="235"/>
                  <a:pt x="56" y="233"/>
                </a:cubicBezTo>
                <a:cubicBezTo>
                  <a:pt x="56" y="230"/>
                  <a:pt x="57" y="228"/>
                  <a:pt x="58" y="226"/>
                </a:cubicBezTo>
                <a:cubicBezTo>
                  <a:pt x="61" y="220"/>
                  <a:pt x="63" y="214"/>
                  <a:pt x="65" y="208"/>
                </a:cubicBezTo>
                <a:cubicBezTo>
                  <a:pt x="66" y="204"/>
                  <a:pt x="66" y="204"/>
                  <a:pt x="66" y="204"/>
                </a:cubicBezTo>
                <a:cubicBezTo>
                  <a:pt x="62" y="206"/>
                  <a:pt x="62" y="206"/>
                  <a:pt x="62" y="206"/>
                </a:cubicBezTo>
                <a:cubicBezTo>
                  <a:pt x="54" y="209"/>
                  <a:pt x="46" y="216"/>
                  <a:pt x="41" y="223"/>
                </a:cubicBezTo>
                <a:cubicBezTo>
                  <a:pt x="40" y="225"/>
                  <a:pt x="39" y="227"/>
                  <a:pt x="37" y="229"/>
                </a:cubicBezTo>
                <a:cubicBezTo>
                  <a:pt x="36" y="232"/>
                  <a:pt x="35" y="234"/>
                  <a:pt x="34" y="236"/>
                </a:cubicBezTo>
                <a:cubicBezTo>
                  <a:pt x="34" y="237"/>
                  <a:pt x="34" y="237"/>
                  <a:pt x="34" y="237"/>
                </a:cubicBezTo>
                <a:cubicBezTo>
                  <a:pt x="33" y="239"/>
                  <a:pt x="31" y="240"/>
                  <a:pt x="29" y="240"/>
                </a:cubicBezTo>
                <a:cubicBezTo>
                  <a:pt x="27" y="239"/>
                  <a:pt x="26" y="236"/>
                  <a:pt x="26" y="234"/>
                </a:cubicBezTo>
                <a:cubicBezTo>
                  <a:pt x="27" y="233"/>
                  <a:pt x="27" y="232"/>
                  <a:pt x="27" y="232"/>
                </a:cubicBezTo>
                <a:cubicBezTo>
                  <a:pt x="28" y="229"/>
                  <a:pt x="29" y="227"/>
                  <a:pt x="31" y="224"/>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panose="020B0502020202020204" pitchFamily="34" charset="0"/>
            </a:endParaRPr>
          </a:p>
        </p:txBody>
      </p:sp>
      <p:sp>
        <p:nvSpPr>
          <p:cNvPr id="36" name="TextBox 35"/>
          <p:cNvSpPr txBox="1"/>
          <p:nvPr/>
        </p:nvSpPr>
        <p:spPr>
          <a:xfrm>
            <a:off x="844656" y="4394375"/>
            <a:ext cx="2049170" cy="475474"/>
          </a:xfrm>
          <a:prstGeom prst="rect">
            <a:avLst/>
          </a:prstGeom>
          <a:solidFill>
            <a:schemeClr val="bg1"/>
          </a:solidFill>
          <a:ln>
            <a:noFill/>
          </a:ln>
          <a:effectLst/>
          <a:scene3d>
            <a:camera prst="orthographicFront">
              <a:rot lat="0" lon="0" rev="0"/>
            </a:camera>
            <a:lightRig rig="contrasting" dir="t">
              <a:rot lat="0" lon="0" rev="7800000"/>
            </a:lightRig>
          </a:scene3d>
          <a:sp3d>
            <a:bevelT w="139700" h="139700" prst="slope"/>
          </a:sp3d>
        </p:spPr>
        <p:txBody>
          <a:bodyPr wrap="square" rtlCol="0">
            <a:noAutofit/>
          </a:bodyPr>
          <a:lstStyle/>
          <a:p>
            <a:pPr algn="ctr"/>
            <a:endParaRPr lang="en-US" sz="1100" b="1" dirty="0" smtClean="0">
              <a:solidFill>
                <a:schemeClr val="accent6"/>
              </a:solidFill>
            </a:endParaRPr>
          </a:p>
        </p:txBody>
      </p:sp>
      <p:sp>
        <p:nvSpPr>
          <p:cNvPr id="39" name="TextBox 38"/>
          <p:cNvSpPr txBox="1"/>
          <p:nvPr/>
        </p:nvSpPr>
        <p:spPr>
          <a:xfrm>
            <a:off x="1076351" y="4425591"/>
            <a:ext cx="1677439" cy="365760"/>
          </a:xfrm>
          <a:prstGeom prst="rect">
            <a:avLst/>
          </a:prstGeom>
          <a:noFill/>
        </p:spPr>
        <p:txBody>
          <a:bodyPr wrap="square" rtlCol="0" anchor="ctr">
            <a:noAutofit/>
          </a:bodyPr>
          <a:lstStyle/>
          <a:p>
            <a:pPr algn="ctr"/>
            <a:r>
              <a:rPr lang="en-US" sz="1200" b="1" dirty="0" smtClean="0">
                <a:solidFill>
                  <a:schemeClr val="accent6"/>
                </a:solidFill>
              </a:rPr>
              <a:t>Reporting</a:t>
            </a:r>
          </a:p>
        </p:txBody>
      </p:sp>
      <p:sp>
        <p:nvSpPr>
          <p:cNvPr id="45" name="Round Diagonal Corner Rectangle 44"/>
          <p:cNvSpPr/>
          <p:nvPr/>
        </p:nvSpPr>
        <p:spPr bwMode="auto">
          <a:xfrm>
            <a:off x="3360168" y="3954738"/>
            <a:ext cx="3931920" cy="1389430"/>
          </a:xfrm>
          <a:prstGeom prst="round2DiagRect">
            <a:avLst/>
          </a:prstGeom>
          <a:solidFill>
            <a:schemeClr val="bg1"/>
          </a:solidFill>
          <a:ln w="1905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1400" dirty="0" smtClean="0">
                <a:solidFill>
                  <a:srgbClr val="000000"/>
                </a:solidFill>
                <a:ea typeface="ＭＳ Ｐゴシック" pitchFamily="34" charset="-128"/>
              </a:rPr>
              <a:t>Transaction code based </a:t>
            </a:r>
            <a:r>
              <a:rPr lang="en-US" sz="1400" dirty="0">
                <a:solidFill>
                  <a:srgbClr val="000000"/>
                </a:solidFill>
                <a:ea typeface="ＭＳ Ｐゴシック" pitchFamily="34" charset="-128"/>
              </a:rPr>
              <a:t>reporting</a:t>
            </a:r>
          </a:p>
        </p:txBody>
      </p:sp>
      <p:sp>
        <p:nvSpPr>
          <p:cNvPr id="47" name="Round Diagonal Corner Rectangle 46"/>
          <p:cNvSpPr/>
          <p:nvPr/>
        </p:nvSpPr>
        <p:spPr bwMode="auto">
          <a:xfrm>
            <a:off x="7758430" y="3954738"/>
            <a:ext cx="3931920" cy="1389430"/>
          </a:xfrm>
          <a:prstGeom prst="round2DiagRect">
            <a:avLst/>
          </a:prstGeom>
          <a:solidFill>
            <a:schemeClr val="bg1"/>
          </a:solidFill>
          <a:ln w="19050" cap="flat" cmpd="sng" algn="ctr">
            <a:solidFill>
              <a:schemeClr val="accent5"/>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endParaRPr lang="en-US" sz="1400" dirty="0">
              <a:solidFill>
                <a:srgbClr val="000000"/>
              </a:solidFill>
              <a:ea typeface="ＭＳ Ｐゴシック" pitchFamily="34" charset="-128"/>
            </a:endParaRPr>
          </a:p>
          <a:p>
            <a:endParaRPr lang="en-US" sz="1400" dirty="0" smtClean="0">
              <a:solidFill>
                <a:srgbClr val="000000"/>
              </a:solidFill>
              <a:ea typeface="ＭＳ Ｐゴシック" pitchFamily="34" charset="-128"/>
            </a:endParaRPr>
          </a:p>
          <a:p>
            <a:endParaRPr lang="en-US" sz="1400" dirty="0">
              <a:solidFill>
                <a:srgbClr val="000000"/>
              </a:solidFill>
              <a:ea typeface="ＭＳ Ｐゴシック" pitchFamily="34" charset="-128"/>
            </a:endParaRPr>
          </a:p>
          <a:p>
            <a:endParaRPr lang="en-US" sz="1400" dirty="0">
              <a:solidFill>
                <a:srgbClr val="000000"/>
              </a:solidFill>
              <a:ea typeface="ＭＳ Ｐゴシック" pitchFamily="34" charset="-128"/>
            </a:endParaRPr>
          </a:p>
        </p:txBody>
      </p:sp>
      <p:sp>
        <p:nvSpPr>
          <p:cNvPr id="4" name="TextBox 3"/>
          <p:cNvSpPr txBox="1"/>
          <p:nvPr/>
        </p:nvSpPr>
        <p:spPr>
          <a:xfrm>
            <a:off x="7827350" y="4071071"/>
            <a:ext cx="3863000" cy="1025718"/>
          </a:xfrm>
          <a:prstGeom prst="rect">
            <a:avLst/>
          </a:prstGeom>
          <a:noFill/>
        </p:spPr>
        <p:txBody>
          <a:bodyPr wrap="square" rtlCol="0">
            <a:noAutofit/>
          </a:bodyPr>
          <a:lstStyle/>
          <a:p>
            <a:pPr marL="342900" indent="-342900">
              <a:buClr>
                <a:schemeClr val="accent5"/>
              </a:buClr>
              <a:buFont typeface="Arial" panose="020B0604020202020204" pitchFamily="34" charset="0"/>
              <a:buChar char="•"/>
            </a:pPr>
            <a:r>
              <a:rPr lang="en-US" sz="1400" dirty="0" smtClean="0">
                <a:solidFill>
                  <a:srgbClr val="000000"/>
                </a:solidFill>
                <a:ea typeface="ＭＳ Ｐゴシック" pitchFamily="34" charset="-128"/>
              </a:rPr>
              <a:t>Streamlined </a:t>
            </a:r>
            <a:r>
              <a:rPr lang="en-US" sz="1400" dirty="0">
                <a:solidFill>
                  <a:srgbClr val="000000"/>
                </a:solidFill>
                <a:ea typeface="ＭＳ Ｐゴシック" pitchFamily="34" charset="-128"/>
              </a:rPr>
              <a:t>reporting with drill down </a:t>
            </a:r>
            <a:r>
              <a:rPr lang="en-US" sz="1400" dirty="0" smtClean="0">
                <a:solidFill>
                  <a:srgbClr val="000000"/>
                </a:solidFill>
                <a:ea typeface="ＭＳ Ｐゴシック" pitchFamily="34" charset="-128"/>
              </a:rPr>
              <a:t>capability</a:t>
            </a:r>
          </a:p>
          <a:p>
            <a:pPr marL="342900" indent="-342900">
              <a:buClr>
                <a:schemeClr val="accent5"/>
              </a:buClr>
              <a:buFont typeface="Arial" panose="020B0604020202020204" pitchFamily="34" charset="0"/>
              <a:buChar char="•"/>
            </a:pPr>
            <a:endParaRPr lang="en-US" sz="1400" dirty="0">
              <a:solidFill>
                <a:srgbClr val="000000"/>
              </a:solidFill>
              <a:ea typeface="ＭＳ Ｐゴシック" pitchFamily="34" charset="-128"/>
            </a:endParaRPr>
          </a:p>
          <a:p>
            <a:pPr marL="342900" indent="-342900">
              <a:buClr>
                <a:schemeClr val="accent5"/>
              </a:buClr>
              <a:buFont typeface="Arial" panose="020B0604020202020204" pitchFamily="34" charset="0"/>
              <a:buChar char="•"/>
            </a:pPr>
            <a:r>
              <a:rPr lang="en-US" sz="1400" dirty="0">
                <a:solidFill>
                  <a:srgbClr val="000000"/>
                </a:solidFill>
                <a:ea typeface="ＭＳ Ｐゴシック" pitchFamily="34" charset="-128"/>
              </a:rPr>
              <a:t>User friendly and </a:t>
            </a:r>
            <a:r>
              <a:rPr lang="en-US" sz="1400" dirty="0" smtClean="0">
                <a:solidFill>
                  <a:srgbClr val="000000"/>
                </a:solidFill>
                <a:ea typeface="ＭＳ Ｐゴシック" pitchFamily="34" charset="-128"/>
              </a:rPr>
              <a:t>one </a:t>
            </a:r>
            <a:r>
              <a:rPr lang="en-US" sz="1400" dirty="0">
                <a:solidFill>
                  <a:srgbClr val="000000"/>
                </a:solidFill>
                <a:ea typeface="ＭＳ Ｐゴシック" pitchFamily="34" charset="-128"/>
              </a:rPr>
              <a:t>stop shop for </a:t>
            </a:r>
            <a:r>
              <a:rPr lang="en-US" sz="1400" dirty="0" smtClean="0">
                <a:solidFill>
                  <a:srgbClr val="000000"/>
                </a:solidFill>
                <a:ea typeface="ＭＳ Ｐゴシック" pitchFamily="34" charset="-128"/>
              </a:rPr>
              <a:t>PTP document reporting</a:t>
            </a:r>
            <a:endParaRPr lang="en-US" sz="1400" dirty="0">
              <a:solidFill>
                <a:srgbClr val="000000"/>
              </a:solidFill>
              <a:ea typeface="ＭＳ Ｐゴシック" pitchFamily="34" charset="-128"/>
            </a:endParaRPr>
          </a:p>
          <a:p>
            <a:endParaRPr lang="en-US" sz="1400" dirty="0" smtClean="0"/>
          </a:p>
        </p:txBody>
      </p:sp>
      <p:grpSp>
        <p:nvGrpSpPr>
          <p:cNvPr id="28" name="Group 27"/>
          <p:cNvGrpSpPr>
            <a:grpSpLocks noChangeAspect="1"/>
          </p:cNvGrpSpPr>
          <p:nvPr/>
        </p:nvGrpSpPr>
        <p:grpSpPr>
          <a:xfrm>
            <a:off x="944097" y="2465476"/>
            <a:ext cx="284854" cy="267928"/>
            <a:chOff x="7750175" y="750888"/>
            <a:chExt cx="935038" cy="879475"/>
          </a:xfrm>
          <a:solidFill>
            <a:schemeClr val="accent6"/>
          </a:solidFill>
        </p:grpSpPr>
        <p:sp>
          <p:nvSpPr>
            <p:cNvPr id="29" name="Freeform 28"/>
            <p:cNvSpPr>
              <a:spLocks/>
            </p:cNvSpPr>
            <p:nvPr/>
          </p:nvSpPr>
          <p:spPr bwMode="auto">
            <a:xfrm>
              <a:off x="7843838" y="1262063"/>
              <a:ext cx="744538" cy="368300"/>
            </a:xfrm>
            <a:custGeom>
              <a:avLst/>
              <a:gdLst>
                <a:gd name="T0" fmla="*/ 270 w 272"/>
                <a:gd name="T1" fmla="*/ 9 h 134"/>
                <a:gd name="T2" fmla="*/ 267 w 272"/>
                <a:gd name="T3" fmla="*/ 8 h 134"/>
                <a:gd name="T4" fmla="*/ 265 w 272"/>
                <a:gd name="T5" fmla="*/ 9 h 134"/>
                <a:gd name="T6" fmla="*/ 192 w 272"/>
                <a:gd name="T7" fmla="*/ 51 h 134"/>
                <a:gd name="T8" fmla="*/ 140 w 272"/>
                <a:gd name="T9" fmla="*/ 1 h 134"/>
                <a:gd name="T10" fmla="*/ 136 w 272"/>
                <a:gd name="T11" fmla="*/ 0 h 134"/>
                <a:gd name="T12" fmla="*/ 133 w 272"/>
                <a:gd name="T13" fmla="*/ 1 h 134"/>
                <a:gd name="T14" fmla="*/ 80 w 272"/>
                <a:gd name="T15" fmla="*/ 51 h 134"/>
                <a:gd name="T16" fmla="*/ 8 w 272"/>
                <a:gd name="T17" fmla="*/ 9 h 134"/>
                <a:gd name="T18" fmla="*/ 5 w 272"/>
                <a:gd name="T19" fmla="*/ 8 h 134"/>
                <a:gd name="T20" fmla="*/ 3 w 272"/>
                <a:gd name="T21" fmla="*/ 9 h 134"/>
                <a:gd name="T22" fmla="*/ 0 w 272"/>
                <a:gd name="T23" fmla="*/ 13 h 134"/>
                <a:gd name="T24" fmla="*/ 0 w 272"/>
                <a:gd name="T25" fmla="*/ 65 h 134"/>
                <a:gd name="T26" fmla="*/ 3 w 272"/>
                <a:gd name="T27" fmla="*/ 69 h 134"/>
                <a:gd name="T28" fmla="*/ 129 w 272"/>
                <a:gd name="T29" fmla="*/ 134 h 134"/>
                <a:gd name="T30" fmla="*/ 131 w 272"/>
                <a:gd name="T31" fmla="*/ 134 h 134"/>
                <a:gd name="T32" fmla="*/ 134 w 272"/>
                <a:gd name="T33" fmla="*/ 134 h 134"/>
                <a:gd name="T34" fmla="*/ 270 w 272"/>
                <a:gd name="T35" fmla="*/ 69 h 134"/>
                <a:gd name="T36" fmla="*/ 272 w 272"/>
                <a:gd name="T37" fmla="*/ 65 h 134"/>
                <a:gd name="T38" fmla="*/ 272 w 272"/>
                <a:gd name="T39" fmla="*/ 13 h 134"/>
                <a:gd name="T40" fmla="*/ 270 w 272"/>
                <a:gd name="T41" fmla="*/ 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134">
                  <a:moveTo>
                    <a:pt x="270" y="9"/>
                  </a:moveTo>
                  <a:cubicBezTo>
                    <a:pt x="269" y="9"/>
                    <a:pt x="268" y="8"/>
                    <a:pt x="267" y="8"/>
                  </a:cubicBezTo>
                  <a:cubicBezTo>
                    <a:pt x="266" y="8"/>
                    <a:pt x="265" y="9"/>
                    <a:pt x="265" y="9"/>
                  </a:cubicBezTo>
                  <a:cubicBezTo>
                    <a:pt x="192" y="51"/>
                    <a:pt x="192" y="51"/>
                    <a:pt x="192" y="51"/>
                  </a:cubicBezTo>
                  <a:cubicBezTo>
                    <a:pt x="140" y="1"/>
                    <a:pt x="140" y="1"/>
                    <a:pt x="140" y="1"/>
                  </a:cubicBezTo>
                  <a:cubicBezTo>
                    <a:pt x="139" y="0"/>
                    <a:pt x="138" y="0"/>
                    <a:pt x="136" y="0"/>
                  </a:cubicBezTo>
                  <a:cubicBezTo>
                    <a:pt x="135" y="0"/>
                    <a:pt x="134" y="0"/>
                    <a:pt x="133" y="1"/>
                  </a:cubicBezTo>
                  <a:cubicBezTo>
                    <a:pt x="80" y="51"/>
                    <a:pt x="80" y="51"/>
                    <a:pt x="80" y="51"/>
                  </a:cubicBezTo>
                  <a:cubicBezTo>
                    <a:pt x="8" y="9"/>
                    <a:pt x="8" y="9"/>
                    <a:pt x="8" y="9"/>
                  </a:cubicBezTo>
                  <a:cubicBezTo>
                    <a:pt x="7" y="9"/>
                    <a:pt x="6" y="8"/>
                    <a:pt x="5" y="8"/>
                  </a:cubicBezTo>
                  <a:cubicBezTo>
                    <a:pt x="4" y="8"/>
                    <a:pt x="4" y="9"/>
                    <a:pt x="3" y="9"/>
                  </a:cubicBezTo>
                  <a:cubicBezTo>
                    <a:pt x="1" y="10"/>
                    <a:pt x="0" y="11"/>
                    <a:pt x="0" y="13"/>
                  </a:cubicBezTo>
                  <a:cubicBezTo>
                    <a:pt x="0" y="65"/>
                    <a:pt x="0" y="65"/>
                    <a:pt x="0" y="65"/>
                  </a:cubicBezTo>
                  <a:cubicBezTo>
                    <a:pt x="0" y="67"/>
                    <a:pt x="1" y="68"/>
                    <a:pt x="3" y="69"/>
                  </a:cubicBezTo>
                  <a:cubicBezTo>
                    <a:pt x="129" y="134"/>
                    <a:pt x="129" y="134"/>
                    <a:pt x="129" y="134"/>
                  </a:cubicBezTo>
                  <a:cubicBezTo>
                    <a:pt x="130" y="134"/>
                    <a:pt x="130" y="134"/>
                    <a:pt x="131" y="134"/>
                  </a:cubicBezTo>
                  <a:cubicBezTo>
                    <a:pt x="132" y="134"/>
                    <a:pt x="133" y="134"/>
                    <a:pt x="134" y="134"/>
                  </a:cubicBezTo>
                  <a:cubicBezTo>
                    <a:pt x="270" y="69"/>
                    <a:pt x="270" y="69"/>
                    <a:pt x="270" y="69"/>
                  </a:cubicBezTo>
                  <a:cubicBezTo>
                    <a:pt x="271" y="68"/>
                    <a:pt x="272" y="67"/>
                    <a:pt x="272" y="65"/>
                  </a:cubicBezTo>
                  <a:cubicBezTo>
                    <a:pt x="272" y="13"/>
                    <a:pt x="272" y="13"/>
                    <a:pt x="272" y="13"/>
                  </a:cubicBezTo>
                  <a:cubicBezTo>
                    <a:pt x="272" y="11"/>
                    <a:pt x="271" y="10"/>
                    <a:pt x="27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30" name="Freeform 29"/>
            <p:cNvSpPr>
              <a:spLocks/>
            </p:cNvSpPr>
            <p:nvPr/>
          </p:nvSpPr>
          <p:spPr bwMode="auto">
            <a:xfrm>
              <a:off x="8232775" y="750888"/>
              <a:ext cx="452438" cy="560388"/>
            </a:xfrm>
            <a:custGeom>
              <a:avLst/>
              <a:gdLst>
                <a:gd name="T0" fmla="*/ 163 w 165"/>
                <a:gd name="T1" fmla="*/ 135 h 205"/>
                <a:gd name="T2" fmla="*/ 122 w 165"/>
                <a:gd name="T3" fmla="*/ 91 h 205"/>
                <a:gd name="T4" fmla="*/ 162 w 165"/>
                <a:gd name="T5" fmla="*/ 51 h 205"/>
                <a:gd name="T6" fmla="*/ 164 w 165"/>
                <a:gd name="T7" fmla="*/ 47 h 205"/>
                <a:gd name="T8" fmla="*/ 161 w 165"/>
                <a:gd name="T9" fmla="*/ 43 h 205"/>
                <a:gd name="T10" fmla="*/ 57 w 165"/>
                <a:gd name="T11" fmla="*/ 1 h 205"/>
                <a:gd name="T12" fmla="*/ 55 w 165"/>
                <a:gd name="T13" fmla="*/ 0 h 205"/>
                <a:gd name="T14" fmla="*/ 53 w 165"/>
                <a:gd name="T15" fmla="*/ 1 h 205"/>
                <a:gd name="T16" fmla="*/ 3 w 165"/>
                <a:gd name="T17" fmla="*/ 25 h 205"/>
                <a:gd name="T18" fmla="*/ 1 w 165"/>
                <a:gd name="T19" fmla="*/ 29 h 205"/>
                <a:gd name="T20" fmla="*/ 3 w 165"/>
                <a:gd name="T21" fmla="*/ 34 h 205"/>
                <a:gd name="T22" fmla="*/ 115 w 165"/>
                <a:gd name="T23" fmla="*/ 90 h 205"/>
                <a:gd name="T24" fmla="*/ 3 w 165"/>
                <a:gd name="T25" fmla="*/ 147 h 205"/>
                <a:gd name="T26" fmla="*/ 1 w 165"/>
                <a:gd name="T27" fmla="*/ 150 h 205"/>
                <a:gd name="T28" fmla="*/ 2 w 165"/>
                <a:gd name="T29" fmla="*/ 154 h 205"/>
                <a:gd name="T30" fmla="*/ 46 w 165"/>
                <a:gd name="T31" fmla="*/ 203 h 205"/>
                <a:gd name="T32" fmla="*/ 50 w 165"/>
                <a:gd name="T33" fmla="*/ 205 h 205"/>
                <a:gd name="T34" fmla="*/ 52 w 165"/>
                <a:gd name="T35" fmla="*/ 204 h 205"/>
                <a:gd name="T36" fmla="*/ 162 w 165"/>
                <a:gd name="T37" fmla="*/ 143 h 205"/>
                <a:gd name="T38" fmla="*/ 164 w 165"/>
                <a:gd name="T39" fmla="*/ 140 h 205"/>
                <a:gd name="T40" fmla="*/ 163 w 165"/>
                <a:gd name="T41" fmla="*/ 13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5" h="205">
                  <a:moveTo>
                    <a:pt x="163" y="135"/>
                  </a:moveTo>
                  <a:cubicBezTo>
                    <a:pt x="122" y="91"/>
                    <a:pt x="122" y="91"/>
                    <a:pt x="122" y="91"/>
                  </a:cubicBezTo>
                  <a:cubicBezTo>
                    <a:pt x="162" y="51"/>
                    <a:pt x="162" y="51"/>
                    <a:pt x="162" y="51"/>
                  </a:cubicBezTo>
                  <a:cubicBezTo>
                    <a:pt x="163" y="50"/>
                    <a:pt x="164" y="49"/>
                    <a:pt x="164" y="47"/>
                  </a:cubicBezTo>
                  <a:cubicBezTo>
                    <a:pt x="163" y="45"/>
                    <a:pt x="162" y="44"/>
                    <a:pt x="161" y="43"/>
                  </a:cubicBezTo>
                  <a:cubicBezTo>
                    <a:pt x="57" y="1"/>
                    <a:pt x="57" y="1"/>
                    <a:pt x="57" y="1"/>
                  </a:cubicBezTo>
                  <a:cubicBezTo>
                    <a:pt x="56" y="0"/>
                    <a:pt x="55" y="0"/>
                    <a:pt x="55" y="0"/>
                  </a:cubicBezTo>
                  <a:cubicBezTo>
                    <a:pt x="54" y="0"/>
                    <a:pt x="53" y="0"/>
                    <a:pt x="53" y="1"/>
                  </a:cubicBezTo>
                  <a:cubicBezTo>
                    <a:pt x="3" y="25"/>
                    <a:pt x="3" y="25"/>
                    <a:pt x="3" y="25"/>
                  </a:cubicBezTo>
                  <a:cubicBezTo>
                    <a:pt x="2" y="26"/>
                    <a:pt x="1" y="28"/>
                    <a:pt x="1" y="29"/>
                  </a:cubicBezTo>
                  <a:cubicBezTo>
                    <a:pt x="0" y="31"/>
                    <a:pt x="1" y="33"/>
                    <a:pt x="3" y="34"/>
                  </a:cubicBezTo>
                  <a:cubicBezTo>
                    <a:pt x="115" y="90"/>
                    <a:pt x="115" y="90"/>
                    <a:pt x="115" y="90"/>
                  </a:cubicBezTo>
                  <a:cubicBezTo>
                    <a:pt x="3" y="147"/>
                    <a:pt x="3" y="147"/>
                    <a:pt x="3" y="147"/>
                  </a:cubicBezTo>
                  <a:cubicBezTo>
                    <a:pt x="2" y="148"/>
                    <a:pt x="1" y="149"/>
                    <a:pt x="1" y="150"/>
                  </a:cubicBezTo>
                  <a:cubicBezTo>
                    <a:pt x="0" y="152"/>
                    <a:pt x="1" y="153"/>
                    <a:pt x="2" y="154"/>
                  </a:cubicBezTo>
                  <a:cubicBezTo>
                    <a:pt x="46" y="203"/>
                    <a:pt x="46" y="203"/>
                    <a:pt x="46" y="203"/>
                  </a:cubicBezTo>
                  <a:cubicBezTo>
                    <a:pt x="47" y="204"/>
                    <a:pt x="49" y="205"/>
                    <a:pt x="50" y="205"/>
                  </a:cubicBezTo>
                  <a:cubicBezTo>
                    <a:pt x="51" y="205"/>
                    <a:pt x="52" y="204"/>
                    <a:pt x="52" y="204"/>
                  </a:cubicBezTo>
                  <a:cubicBezTo>
                    <a:pt x="162" y="143"/>
                    <a:pt x="162" y="143"/>
                    <a:pt x="162" y="143"/>
                  </a:cubicBezTo>
                  <a:cubicBezTo>
                    <a:pt x="163" y="142"/>
                    <a:pt x="164" y="141"/>
                    <a:pt x="164" y="140"/>
                  </a:cubicBezTo>
                  <a:cubicBezTo>
                    <a:pt x="165" y="138"/>
                    <a:pt x="164" y="137"/>
                    <a:pt x="163"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33" name="Freeform 32"/>
            <p:cNvSpPr>
              <a:spLocks/>
            </p:cNvSpPr>
            <p:nvPr/>
          </p:nvSpPr>
          <p:spPr bwMode="auto">
            <a:xfrm>
              <a:off x="7750175" y="750888"/>
              <a:ext cx="449263" cy="560388"/>
            </a:xfrm>
            <a:custGeom>
              <a:avLst/>
              <a:gdLst>
                <a:gd name="T0" fmla="*/ 115 w 164"/>
                <a:gd name="T1" fmla="*/ 205 h 205"/>
                <a:gd name="T2" fmla="*/ 118 w 164"/>
                <a:gd name="T3" fmla="*/ 203 h 205"/>
                <a:gd name="T4" fmla="*/ 163 w 164"/>
                <a:gd name="T5" fmla="*/ 154 h 205"/>
                <a:gd name="T6" fmla="*/ 164 w 164"/>
                <a:gd name="T7" fmla="*/ 150 h 205"/>
                <a:gd name="T8" fmla="*/ 162 w 164"/>
                <a:gd name="T9" fmla="*/ 147 h 205"/>
                <a:gd name="T10" fmla="*/ 49 w 164"/>
                <a:gd name="T11" fmla="*/ 90 h 205"/>
                <a:gd name="T12" fmla="*/ 162 w 164"/>
                <a:gd name="T13" fmla="*/ 34 h 205"/>
                <a:gd name="T14" fmla="*/ 164 w 164"/>
                <a:gd name="T15" fmla="*/ 29 h 205"/>
                <a:gd name="T16" fmla="*/ 161 w 164"/>
                <a:gd name="T17" fmla="*/ 25 h 205"/>
                <a:gd name="T18" fmla="*/ 111 w 164"/>
                <a:gd name="T19" fmla="*/ 1 h 205"/>
                <a:gd name="T20" fmla="*/ 109 w 164"/>
                <a:gd name="T21" fmla="*/ 0 h 205"/>
                <a:gd name="T22" fmla="*/ 107 w 164"/>
                <a:gd name="T23" fmla="*/ 1 h 205"/>
                <a:gd name="T24" fmla="*/ 4 w 164"/>
                <a:gd name="T25" fmla="*/ 43 h 205"/>
                <a:gd name="T26" fmla="*/ 1 w 164"/>
                <a:gd name="T27" fmla="*/ 46 h 205"/>
                <a:gd name="T28" fmla="*/ 2 w 164"/>
                <a:gd name="T29" fmla="*/ 51 h 205"/>
                <a:gd name="T30" fmla="*/ 42 w 164"/>
                <a:gd name="T31" fmla="*/ 90 h 205"/>
                <a:gd name="T32" fmla="*/ 1 w 164"/>
                <a:gd name="T33" fmla="*/ 135 h 205"/>
                <a:gd name="T34" fmla="*/ 0 w 164"/>
                <a:gd name="T35" fmla="*/ 140 h 205"/>
                <a:gd name="T36" fmla="*/ 2 w 164"/>
                <a:gd name="T37" fmla="*/ 143 h 205"/>
                <a:gd name="T38" fmla="*/ 112 w 164"/>
                <a:gd name="T39" fmla="*/ 204 h 205"/>
                <a:gd name="T40" fmla="*/ 115 w 164"/>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 h="205">
                  <a:moveTo>
                    <a:pt x="115" y="205"/>
                  </a:moveTo>
                  <a:cubicBezTo>
                    <a:pt x="116" y="205"/>
                    <a:pt x="117" y="204"/>
                    <a:pt x="118" y="203"/>
                  </a:cubicBezTo>
                  <a:cubicBezTo>
                    <a:pt x="163" y="154"/>
                    <a:pt x="163" y="154"/>
                    <a:pt x="163" y="154"/>
                  </a:cubicBezTo>
                  <a:cubicBezTo>
                    <a:pt x="164" y="153"/>
                    <a:pt x="164" y="152"/>
                    <a:pt x="164" y="150"/>
                  </a:cubicBezTo>
                  <a:cubicBezTo>
                    <a:pt x="164" y="149"/>
                    <a:pt x="163" y="148"/>
                    <a:pt x="162" y="147"/>
                  </a:cubicBezTo>
                  <a:cubicBezTo>
                    <a:pt x="49" y="90"/>
                    <a:pt x="49" y="90"/>
                    <a:pt x="49" y="90"/>
                  </a:cubicBezTo>
                  <a:cubicBezTo>
                    <a:pt x="162" y="34"/>
                    <a:pt x="162" y="34"/>
                    <a:pt x="162" y="34"/>
                  </a:cubicBezTo>
                  <a:cubicBezTo>
                    <a:pt x="163" y="33"/>
                    <a:pt x="164" y="31"/>
                    <a:pt x="164" y="29"/>
                  </a:cubicBezTo>
                  <a:cubicBezTo>
                    <a:pt x="164" y="28"/>
                    <a:pt x="163" y="26"/>
                    <a:pt x="161" y="25"/>
                  </a:cubicBezTo>
                  <a:cubicBezTo>
                    <a:pt x="111" y="1"/>
                    <a:pt x="111" y="1"/>
                    <a:pt x="111" y="1"/>
                  </a:cubicBezTo>
                  <a:cubicBezTo>
                    <a:pt x="110" y="0"/>
                    <a:pt x="109" y="0"/>
                    <a:pt x="109" y="0"/>
                  </a:cubicBezTo>
                  <a:cubicBezTo>
                    <a:pt x="108" y="0"/>
                    <a:pt x="107" y="0"/>
                    <a:pt x="107" y="1"/>
                  </a:cubicBezTo>
                  <a:cubicBezTo>
                    <a:pt x="4" y="43"/>
                    <a:pt x="4" y="43"/>
                    <a:pt x="4" y="43"/>
                  </a:cubicBezTo>
                  <a:cubicBezTo>
                    <a:pt x="2" y="43"/>
                    <a:pt x="1" y="45"/>
                    <a:pt x="1" y="46"/>
                  </a:cubicBezTo>
                  <a:cubicBezTo>
                    <a:pt x="1" y="48"/>
                    <a:pt x="1" y="50"/>
                    <a:pt x="2" y="51"/>
                  </a:cubicBezTo>
                  <a:cubicBezTo>
                    <a:pt x="42" y="90"/>
                    <a:pt x="42" y="90"/>
                    <a:pt x="42" y="90"/>
                  </a:cubicBezTo>
                  <a:cubicBezTo>
                    <a:pt x="1" y="135"/>
                    <a:pt x="1" y="135"/>
                    <a:pt x="1" y="135"/>
                  </a:cubicBezTo>
                  <a:cubicBezTo>
                    <a:pt x="0" y="137"/>
                    <a:pt x="0" y="138"/>
                    <a:pt x="0" y="140"/>
                  </a:cubicBezTo>
                  <a:cubicBezTo>
                    <a:pt x="0" y="141"/>
                    <a:pt x="1" y="142"/>
                    <a:pt x="2" y="143"/>
                  </a:cubicBezTo>
                  <a:cubicBezTo>
                    <a:pt x="112" y="204"/>
                    <a:pt x="112" y="204"/>
                    <a:pt x="112" y="204"/>
                  </a:cubicBezTo>
                  <a:cubicBezTo>
                    <a:pt x="113" y="204"/>
                    <a:pt x="114" y="205"/>
                    <a:pt x="115"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grpSp>
      <p:sp>
        <p:nvSpPr>
          <p:cNvPr id="38" name="TextBox 37"/>
          <p:cNvSpPr txBox="1"/>
          <p:nvPr/>
        </p:nvSpPr>
        <p:spPr>
          <a:xfrm>
            <a:off x="3360168" y="1929593"/>
            <a:ext cx="3766423" cy="1025718"/>
          </a:xfrm>
          <a:prstGeom prst="rect">
            <a:avLst/>
          </a:prstGeom>
          <a:noFill/>
        </p:spPr>
        <p:txBody>
          <a:bodyPr wrap="square" rtlCol="0">
            <a:noAutofit/>
          </a:bodyPr>
          <a:lstStyle/>
          <a:p>
            <a:pPr marL="285750" indent="-285750">
              <a:buClr>
                <a:schemeClr val="accent4"/>
              </a:buClr>
              <a:buFont typeface="Arial" panose="020B0604020202020204" pitchFamily="34" charset="0"/>
              <a:buChar char="•"/>
            </a:pPr>
            <a:r>
              <a:rPr lang="en-US" sz="1400" dirty="0" smtClean="0">
                <a:solidFill>
                  <a:srgbClr val="000000"/>
                </a:solidFill>
                <a:ea typeface="ＭＳ Ｐゴシック" pitchFamily="34" charset="-128"/>
              </a:rPr>
              <a:t>Receiving is a cumbersome process</a:t>
            </a:r>
          </a:p>
          <a:p>
            <a:pPr marL="285750" indent="-285750">
              <a:buClr>
                <a:schemeClr val="accent4"/>
              </a:buClr>
              <a:buFont typeface="Arial" panose="020B0604020202020204" pitchFamily="34" charset="0"/>
              <a:buChar char="•"/>
            </a:pPr>
            <a:endParaRPr lang="en-US" sz="1400" dirty="0">
              <a:solidFill>
                <a:srgbClr val="000000"/>
              </a:solidFill>
              <a:ea typeface="ＭＳ Ｐゴシック" pitchFamily="34" charset="-128"/>
            </a:endParaRPr>
          </a:p>
          <a:p>
            <a:pPr marL="285750" indent="-285750">
              <a:buClr>
                <a:schemeClr val="accent4"/>
              </a:buClr>
              <a:buFont typeface="Arial" panose="020B0604020202020204" pitchFamily="34" charset="0"/>
              <a:buChar char="•"/>
            </a:pPr>
            <a:r>
              <a:rPr lang="en-US" sz="1400" dirty="0">
                <a:solidFill>
                  <a:srgbClr val="000000"/>
                </a:solidFill>
                <a:ea typeface="ＭＳ Ｐゴシック" pitchFamily="34" charset="-128"/>
              </a:rPr>
              <a:t>Low </a:t>
            </a:r>
            <a:r>
              <a:rPr lang="en-US" sz="1400" dirty="0" smtClean="0">
                <a:solidFill>
                  <a:srgbClr val="000000"/>
                </a:solidFill>
                <a:ea typeface="ＭＳ Ｐゴシック" pitchFamily="34" charset="-128"/>
              </a:rPr>
              <a:t>Receipt compliance</a:t>
            </a:r>
          </a:p>
          <a:p>
            <a:pPr marL="285750" indent="-285750">
              <a:buClr>
                <a:schemeClr val="accent4"/>
              </a:buClr>
              <a:buFont typeface="Arial" panose="020B0604020202020204" pitchFamily="34" charset="0"/>
              <a:buChar char="•"/>
            </a:pPr>
            <a:endParaRPr lang="en-US" sz="1400" dirty="0">
              <a:solidFill>
                <a:srgbClr val="000000"/>
              </a:solidFill>
              <a:ea typeface="ＭＳ Ｐゴシック" pitchFamily="34" charset="-128"/>
            </a:endParaRPr>
          </a:p>
          <a:p>
            <a:pPr marL="285750" indent="-285750">
              <a:buClr>
                <a:schemeClr val="accent4"/>
              </a:buClr>
              <a:buFont typeface="Arial" panose="020B0604020202020204" pitchFamily="34" charset="0"/>
              <a:buChar char="•"/>
            </a:pPr>
            <a:r>
              <a:rPr lang="en-US" sz="1400" dirty="0" smtClean="0">
                <a:solidFill>
                  <a:srgbClr val="000000"/>
                </a:solidFill>
                <a:ea typeface="ＭＳ Ｐゴシック" pitchFamily="34" charset="-128"/>
              </a:rPr>
              <a:t>Limit Orders may have receipts</a:t>
            </a:r>
            <a:endParaRPr lang="en-US" sz="1400" dirty="0">
              <a:solidFill>
                <a:srgbClr val="000000"/>
              </a:solidFill>
              <a:ea typeface="ＭＳ Ｐゴシック" pitchFamily="34" charset="-128"/>
            </a:endParaRPr>
          </a:p>
          <a:p>
            <a:pPr marL="285750" indent="-285750">
              <a:buClr>
                <a:schemeClr val="accent4"/>
              </a:buClr>
              <a:buFont typeface="Arial" panose="020B0604020202020204" pitchFamily="34" charset="0"/>
              <a:buChar char="•"/>
            </a:pPr>
            <a:endParaRPr lang="en-US" sz="1400" dirty="0">
              <a:solidFill>
                <a:srgbClr val="000000"/>
              </a:solidFill>
              <a:ea typeface="ＭＳ Ｐゴシック" pitchFamily="34" charset="-128"/>
            </a:endParaRPr>
          </a:p>
        </p:txBody>
      </p:sp>
      <p:sp>
        <p:nvSpPr>
          <p:cNvPr id="48" name="TextBox 47"/>
          <p:cNvSpPr txBox="1"/>
          <p:nvPr/>
        </p:nvSpPr>
        <p:spPr>
          <a:xfrm>
            <a:off x="7827349" y="1929593"/>
            <a:ext cx="3766423" cy="1025718"/>
          </a:xfrm>
          <a:prstGeom prst="rect">
            <a:avLst/>
          </a:prstGeom>
          <a:noFill/>
        </p:spPr>
        <p:txBody>
          <a:bodyPr wrap="square" rtlCol="0">
            <a:noAutofit/>
          </a:bodyPr>
          <a:lstStyle/>
          <a:p>
            <a:pPr marL="285750" indent="-285750">
              <a:buClr>
                <a:schemeClr val="accent5"/>
              </a:buClr>
              <a:buFont typeface="Arial" panose="020B0604020202020204" pitchFamily="34" charset="0"/>
              <a:buChar char="•"/>
            </a:pPr>
            <a:r>
              <a:rPr lang="en-US" sz="1400" dirty="0">
                <a:solidFill>
                  <a:srgbClr val="000000"/>
                </a:solidFill>
                <a:ea typeface="ＭＳ Ｐゴシック" pitchFamily="34" charset="-128"/>
              </a:rPr>
              <a:t>An email notification contains a link to receipt screen for the respective </a:t>
            </a:r>
            <a:r>
              <a:rPr lang="en-US" sz="1400" dirty="0" smtClean="0">
                <a:solidFill>
                  <a:srgbClr val="000000"/>
                </a:solidFill>
                <a:ea typeface="ＭＳ Ｐゴシック" pitchFamily="34" charset="-128"/>
              </a:rPr>
              <a:t>PO</a:t>
            </a:r>
          </a:p>
          <a:p>
            <a:pPr marL="285750" indent="-285750">
              <a:buClr>
                <a:schemeClr val="accent5"/>
              </a:buClr>
              <a:buFont typeface="Arial" panose="020B0604020202020204" pitchFamily="34" charset="0"/>
              <a:buChar char="•"/>
            </a:pPr>
            <a:endParaRPr lang="en-US" sz="1400" dirty="0">
              <a:solidFill>
                <a:srgbClr val="000000"/>
              </a:solidFill>
              <a:ea typeface="ＭＳ Ｐゴシック" pitchFamily="34" charset="-128"/>
            </a:endParaRPr>
          </a:p>
          <a:p>
            <a:pPr marL="285750" indent="-285750">
              <a:buClr>
                <a:schemeClr val="accent5"/>
              </a:buClr>
              <a:buFont typeface="Arial" panose="020B0604020202020204" pitchFamily="34" charset="0"/>
              <a:buChar char="•"/>
            </a:pPr>
            <a:r>
              <a:rPr lang="en-US" sz="1400" dirty="0" smtClean="0">
                <a:solidFill>
                  <a:srgbClr val="000000"/>
                </a:solidFill>
                <a:ea typeface="ＭＳ Ｐゴシック" pitchFamily="34" charset="-128"/>
              </a:rPr>
              <a:t>No receipt required against Blanket Purchase Order Contract</a:t>
            </a:r>
            <a:endParaRPr lang="en-US" sz="1400" dirty="0">
              <a:solidFill>
                <a:srgbClr val="000000"/>
              </a:solidFill>
              <a:ea typeface="ＭＳ Ｐゴシック" pitchFamily="34" charset="-128"/>
            </a:endParaRPr>
          </a:p>
        </p:txBody>
      </p:sp>
      <p:grpSp>
        <p:nvGrpSpPr>
          <p:cNvPr id="49" name="Group 48"/>
          <p:cNvGrpSpPr/>
          <p:nvPr/>
        </p:nvGrpSpPr>
        <p:grpSpPr>
          <a:xfrm>
            <a:off x="950559" y="4452279"/>
            <a:ext cx="330528" cy="324042"/>
            <a:chOff x="991695" y="3570206"/>
            <a:chExt cx="330528" cy="324042"/>
          </a:xfrm>
          <a:solidFill>
            <a:schemeClr val="accent6"/>
          </a:solidFill>
        </p:grpSpPr>
        <p:sp>
          <p:nvSpPr>
            <p:cNvPr id="50" name="Rectangle 49"/>
            <p:cNvSpPr/>
            <p:nvPr/>
          </p:nvSpPr>
          <p:spPr>
            <a:xfrm>
              <a:off x="1063746" y="3728789"/>
              <a:ext cx="182880" cy="91440"/>
            </a:xfrm>
            <a:prstGeom prst="rect">
              <a:avLst/>
            </a:prstGeom>
            <a:grpFill/>
            <a:ln w="3175"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1" name="Rectangle 50"/>
            <p:cNvSpPr/>
            <p:nvPr/>
          </p:nvSpPr>
          <p:spPr>
            <a:xfrm>
              <a:off x="1063746" y="3830824"/>
              <a:ext cx="182880" cy="18288"/>
            </a:xfrm>
            <a:prstGeom prst="rect">
              <a:avLst/>
            </a:prstGeom>
            <a:grpFill/>
            <a:ln w="3175"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2" name="Rectangle 51"/>
            <p:cNvSpPr/>
            <p:nvPr/>
          </p:nvSpPr>
          <p:spPr>
            <a:xfrm>
              <a:off x="1109466" y="3875960"/>
              <a:ext cx="91440" cy="18288"/>
            </a:xfrm>
            <a:prstGeom prst="rect">
              <a:avLst/>
            </a:prstGeom>
            <a:grpFill/>
            <a:ln w="19050"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3" name="Rectangle 52"/>
            <p:cNvSpPr/>
            <p:nvPr/>
          </p:nvSpPr>
          <p:spPr>
            <a:xfrm>
              <a:off x="1141470" y="3857672"/>
              <a:ext cx="27432" cy="36576"/>
            </a:xfrm>
            <a:prstGeom prst="rect">
              <a:avLst/>
            </a:prstGeom>
            <a:grpFill/>
            <a:ln w="19050"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4" name="Oval 53"/>
            <p:cNvSpPr/>
            <p:nvPr/>
          </p:nvSpPr>
          <p:spPr>
            <a:xfrm>
              <a:off x="991695" y="3683070"/>
              <a:ext cx="45719" cy="45719"/>
            </a:xfrm>
            <a:prstGeom prst="ellipse">
              <a:avLst/>
            </a:prstGeom>
            <a:grpFill/>
            <a:ln w="6350"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6" name="Oval 55"/>
            <p:cNvSpPr/>
            <p:nvPr/>
          </p:nvSpPr>
          <p:spPr>
            <a:xfrm>
              <a:off x="1062897" y="3626638"/>
              <a:ext cx="45719" cy="45719"/>
            </a:xfrm>
            <a:prstGeom prst="ellipse">
              <a:avLst/>
            </a:prstGeom>
            <a:grpFill/>
            <a:ln w="6350"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7" name="Oval 56"/>
            <p:cNvSpPr/>
            <p:nvPr/>
          </p:nvSpPr>
          <p:spPr>
            <a:xfrm>
              <a:off x="1134099" y="3570206"/>
              <a:ext cx="45719" cy="45719"/>
            </a:xfrm>
            <a:prstGeom prst="ellipse">
              <a:avLst/>
            </a:prstGeom>
            <a:grpFill/>
            <a:ln w="6350"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8" name="Oval 57"/>
            <p:cNvSpPr/>
            <p:nvPr/>
          </p:nvSpPr>
          <p:spPr>
            <a:xfrm>
              <a:off x="1205301" y="3626638"/>
              <a:ext cx="45719" cy="45719"/>
            </a:xfrm>
            <a:prstGeom prst="ellipse">
              <a:avLst/>
            </a:prstGeom>
            <a:grpFill/>
            <a:ln w="6350"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sp>
          <p:nvSpPr>
            <p:cNvPr id="59" name="Oval 58"/>
            <p:cNvSpPr/>
            <p:nvPr/>
          </p:nvSpPr>
          <p:spPr>
            <a:xfrm>
              <a:off x="1276504" y="3683070"/>
              <a:ext cx="45719" cy="45719"/>
            </a:xfrm>
            <a:prstGeom prst="ellipse">
              <a:avLst/>
            </a:prstGeom>
            <a:grpFill/>
            <a:ln w="6350" cap="flat" cmpd="sng" algn="ctr">
              <a:solidFill>
                <a:schemeClr val="accent1"/>
              </a:solidFill>
              <a:prstDash val="solid"/>
            </a:ln>
            <a:effectLst/>
          </p:spPr>
          <p:txBody>
            <a:bodyPr lIns="13533" tIns="13533" rIns="13533" bIns="13533" rtlCol="0" anchor="ctr"/>
            <a:lstStyle/>
            <a:p>
              <a:pPr algn="ctr" defTabSz="338328"/>
              <a:endParaRPr lang="en-US" sz="900" b="1" kern="0" dirty="0">
                <a:solidFill>
                  <a:schemeClr val="bg1"/>
                </a:solidFill>
                <a:latin typeface="Century Gothic" panose="020B0502020202020204" pitchFamily="34" charset="0"/>
              </a:endParaRPr>
            </a:p>
          </p:txBody>
        </p:sp>
        <p:cxnSp>
          <p:nvCxnSpPr>
            <p:cNvPr id="60" name="Straight Connector 59"/>
            <p:cNvCxnSpPr>
              <a:stCxn id="57" idx="4"/>
              <a:endCxn id="50" idx="0"/>
            </p:cNvCxnSpPr>
            <p:nvPr/>
          </p:nvCxnSpPr>
          <p:spPr>
            <a:xfrm flipH="1">
              <a:off x="1155186" y="3615925"/>
              <a:ext cx="1773" cy="112864"/>
            </a:xfrm>
            <a:prstGeom prst="line">
              <a:avLst/>
            </a:prstGeom>
            <a:grpFill/>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4" idx="4"/>
              <a:endCxn id="50" idx="1"/>
            </p:cNvCxnSpPr>
            <p:nvPr/>
          </p:nvCxnSpPr>
          <p:spPr>
            <a:xfrm rot="16200000" flipH="1">
              <a:off x="1016290" y="3727053"/>
              <a:ext cx="45720" cy="49191"/>
            </a:xfrm>
            <a:prstGeom prst="bentConnector2">
              <a:avLst/>
            </a:prstGeom>
            <a:grpFill/>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59" idx="4"/>
              <a:endCxn id="50" idx="3"/>
            </p:cNvCxnSpPr>
            <p:nvPr/>
          </p:nvCxnSpPr>
          <p:spPr>
            <a:xfrm rot="5400000">
              <a:off x="1250135" y="3725280"/>
              <a:ext cx="45720" cy="52738"/>
            </a:xfrm>
            <a:prstGeom prst="bentConnector2">
              <a:avLst/>
            </a:prstGeom>
            <a:grpFill/>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50" idx="0"/>
              <a:endCxn id="58" idx="4"/>
            </p:cNvCxnSpPr>
            <p:nvPr/>
          </p:nvCxnSpPr>
          <p:spPr>
            <a:xfrm rot="5400000" flipH="1" flipV="1">
              <a:off x="1163457" y="3664086"/>
              <a:ext cx="56432" cy="72975"/>
            </a:xfrm>
            <a:prstGeom prst="bentConnector3">
              <a:avLst>
                <a:gd name="adj1" fmla="val 50000"/>
              </a:avLst>
            </a:prstGeom>
            <a:grpFill/>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6" idx="4"/>
              <a:endCxn id="50" idx="0"/>
            </p:cNvCxnSpPr>
            <p:nvPr/>
          </p:nvCxnSpPr>
          <p:spPr>
            <a:xfrm rot="16200000" flipH="1">
              <a:off x="1092255" y="3665858"/>
              <a:ext cx="56432" cy="69429"/>
            </a:xfrm>
            <a:prstGeom prst="bentConnector3">
              <a:avLst>
                <a:gd name="adj1" fmla="val 50000"/>
              </a:avLst>
            </a:prstGeom>
            <a:grpFill/>
            <a:ln w="952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4416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Benefits of these Changes</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27</a:t>
            </a:fld>
            <a:endParaRPr lang="en-US" dirty="0"/>
          </a:p>
        </p:txBody>
      </p:sp>
      <p:sp>
        <p:nvSpPr>
          <p:cNvPr id="96" name="TextBox 95"/>
          <p:cNvSpPr txBox="1"/>
          <p:nvPr/>
        </p:nvSpPr>
        <p:spPr>
          <a:xfrm>
            <a:off x="467018" y="1137785"/>
            <a:ext cx="11071266" cy="299184"/>
          </a:xfrm>
          <a:prstGeom prst="rect">
            <a:avLst/>
          </a:prstGeom>
          <a:noFill/>
        </p:spPr>
        <p:txBody>
          <a:bodyPr wrap="square" rtlCol="0">
            <a:spAutoFit/>
          </a:bodyPr>
          <a:lstStyle/>
          <a:p>
            <a:pPr marL="1191" lvl="1" fontAlgn="base">
              <a:lnSpc>
                <a:spcPct val="96000"/>
              </a:lnSpc>
              <a:spcBef>
                <a:spcPts val="225"/>
              </a:spcBef>
              <a:spcAft>
                <a:spcPts val="225"/>
              </a:spcAft>
              <a:buSzPct val="100000"/>
            </a:pPr>
            <a:r>
              <a:rPr lang="en-US" altLang="en-US" sz="1400" dirty="0" err="1"/>
              <a:t>Ariba</a:t>
            </a:r>
            <a:r>
              <a:rPr lang="en-US" altLang="en-US" sz="1400" dirty="0"/>
              <a:t> </a:t>
            </a:r>
            <a:r>
              <a:rPr lang="en-US" altLang="en-US" sz="1400" dirty="0" smtClean="0"/>
              <a:t>PTP helps automate </a:t>
            </a:r>
            <a:r>
              <a:rPr lang="en-US" altLang="en-US" sz="1400" dirty="0"/>
              <a:t>the </a:t>
            </a:r>
            <a:r>
              <a:rPr lang="en-US" altLang="en-US" sz="1400" dirty="0" smtClean="0"/>
              <a:t>Procure to Pay process. </a:t>
            </a:r>
            <a:endParaRPr lang="en-US" sz="1400" dirty="0">
              <a:latin typeface="+mj-lt"/>
            </a:endParaRPr>
          </a:p>
        </p:txBody>
      </p:sp>
      <p:sp>
        <p:nvSpPr>
          <p:cNvPr id="147" name="Round Diagonal Corner Rectangle 146"/>
          <p:cNvSpPr/>
          <p:nvPr/>
        </p:nvSpPr>
        <p:spPr>
          <a:xfrm>
            <a:off x="564418" y="1713630"/>
            <a:ext cx="2790463" cy="571500"/>
          </a:xfrm>
          <a:prstGeom prst="round2DiagRect">
            <a:avLst/>
          </a:prstGeom>
          <a:solidFill>
            <a:schemeClr val="accent5"/>
          </a:solidFill>
          <a:ln w="9525">
            <a:noFill/>
            <a:round/>
            <a:headEnd/>
            <a:tailEnd/>
          </a:ln>
          <a:effectLst/>
        </p:spPr>
        <p:txBody>
          <a:bodyPr wrap="square" lIns="88900" tIns="88900" rIns="88900" bIns="88900" anchor="ctr"/>
          <a:lstStyle/>
          <a:p>
            <a:pPr marL="0" marR="0" lvl="0" indent="0" algn="ctr" defTabSz="2286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endParaRPr>
          </a:p>
        </p:txBody>
      </p:sp>
      <p:sp>
        <p:nvSpPr>
          <p:cNvPr id="148" name="Rectangle 147"/>
          <p:cNvSpPr/>
          <p:nvPr/>
        </p:nvSpPr>
        <p:spPr>
          <a:xfrm>
            <a:off x="554100" y="2330631"/>
            <a:ext cx="2777224" cy="3902444"/>
          </a:xfrm>
          <a:prstGeom prst="rect">
            <a:avLst/>
          </a:prstGeom>
          <a:solidFill>
            <a:schemeClr val="bg2">
              <a:lumMod val="10000"/>
              <a:lumOff val="90000"/>
            </a:schemeClr>
          </a:solidFill>
          <a:ln w="9525" cap="flat" cmpd="sng" algn="ctr">
            <a:noFill/>
            <a:prstDash val="solid"/>
          </a:ln>
          <a:effectLst/>
        </p:spPr>
        <p:txBody>
          <a:bodyPr rtlCol="0" anchor="t"/>
          <a:lstStyle/>
          <a:p>
            <a:pPr marL="0" marR="0" lvl="0" indent="0" defTabSz="914400" eaLnBrk="1" fontAlgn="auto" latinLnBrk="0" hangingPunct="1">
              <a:lnSpc>
                <a:spcPts val="17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black"/>
              </a:solidFill>
              <a:effectLst/>
              <a:uLnTx/>
              <a:uFillTx/>
            </a:endParaRPr>
          </a:p>
        </p:txBody>
      </p:sp>
      <p:sp>
        <p:nvSpPr>
          <p:cNvPr id="149" name="Round Diagonal Corner Rectangle 148"/>
          <p:cNvSpPr/>
          <p:nvPr/>
        </p:nvSpPr>
        <p:spPr>
          <a:xfrm>
            <a:off x="3448691" y="1706412"/>
            <a:ext cx="2709637" cy="571500"/>
          </a:xfrm>
          <a:prstGeom prst="round2DiagRect">
            <a:avLst/>
          </a:prstGeom>
          <a:solidFill>
            <a:schemeClr val="accent3"/>
          </a:solidFill>
          <a:ln w="9525">
            <a:noFill/>
            <a:round/>
            <a:headEnd/>
            <a:tailEnd/>
          </a:ln>
          <a:effectLst/>
        </p:spPr>
        <p:txBody>
          <a:bodyPr wrap="square" lIns="88900" tIns="88900" rIns="88900" bIns="88900" anchor="ctr"/>
          <a:lstStyle/>
          <a:p>
            <a:pPr marL="0" marR="0" lvl="0" indent="0" algn="ctr" defTabSz="2286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endParaRPr>
          </a:p>
        </p:txBody>
      </p:sp>
      <p:sp>
        <p:nvSpPr>
          <p:cNvPr id="150" name="Rectangle 149"/>
          <p:cNvSpPr/>
          <p:nvPr/>
        </p:nvSpPr>
        <p:spPr>
          <a:xfrm>
            <a:off x="3455581" y="2316011"/>
            <a:ext cx="2716907" cy="3917811"/>
          </a:xfrm>
          <a:prstGeom prst="rect">
            <a:avLst/>
          </a:prstGeom>
          <a:solidFill>
            <a:schemeClr val="bg2">
              <a:lumMod val="10000"/>
              <a:lumOff val="90000"/>
            </a:schemeClr>
          </a:solidFill>
          <a:ln w="9525" cap="flat" cmpd="sng" algn="ctr">
            <a:noFill/>
            <a:prstDash val="solid"/>
          </a:ln>
          <a:effectLst/>
        </p:spPr>
        <p:txBody>
          <a:bodyPr rtlCol="0" anchor="t"/>
          <a:lstStyle/>
          <a:p>
            <a:pPr>
              <a:lnSpc>
                <a:spcPts val="1700"/>
              </a:lnSpc>
            </a:pPr>
            <a:endParaRPr lang="en-US" sz="1200" b="1" kern="0" dirty="0">
              <a:solidFill>
                <a:prstClr val="black"/>
              </a:solidFill>
            </a:endParaRPr>
          </a:p>
        </p:txBody>
      </p:sp>
      <p:sp>
        <p:nvSpPr>
          <p:cNvPr id="151" name="Round Diagonal Corner Rectangle 150"/>
          <p:cNvSpPr/>
          <p:nvPr/>
        </p:nvSpPr>
        <p:spPr>
          <a:xfrm>
            <a:off x="6240282" y="1705157"/>
            <a:ext cx="2783593" cy="571500"/>
          </a:xfrm>
          <a:prstGeom prst="round2DiagRect">
            <a:avLst/>
          </a:prstGeom>
          <a:solidFill>
            <a:schemeClr val="accent6"/>
          </a:solidFill>
          <a:ln w="9525">
            <a:noFill/>
            <a:round/>
            <a:headEnd/>
            <a:tailEnd/>
          </a:ln>
          <a:effectLst/>
        </p:spPr>
        <p:txBody>
          <a:bodyPr wrap="square" lIns="88900" tIns="88900" rIns="88900" bIns="88900" anchor="ctr"/>
          <a:lstStyle/>
          <a:p>
            <a:pPr marL="0" marR="0" lvl="0" indent="0" algn="ctr" defTabSz="2286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endParaRPr>
          </a:p>
        </p:txBody>
      </p:sp>
      <p:sp>
        <p:nvSpPr>
          <p:cNvPr id="152" name="Rectangle 151"/>
          <p:cNvSpPr/>
          <p:nvPr/>
        </p:nvSpPr>
        <p:spPr>
          <a:xfrm>
            <a:off x="6259826" y="2306140"/>
            <a:ext cx="2770521" cy="3928188"/>
          </a:xfrm>
          <a:prstGeom prst="rect">
            <a:avLst/>
          </a:prstGeom>
          <a:solidFill>
            <a:schemeClr val="bg2">
              <a:lumMod val="10000"/>
              <a:lumOff val="90000"/>
            </a:schemeClr>
          </a:solidFill>
          <a:ln w="9525" cap="flat" cmpd="sng" algn="ctr">
            <a:noFill/>
            <a:prstDash val="solid"/>
          </a:ln>
          <a:effectLst/>
        </p:spPr>
        <p:txBody>
          <a:bodyPr rtlCol="0" anchor="t"/>
          <a:lstStyle/>
          <a:p>
            <a:pPr>
              <a:lnSpc>
                <a:spcPts val="1700"/>
              </a:lnSpc>
            </a:pPr>
            <a:endParaRPr lang="en-US" sz="1200" b="1" kern="0" dirty="0">
              <a:solidFill>
                <a:prstClr val="black"/>
              </a:solidFill>
            </a:endParaRPr>
          </a:p>
        </p:txBody>
      </p:sp>
      <p:sp>
        <p:nvSpPr>
          <p:cNvPr id="153" name="Round Diagonal Corner Rectangle 152"/>
          <p:cNvSpPr/>
          <p:nvPr/>
        </p:nvSpPr>
        <p:spPr>
          <a:xfrm>
            <a:off x="9117686" y="1705157"/>
            <a:ext cx="2770520" cy="571500"/>
          </a:xfrm>
          <a:prstGeom prst="round2DiagRect">
            <a:avLst/>
          </a:prstGeom>
          <a:solidFill>
            <a:schemeClr val="accent2"/>
          </a:solidFill>
          <a:ln w="9525">
            <a:noFill/>
            <a:round/>
            <a:headEnd/>
            <a:tailEnd/>
          </a:ln>
          <a:effectLst/>
        </p:spPr>
        <p:txBody>
          <a:bodyPr wrap="square" lIns="88900" tIns="88900" rIns="88900" bIns="88900" anchor="ctr"/>
          <a:lstStyle/>
          <a:p>
            <a:pPr marL="0" marR="0" lvl="0" indent="0" algn="ctr" defTabSz="2286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endParaRPr>
          </a:p>
        </p:txBody>
      </p:sp>
      <p:sp>
        <p:nvSpPr>
          <p:cNvPr id="154" name="Rectangle 153"/>
          <p:cNvSpPr/>
          <p:nvPr/>
        </p:nvSpPr>
        <p:spPr>
          <a:xfrm>
            <a:off x="9117685" y="2316011"/>
            <a:ext cx="2770521" cy="3917811"/>
          </a:xfrm>
          <a:prstGeom prst="rect">
            <a:avLst/>
          </a:prstGeom>
          <a:solidFill>
            <a:schemeClr val="bg2">
              <a:lumMod val="10000"/>
              <a:lumOff val="90000"/>
            </a:schemeClr>
          </a:solidFill>
          <a:ln w="9525" cap="flat" cmpd="sng" algn="ctr">
            <a:noFill/>
            <a:prstDash val="solid"/>
          </a:ln>
          <a:effectLst/>
        </p:spPr>
        <p:txBody>
          <a:bodyPr rtlCol="0" anchor="t"/>
          <a:lstStyle/>
          <a:p>
            <a:pPr>
              <a:lnSpc>
                <a:spcPts val="1700"/>
              </a:lnSpc>
            </a:pPr>
            <a:endParaRPr lang="en-US" sz="1200" b="1" kern="0" dirty="0">
              <a:solidFill>
                <a:prstClr val="black"/>
              </a:solidFill>
            </a:endParaRPr>
          </a:p>
        </p:txBody>
      </p:sp>
      <p:sp>
        <p:nvSpPr>
          <p:cNvPr id="155" name="TextBox 154"/>
          <p:cNvSpPr txBox="1"/>
          <p:nvPr/>
        </p:nvSpPr>
        <p:spPr>
          <a:xfrm>
            <a:off x="1533275" y="1812670"/>
            <a:ext cx="1514094" cy="307777"/>
          </a:xfrm>
          <a:prstGeom prst="rect">
            <a:avLst/>
          </a:prstGeom>
          <a:noFill/>
        </p:spPr>
        <p:txBody>
          <a:bodyPr wrap="square" rtlCol="0">
            <a:spAutoFit/>
          </a:bodyPr>
          <a:lstStyle/>
          <a:p>
            <a:pPr defTabSz="457200"/>
            <a:r>
              <a:rPr lang="en-US" sz="1400" b="1" dirty="0">
                <a:solidFill>
                  <a:prstClr val="white"/>
                </a:solidFill>
              </a:rPr>
              <a:t>Data Entry</a:t>
            </a:r>
          </a:p>
        </p:txBody>
      </p:sp>
      <p:sp>
        <p:nvSpPr>
          <p:cNvPr id="156" name="TextBox 155"/>
          <p:cNvSpPr txBox="1"/>
          <p:nvPr/>
        </p:nvSpPr>
        <p:spPr>
          <a:xfrm>
            <a:off x="4060834" y="1822810"/>
            <a:ext cx="1343025" cy="307777"/>
          </a:xfrm>
          <a:prstGeom prst="rect">
            <a:avLst/>
          </a:prstGeom>
          <a:noFill/>
        </p:spPr>
        <p:txBody>
          <a:bodyPr wrap="square" rtlCol="0">
            <a:spAutoFit/>
          </a:bodyPr>
          <a:lstStyle/>
          <a:p>
            <a:pPr defTabSz="457200"/>
            <a:r>
              <a:rPr lang="en-US" sz="1400" b="1" dirty="0">
                <a:solidFill>
                  <a:prstClr val="white"/>
                </a:solidFill>
              </a:rPr>
              <a:t>Exceptions</a:t>
            </a:r>
          </a:p>
        </p:txBody>
      </p:sp>
      <p:sp>
        <p:nvSpPr>
          <p:cNvPr id="157" name="TextBox 156"/>
          <p:cNvSpPr txBox="1"/>
          <p:nvPr/>
        </p:nvSpPr>
        <p:spPr>
          <a:xfrm>
            <a:off x="6812716" y="1829773"/>
            <a:ext cx="1406611" cy="308478"/>
          </a:xfrm>
          <a:prstGeom prst="rect">
            <a:avLst/>
          </a:prstGeom>
          <a:noFill/>
        </p:spPr>
        <p:txBody>
          <a:bodyPr wrap="square" rtlCol="0">
            <a:spAutoFit/>
          </a:bodyPr>
          <a:lstStyle/>
          <a:p>
            <a:pPr defTabSz="457200"/>
            <a:r>
              <a:rPr lang="en-US" sz="1400" b="1" dirty="0">
                <a:solidFill>
                  <a:prstClr val="white"/>
                </a:solidFill>
              </a:rPr>
              <a:t>Discounts</a:t>
            </a:r>
          </a:p>
        </p:txBody>
      </p:sp>
      <p:sp>
        <p:nvSpPr>
          <p:cNvPr id="158" name="TextBox 157"/>
          <p:cNvSpPr txBox="1"/>
          <p:nvPr/>
        </p:nvSpPr>
        <p:spPr>
          <a:xfrm>
            <a:off x="9694709" y="1829773"/>
            <a:ext cx="1481447" cy="307777"/>
          </a:xfrm>
          <a:prstGeom prst="rect">
            <a:avLst/>
          </a:prstGeom>
          <a:noFill/>
        </p:spPr>
        <p:txBody>
          <a:bodyPr wrap="square" rtlCol="0">
            <a:spAutoFit/>
          </a:bodyPr>
          <a:lstStyle/>
          <a:p>
            <a:pPr defTabSz="457200"/>
            <a:r>
              <a:rPr lang="en-US" sz="1400" b="1" dirty="0">
                <a:solidFill>
                  <a:prstClr val="white"/>
                </a:solidFill>
              </a:rPr>
              <a:t>Visibility</a:t>
            </a:r>
          </a:p>
        </p:txBody>
      </p:sp>
      <p:sp>
        <p:nvSpPr>
          <p:cNvPr id="159" name="TextBox 158"/>
          <p:cNvSpPr txBox="1"/>
          <p:nvPr/>
        </p:nvSpPr>
        <p:spPr>
          <a:xfrm>
            <a:off x="645525" y="2444725"/>
            <a:ext cx="2699198" cy="1908215"/>
          </a:xfrm>
          <a:prstGeom prst="rect">
            <a:avLst/>
          </a:prstGeom>
          <a:noFill/>
        </p:spPr>
        <p:txBody>
          <a:bodyPr wrap="square" rtlCol="0">
            <a:spAutoFit/>
          </a:bodyPr>
          <a:lstStyle/>
          <a:p>
            <a:pPr marL="182880" indent="-182880" defTabSz="457200">
              <a:spcBef>
                <a:spcPts val="1200"/>
              </a:spcBef>
              <a:buClr>
                <a:schemeClr val="accent5"/>
              </a:buClr>
              <a:buFont typeface="Arial" panose="020B0604020202020204" pitchFamily="34" charset="0"/>
              <a:buChar char="•"/>
            </a:pPr>
            <a:r>
              <a:rPr lang="en-US" sz="1400" dirty="0">
                <a:solidFill>
                  <a:prstClr val="black"/>
                </a:solidFill>
              </a:rPr>
              <a:t>Allows requestors to search, view and </a:t>
            </a:r>
            <a:r>
              <a:rPr lang="en-US" sz="1400" b="1" dirty="0">
                <a:solidFill>
                  <a:prstClr val="black"/>
                </a:solidFill>
              </a:rPr>
              <a:t>buy products </a:t>
            </a:r>
            <a:r>
              <a:rPr lang="en-US" sz="1400" dirty="0">
                <a:solidFill>
                  <a:prstClr val="black"/>
                </a:solidFill>
              </a:rPr>
              <a:t>using </a:t>
            </a:r>
            <a:r>
              <a:rPr lang="en-US" sz="1400" dirty="0" smtClean="0">
                <a:solidFill>
                  <a:prstClr val="black"/>
                </a:solidFill>
              </a:rPr>
              <a:t>intuitive navigation features</a:t>
            </a:r>
          </a:p>
          <a:p>
            <a:pPr marL="182880" indent="-182880" defTabSz="457200">
              <a:spcBef>
                <a:spcPts val="1200"/>
              </a:spcBef>
              <a:buClr>
                <a:schemeClr val="accent5"/>
              </a:buClr>
              <a:buFont typeface="Arial" panose="020B0604020202020204" pitchFamily="34" charset="0"/>
              <a:buChar char="•"/>
            </a:pPr>
            <a:r>
              <a:rPr lang="en-US" sz="1400" dirty="0" smtClean="0">
                <a:solidFill>
                  <a:prstClr val="black"/>
                </a:solidFill>
              </a:rPr>
              <a:t>Simplified and automated 3-way match process </a:t>
            </a:r>
            <a:endParaRPr lang="en-US" sz="1400" dirty="0">
              <a:solidFill>
                <a:prstClr val="black"/>
              </a:solidFill>
            </a:endParaRPr>
          </a:p>
          <a:p>
            <a:pPr marL="182880" indent="-182880" defTabSz="457200">
              <a:spcBef>
                <a:spcPts val="1200"/>
              </a:spcBef>
              <a:buFont typeface="Arial" panose="020B0604020202020204" pitchFamily="34" charset="0"/>
              <a:buChar char="•"/>
            </a:pPr>
            <a:endParaRPr lang="en-US" sz="1400" dirty="0">
              <a:solidFill>
                <a:prstClr val="black"/>
              </a:solidFill>
            </a:endParaRPr>
          </a:p>
        </p:txBody>
      </p:sp>
      <p:sp>
        <p:nvSpPr>
          <p:cNvPr id="160" name="TextBox 159"/>
          <p:cNvSpPr txBox="1"/>
          <p:nvPr/>
        </p:nvSpPr>
        <p:spPr>
          <a:xfrm>
            <a:off x="3510171" y="2391349"/>
            <a:ext cx="2675716" cy="2831544"/>
          </a:xfrm>
          <a:prstGeom prst="rect">
            <a:avLst/>
          </a:prstGeom>
          <a:noFill/>
        </p:spPr>
        <p:txBody>
          <a:bodyPr wrap="square" rtlCol="0">
            <a:spAutoFit/>
          </a:bodyPr>
          <a:lstStyle/>
          <a:p>
            <a:pPr marL="285750" indent="-285750" defTabSz="457200">
              <a:spcBef>
                <a:spcPts val="600"/>
              </a:spcBef>
              <a:buClr>
                <a:schemeClr val="accent3"/>
              </a:buClr>
              <a:buFont typeface="Arial" panose="020B0604020202020204" pitchFamily="34" charset="0"/>
              <a:buChar char="•"/>
            </a:pPr>
            <a:r>
              <a:rPr lang="en-US" sz="1400" dirty="0">
                <a:solidFill>
                  <a:prstClr val="black"/>
                </a:solidFill>
              </a:rPr>
              <a:t>Electronic Catalogs </a:t>
            </a:r>
            <a:r>
              <a:rPr lang="en-US" sz="1400" dirty="0" smtClean="0">
                <a:solidFill>
                  <a:prstClr val="black"/>
                </a:solidFill>
              </a:rPr>
              <a:t>and contracts help </a:t>
            </a:r>
            <a:r>
              <a:rPr lang="en-US" sz="1400" dirty="0">
                <a:solidFill>
                  <a:prstClr val="black"/>
                </a:solidFill>
              </a:rPr>
              <a:t>in </a:t>
            </a:r>
            <a:r>
              <a:rPr lang="en-US" sz="1400" b="1" dirty="0">
                <a:solidFill>
                  <a:prstClr val="black"/>
                </a:solidFill>
              </a:rPr>
              <a:t>avoiding cases </a:t>
            </a:r>
            <a:r>
              <a:rPr lang="en-US" sz="1400" dirty="0">
                <a:solidFill>
                  <a:prstClr val="black"/>
                </a:solidFill>
              </a:rPr>
              <a:t>of </a:t>
            </a:r>
            <a:r>
              <a:rPr lang="en-US" sz="1400" b="1" dirty="0">
                <a:solidFill>
                  <a:prstClr val="black"/>
                </a:solidFill>
              </a:rPr>
              <a:t>incorrect pricing</a:t>
            </a:r>
            <a:r>
              <a:rPr lang="en-US" sz="1400" dirty="0">
                <a:solidFill>
                  <a:prstClr val="black"/>
                </a:solidFill>
              </a:rPr>
              <a:t>, </a:t>
            </a:r>
            <a:r>
              <a:rPr lang="en-US" sz="1400" b="1" dirty="0">
                <a:solidFill>
                  <a:prstClr val="black"/>
                </a:solidFill>
              </a:rPr>
              <a:t>inaccurate descriptions</a:t>
            </a:r>
            <a:r>
              <a:rPr lang="en-US" sz="1400" dirty="0">
                <a:solidFill>
                  <a:prstClr val="black"/>
                </a:solidFill>
              </a:rPr>
              <a:t>, and </a:t>
            </a:r>
            <a:r>
              <a:rPr lang="en-US" sz="1400" b="1" dirty="0">
                <a:solidFill>
                  <a:prstClr val="black"/>
                </a:solidFill>
              </a:rPr>
              <a:t>wrong part </a:t>
            </a:r>
            <a:r>
              <a:rPr lang="en-US" sz="1400" b="1" dirty="0" smtClean="0">
                <a:solidFill>
                  <a:prstClr val="black"/>
                </a:solidFill>
              </a:rPr>
              <a:t>numbers</a:t>
            </a:r>
            <a:r>
              <a:rPr lang="en-US" sz="1400" dirty="0" smtClean="0">
                <a:solidFill>
                  <a:prstClr val="black"/>
                </a:solidFill>
              </a:rPr>
              <a:t/>
            </a:r>
            <a:br>
              <a:rPr lang="en-US" sz="1400" dirty="0" smtClean="0">
                <a:solidFill>
                  <a:prstClr val="black"/>
                </a:solidFill>
              </a:rPr>
            </a:br>
            <a:endParaRPr lang="en-US" sz="1400" dirty="0">
              <a:solidFill>
                <a:prstClr val="black"/>
              </a:solidFill>
            </a:endParaRPr>
          </a:p>
          <a:p>
            <a:pPr marL="285750" indent="-285750" defTabSz="457200">
              <a:spcBef>
                <a:spcPts val="600"/>
              </a:spcBef>
              <a:buClr>
                <a:schemeClr val="accent3"/>
              </a:buClr>
              <a:buFont typeface="Arial" panose="020B0604020202020204" pitchFamily="34" charset="0"/>
              <a:buChar char="•"/>
            </a:pPr>
            <a:r>
              <a:rPr lang="en-US" sz="1400" dirty="0" smtClean="0">
                <a:solidFill>
                  <a:prstClr val="black"/>
                </a:solidFill>
              </a:rPr>
              <a:t>GBS will </a:t>
            </a:r>
            <a:r>
              <a:rPr lang="en-US" sz="1400" b="1" dirty="0">
                <a:solidFill>
                  <a:prstClr val="black"/>
                </a:solidFill>
              </a:rPr>
              <a:t>not spend lot of time on errors</a:t>
            </a:r>
            <a:r>
              <a:rPr lang="en-US" sz="1400" dirty="0">
                <a:solidFill>
                  <a:prstClr val="black"/>
                </a:solidFill>
              </a:rPr>
              <a:t> due to product information mis-match between PO and invoice</a:t>
            </a:r>
          </a:p>
          <a:p>
            <a:pPr marL="285750" indent="-285750" defTabSz="457200">
              <a:spcBef>
                <a:spcPts val="600"/>
              </a:spcBef>
              <a:buFont typeface="Arial" panose="020B0604020202020204" pitchFamily="34" charset="0"/>
              <a:buChar char="•"/>
            </a:pPr>
            <a:endParaRPr lang="en-US" sz="1400" dirty="0">
              <a:solidFill>
                <a:prstClr val="black"/>
              </a:solidFill>
            </a:endParaRPr>
          </a:p>
        </p:txBody>
      </p:sp>
      <p:sp>
        <p:nvSpPr>
          <p:cNvPr id="161" name="TextBox 160"/>
          <p:cNvSpPr txBox="1"/>
          <p:nvPr/>
        </p:nvSpPr>
        <p:spPr>
          <a:xfrm>
            <a:off x="6272086" y="2352508"/>
            <a:ext cx="2681081" cy="2123658"/>
          </a:xfrm>
          <a:prstGeom prst="rect">
            <a:avLst/>
          </a:prstGeom>
          <a:noFill/>
        </p:spPr>
        <p:txBody>
          <a:bodyPr wrap="square" rtlCol="0">
            <a:spAutoFit/>
          </a:bodyPr>
          <a:lstStyle/>
          <a:p>
            <a:pPr marL="182880" indent="-182880" defTabSz="457200">
              <a:spcBef>
                <a:spcPts val="1200"/>
              </a:spcBef>
              <a:buClr>
                <a:schemeClr val="accent6"/>
              </a:buClr>
              <a:buFont typeface="Arial" panose="020B0604020202020204" pitchFamily="34" charset="0"/>
              <a:buChar char="•"/>
            </a:pPr>
            <a:r>
              <a:rPr lang="en-US" sz="1400" b="1" dirty="0">
                <a:solidFill>
                  <a:prstClr val="black"/>
                </a:solidFill>
              </a:rPr>
              <a:t>Reduces processing time </a:t>
            </a:r>
            <a:r>
              <a:rPr lang="en-US" sz="1400" dirty="0">
                <a:solidFill>
                  <a:prstClr val="black"/>
                </a:solidFill>
              </a:rPr>
              <a:t>leads to </a:t>
            </a:r>
            <a:r>
              <a:rPr lang="en-US" sz="1400" dirty="0" smtClean="0">
                <a:solidFill>
                  <a:prstClr val="black"/>
                </a:solidFill>
              </a:rPr>
              <a:t>discount opportunities</a:t>
            </a:r>
          </a:p>
          <a:p>
            <a:pPr marL="182880" indent="-182880" defTabSz="457200">
              <a:spcBef>
                <a:spcPts val="1200"/>
              </a:spcBef>
              <a:buClr>
                <a:schemeClr val="accent6"/>
              </a:buClr>
              <a:buFont typeface="Arial" panose="020B0604020202020204" pitchFamily="34" charset="0"/>
              <a:buChar char="•"/>
            </a:pPr>
            <a:r>
              <a:rPr lang="en-US" altLang="en-US" sz="1400" dirty="0"/>
              <a:t>Correct pricing information results </a:t>
            </a:r>
            <a:r>
              <a:rPr lang="en-US" altLang="en-US" sz="1400" dirty="0" smtClean="0"/>
              <a:t>in </a:t>
            </a:r>
            <a:r>
              <a:rPr lang="en-US" altLang="en-US" sz="1400" b="1" dirty="0"/>
              <a:t>getting paid quicker </a:t>
            </a:r>
            <a:r>
              <a:rPr lang="en-US" altLang="en-US" sz="1400" dirty="0"/>
              <a:t>and </a:t>
            </a:r>
            <a:r>
              <a:rPr lang="en-US" altLang="en-US" sz="1400" b="1" dirty="0"/>
              <a:t>more </a:t>
            </a:r>
            <a:r>
              <a:rPr lang="en-US" altLang="en-US" sz="1400" b="1" dirty="0" smtClean="0"/>
              <a:t>accurately </a:t>
            </a:r>
            <a:endParaRPr lang="en-GB" altLang="en-US" sz="1400" b="1" dirty="0" smtClean="0"/>
          </a:p>
          <a:p>
            <a:pPr marL="182880" indent="-182880" defTabSz="457200">
              <a:spcBef>
                <a:spcPts val="1200"/>
              </a:spcBef>
              <a:buFont typeface="Arial" panose="020B0604020202020204" pitchFamily="34" charset="0"/>
              <a:buChar char="•"/>
            </a:pPr>
            <a:endParaRPr lang="en-US" sz="1400" dirty="0" smtClean="0">
              <a:solidFill>
                <a:prstClr val="black"/>
              </a:solidFill>
            </a:endParaRPr>
          </a:p>
        </p:txBody>
      </p:sp>
      <p:sp>
        <p:nvSpPr>
          <p:cNvPr id="162" name="TextBox 161"/>
          <p:cNvSpPr txBox="1"/>
          <p:nvPr/>
        </p:nvSpPr>
        <p:spPr>
          <a:xfrm>
            <a:off x="9131084" y="2337876"/>
            <a:ext cx="2844460" cy="2554545"/>
          </a:xfrm>
          <a:prstGeom prst="rect">
            <a:avLst/>
          </a:prstGeom>
          <a:noFill/>
        </p:spPr>
        <p:txBody>
          <a:bodyPr wrap="square" rtlCol="0">
            <a:spAutoFit/>
          </a:bodyPr>
          <a:lstStyle/>
          <a:p>
            <a:pPr marL="182880" indent="-182880" defTabSz="457200">
              <a:spcBef>
                <a:spcPts val="1200"/>
              </a:spcBef>
              <a:buClr>
                <a:schemeClr val="accent2"/>
              </a:buClr>
              <a:buFont typeface="Arial" panose="020B0604020202020204" pitchFamily="34" charset="0"/>
              <a:buChar char="•"/>
            </a:pPr>
            <a:r>
              <a:rPr lang="en-US" sz="1400" dirty="0">
                <a:solidFill>
                  <a:prstClr val="black"/>
                </a:solidFill>
              </a:rPr>
              <a:t>Availability of </a:t>
            </a:r>
            <a:r>
              <a:rPr lang="en-US" sz="1400" b="1" dirty="0" err="1" smtClean="0">
                <a:solidFill>
                  <a:prstClr val="black"/>
                </a:solidFill>
              </a:rPr>
              <a:t>Ariba</a:t>
            </a:r>
            <a:r>
              <a:rPr lang="en-US" sz="1400" b="1" dirty="0" smtClean="0">
                <a:solidFill>
                  <a:prstClr val="black"/>
                </a:solidFill>
              </a:rPr>
              <a:t> Search mechanism and pre-packaged </a:t>
            </a:r>
            <a:r>
              <a:rPr lang="en-US" sz="1400" b="1" dirty="0">
                <a:solidFill>
                  <a:prstClr val="black"/>
                </a:solidFill>
              </a:rPr>
              <a:t>reports </a:t>
            </a:r>
            <a:r>
              <a:rPr lang="en-US" sz="1400" dirty="0" smtClean="0">
                <a:solidFill>
                  <a:prstClr val="black"/>
                </a:solidFill>
              </a:rPr>
              <a:t>to </a:t>
            </a:r>
            <a:r>
              <a:rPr lang="en-US" sz="1400" dirty="0">
                <a:solidFill>
                  <a:prstClr val="black"/>
                </a:solidFill>
              </a:rPr>
              <a:t>view the status of all </a:t>
            </a:r>
            <a:r>
              <a:rPr lang="en-US" sz="1400" dirty="0" err="1" smtClean="0">
                <a:solidFill>
                  <a:prstClr val="black"/>
                </a:solidFill>
              </a:rPr>
              <a:t>Ariba</a:t>
            </a:r>
            <a:r>
              <a:rPr lang="en-US" sz="1400" dirty="0" smtClean="0">
                <a:solidFill>
                  <a:prstClr val="black"/>
                </a:solidFill>
              </a:rPr>
              <a:t> documents</a:t>
            </a:r>
          </a:p>
          <a:p>
            <a:pPr marL="182880" indent="-182880" defTabSz="457200">
              <a:spcBef>
                <a:spcPts val="1200"/>
              </a:spcBef>
              <a:buClr>
                <a:schemeClr val="accent2"/>
              </a:buClr>
              <a:buFont typeface="Arial" panose="020B0604020202020204" pitchFamily="34" charset="0"/>
              <a:buChar char="•"/>
            </a:pPr>
            <a:r>
              <a:rPr lang="en-US" sz="1400" b="1" dirty="0" err="1" smtClean="0">
                <a:solidFill>
                  <a:prstClr val="black"/>
                </a:solidFill>
              </a:rPr>
              <a:t>Ariba</a:t>
            </a:r>
            <a:r>
              <a:rPr lang="en-US" sz="1400" b="1" dirty="0" smtClean="0">
                <a:solidFill>
                  <a:prstClr val="black"/>
                </a:solidFill>
              </a:rPr>
              <a:t> Public Reports </a:t>
            </a:r>
            <a:r>
              <a:rPr lang="en-US" sz="1400" dirty="0" smtClean="0">
                <a:solidFill>
                  <a:prstClr val="black"/>
                </a:solidFill>
              </a:rPr>
              <a:t>can be created by using simple drag and drop mechanism</a:t>
            </a:r>
            <a:endParaRPr lang="en-US" sz="1400" dirty="0">
              <a:solidFill>
                <a:prstClr val="black"/>
              </a:solidFill>
            </a:endParaRPr>
          </a:p>
          <a:p>
            <a:pPr marL="182880" indent="-182880" defTabSz="457200">
              <a:spcBef>
                <a:spcPts val="1200"/>
              </a:spcBef>
              <a:buClr>
                <a:schemeClr val="accent2"/>
              </a:buClr>
              <a:buFont typeface="Arial" panose="020B0604020202020204" pitchFamily="34" charset="0"/>
              <a:buChar char="•"/>
            </a:pPr>
            <a:r>
              <a:rPr lang="en-US" sz="1400" dirty="0">
                <a:solidFill>
                  <a:prstClr val="black"/>
                </a:solidFill>
              </a:rPr>
              <a:t>Supplier has </a:t>
            </a:r>
            <a:r>
              <a:rPr lang="en-US" sz="1400" b="1" dirty="0">
                <a:solidFill>
                  <a:prstClr val="black"/>
                </a:solidFill>
              </a:rPr>
              <a:t>visibility</a:t>
            </a:r>
            <a:r>
              <a:rPr lang="en-US" sz="1400" dirty="0">
                <a:solidFill>
                  <a:prstClr val="black"/>
                </a:solidFill>
              </a:rPr>
              <a:t> to ALL </a:t>
            </a:r>
            <a:r>
              <a:rPr lang="en-US" sz="1400" b="1" dirty="0" err="1" smtClean="0">
                <a:solidFill>
                  <a:prstClr val="black"/>
                </a:solidFill>
              </a:rPr>
              <a:t>Ariba</a:t>
            </a:r>
            <a:r>
              <a:rPr lang="en-US" sz="1400" b="1" dirty="0" smtClean="0">
                <a:solidFill>
                  <a:prstClr val="black"/>
                </a:solidFill>
              </a:rPr>
              <a:t> Network (AN) </a:t>
            </a:r>
            <a:r>
              <a:rPr lang="en-US" sz="1400" b="1" dirty="0">
                <a:solidFill>
                  <a:prstClr val="black"/>
                </a:solidFill>
              </a:rPr>
              <a:t>invoices and </a:t>
            </a:r>
            <a:r>
              <a:rPr lang="en-US" sz="1400" b="1" dirty="0" smtClean="0">
                <a:solidFill>
                  <a:prstClr val="black"/>
                </a:solidFill>
              </a:rPr>
              <a:t>payments</a:t>
            </a:r>
            <a:endParaRPr lang="en-US" sz="1400" b="1" dirty="0">
              <a:solidFill>
                <a:prstClr val="black"/>
              </a:solidFill>
            </a:endParaRPr>
          </a:p>
        </p:txBody>
      </p:sp>
      <p:grpSp>
        <p:nvGrpSpPr>
          <p:cNvPr id="163" name="Group 162"/>
          <p:cNvGrpSpPr>
            <a:grpSpLocks noChangeAspect="1"/>
          </p:cNvGrpSpPr>
          <p:nvPr/>
        </p:nvGrpSpPr>
        <p:grpSpPr>
          <a:xfrm>
            <a:off x="670618" y="1794920"/>
            <a:ext cx="370292" cy="379801"/>
            <a:chOff x="458788" y="619125"/>
            <a:chExt cx="1112837" cy="1141413"/>
          </a:xfrm>
          <a:solidFill>
            <a:sysClr val="window" lastClr="FFFFFF"/>
          </a:solidFill>
        </p:grpSpPr>
        <p:sp>
          <p:nvSpPr>
            <p:cNvPr id="164" name="Oval 6"/>
            <p:cNvSpPr>
              <a:spLocks noChangeArrowheads="1"/>
            </p:cNvSpPr>
            <p:nvPr/>
          </p:nvSpPr>
          <p:spPr bwMode="auto">
            <a:xfrm>
              <a:off x="952500" y="1160463"/>
              <a:ext cx="100012" cy="1000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65" name="Oval 7"/>
            <p:cNvSpPr>
              <a:spLocks noChangeArrowheads="1"/>
            </p:cNvSpPr>
            <p:nvPr/>
          </p:nvSpPr>
          <p:spPr bwMode="auto">
            <a:xfrm>
              <a:off x="927100" y="619125"/>
              <a:ext cx="150812" cy="1539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66" name="Freeform 8"/>
            <p:cNvSpPr>
              <a:spLocks/>
            </p:cNvSpPr>
            <p:nvPr/>
          </p:nvSpPr>
          <p:spPr bwMode="auto">
            <a:xfrm>
              <a:off x="1077913" y="641350"/>
              <a:ext cx="160337" cy="160338"/>
            </a:xfrm>
            <a:custGeom>
              <a:avLst/>
              <a:gdLst>
                <a:gd name="T0" fmla="*/ 33 w 51"/>
                <a:gd name="T1" fmla="*/ 4 h 51"/>
                <a:gd name="T2" fmla="*/ 48 w 51"/>
                <a:gd name="T3" fmla="*/ 32 h 51"/>
                <a:gd name="T4" fmla="*/ 19 w 51"/>
                <a:gd name="T5" fmla="*/ 47 h 51"/>
                <a:gd name="T6" fmla="*/ 4 w 51"/>
                <a:gd name="T7" fmla="*/ 19 h 51"/>
                <a:gd name="T8" fmla="*/ 33 w 51"/>
                <a:gd name="T9" fmla="*/ 4 h 51"/>
              </a:gdLst>
              <a:ahLst/>
              <a:cxnLst>
                <a:cxn ang="0">
                  <a:pos x="T0" y="T1"/>
                </a:cxn>
                <a:cxn ang="0">
                  <a:pos x="T2" y="T3"/>
                </a:cxn>
                <a:cxn ang="0">
                  <a:pos x="T4" y="T5"/>
                </a:cxn>
                <a:cxn ang="0">
                  <a:pos x="T6" y="T7"/>
                </a:cxn>
                <a:cxn ang="0">
                  <a:pos x="T8" y="T9"/>
                </a:cxn>
              </a:cxnLst>
              <a:rect l="0" t="0" r="r" b="b"/>
              <a:pathLst>
                <a:path w="51" h="51">
                  <a:moveTo>
                    <a:pt x="33" y="4"/>
                  </a:moveTo>
                  <a:cubicBezTo>
                    <a:pt x="45" y="8"/>
                    <a:pt x="51" y="20"/>
                    <a:pt x="48" y="32"/>
                  </a:cubicBezTo>
                  <a:cubicBezTo>
                    <a:pt x="44" y="44"/>
                    <a:pt x="31" y="51"/>
                    <a:pt x="19" y="47"/>
                  </a:cubicBezTo>
                  <a:cubicBezTo>
                    <a:pt x="7" y="43"/>
                    <a:pt x="0" y="30"/>
                    <a:pt x="4" y="19"/>
                  </a:cubicBezTo>
                  <a:cubicBezTo>
                    <a:pt x="8" y="7"/>
                    <a:pt x="21" y="0"/>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67" name="Freeform 9"/>
            <p:cNvSpPr>
              <a:spLocks/>
            </p:cNvSpPr>
            <p:nvPr/>
          </p:nvSpPr>
          <p:spPr bwMode="auto">
            <a:xfrm>
              <a:off x="1225550" y="715963"/>
              <a:ext cx="150812" cy="150813"/>
            </a:xfrm>
            <a:custGeom>
              <a:avLst/>
              <a:gdLst>
                <a:gd name="T0" fmla="*/ 36 w 48"/>
                <a:gd name="T1" fmla="*/ 7 h 48"/>
                <a:gd name="T2" fmla="*/ 41 w 48"/>
                <a:gd name="T3" fmla="*/ 37 h 48"/>
                <a:gd name="T4" fmla="*/ 11 w 48"/>
                <a:gd name="T5" fmla="*/ 42 h 48"/>
                <a:gd name="T6" fmla="*/ 7 w 48"/>
                <a:gd name="T7" fmla="*/ 12 h 48"/>
                <a:gd name="T8" fmla="*/ 36 w 48"/>
                <a:gd name="T9" fmla="*/ 7 h 48"/>
              </a:gdLst>
              <a:ahLst/>
              <a:cxnLst>
                <a:cxn ang="0">
                  <a:pos x="T0" y="T1"/>
                </a:cxn>
                <a:cxn ang="0">
                  <a:pos x="T2" y="T3"/>
                </a:cxn>
                <a:cxn ang="0">
                  <a:pos x="T4" y="T5"/>
                </a:cxn>
                <a:cxn ang="0">
                  <a:pos x="T6" y="T7"/>
                </a:cxn>
                <a:cxn ang="0">
                  <a:pos x="T8" y="T9"/>
                </a:cxn>
              </a:cxnLst>
              <a:rect l="0" t="0" r="r" b="b"/>
              <a:pathLst>
                <a:path w="48" h="48">
                  <a:moveTo>
                    <a:pt x="36" y="7"/>
                  </a:moveTo>
                  <a:cubicBezTo>
                    <a:pt x="46" y="14"/>
                    <a:pt x="48" y="27"/>
                    <a:pt x="41" y="37"/>
                  </a:cubicBezTo>
                  <a:cubicBezTo>
                    <a:pt x="34" y="46"/>
                    <a:pt x="21" y="48"/>
                    <a:pt x="11" y="42"/>
                  </a:cubicBezTo>
                  <a:cubicBezTo>
                    <a:pt x="2" y="35"/>
                    <a:pt x="0" y="21"/>
                    <a:pt x="7" y="12"/>
                  </a:cubicBezTo>
                  <a:cubicBezTo>
                    <a:pt x="13" y="2"/>
                    <a:pt x="27" y="0"/>
                    <a:pt x="3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68" name="Freeform 10"/>
            <p:cNvSpPr>
              <a:spLocks/>
            </p:cNvSpPr>
            <p:nvPr/>
          </p:nvSpPr>
          <p:spPr bwMode="auto">
            <a:xfrm>
              <a:off x="1341438" y="833438"/>
              <a:ext cx="146050" cy="141288"/>
            </a:xfrm>
            <a:custGeom>
              <a:avLst/>
              <a:gdLst>
                <a:gd name="T0" fmla="*/ 39 w 46"/>
                <a:gd name="T1" fmla="*/ 11 h 45"/>
                <a:gd name="T2" fmla="*/ 35 w 46"/>
                <a:gd name="T3" fmla="*/ 39 h 45"/>
                <a:gd name="T4" fmla="*/ 7 w 46"/>
                <a:gd name="T5" fmla="*/ 35 h 45"/>
                <a:gd name="T6" fmla="*/ 11 w 46"/>
                <a:gd name="T7" fmla="*/ 6 h 45"/>
                <a:gd name="T8" fmla="*/ 39 w 46"/>
                <a:gd name="T9" fmla="*/ 11 h 45"/>
              </a:gdLst>
              <a:ahLst/>
              <a:cxnLst>
                <a:cxn ang="0">
                  <a:pos x="T0" y="T1"/>
                </a:cxn>
                <a:cxn ang="0">
                  <a:pos x="T2" y="T3"/>
                </a:cxn>
                <a:cxn ang="0">
                  <a:pos x="T4" y="T5"/>
                </a:cxn>
                <a:cxn ang="0">
                  <a:pos x="T6" y="T7"/>
                </a:cxn>
                <a:cxn ang="0">
                  <a:pos x="T8" y="T9"/>
                </a:cxn>
              </a:cxnLst>
              <a:rect l="0" t="0" r="r" b="b"/>
              <a:pathLst>
                <a:path w="46" h="45">
                  <a:moveTo>
                    <a:pt x="39" y="11"/>
                  </a:moveTo>
                  <a:cubicBezTo>
                    <a:pt x="46" y="19"/>
                    <a:pt x="44" y="32"/>
                    <a:pt x="35" y="39"/>
                  </a:cubicBezTo>
                  <a:cubicBezTo>
                    <a:pt x="26" y="45"/>
                    <a:pt x="13" y="43"/>
                    <a:pt x="7" y="35"/>
                  </a:cubicBezTo>
                  <a:cubicBezTo>
                    <a:pt x="0" y="26"/>
                    <a:pt x="2" y="13"/>
                    <a:pt x="11" y="6"/>
                  </a:cubicBezTo>
                  <a:cubicBezTo>
                    <a:pt x="20" y="0"/>
                    <a:pt x="32" y="2"/>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69" name="Freeform 11"/>
            <p:cNvSpPr>
              <a:spLocks/>
            </p:cNvSpPr>
            <p:nvPr/>
          </p:nvSpPr>
          <p:spPr bwMode="auto">
            <a:xfrm>
              <a:off x="1420813" y="977900"/>
              <a:ext cx="131762" cy="131763"/>
            </a:xfrm>
            <a:custGeom>
              <a:avLst/>
              <a:gdLst>
                <a:gd name="T0" fmla="*/ 39 w 42"/>
                <a:gd name="T1" fmla="*/ 15 h 42"/>
                <a:gd name="T2" fmla="*/ 27 w 42"/>
                <a:gd name="T3" fmla="*/ 39 h 42"/>
                <a:gd name="T4" fmla="*/ 3 w 42"/>
                <a:gd name="T5" fmla="*/ 27 h 42"/>
                <a:gd name="T6" fmla="*/ 15 w 42"/>
                <a:gd name="T7" fmla="*/ 3 h 42"/>
                <a:gd name="T8" fmla="*/ 39 w 42"/>
                <a:gd name="T9" fmla="*/ 15 h 42"/>
              </a:gdLst>
              <a:ahLst/>
              <a:cxnLst>
                <a:cxn ang="0">
                  <a:pos x="T0" y="T1"/>
                </a:cxn>
                <a:cxn ang="0">
                  <a:pos x="T2" y="T3"/>
                </a:cxn>
                <a:cxn ang="0">
                  <a:pos x="T4" y="T5"/>
                </a:cxn>
                <a:cxn ang="0">
                  <a:pos x="T6" y="T7"/>
                </a:cxn>
                <a:cxn ang="0">
                  <a:pos x="T8" y="T9"/>
                </a:cxn>
              </a:cxnLst>
              <a:rect l="0" t="0" r="r" b="b"/>
              <a:pathLst>
                <a:path w="42" h="42">
                  <a:moveTo>
                    <a:pt x="39" y="15"/>
                  </a:moveTo>
                  <a:cubicBezTo>
                    <a:pt x="42" y="25"/>
                    <a:pt x="37" y="36"/>
                    <a:pt x="27" y="39"/>
                  </a:cubicBezTo>
                  <a:cubicBezTo>
                    <a:pt x="17" y="42"/>
                    <a:pt x="7" y="37"/>
                    <a:pt x="3" y="27"/>
                  </a:cubicBezTo>
                  <a:cubicBezTo>
                    <a:pt x="0" y="17"/>
                    <a:pt x="5" y="7"/>
                    <a:pt x="15" y="3"/>
                  </a:cubicBezTo>
                  <a:cubicBezTo>
                    <a:pt x="25" y="0"/>
                    <a:pt x="36" y="5"/>
                    <a:pt x="3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0" name="Freeform 12"/>
            <p:cNvSpPr>
              <a:spLocks/>
            </p:cNvSpPr>
            <p:nvPr/>
          </p:nvSpPr>
          <p:spPr bwMode="auto">
            <a:xfrm>
              <a:off x="1458913" y="1144588"/>
              <a:ext cx="112712" cy="112713"/>
            </a:xfrm>
            <a:custGeom>
              <a:avLst/>
              <a:gdLst>
                <a:gd name="T0" fmla="*/ 36 w 36"/>
                <a:gd name="T1" fmla="*/ 18 h 36"/>
                <a:gd name="T2" fmla="*/ 18 w 36"/>
                <a:gd name="T3" fmla="*/ 36 h 36"/>
                <a:gd name="T4" fmla="*/ 0 w 36"/>
                <a:gd name="T5" fmla="*/ 18 h 36"/>
                <a:gd name="T6" fmla="*/ 18 w 36"/>
                <a:gd name="T7" fmla="*/ 0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cubicBezTo>
                    <a:pt x="36" y="27"/>
                    <a:pt x="28" y="36"/>
                    <a:pt x="18" y="36"/>
                  </a:cubicBezTo>
                  <a:cubicBezTo>
                    <a:pt x="8" y="36"/>
                    <a:pt x="0" y="28"/>
                    <a:pt x="0" y="18"/>
                  </a:cubicBezTo>
                  <a:cubicBezTo>
                    <a:pt x="0" y="8"/>
                    <a:pt x="8" y="0"/>
                    <a:pt x="18" y="0"/>
                  </a:cubicBezTo>
                  <a:cubicBezTo>
                    <a:pt x="27" y="0"/>
                    <a:pt x="35" y="8"/>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1" name="Freeform 13"/>
            <p:cNvSpPr>
              <a:spLocks/>
            </p:cNvSpPr>
            <p:nvPr/>
          </p:nvSpPr>
          <p:spPr bwMode="auto">
            <a:xfrm>
              <a:off x="1433513" y="1298575"/>
              <a:ext cx="115887" cy="115888"/>
            </a:xfrm>
            <a:custGeom>
              <a:avLst/>
              <a:gdLst>
                <a:gd name="T0" fmla="*/ 35 w 37"/>
                <a:gd name="T1" fmla="*/ 24 h 37"/>
                <a:gd name="T2" fmla="*/ 14 w 37"/>
                <a:gd name="T3" fmla="*/ 35 h 37"/>
                <a:gd name="T4" fmla="*/ 3 w 37"/>
                <a:gd name="T5" fmla="*/ 14 h 37"/>
                <a:gd name="T6" fmla="*/ 24 w 37"/>
                <a:gd name="T7" fmla="*/ 3 h 37"/>
                <a:gd name="T8" fmla="*/ 35 w 37"/>
                <a:gd name="T9" fmla="*/ 24 h 37"/>
              </a:gdLst>
              <a:ahLst/>
              <a:cxnLst>
                <a:cxn ang="0">
                  <a:pos x="T0" y="T1"/>
                </a:cxn>
                <a:cxn ang="0">
                  <a:pos x="T2" y="T3"/>
                </a:cxn>
                <a:cxn ang="0">
                  <a:pos x="T4" y="T5"/>
                </a:cxn>
                <a:cxn ang="0">
                  <a:pos x="T6" y="T7"/>
                </a:cxn>
                <a:cxn ang="0">
                  <a:pos x="T8" y="T9"/>
                </a:cxn>
              </a:cxnLst>
              <a:rect l="0" t="0" r="r" b="b"/>
              <a:pathLst>
                <a:path w="37" h="37">
                  <a:moveTo>
                    <a:pt x="35" y="24"/>
                  </a:moveTo>
                  <a:cubicBezTo>
                    <a:pt x="32" y="33"/>
                    <a:pt x="23" y="37"/>
                    <a:pt x="14" y="35"/>
                  </a:cubicBezTo>
                  <a:cubicBezTo>
                    <a:pt x="5" y="32"/>
                    <a:pt x="0" y="23"/>
                    <a:pt x="3" y="14"/>
                  </a:cubicBezTo>
                  <a:cubicBezTo>
                    <a:pt x="6" y="5"/>
                    <a:pt x="15" y="0"/>
                    <a:pt x="24" y="3"/>
                  </a:cubicBezTo>
                  <a:cubicBezTo>
                    <a:pt x="32" y="6"/>
                    <a:pt x="37" y="15"/>
                    <a:pt x="3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2" name="Freeform 14"/>
            <p:cNvSpPr>
              <a:spLocks/>
            </p:cNvSpPr>
            <p:nvPr/>
          </p:nvSpPr>
          <p:spPr bwMode="auto">
            <a:xfrm>
              <a:off x="1366838" y="1443038"/>
              <a:ext cx="114300" cy="112713"/>
            </a:xfrm>
            <a:custGeom>
              <a:avLst/>
              <a:gdLst>
                <a:gd name="T0" fmla="*/ 31 w 36"/>
                <a:gd name="T1" fmla="*/ 27 h 36"/>
                <a:gd name="T2" fmla="*/ 9 w 36"/>
                <a:gd name="T3" fmla="*/ 31 h 36"/>
                <a:gd name="T4" fmla="*/ 5 w 36"/>
                <a:gd name="T5" fmla="*/ 9 h 36"/>
                <a:gd name="T6" fmla="*/ 27 w 36"/>
                <a:gd name="T7" fmla="*/ 5 h 36"/>
                <a:gd name="T8" fmla="*/ 31 w 36"/>
                <a:gd name="T9" fmla="*/ 27 h 36"/>
              </a:gdLst>
              <a:ahLst/>
              <a:cxnLst>
                <a:cxn ang="0">
                  <a:pos x="T0" y="T1"/>
                </a:cxn>
                <a:cxn ang="0">
                  <a:pos x="T2" y="T3"/>
                </a:cxn>
                <a:cxn ang="0">
                  <a:pos x="T4" y="T5"/>
                </a:cxn>
                <a:cxn ang="0">
                  <a:pos x="T6" y="T7"/>
                </a:cxn>
                <a:cxn ang="0">
                  <a:pos x="T8" y="T9"/>
                </a:cxn>
              </a:cxnLst>
              <a:rect l="0" t="0" r="r" b="b"/>
              <a:pathLst>
                <a:path w="36" h="36">
                  <a:moveTo>
                    <a:pt x="31" y="27"/>
                  </a:moveTo>
                  <a:cubicBezTo>
                    <a:pt x="26" y="34"/>
                    <a:pt x="16" y="36"/>
                    <a:pt x="9" y="31"/>
                  </a:cubicBezTo>
                  <a:cubicBezTo>
                    <a:pt x="2" y="26"/>
                    <a:pt x="0" y="16"/>
                    <a:pt x="5" y="9"/>
                  </a:cubicBezTo>
                  <a:cubicBezTo>
                    <a:pt x="10" y="2"/>
                    <a:pt x="20" y="0"/>
                    <a:pt x="27" y="5"/>
                  </a:cubicBezTo>
                  <a:cubicBezTo>
                    <a:pt x="34" y="10"/>
                    <a:pt x="36" y="20"/>
                    <a:pt x="3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3" name="Freeform 15"/>
            <p:cNvSpPr>
              <a:spLocks/>
            </p:cNvSpPr>
            <p:nvPr/>
          </p:nvSpPr>
          <p:spPr bwMode="auto">
            <a:xfrm>
              <a:off x="1260475" y="1562100"/>
              <a:ext cx="106362" cy="104775"/>
            </a:xfrm>
            <a:custGeom>
              <a:avLst/>
              <a:gdLst>
                <a:gd name="T0" fmla="*/ 26 w 34"/>
                <a:gd name="T1" fmla="*/ 28 h 33"/>
                <a:gd name="T2" fmla="*/ 5 w 34"/>
                <a:gd name="T3" fmla="*/ 26 h 33"/>
                <a:gd name="T4" fmla="*/ 8 w 34"/>
                <a:gd name="T5" fmla="*/ 5 h 33"/>
                <a:gd name="T6" fmla="*/ 29 w 34"/>
                <a:gd name="T7" fmla="*/ 8 h 33"/>
                <a:gd name="T8" fmla="*/ 26 w 34"/>
                <a:gd name="T9" fmla="*/ 28 h 33"/>
              </a:gdLst>
              <a:ahLst/>
              <a:cxnLst>
                <a:cxn ang="0">
                  <a:pos x="T0" y="T1"/>
                </a:cxn>
                <a:cxn ang="0">
                  <a:pos x="T2" y="T3"/>
                </a:cxn>
                <a:cxn ang="0">
                  <a:pos x="T4" y="T5"/>
                </a:cxn>
                <a:cxn ang="0">
                  <a:pos x="T6" y="T7"/>
                </a:cxn>
                <a:cxn ang="0">
                  <a:pos x="T8" y="T9"/>
                </a:cxn>
              </a:cxnLst>
              <a:rect l="0" t="0" r="r" b="b"/>
              <a:pathLst>
                <a:path w="34" h="33">
                  <a:moveTo>
                    <a:pt x="26" y="28"/>
                  </a:moveTo>
                  <a:cubicBezTo>
                    <a:pt x="20" y="33"/>
                    <a:pt x="10" y="32"/>
                    <a:pt x="5" y="26"/>
                  </a:cubicBezTo>
                  <a:cubicBezTo>
                    <a:pt x="0" y="19"/>
                    <a:pt x="2" y="10"/>
                    <a:pt x="8" y="5"/>
                  </a:cubicBezTo>
                  <a:cubicBezTo>
                    <a:pt x="15" y="0"/>
                    <a:pt x="24" y="1"/>
                    <a:pt x="29" y="8"/>
                  </a:cubicBezTo>
                  <a:cubicBezTo>
                    <a:pt x="34" y="14"/>
                    <a:pt x="32" y="23"/>
                    <a:pt x="2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4" name="Freeform 16"/>
            <p:cNvSpPr>
              <a:spLocks/>
            </p:cNvSpPr>
            <p:nvPr/>
          </p:nvSpPr>
          <p:spPr bwMode="auto">
            <a:xfrm>
              <a:off x="1125538" y="1641475"/>
              <a:ext cx="96837" cy="96838"/>
            </a:xfrm>
            <a:custGeom>
              <a:avLst/>
              <a:gdLst>
                <a:gd name="T0" fmla="*/ 20 w 31"/>
                <a:gd name="T1" fmla="*/ 29 h 31"/>
                <a:gd name="T2" fmla="*/ 3 w 31"/>
                <a:gd name="T3" fmla="*/ 20 h 31"/>
                <a:gd name="T4" fmla="*/ 11 w 31"/>
                <a:gd name="T5" fmla="*/ 3 h 31"/>
                <a:gd name="T6" fmla="*/ 29 w 31"/>
                <a:gd name="T7" fmla="*/ 11 h 31"/>
                <a:gd name="T8" fmla="*/ 20 w 31"/>
                <a:gd name="T9" fmla="*/ 29 h 31"/>
              </a:gdLst>
              <a:ahLst/>
              <a:cxnLst>
                <a:cxn ang="0">
                  <a:pos x="T0" y="T1"/>
                </a:cxn>
                <a:cxn ang="0">
                  <a:pos x="T2" y="T3"/>
                </a:cxn>
                <a:cxn ang="0">
                  <a:pos x="T4" y="T5"/>
                </a:cxn>
                <a:cxn ang="0">
                  <a:pos x="T6" y="T7"/>
                </a:cxn>
                <a:cxn ang="0">
                  <a:pos x="T8" y="T9"/>
                </a:cxn>
              </a:cxnLst>
              <a:rect l="0" t="0" r="r" b="b"/>
              <a:pathLst>
                <a:path w="31" h="31">
                  <a:moveTo>
                    <a:pt x="20" y="29"/>
                  </a:moveTo>
                  <a:cubicBezTo>
                    <a:pt x="13" y="31"/>
                    <a:pt x="5" y="28"/>
                    <a:pt x="3" y="20"/>
                  </a:cubicBezTo>
                  <a:cubicBezTo>
                    <a:pt x="0" y="13"/>
                    <a:pt x="4" y="5"/>
                    <a:pt x="11" y="3"/>
                  </a:cubicBezTo>
                  <a:cubicBezTo>
                    <a:pt x="18" y="0"/>
                    <a:pt x="26" y="4"/>
                    <a:pt x="29" y="11"/>
                  </a:cubicBezTo>
                  <a:cubicBezTo>
                    <a:pt x="31" y="18"/>
                    <a:pt x="28" y="26"/>
                    <a:pt x="2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5" name="Freeform 17"/>
            <p:cNvSpPr>
              <a:spLocks/>
            </p:cNvSpPr>
            <p:nvPr/>
          </p:nvSpPr>
          <p:spPr bwMode="auto">
            <a:xfrm>
              <a:off x="977900" y="1679575"/>
              <a:ext cx="80962" cy="80963"/>
            </a:xfrm>
            <a:custGeom>
              <a:avLst/>
              <a:gdLst>
                <a:gd name="T0" fmla="*/ 14 w 26"/>
                <a:gd name="T1" fmla="*/ 26 h 26"/>
                <a:gd name="T2" fmla="*/ 0 w 26"/>
                <a:gd name="T3" fmla="*/ 14 h 26"/>
                <a:gd name="T4" fmla="*/ 13 w 26"/>
                <a:gd name="T5" fmla="*/ 0 h 26"/>
                <a:gd name="T6" fmla="*/ 26 w 26"/>
                <a:gd name="T7" fmla="*/ 13 h 26"/>
                <a:gd name="T8" fmla="*/ 14 w 26"/>
                <a:gd name="T9" fmla="*/ 26 h 26"/>
              </a:gdLst>
              <a:ahLst/>
              <a:cxnLst>
                <a:cxn ang="0">
                  <a:pos x="T0" y="T1"/>
                </a:cxn>
                <a:cxn ang="0">
                  <a:pos x="T2" y="T3"/>
                </a:cxn>
                <a:cxn ang="0">
                  <a:pos x="T4" y="T5"/>
                </a:cxn>
                <a:cxn ang="0">
                  <a:pos x="T6" y="T7"/>
                </a:cxn>
                <a:cxn ang="0">
                  <a:pos x="T8" y="T9"/>
                </a:cxn>
              </a:cxnLst>
              <a:rect l="0" t="0" r="r" b="b"/>
              <a:pathLst>
                <a:path w="26" h="26">
                  <a:moveTo>
                    <a:pt x="14" y="26"/>
                  </a:moveTo>
                  <a:cubicBezTo>
                    <a:pt x="6" y="26"/>
                    <a:pt x="0" y="21"/>
                    <a:pt x="0" y="14"/>
                  </a:cubicBezTo>
                  <a:cubicBezTo>
                    <a:pt x="0" y="6"/>
                    <a:pt x="6" y="0"/>
                    <a:pt x="13" y="0"/>
                  </a:cubicBezTo>
                  <a:cubicBezTo>
                    <a:pt x="20" y="0"/>
                    <a:pt x="26" y="6"/>
                    <a:pt x="26" y="13"/>
                  </a:cubicBezTo>
                  <a:cubicBezTo>
                    <a:pt x="26" y="20"/>
                    <a:pt x="21" y="26"/>
                    <a:pt x="1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6" name="Freeform 18"/>
            <p:cNvSpPr>
              <a:spLocks/>
            </p:cNvSpPr>
            <p:nvPr/>
          </p:nvSpPr>
          <p:spPr bwMode="auto">
            <a:xfrm>
              <a:off x="820738" y="1657350"/>
              <a:ext cx="84137" cy="87313"/>
            </a:xfrm>
            <a:custGeom>
              <a:avLst/>
              <a:gdLst>
                <a:gd name="T0" fmla="*/ 10 w 27"/>
                <a:gd name="T1" fmla="*/ 26 h 28"/>
                <a:gd name="T2" fmla="*/ 1 w 27"/>
                <a:gd name="T3" fmla="*/ 11 h 28"/>
                <a:gd name="T4" fmla="*/ 17 w 27"/>
                <a:gd name="T5" fmla="*/ 2 h 28"/>
                <a:gd name="T6" fmla="*/ 25 w 27"/>
                <a:gd name="T7" fmla="*/ 17 h 28"/>
                <a:gd name="T8" fmla="*/ 10 w 27"/>
                <a:gd name="T9" fmla="*/ 26 h 28"/>
              </a:gdLst>
              <a:ahLst/>
              <a:cxnLst>
                <a:cxn ang="0">
                  <a:pos x="T0" y="T1"/>
                </a:cxn>
                <a:cxn ang="0">
                  <a:pos x="T2" y="T3"/>
                </a:cxn>
                <a:cxn ang="0">
                  <a:pos x="T4" y="T5"/>
                </a:cxn>
                <a:cxn ang="0">
                  <a:pos x="T6" y="T7"/>
                </a:cxn>
                <a:cxn ang="0">
                  <a:pos x="T8" y="T9"/>
                </a:cxn>
              </a:cxnLst>
              <a:rect l="0" t="0" r="r" b="b"/>
              <a:pathLst>
                <a:path w="27" h="28">
                  <a:moveTo>
                    <a:pt x="10" y="26"/>
                  </a:moveTo>
                  <a:cubicBezTo>
                    <a:pt x="3" y="24"/>
                    <a:pt x="0" y="17"/>
                    <a:pt x="1" y="11"/>
                  </a:cubicBezTo>
                  <a:cubicBezTo>
                    <a:pt x="3" y="4"/>
                    <a:pt x="10" y="0"/>
                    <a:pt x="17" y="2"/>
                  </a:cubicBezTo>
                  <a:cubicBezTo>
                    <a:pt x="23" y="4"/>
                    <a:pt x="27" y="11"/>
                    <a:pt x="25" y="17"/>
                  </a:cubicBezTo>
                  <a:cubicBezTo>
                    <a:pt x="23" y="24"/>
                    <a:pt x="16" y="28"/>
                    <a:pt x="1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7" name="Freeform 19"/>
            <p:cNvSpPr>
              <a:spLocks/>
            </p:cNvSpPr>
            <p:nvPr/>
          </p:nvSpPr>
          <p:spPr bwMode="auto">
            <a:xfrm>
              <a:off x="676275" y="1593850"/>
              <a:ext cx="80962" cy="82550"/>
            </a:xfrm>
            <a:custGeom>
              <a:avLst/>
              <a:gdLst>
                <a:gd name="T0" fmla="*/ 7 w 26"/>
                <a:gd name="T1" fmla="*/ 22 h 26"/>
                <a:gd name="T2" fmla="*/ 4 w 26"/>
                <a:gd name="T3" fmla="*/ 6 h 26"/>
                <a:gd name="T4" fmla="*/ 20 w 26"/>
                <a:gd name="T5" fmla="*/ 3 h 26"/>
                <a:gd name="T6" fmla="*/ 23 w 26"/>
                <a:gd name="T7" fmla="*/ 19 h 26"/>
                <a:gd name="T8" fmla="*/ 7 w 26"/>
                <a:gd name="T9" fmla="*/ 22 h 26"/>
              </a:gdLst>
              <a:ahLst/>
              <a:cxnLst>
                <a:cxn ang="0">
                  <a:pos x="T0" y="T1"/>
                </a:cxn>
                <a:cxn ang="0">
                  <a:pos x="T2" y="T3"/>
                </a:cxn>
                <a:cxn ang="0">
                  <a:pos x="T4" y="T5"/>
                </a:cxn>
                <a:cxn ang="0">
                  <a:pos x="T6" y="T7"/>
                </a:cxn>
                <a:cxn ang="0">
                  <a:pos x="T8" y="T9"/>
                </a:cxn>
              </a:cxnLst>
              <a:rect l="0" t="0" r="r" b="b"/>
              <a:pathLst>
                <a:path w="26" h="26">
                  <a:moveTo>
                    <a:pt x="7" y="22"/>
                  </a:moveTo>
                  <a:cubicBezTo>
                    <a:pt x="2" y="19"/>
                    <a:pt x="0" y="12"/>
                    <a:pt x="4" y="6"/>
                  </a:cubicBezTo>
                  <a:cubicBezTo>
                    <a:pt x="7" y="1"/>
                    <a:pt x="15" y="0"/>
                    <a:pt x="20" y="3"/>
                  </a:cubicBezTo>
                  <a:cubicBezTo>
                    <a:pt x="25" y="7"/>
                    <a:pt x="26" y="14"/>
                    <a:pt x="23" y="19"/>
                  </a:cubicBezTo>
                  <a:cubicBezTo>
                    <a:pt x="19" y="24"/>
                    <a:pt x="12" y="26"/>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8" name="Freeform 20"/>
            <p:cNvSpPr>
              <a:spLocks/>
            </p:cNvSpPr>
            <p:nvPr/>
          </p:nvSpPr>
          <p:spPr bwMode="auto">
            <a:xfrm>
              <a:off x="561975" y="1487488"/>
              <a:ext cx="79375" cy="77788"/>
            </a:xfrm>
            <a:custGeom>
              <a:avLst/>
              <a:gdLst>
                <a:gd name="T0" fmla="*/ 4 w 25"/>
                <a:gd name="T1" fmla="*/ 19 h 25"/>
                <a:gd name="T2" fmla="*/ 6 w 25"/>
                <a:gd name="T3" fmla="*/ 4 h 25"/>
                <a:gd name="T4" fmla="*/ 21 w 25"/>
                <a:gd name="T5" fmla="*/ 6 h 25"/>
                <a:gd name="T6" fmla="*/ 19 w 25"/>
                <a:gd name="T7" fmla="*/ 21 h 25"/>
                <a:gd name="T8" fmla="*/ 4 w 25"/>
                <a:gd name="T9" fmla="*/ 19 h 25"/>
              </a:gdLst>
              <a:ahLst/>
              <a:cxnLst>
                <a:cxn ang="0">
                  <a:pos x="T0" y="T1"/>
                </a:cxn>
                <a:cxn ang="0">
                  <a:pos x="T2" y="T3"/>
                </a:cxn>
                <a:cxn ang="0">
                  <a:pos x="T4" y="T5"/>
                </a:cxn>
                <a:cxn ang="0">
                  <a:pos x="T6" y="T7"/>
                </a:cxn>
                <a:cxn ang="0">
                  <a:pos x="T8" y="T9"/>
                </a:cxn>
              </a:cxnLst>
              <a:rect l="0" t="0" r="r" b="b"/>
              <a:pathLst>
                <a:path w="25" h="25">
                  <a:moveTo>
                    <a:pt x="4" y="19"/>
                  </a:moveTo>
                  <a:cubicBezTo>
                    <a:pt x="0" y="14"/>
                    <a:pt x="1" y="8"/>
                    <a:pt x="6" y="4"/>
                  </a:cubicBezTo>
                  <a:cubicBezTo>
                    <a:pt x="10" y="0"/>
                    <a:pt x="17" y="1"/>
                    <a:pt x="21" y="6"/>
                  </a:cubicBezTo>
                  <a:cubicBezTo>
                    <a:pt x="25" y="10"/>
                    <a:pt x="24" y="17"/>
                    <a:pt x="19" y="21"/>
                  </a:cubicBezTo>
                  <a:cubicBezTo>
                    <a:pt x="14" y="25"/>
                    <a:pt x="8" y="24"/>
                    <a:pt x="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79" name="Freeform 21"/>
            <p:cNvSpPr>
              <a:spLocks/>
            </p:cNvSpPr>
            <p:nvPr/>
          </p:nvSpPr>
          <p:spPr bwMode="auto">
            <a:xfrm>
              <a:off x="484188" y="1349375"/>
              <a:ext cx="77787" cy="77788"/>
            </a:xfrm>
            <a:custGeom>
              <a:avLst/>
              <a:gdLst>
                <a:gd name="T0" fmla="*/ 3 w 25"/>
                <a:gd name="T1" fmla="*/ 16 h 25"/>
                <a:gd name="T2" fmla="*/ 9 w 25"/>
                <a:gd name="T3" fmla="*/ 2 h 25"/>
                <a:gd name="T4" fmla="*/ 23 w 25"/>
                <a:gd name="T5" fmla="*/ 9 h 25"/>
                <a:gd name="T6" fmla="*/ 16 w 25"/>
                <a:gd name="T7" fmla="*/ 23 h 25"/>
                <a:gd name="T8" fmla="*/ 3 w 25"/>
                <a:gd name="T9" fmla="*/ 16 h 25"/>
              </a:gdLst>
              <a:ahLst/>
              <a:cxnLst>
                <a:cxn ang="0">
                  <a:pos x="T0" y="T1"/>
                </a:cxn>
                <a:cxn ang="0">
                  <a:pos x="T2" y="T3"/>
                </a:cxn>
                <a:cxn ang="0">
                  <a:pos x="T4" y="T5"/>
                </a:cxn>
                <a:cxn ang="0">
                  <a:pos x="T6" y="T7"/>
                </a:cxn>
                <a:cxn ang="0">
                  <a:pos x="T8" y="T9"/>
                </a:cxn>
              </a:cxnLst>
              <a:rect l="0" t="0" r="r" b="b"/>
              <a:pathLst>
                <a:path w="25" h="25">
                  <a:moveTo>
                    <a:pt x="3" y="16"/>
                  </a:moveTo>
                  <a:cubicBezTo>
                    <a:pt x="0" y="11"/>
                    <a:pt x="3" y="5"/>
                    <a:pt x="9" y="2"/>
                  </a:cubicBezTo>
                  <a:cubicBezTo>
                    <a:pt x="14" y="0"/>
                    <a:pt x="21" y="3"/>
                    <a:pt x="23" y="9"/>
                  </a:cubicBezTo>
                  <a:cubicBezTo>
                    <a:pt x="25" y="14"/>
                    <a:pt x="22" y="21"/>
                    <a:pt x="16" y="23"/>
                  </a:cubicBezTo>
                  <a:cubicBezTo>
                    <a:pt x="11" y="25"/>
                    <a:pt x="5" y="22"/>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80" name="Freeform 22"/>
            <p:cNvSpPr>
              <a:spLocks/>
            </p:cNvSpPr>
            <p:nvPr/>
          </p:nvSpPr>
          <p:spPr bwMode="auto">
            <a:xfrm>
              <a:off x="458788" y="1200150"/>
              <a:ext cx="66675" cy="66675"/>
            </a:xfrm>
            <a:custGeom>
              <a:avLst/>
              <a:gdLst>
                <a:gd name="T0" fmla="*/ 0 w 21"/>
                <a:gd name="T1" fmla="*/ 11 h 21"/>
                <a:gd name="T2" fmla="*/ 10 w 21"/>
                <a:gd name="T3" fmla="*/ 0 h 21"/>
                <a:gd name="T4" fmla="*/ 21 w 21"/>
                <a:gd name="T5" fmla="*/ 10 h 21"/>
                <a:gd name="T6" fmla="*/ 11 w 21"/>
                <a:gd name="T7" fmla="*/ 20 h 21"/>
                <a:gd name="T8" fmla="*/ 0 w 21"/>
                <a:gd name="T9" fmla="*/ 11 h 21"/>
              </a:gdLst>
              <a:ahLst/>
              <a:cxnLst>
                <a:cxn ang="0">
                  <a:pos x="T0" y="T1"/>
                </a:cxn>
                <a:cxn ang="0">
                  <a:pos x="T2" y="T3"/>
                </a:cxn>
                <a:cxn ang="0">
                  <a:pos x="T4" y="T5"/>
                </a:cxn>
                <a:cxn ang="0">
                  <a:pos x="T6" y="T7"/>
                </a:cxn>
                <a:cxn ang="0">
                  <a:pos x="T8" y="T9"/>
                </a:cxn>
              </a:cxnLst>
              <a:rect l="0" t="0" r="r" b="b"/>
              <a:pathLst>
                <a:path w="21" h="21">
                  <a:moveTo>
                    <a:pt x="0" y="11"/>
                  </a:moveTo>
                  <a:cubicBezTo>
                    <a:pt x="0" y="5"/>
                    <a:pt x="4" y="0"/>
                    <a:pt x="10" y="0"/>
                  </a:cubicBezTo>
                  <a:cubicBezTo>
                    <a:pt x="16" y="0"/>
                    <a:pt x="20" y="4"/>
                    <a:pt x="21" y="10"/>
                  </a:cubicBezTo>
                  <a:cubicBezTo>
                    <a:pt x="21" y="15"/>
                    <a:pt x="17" y="20"/>
                    <a:pt x="11" y="20"/>
                  </a:cubicBezTo>
                  <a:cubicBezTo>
                    <a:pt x="5" y="21"/>
                    <a:pt x="1" y="16"/>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81" name="Freeform 23"/>
            <p:cNvSpPr>
              <a:spLocks/>
            </p:cNvSpPr>
            <p:nvPr/>
          </p:nvSpPr>
          <p:spPr bwMode="auto">
            <a:xfrm>
              <a:off x="474663" y="1039813"/>
              <a:ext cx="66675" cy="69850"/>
            </a:xfrm>
            <a:custGeom>
              <a:avLst/>
              <a:gdLst>
                <a:gd name="T0" fmla="*/ 2 w 21"/>
                <a:gd name="T1" fmla="*/ 9 h 22"/>
                <a:gd name="T2" fmla="*/ 13 w 21"/>
                <a:gd name="T3" fmla="*/ 2 h 22"/>
                <a:gd name="T4" fmla="*/ 20 w 21"/>
                <a:gd name="T5" fmla="*/ 14 h 22"/>
                <a:gd name="T6" fmla="*/ 8 w 21"/>
                <a:gd name="T7" fmla="*/ 20 h 22"/>
                <a:gd name="T8" fmla="*/ 2 w 21"/>
                <a:gd name="T9" fmla="*/ 9 h 22"/>
              </a:gdLst>
              <a:ahLst/>
              <a:cxnLst>
                <a:cxn ang="0">
                  <a:pos x="T0" y="T1"/>
                </a:cxn>
                <a:cxn ang="0">
                  <a:pos x="T2" y="T3"/>
                </a:cxn>
                <a:cxn ang="0">
                  <a:pos x="T4" y="T5"/>
                </a:cxn>
                <a:cxn ang="0">
                  <a:pos x="T6" y="T7"/>
                </a:cxn>
                <a:cxn ang="0">
                  <a:pos x="T8" y="T9"/>
                </a:cxn>
              </a:cxnLst>
              <a:rect l="0" t="0" r="r" b="b"/>
              <a:pathLst>
                <a:path w="21" h="22">
                  <a:moveTo>
                    <a:pt x="2" y="9"/>
                  </a:moveTo>
                  <a:cubicBezTo>
                    <a:pt x="3" y="3"/>
                    <a:pt x="8" y="0"/>
                    <a:pt x="13" y="2"/>
                  </a:cubicBezTo>
                  <a:cubicBezTo>
                    <a:pt x="18" y="3"/>
                    <a:pt x="21" y="8"/>
                    <a:pt x="20" y="14"/>
                  </a:cubicBezTo>
                  <a:cubicBezTo>
                    <a:pt x="19" y="19"/>
                    <a:pt x="13" y="22"/>
                    <a:pt x="8" y="20"/>
                  </a:cubicBezTo>
                  <a:cubicBezTo>
                    <a:pt x="3" y="19"/>
                    <a:pt x="0" y="14"/>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82" name="Freeform 24"/>
            <p:cNvSpPr>
              <a:spLocks/>
            </p:cNvSpPr>
            <p:nvPr/>
          </p:nvSpPr>
          <p:spPr bwMode="auto">
            <a:xfrm>
              <a:off x="981075" y="842963"/>
              <a:ext cx="46037" cy="304800"/>
            </a:xfrm>
            <a:custGeom>
              <a:avLst/>
              <a:gdLst>
                <a:gd name="T0" fmla="*/ 0 w 15"/>
                <a:gd name="T1" fmla="*/ 0 h 97"/>
                <a:gd name="T2" fmla="*/ 15 w 15"/>
                <a:gd name="T3" fmla="*/ 0 h 97"/>
                <a:gd name="T4" fmla="*/ 15 w 15"/>
                <a:gd name="T5" fmla="*/ 97 h 97"/>
                <a:gd name="T6" fmla="*/ 7 w 15"/>
                <a:gd name="T7" fmla="*/ 95 h 97"/>
                <a:gd name="T8" fmla="*/ 0 w 15"/>
                <a:gd name="T9" fmla="*/ 97 h 97"/>
                <a:gd name="T10" fmla="*/ 0 w 15"/>
                <a:gd name="T11" fmla="*/ 0 h 97"/>
              </a:gdLst>
              <a:ahLst/>
              <a:cxnLst>
                <a:cxn ang="0">
                  <a:pos x="T0" y="T1"/>
                </a:cxn>
                <a:cxn ang="0">
                  <a:pos x="T2" y="T3"/>
                </a:cxn>
                <a:cxn ang="0">
                  <a:pos x="T4" y="T5"/>
                </a:cxn>
                <a:cxn ang="0">
                  <a:pos x="T6" y="T7"/>
                </a:cxn>
                <a:cxn ang="0">
                  <a:pos x="T8" y="T9"/>
                </a:cxn>
                <a:cxn ang="0">
                  <a:pos x="T10" y="T11"/>
                </a:cxn>
              </a:cxnLst>
              <a:rect l="0" t="0" r="r" b="b"/>
              <a:pathLst>
                <a:path w="15" h="97">
                  <a:moveTo>
                    <a:pt x="0" y="0"/>
                  </a:moveTo>
                  <a:cubicBezTo>
                    <a:pt x="15" y="0"/>
                    <a:pt x="15" y="0"/>
                    <a:pt x="15" y="0"/>
                  </a:cubicBezTo>
                  <a:cubicBezTo>
                    <a:pt x="15" y="97"/>
                    <a:pt x="15" y="97"/>
                    <a:pt x="15" y="97"/>
                  </a:cubicBezTo>
                  <a:cubicBezTo>
                    <a:pt x="12" y="96"/>
                    <a:pt x="10" y="95"/>
                    <a:pt x="7" y="95"/>
                  </a:cubicBezTo>
                  <a:cubicBezTo>
                    <a:pt x="4" y="95"/>
                    <a:pt x="2" y="96"/>
                    <a:pt x="0" y="97"/>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sp>
          <p:nvSpPr>
            <p:cNvPr id="183" name="Freeform 25"/>
            <p:cNvSpPr>
              <a:spLocks/>
            </p:cNvSpPr>
            <p:nvPr/>
          </p:nvSpPr>
          <p:spPr bwMode="auto">
            <a:xfrm>
              <a:off x="571500" y="1074738"/>
              <a:ext cx="371475" cy="128588"/>
            </a:xfrm>
            <a:custGeom>
              <a:avLst/>
              <a:gdLst>
                <a:gd name="T0" fmla="*/ 0 w 118"/>
                <a:gd name="T1" fmla="*/ 7 h 41"/>
                <a:gd name="T2" fmla="*/ 2 w 118"/>
                <a:gd name="T3" fmla="*/ 0 h 41"/>
                <a:gd name="T4" fmla="*/ 118 w 118"/>
                <a:gd name="T5" fmla="*/ 33 h 41"/>
                <a:gd name="T6" fmla="*/ 116 w 118"/>
                <a:gd name="T7" fmla="*/ 41 h 41"/>
                <a:gd name="T8" fmla="*/ 0 w 118"/>
                <a:gd name="T9" fmla="*/ 7 h 41"/>
              </a:gdLst>
              <a:ahLst/>
              <a:cxnLst>
                <a:cxn ang="0">
                  <a:pos x="T0" y="T1"/>
                </a:cxn>
                <a:cxn ang="0">
                  <a:pos x="T2" y="T3"/>
                </a:cxn>
                <a:cxn ang="0">
                  <a:pos x="T4" y="T5"/>
                </a:cxn>
                <a:cxn ang="0">
                  <a:pos x="T6" y="T7"/>
                </a:cxn>
                <a:cxn ang="0">
                  <a:pos x="T8" y="T9"/>
                </a:cxn>
              </a:cxnLst>
              <a:rect l="0" t="0" r="r" b="b"/>
              <a:pathLst>
                <a:path w="118" h="41">
                  <a:moveTo>
                    <a:pt x="0" y="7"/>
                  </a:moveTo>
                  <a:cubicBezTo>
                    <a:pt x="2" y="0"/>
                    <a:pt x="2" y="0"/>
                    <a:pt x="2" y="0"/>
                  </a:cubicBezTo>
                  <a:cubicBezTo>
                    <a:pt x="118" y="33"/>
                    <a:pt x="118" y="33"/>
                    <a:pt x="118" y="33"/>
                  </a:cubicBezTo>
                  <a:cubicBezTo>
                    <a:pt x="117" y="35"/>
                    <a:pt x="116" y="38"/>
                    <a:pt x="116" y="41"/>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endParaRPr>
            </a:p>
          </p:txBody>
        </p:sp>
      </p:grpSp>
      <p:sp>
        <p:nvSpPr>
          <p:cNvPr id="184" name="Freeform 28"/>
          <p:cNvSpPr>
            <a:spLocks noChangeAspect="1" noEditPoints="1"/>
          </p:cNvSpPr>
          <p:nvPr/>
        </p:nvSpPr>
        <p:spPr bwMode="auto">
          <a:xfrm>
            <a:off x="3552518" y="1819849"/>
            <a:ext cx="440522" cy="310739"/>
          </a:xfrm>
          <a:custGeom>
            <a:avLst/>
            <a:gdLst>
              <a:gd name="T0" fmla="*/ 286 w 298"/>
              <a:gd name="T1" fmla="*/ 219 h 258"/>
              <a:gd name="T2" fmla="*/ 172 w 298"/>
              <a:gd name="T3" fmla="*/ 21 h 258"/>
              <a:gd name="T4" fmla="*/ 127 w 298"/>
              <a:gd name="T5" fmla="*/ 21 h 258"/>
              <a:gd name="T6" fmla="*/ 12 w 298"/>
              <a:gd name="T7" fmla="*/ 219 h 258"/>
              <a:gd name="T8" fmla="*/ 35 w 298"/>
              <a:gd name="T9" fmla="*/ 258 h 258"/>
              <a:gd name="T10" fmla="*/ 263 w 298"/>
              <a:gd name="T11" fmla="*/ 258 h 258"/>
              <a:gd name="T12" fmla="*/ 286 w 298"/>
              <a:gd name="T13" fmla="*/ 219 h 258"/>
              <a:gd name="T14" fmla="*/ 148 w 298"/>
              <a:gd name="T15" fmla="*/ 217 h 258"/>
              <a:gd name="T16" fmla="*/ 132 w 298"/>
              <a:gd name="T17" fmla="*/ 201 h 258"/>
              <a:gd name="T18" fmla="*/ 149 w 298"/>
              <a:gd name="T19" fmla="*/ 185 h 258"/>
              <a:gd name="T20" fmla="*/ 166 w 298"/>
              <a:gd name="T21" fmla="*/ 202 h 258"/>
              <a:gd name="T22" fmla="*/ 148 w 298"/>
              <a:gd name="T23" fmla="*/ 217 h 258"/>
              <a:gd name="T24" fmla="*/ 152 w 298"/>
              <a:gd name="T25" fmla="*/ 175 h 258"/>
              <a:gd name="T26" fmla="*/ 150 w 298"/>
              <a:gd name="T27" fmla="*/ 177 h 258"/>
              <a:gd name="T28" fmla="*/ 146 w 298"/>
              <a:gd name="T29" fmla="*/ 177 h 258"/>
              <a:gd name="T30" fmla="*/ 144 w 298"/>
              <a:gd name="T31" fmla="*/ 174 h 258"/>
              <a:gd name="T32" fmla="*/ 132 w 298"/>
              <a:gd name="T33" fmla="*/ 88 h 258"/>
              <a:gd name="T34" fmla="*/ 149 w 298"/>
              <a:gd name="T35" fmla="*/ 67 h 258"/>
              <a:gd name="T36" fmla="*/ 166 w 298"/>
              <a:gd name="T37" fmla="*/ 84 h 258"/>
              <a:gd name="T38" fmla="*/ 152 w 298"/>
              <a:gd name="T39" fmla="*/ 17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8" h="258">
                <a:moveTo>
                  <a:pt x="286" y="219"/>
                </a:moveTo>
                <a:cubicBezTo>
                  <a:pt x="172" y="21"/>
                  <a:pt x="172" y="21"/>
                  <a:pt x="172" y="21"/>
                </a:cubicBezTo>
                <a:cubicBezTo>
                  <a:pt x="159" y="0"/>
                  <a:pt x="139" y="0"/>
                  <a:pt x="127" y="21"/>
                </a:cubicBezTo>
                <a:cubicBezTo>
                  <a:pt x="12" y="219"/>
                  <a:pt x="12" y="219"/>
                  <a:pt x="12" y="219"/>
                </a:cubicBezTo>
                <a:cubicBezTo>
                  <a:pt x="0" y="241"/>
                  <a:pt x="10" y="258"/>
                  <a:pt x="35" y="258"/>
                </a:cubicBezTo>
                <a:cubicBezTo>
                  <a:pt x="263" y="258"/>
                  <a:pt x="263" y="258"/>
                  <a:pt x="263" y="258"/>
                </a:cubicBezTo>
                <a:cubicBezTo>
                  <a:pt x="288" y="258"/>
                  <a:pt x="298" y="241"/>
                  <a:pt x="286" y="219"/>
                </a:cubicBezTo>
                <a:close/>
                <a:moveTo>
                  <a:pt x="148" y="217"/>
                </a:moveTo>
                <a:cubicBezTo>
                  <a:pt x="140" y="217"/>
                  <a:pt x="132" y="211"/>
                  <a:pt x="132" y="201"/>
                </a:cubicBezTo>
                <a:cubicBezTo>
                  <a:pt x="132" y="195"/>
                  <a:pt x="137" y="185"/>
                  <a:pt x="149" y="185"/>
                </a:cubicBezTo>
                <a:cubicBezTo>
                  <a:pt x="160" y="185"/>
                  <a:pt x="166" y="193"/>
                  <a:pt x="166" y="202"/>
                </a:cubicBezTo>
                <a:cubicBezTo>
                  <a:pt x="166" y="211"/>
                  <a:pt x="160" y="217"/>
                  <a:pt x="148" y="217"/>
                </a:cubicBezTo>
                <a:close/>
                <a:moveTo>
                  <a:pt x="152" y="175"/>
                </a:moveTo>
                <a:cubicBezTo>
                  <a:pt x="152" y="176"/>
                  <a:pt x="152" y="177"/>
                  <a:pt x="150" y="177"/>
                </a:cubicBezTo>
                <a:cubicBezTo>
                  <a:pt x="146" y="177"/>
                  <a:pt x="146" y="177"/>
                  <a:pt x="146" y="177"/>
                </a:cubicBezTo>
                <a:cubicBezTo>
                  <a:pt x="145" y="177"/>
                  <a:pt x="144" y="176"/>
                  <a:pt x="144" y="174"/>
                </a:cubicBezTo>
                <a:cubicBezTo>
                  <a:pt x="143" y="152"/>
                  <a:pt x="132" y="97"/>
                  <a:pt x="132" y="88"/>
                </a:cubicBezTo>
                <a:cubicBezTo>
                  <a:pt x="132" y="76"/>
                  <a:pt x="136" y="67"/>
                  <a:pt x="149" y="67"/>
                </a:cubicBezTo>
                <a:cubicBezTo>
                  <a:pt x="161" y="67"/>
                  <a:pt x="166" y="73"/>
                  <a:pt x="166" y="84"/>
                </a:cubicBezTo>
                <a:cubicBezTo>
                  <a:pt x="166" y="97"/>
                  <a:pt x="153" y="153"/>
                  <a:pt x="152" y="175"/>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85" name="Freeform 81"/>
          <p:cNvSpPr>
            <a:spLocks noChangeAspect="1" noEditPoints="1"/>
          </p:cNvSpPr>
          <p:nvPr/>
        </p:nvSpPr>
        <p:spPr bwMode="auto">
          <a:xfrm>
            <a:off x="6356418" y="1778291"/>
            <a:ext cx="400287" cy="400288"/>
          </a:xfrm>
          <a:custGeom>
            <a:avLst/>
            <a:gdLst>
              <a:gd name="T0" fmla="*/ 50 w 99"/>
              <a:gd name="T1" fmla="*/ 0 h 99"/>
              <a:gd name="T2" fmla="*/ 0 w 99"/>
              <a:gd name="T3" fmla="*/ 50 h 99"/>
              <a:gd name="T4" fmla="*/ 50 w 99"/>
              <a:gd name="T5" fmla="*/ 99 h 99"/>
              <a:gd name="T6" fmla="*/ 99 w 99"/>
              <a:gd name="T7" fmla="*/ 50 h 99"/>
              <a:gd name="T8" fmla="*/ 50 w 99"/>
              <a:gd name="T9" fmla="*/ 0 h 99"/>
              <a:gd name="T10" fmla="*/ 54 w 99"/>
              <a:gd name="T11" fmla="*/ 75 h 99"/>
              <a:gd name="T12" fmla="*/ 54 w 99"/>
              <a:gd name="T13" fmla="*/ 83 h 99"/>
              <a:gd name="T14" fmla="*/ 43 w 99"/>
              <a:gd name="T15" fmla="*/ 83 h 99"/>
              <a:gd name="T16" fmla="*/ 43 w 99"/>
              <a:gd name="T17" fmla="*/ 75 h 99"/>
              <a:gd name="T18" fmla="*/ 27 w 99"/>
              <a:gd name="T19" fmla="*/ 72 h 99"/>
              <a:gd name="T20" fmla="*/ 30 w 99"/>
              <a:gd name="T21" fmla="*/ 60 h 99"/>
              <a:gd name="T22" fmla="*/ 46 w 99"/>
              <a:gd name="T23" fmla="*/ 64 h 99"/>
              <a:gd name="T24" fmla="*/ 54 w 99"/>
              <a:gd name="T25" fmla="*/ 60 h 99"/>
              <a:gd name="T26" fmla="*/ 45 w 99"/>
              <a:gd name="T27" fmla="*/ 54 h 99"/>
              <a:gd name="T28" fmla="*/ 28 w 99"/>
              <a:gd name="T29" fmla="*/ 38 h 99"/>
              <a:gd name="T30" fmla="*/ 44 w 99"/>
              <a:gd name="T31" fmla="*/ 23 h 99"/>
              <a:gd name="T32" fmla="*/ 44 w 99"/>
              <a:gd name="T33" fmla="*/ 15 h 99"/>
              <a:gd name="T34" fmla="*/ 54 w 99"/>
              <a:gd name="T35" fmla="*/ 15 h 99"/>
              <a:gd name="T36" fmla="*/ 54 w 99"/>
              <a:gd name="T37" fmla="*/ 22 h 99"/>
              <a:gd name="T38" fmla="*/ 68 w 99"/>
              <a:gd name="T39" fmla="*/ 25 h 99"/>
              <a:gd name="T40" fmla="*/ 65 w 99"/>
              <a:gd name="T41" fmla="*/ 36 h 99"/>
              <a:gd name="T42" fmla="*/ 51 w 99"/>
              <a:gd name="T43" fmla="*/ 33 h 99"/>
              <a:gd name="T44" fmla="*/ 44 w 99"/>
              <a:gd name="T45" fmla="*/ 37 h 99"/>
              <a:gd name="T46" fmla="*/ 55 w 99"/>
              <a:gd name="T47" fmla="*/ 43 h 99"/>
              <a:gd name="T48" fmla="*/ 70 w 99"/>
              <a:gd name="T49" fmla="*/ 59 h 99"/>
              <a:gd name="T50" fmla="*/ 54 w 99"/>
              <a:gd name="T51" fmla="*/ 7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99">
                <a:moveTo>
                  <a:pt x="50" y="0"/>
                </a:moveTo>
                <a:cubicBezTo>
                  <a:pt x="22" y="0"/>
                  <a:pt x="0" y="22"/>
                  <a:pt x="0" y="50"/>
                </a:cubicBezTo>
                <a:cubicBezTo>
                  <a:pt x="0" y="77"/>
                  <a:pt x="22" y="99"/>
                  <a:pt x="50" y="99"/>
                </a:cubicBezTo>
                <a:cubicBezTo>
                  <a:pt x="77" y="99"/>
                  <a:pt x="99" y="77"/>
                  <a:pt x="99" y="50"/>
                </a:cubicBezTo>
                <a:cubicBezTo>
                  <a:pt x="99" y="22"/>
                  <a:pt x="77" y="0"/>
                  <a:pt x="50" y="0"/>
                </a:cubicBezTo>
                <a:close/>
                <a:moveTo>
                  <a:pt x="54" y="75"/>
                </a:moveTo>
                <a:cubicBezTo>
                  <a:pt x="54" y="83"/>
                  <a:pt x="54" y="83"/>
                  <a:pt x="54" y="83"/>
                </a:cubicBezTo>
                <a:cubicBezTo>
                  <a:pt x="43" y="83"/>
                  <a:pt x="43" y="83"/>
                  <a:pt x="43" y="83"/>
                </a:cubicBezTo>
                <a:cubicBezTo>
                  <a:pt x="43" y="75"/>
                  <a:pt x="43" y="75"/>
                  <a:pt x="43" y="75"/>
                </a:cubicBezTo>
                <a:cubicBezTo>
                  <a:pt x="37" y="75"/>
                  <a:pt x="31" y="73"/>
                  <a:pt x="27" y="72"/>
                </a:cubicBezTo>
                <a:cubicBezTo>
                  <a:pt x="30" y="60"/>
                  <a:pt x="30" y="60"/>
                  <a:pt x="30" y="60"/>
                </a:cubicBezTo>
                <a:cubicBezTo>
                  <a:pt x="34" y="62"/>
                  <a:pt x="40" y="64"/>
                  <a:pt x="46" y="64"/>
                </a:cubicBezTo>
                <a:cubicBezTo>
                  <a:pt x="51" y="64"/>
                  <a:pt x="54" y="63"/>
                  <a:pt x="54" y="60"/>
                </a:cubicBezTo>
                <a:cubicBezTo>
                  <a:pt x="54" y="58"/>
                  <a:pt x="51" y="56"/>
                  <a:pt x="45" y="54"/>
                </a:cubicBezTo>
                <a:cubicBezTo>
                  <a:pt x="35" y="51"/>
                  <a:pt x="28" y="47"/>
                  <a:pt x="28" y="38"/>
                </a:cubicBezTo>
                <a:cubicBezTo>
                  <a:pt x="28" y="31"/>
                  <a:pt x="34" y="25"/>
                  <a:pt x="44" y="23"/>
                </a:cubicBezTo>
                <a:cubicBezTo>
                  <a:pt x="44" y="15"/>
                  <a:pt x="44" y="15"/>
                  <a:pt x="44" y="15"/>
                </a:cubicBezTo>
                <a:cubicBezTo>
                  <a:pt x="54" y="15"/>
                  <a:pt x="54" y="15"/>
                  <a:pt x="54" y="15"/>
                </a:cubicBezTo>
                <a:cubicBezTo>
                  <a:pt x="54" y="22"/>
                  <a:pt x="54" y="22"/>
                  <a:pt x="54" y="22"/>
                </a:cubicBezTo>
                <a:cubicBezTo>
                  <a:pt x="60" y="23"/>
                  <a:pt x="64" y="24"/>
                  <a:pt x="68" y="25"/>
                </a:cubicBezTo>
                <a:cubicBezTo>
                  <a:pt x="65" y="36"/>
                  <a:pt x="65" y="36"/>
                  <a:pt x="65" y="36"/>
                </a:cubicBezTo>
                <a:cubicBezTo>
                  <a:pt x="62" y="35"/>
                  <a:pt x="58" y="33"/>
                  <a:pt x="51" y="33"/>
                </a:cubicBezTo>
                <a:cubicBezTo>
                  <a:pt x="46" y="33"/>
                  <a:pt x="44" y="35"/>
                  <a:pt x="44" y="37"/>
                </a:cubicBezTo>
                <a:cubicBezTo>
                  <a:pt x="44" y="39"/>
                  <a:pt x="47" y="40"/>
                  <a:pt x="55" y="43"/>
                </a:cubicBezTo>
                <a:cubicBezTo>
                  <a:pt x="66" y="46"/>
                  <a:pt x="70" y="51"/>
                  <a:pt x="70" y="59"/>
                </a:cubicBezTo>
                <a:cubicBezTo>
                  <a:pt x="70" y="66"/>
                  <a:pt x="64" y="73"/>
                  <a:pt x="54" y="75"/>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grpSp>
        <p:nvGrpSpPr>
          <p:cNvPr id="186" name="Group 185"/>
          <p:cNvGrpSpPr>
            <a:grpSpLocks noChangeAspect="1"/>
          </p:cNvGrpSpPr>
          <p:nvPr/>
        </p:nvGrpSpPr>
        <p:grpSpPr>
          <a:xfrm>
            <a:off x="9239886" y="1814483"/>
            <a:ext cx="416472" cy="361482"/>
            <a:chOff x="2178050" y="2190750"/>
            <a:chExt cx="1282700" cy="1065213"/>
          </a:xfrm>
          <a:solidFill>
            <a:sysClr val="window" lastClr="FFFFFF"/>
          </a:solidFill>
        </p:grpSpPr>
        <p:sp>
          <p:nvSpPr>
            <p:cNvPr id="187" name="Rectangle 81"/>
            <p:cNvSpPr>
              <a:spLocks noChangeArrowheads="1"/>
            </p:cNvSpPr>
            <p:nvPr/>
          </p:nvSpPr>
          <p:spPr bwMode="auto">
            <a:xfrm>
              <a:off x="2651125" y="3138488"/>
              <a:ext cx="336550"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88" name="Freeform 82"/>
            <p:cNvSpPr>
              <a:spLocks noEditPoints="1"/>
            </p:cNvSpPr>
            <p:nvPr/>
          </p:nvSpPr>
          <p:spPr bwMode="auto">
            <a:xfrm>
              <a:off x="2178050" y="2190750"/>
              <a:ext cx="1282700" cy="930275"/>
            </a:xfrm>
            <a:custGeom>
              <a:avLst/>
              <a:gdLst>
                <a:gd name="T0" fmla="*/ 334 w 342"/>
                <a:gd name="T1" fmla="*/ 0 h 248"/>
                <a:gd name="T2" fmla="*/ 9 w 342"/>
                <a:gd name="T3" fmla="*/ 0 h 248"/>
                <a:gd name="T4" fmla="*/ 0 w 342"/>
                <a:gd name="T5" fmla="*/ 8 h 248"/>
                <a:gd name="T6" fmla="*/ 0 w 342"/>
                <a:gd name="T7" fmla="*/ 239 h 248"/>
                <a:gd name="T8" fmla="*/ 9 w 342"/>
                <a:gd name="T9" fmla="*/ 248 h 248"/>
                <a:gd name="T10" fmla="*/ 334 w 342"/>
                <a:gd name="T11" fmla="*/ 248 h 248"/>
                <a:gd name="T12" fmla="*/ 342 w 342"/>
                <a:gd name="T13" fmla="*/ 239 h 248"/>
                <a:gd name="T14" fmla="*/ 342 w 342"/>
                <a:gd name="T15" fmla="*/ 8 h 248"/>
                <a:gd name="T16" fmla="*/ 334 w 342"/>
                <a:gd name="T17" fmla="*/ 0 h 248"/>
                <a:gd name="T18" fmla="*/ 321 w 342"/>
                <a:gd name="T19" fmla="*/ 194 h 248"/>
                <a:gd name="T20" fmla="*/ 21 w 342"/>
                <a:gd name="T21" fmla="*/ 194 h 248"/>
                <a:gd name="T22" fmla="*/ 21 w 342"/>
                <a:gd name="T23" fmla="*/ 20 h 248"/>
                <a:gd name="T24" fmla="*/ 321 w 342"/>
                <a:gd name="T25" fmla="*/ 20 h 248"/>
                <a:gd name="T26" fmla="*/ 321 w 342"/>
                <a:gd name="T27" fmla="*/ 19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2" h="248">
                  <a:moveTo>
                    <a:pt x="334" y="0"/>
                  </a:moveTo>
                  <a:cubicBezTo>
                    <a:pt x="9" y="0"/>
                    <a:pt x="9" y="0"/>
                    <a:pt x="9" y="0"/>
                  </a:cubicBezTo>
                  <a:cubicBezTo>
                    <a:pt x="4" y="0"/>
                    <a:pt x="0" y="4"/>
                    <a:pt x="0" y="8"/>
                  </a:cubicBezTo>
                  <a:cubicBezTo>
                    <a:pt x="0" y="239"/>
                    <a:pt x="0" y="239"/>
                    <a:pt x="0" y="239"/>
                  </a:cubicBezTo>
                  <a:cubicBezTo>
                    <a:pt x="0" y="244"/>
                    <a:pt x="4" y="248"/>
                    <a:pt x="9" y="248"/>
                  </a:cubicBezTo>
                  <a:cubicBezTo>
                    <a:pt x="334" y="248"/>
                    <a:pt x="334" y="248"/>
                    <a:pt x="334" y="248"/>
                  </a:cubicBezTo>
                  <a:cubicBezTo>
                    <a:pt x="338" y="248"/>
                    <a:pt x="342" y="244"/>
                    <a:pt x="342" y="239"/>
                  </a:cubicBezTo>
                  <a:cubicBezTo>
                    <a:pt x="342" y="8"/>
                    <a:pt x="342" y="8"/>
                    <a:pt x="342" y="8"/>
                  </a:cubicBezTo>
                  <a:cubicBezTo>
                    <a:pt x="342" y="4"/>
                    <a:pt x="338" y="0"/>
                    <a:pt x="334" y="0"/>
                  </a:cubicBezTo>
                  <a:close/>
                  <a:moveTo>
                    <a:pt x="321" y="194"/>
                  </a:moveTo>
                  <a:cubicBezTo>
                    <a:pt x="21" y="194"/>
                    <a:pt x="21" y="194"/>
                    <a:pt x="21" y="194"/>
                  </a:cubicBezTo>
                  <a:cubicBezTo>
                    <a:pt x="21" y="20"/>
                    <a:pt x="21" y="20"/>
                    <a:pt x="21" y="20"/>
                  </a:cubicBezTo>
                  <a:cubicBezTo>
                    <a:pt x="321" y="20"/>
                    <a:pt x="321" y="20"/>
                    <a:pt x="321" y="20"/>
                  </a:cubicBezTo>
                  <a:lnTo>
                    <a:pt x="321"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89" name="Freeform 83"/>
            <p:cNvSpPr>
              <a:spLocks/>
            </p:cNvSpPr>
            <p:nvPr/>
          </p:nvSpPr>
          <p:spPr bwMode="auto">
            <a:xfrm>
              <a:off x="2546350" y="3225800"/>
              <a:ext cx="546100" cy="30163"/>
            </a:xfrm>
            <a:custGeom>
              <a:avLst/>
              <a:gdLst>
                <a:gd name="T0" fmla="*/ 140 w 146"/>
                <a:gd name="T1" fmla="*/ 0 h 8"/>
                <a:gd name="T2" fmla="*/ 6 w 146"/>
                <a:gd name="T3" fmla="*/ 0 h 8"/>
                <a:gd name="T4" fmla="*/ 0 w 146"/>
                <a:gd name="T5" fmla="*/ 6 h 8"/>
                <a:gd name="T6" fmla="*/ 0 w 146"/>
                <a:gd name="T7" fmla="*/ 8 h 8"/>
                <a:gd name="T8" fmla="*/ 146 w 146"/>
                <a:gd name="T9" fmla="*/ 8 h 8"/>
                <a:gd name="T10" fmla="*/ 146 w 146"/>
                <a:gd name="T11" fmla="*/ 6 h 8"/>
                <a:gd name="T12" fmla="*/ 140 w 14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46" h="8">
                  <a:moveTo>
                    <a:pt x="140" y="0"/>
                  </a:moveTo>
                  <a:cubicBezTo>
                    <a:pt x="6" y="0"/>
                    <a:pt x="6" y="0"/>
                    <a:pt x="6" y="0"/>
                  </a:cubicBezTo>
                  <a:cubicBezTo>
                    <a:pt x="3" y="0"/>
                    <a:pt x="0" y="3"/>
                    <a:pt x="0" y="6"/>
                  </a:cubicBezTo>
                  <a:cubicBezTo>
                    <a:pt x="0" y="8"/>
                    <a:pt x="0" y="8"/>
                    <a:pt x="0" y="8"/>
                  </a:cubicBezTo>
                  <a:cubicBezTo>
                    <a:pt x="146" y="8"/>
                    <a:pt x="146" y="8"/>
                    <a:pt x="146" y="8"/>
                  </a:cubicBezTo>
                  <a:cubicBezTo>
                    <a:pt x="146" y="6"/>
                    <a:pt x="146" y="6"/>
                    <a:pt x="146" y="6"/>
                  </a:cubicBezTo>
                  <a:cubicBezTo>
                    <a:pt x="146" y="3"/>
                    <a:pt x="143" y="0"/>
                    <a:pt x="1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90" name="Oval 84"/>
            <p:cNvSpPr>
              <a:spLocks noChangeArrowheads="1"/>
            </p:cNvSpPr>
            <p:nvPr/>
          </p:nvSpPr>
          <p:spPr bwMode="auto">
            <a:xfrm>
              <a:off x="2293938" y="2722563"/>
              <a:ext cx="146050"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91" name="Oval 85"/>
            <p:cNvSpPr>
              <a:spLocks noChangeArrowheads="1"/>
            </p:cNvSpPr>
            <p:nvPr/>
          </p:nvSpPr>
          <p:spPr bwMode="auto">
            <a:xfrm>
              <a:off x="2481263" y="2595563"/>
              <a:ext cx="147638"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92" name="Oval 86"/>
            <p:cNvSpPr>
              <a:spLocks noChangeArrowheads="1"/>
            </p:cNvSpPr>
            <p:nvPr/>
          </p:nvSpPr>
          <p:spPr bwMode="auto">
            <a:xfrm>
              <a:off x="2692400" y="2655888"/>
              <a:ext cx="146050" cy="149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93" name="Oval 87"/>
            <p:cNvSpPr>
              <a:spLocks noChangeArrowheads="1"/>
            </p:cNvSpPr>
            <p:nvPr/>
          </p:nvSpPr>
          <p:spPr bwMode="auto">
            <a:xfrm>
              <a:off x="2857500" y="2463800"/>
              <a:ext cx="146050"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94" name="Oval 88"/>
            <p:cNvSpPr>
              <a:spLocks noChangeArrowheads="1"/>
            </p:cNvSpPr>
            <p:nvPr/>
          </p:nvSpPr>
          <p:spPr bwMode="auto">
            <a:xfrm>
              <a:off x="3017838" y="2584450"/>
              <a:ext cx="146050"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95" name="Oval 89"/>
            <p:cNvSpPr>
              <a:spLocks noChangeArrowheads="1"/>
            </p:cNvSpPr>
            <p:nvPr/>
          </p:nvSpPr>
          <p:spPr bwMode="auto">
            <a:xfrm>
              <a:off x="3187700" y="2339975"/>
              <a:ext cx="149225"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sp>
          <p:nvSpPr>
            <p:cNvPr id="196" name="Freeform 90"/>
            <p:cNvSpPr>
              <a:spLocks/>
            </p:cNvSpPr>
            <p:nvPr/>
          </p:nvSpPr>
          <p:spPr bwMode="auto">
            <a:xfrm>
              <a:off x="2335213" y="2381250"/>
              <a:ext cx="957263" cy="439738"/>
            </a:xfrm>
            <a:custGeom>
              <a:avLst/>
              <a:gdLst>
                <a:gd name="T0" fmla="*/ 8 w 255"/>
                <a:gd name="T1" fmla="*/ 117 h 117"/>
                <a:gd name="T2" fmla="*/ 2 w 255"/>
                <a:gd name="T3" fmla="*/ 114 h 117"/>
                <a:gd name="T4" fmla="*/ 4 w 255"/>
                <a:gd name="T5" fmla="*/ 104 h 117"/>
                <a:gd name="T6" fmla="*/ 57 w 255"/>
                <a:gd name="T7" fmla="*/ 69 h 117"/>
                <a:gd name="T8" fmla="*/ 112 w 255"/>
                <a:gd name="T9" fmla="*/ 85 h 117"/>
                <a:gd name="T10" fmla="*/ 158 w 255"/>
                <a:gd name="T11" fmla="*/ 32 h 117"/>
                <a:gd name="T12" fmla="*/ 200 w 255"/>
                <a:gd name="T13" fmla="*/ 63 h 117"/>
                <a:gd name="T14" fmla="*/ 241 w 255"/>
                <a:gd name="T15" fmla="*/ 4 h 117"/>
                <a:gd name="T16" fmla="*/ 251 w 255"/>
                <a:gd name="T17" fmla="*/ 3 h 117"/>
                <a:gd name="T18" fmla="*/ 253 w 255"/>
                <a:gd name="T19" fmla="*/ 13 h 117"/>
                <a:gd name="T20" fmla="*/ 203 w 255"/>
                <a:gd name="T21" fmla="*/ 84 h 117"/>
                <a:gd name="T22" fmla="*/ 160 w 255"/>
                <a:gd name="T23" fmla="*/ 52 h 117"/>
                <a:gd name="T24" fmla="*/ 117 w 255"/>
                <a:gd name="T25" fmla="*/ 101 h 117"/>
                <a:gd name="T26" fmla="*/ 60 w 255"/>
                <a:gd name="T27" fmla="*/ 85 h 117"/>
                <a:gd name="T28" fmla="*/ 12 w 255"/>
                <a:gd name="T29" fmla="*/ 116 h 117"/>
                <a:gd name="T30" fmla="*/ 8 w 255"/>
                <a:gd name="T31"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5" h="117">
                  <a:moveTo>
                    <a:pt x="8" y="117"/>
                  </a:moveTo>
                  <a:cubicBezTo>
                    <a:pt x="6" y="117"/>
                    <a:pt x="4" y="116"/>
                    <a:pt x="2" y="114"/>
                  </a:cubicBezTo>
                  <a:cubicBezTo>
                    <a:pt x="0" y="111"/>
                    <a:pt x="1" y="106"/>
                    <a:pt x="4" y="104"/>
                  </a:cubicBezTo>
                  <a:cubicBezTo>
                    <a:pt x="57" y="69"/>
                    <a:pt x="57" y="69"/>
                    <a:pt x="57" y="69"/>
                  </a:cubicBezTo>
                  <a:cubicBezTo>
                    <a:pt x="112" y="85"/>
                    <a:pt x="112" y="85"/>
                    <a:pt x="112" y="85"/>
                  </a:cubicBezTo>
                  <a:cubicBezTo>
                    <a:pt x="158" y="32"/>
                    <a:pt x="158" y="32"/>
                    <a:pt x="158" y="32"/>
                  </a:cubicBezTo>
                  <a:cubicBezTo>
                    <a:pt x="200" y="63"/>
                    <a:pt x="200" y="63"/>
                    <a:pt x="200" y="63"/>
                  </a:cubicBezTo>
                  <a:cubicBezTo>
                    <a:pt x="241" y="4"/>
                    <a:pt x="241" y="4"/>
                    <a:pt x="241" y="4"/>
                  </a:cubicBezTo>
                  <a:cubicBezTo>
                    <a:pt x="243" y="1"/>
                    <a:pt x="248" y="0"/>
                    <a:pt x="251" y="3"/>
                  </a:cubicBezTo>
                  <a:cubicBezTo>
                    <a:pt x="255" y="5"/>
                    <a:pt x="255" y="9"/>
                    <a:pt x="253" y="13"/>
                  </a:cubicBezTo>
                  <a:cubicBezTo>
                    <a:pt x="203" y="84"/>
                    <a:pt x="203" y="84"/>
                    <a:pt x="203" y="84"/>
                  </a:cubicBezTo>
                  <a:cubicBezTo>
                    <a:pt x="160" y="52"/>
                    <a:pt x="160" y="52"/>
                    <a:pt x="160" y="52"/>
                  </a:cubicBezTo>
                  <a:cubicBezTo>
                    <a:pt x="117" y="101"/>
                    <a:pt x="117" y="101"/>
                    <a:pt x="117" y="101"/>
                  </a:cubicBezTo>
                  <a:cubicBezTo>
                    <a:pt x="60" y="85"/>
                    <a:pt x="60" y="85"/>
                    <a:pt x="60" y="85"/>
                  </a:cubicBezTo>
                  <a:cubicBezTo>
                    <a:pt x="12" y="116"/>
                    <a:pt x="12" y="116"/>
                    <a:pt x="12" y="116"/>
                  </a:cubicBezTo>
                  <a:cubicBezTo>
                    <a:pt x="11" y="117"/>
                    <a:pt x="10" y="117"/>
                    <a:pt x="8"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endParaRPr>
            </a:p>
          </p:txBody>
        </p:sp>
      </p:grpSp>
    </p:spTree>
    <p:extLst>
      <p:ext uri="{BB962C8B-B14F-4D97-AF65-F5344CB8AC3E}">
        <p14:creationId xmlns:p14="http://schemas.microsoft.com/office/powerpoint/2010/main" val="415391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Procure to Pay Roles</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28</a:t>
            </a:fld>
            <a:endParaRPr lang="en-US" dirty="0"/>
          </a:p>
        </p:txBody>
      </p:sp>
      <p:graphicFrame>
        <p:nvGraphicFramePr>
          <p:cNvPr id="5" name="Content Placeholder 6"/>
          <p:cNvGraphicFramePr>
            <a:graphicFrameLocks/>
          </p:cNvGraphicFramePr>
          <p:nvPr>
            <p:extLst/>
          </p:nvPr>
        </p:nvGraphicFramePr>
        <p:xfrm>
          <a:off x="799106" y="1033668"/>
          <a:ext cx="10734152" cy="4545476"/>
        </p:xfrm>
        <a:graphic>
          <a:graphicData uri="http://schemas.openxmlformats.org/drawingml/2006/table">
            <a:tbl>
              <a:tblPr firstRow="1" bandRow="1">
                <a:tableStyleId>{3B4B98B0-60AC-42C2-AFA5-B58CD77FA1E5}</a:tableStyleId>
              </a:tblPr>
              <a:tblGrid>
                <a:gridCol w="2866178">
                  <a:extLst>
                    <a:ext uri="{9D8B030D-6E8A-4147-A177-3AD203B41FA5}">
                      <a16:colId xmlns="" xmlns:a16="http://schemas.microsoft.com/office/drawing/2014/main" val="20000"/>
                    </a:ext>
                  </a:extLst>
                </a:gridCol>
                <a:gridCol w="7867974">
                  <a:extLst>
                    <a:ext uri="{9D8B030D-6E8A-4147-A177-3AD203B41FA5}">
                      <a16:colId xmlns="" xmlns:a16="http://schemas.microsoft.com/office/drawing/2014/main" val="20001"/>
                    </a:ext>
                  </a:extLst>
                </a:gridCol>
              </a:tblGrid>
              <a:tr h="779229">
                <a:tc>
                  <a:txBody>
                    <a:bodyPr/>
                    <a:lstStyle/>
                    <a:p>
                      <a:r>
                        <a:rPr lang="en-US" sz="1400" dirty="0" smtClean="0">
                          <a:solidFill>
                            <a:schemeClr val="bg1"/>
                          </a:solidFill>
                        </a:rPr>
                        <a:t>Role</a:t>
                      </a:r>
                      <a:endParaRPr lang="en-US" sz="1400" dirty="0">
                        <a:solidFill>
                          <a:schemeClr val="bg1"/>
                        </a:solidFill>
                      </a:endParaRPr>
                    </a:p>
                  </a:txBody>
                  <a:tcPr marL="88504" marR="88504" anchor="ctr">
                    <a:solidFill>
                      <a:schemeClr val="tx1"/>
                    </a:solidFill>
                  </a:tcPr>
                </a:tc>
                <a:tc>
                  <a:txBody>
                    <a:bodyPr/>
                    <a:lstStyle/>
                    <a:p>
                      <a:endParaRPr lang="en-US" sz="1000" dirty="0">
                        <a:solidFill>
                          <a:schemeClr val="tx1"/>
                        </a:solidFill>
                      </a:endParaRPr>
                    </a:p>
                  </a:txBody>
                  <a:tcPr marL="88504" marR="88504">
                    <a:solidFill>
                      <a:schemeClr val="tx1"/>
                    </a:solidFill>
                  </a:tcPr>
                </a:tc>
                <a:extLst>
                  <a:ext uri="{0D108BD9-81ED-4DB2-BD59-A6C34878D82A}">
                    <a16:rowId xmlns="" xmlns:a16="http://schemas.microsoft.com/office/drawing/2014/main" val="10000"/>
                  </a:ext>
                </a:extLst>
              </a:tr>
              <a:tr h="705960">
                <a:tc>
                  <a:txBody>
                    <a:bodyPr/>
                    <a:lstStyle/>
                    <a:p>
                      <a:r>
                        <a:rPr lang="en-US" sz="1200" dirty="0" smtClean="0">
                          <a:solidFill>
                            <a:schemeClr val="bg1"/>
                          </a:solidFill>
                        </a:rPr>
                        <a:t>View catalogs,</a:t>
                      </a:r>
                      <a:r>
                        <a:rPr lang="en-US" sz="1200" baseline="0" dirty="0" smtClean="0">
                          <a:solidFill>
                            <a:schemeClr val="bg1"/>
                          </a:solidFill>
                        </a:rPr>
                        <a:t> and </a:t>
                      </a:r>
                      <a:r>
                        <a:rPr lang="en-US" sz="1200" dirty="0" smtClean="0">
                          <a:solidFill>
                            <a:schemeClr val="bg1"/>
                          </a:solidFill>
                        </a:rPr>
                        <a:t>Complete</a:t>
                      </a:r>
                      <a:r>
                        <a:rPr lang="en-US" sz="1200" baseline="0" dirty="0" smtClean="0">
                          <a:solidFill>
                            <a:schemeClr val="bg1"/>
                          </a:solidFill>
                        </a:rPr>
                        <a:t> Purchase Requisition form</a:t>
                      </a:r>
                      <a:endParaRPr lang="en-US" sz="1200" b="0" dirty="0">
                        <a:solidFill>
                          <a:schemeClr val="bg1"/>
                        </a:solidFill>
                      </a:endParaRPr>
                    </a:p>
                  </a:txBody>
                  <a:tcPr marL="88504" marR="88504" anchor="ctr">
                    <a:lnB w="12700" cap="flat" cmpd="sng" algn="ctr">
                      <a:solidFill>
                        <a:schemeClr val="bg1"/>
                      </a:solidFill>
                      <a:prstDash val="solid"/>
                      <a:round/>
                      <a:headEnd type="none" w="med" len="med"/>
                      <a:tailEnd type="none" w="med" len="med"/>
                    </a:lnB>
                    <a:solidFill>
                      <a:schemeClr val="tx1"/>
                    </a:solidFill>
                  </a:tcPr>
                </a:tc>
                <a:tc>
                  <a:txBody>
                    <a:bodyPr/>
                    <a:lstStyle/>
                    <a:p>
                      <a:endParaRPr lang="en-US" sz="1000" dirty="0"/>
                    </a:p>
                  </a:txBody>
                  <a:tcPr marL="88504" marR="88504">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6616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Create Purchase Req. (PR), Search item in Catalog, Update and submit PR</a:t>
                      </a:r>
                      <a:endParaRPr lang="en-US" sz="1200" b="0" kern="1200" dirty="0">
                        <a:solidFill>
                          <a:schemeClr val="bg1"/>
                        </a:solidFill>
                        <a:latin typeface="+mn-lt"/>
                        <a:ea typeface="+mn-ea"/>
                        <a:cs typeface="+mn-cs"/>
                      </a:endParaRPr>
                    </a:p>
                  </a:txBody>
                  <a:tcPr marL="88504" marR="88504"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000" dirty="0"/>
                    </a:p>
                  </a:txBody>
                  <a:tcPr marL="88504" marR="88504">
                    <a:lnT w="12700" cap="flat" cmpd="sng" algn="ctr">
                      <a:solidFill>
                        <a:schemeClr val="bg1"/>
                      </a:solidFill>
                      <a:prstDash val="solid"/>
                      <a:round/>
                      <a:headEnd type="none" w="med" len="med"/>
                      <a:tailEnd type="none" w="med" len="med"/>
                    </a:lnT>
                  </a:tcPr>
                </a:tc>
                <a:extLst>
                  <a:ext uri="{0D108BD9-81ED-4DB2-BD59-A6C34878D82A}">
                    <a16:rowId xmlns="" xmlns:a16="http://schemas.microsoft.com/office/drawing/2014/main" val="10002"/>
                  </a:ext>
                </a:extLst>
              </a:tr>
              <a:tr h="5347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Create PO in Ariba</a:t>
                      </a:r>
                      <a:r>
                        <a:rPr lang="en-US" sz="1200" kern="1200" baseline="0" dirty="0" smtClean="0">
                          <a:solidFill>
                            <a:schemeClr val="bg1"/>
                          </a:solidFill>
                        </a:rPr>
                        <a:t> P2P</a:t>
                      </a:r>
                      <a:r>
                        <a:rPr lang="en-US" sz="1200" kern="1200" dirty="0" smtClean="0">
                          <a:solidFill>
                            <a:schemeClr val="bg1"/>
                          </a:solidFill>
                        </a:rPr>
                        <a:t>, transmit to AN, and mange PO changes</a:t>
                      </a:r>
                      <a:endParaRPr lang="en-US" sz="1200" b="0" kern="1200" dirty="0" smtClean="0">
                        <a:solidFill>
                          <a:schemeClr val="bg1"/>
                        </a:solidFill>
                        <a:latin typeface="+mn-lt"/>
                        <a:ea typeface="+mn-ea"/>
                        <a:cs typeface="+mn-cs"/>
                      </a:endParaRPr>
                    </a:p>
                  </a:txBody>
                  <a:tcPr marL="88504" marR="88504"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000" dirty="0"/>
                    </a:p>
                  </a:txBody>
                  <a:tcPr marL="88504" marR="88504"/>
                </a:tc>
                <a:extLst>
                  <a:ext uri="{0D108BD9-81ED-4DB2-BD59-A6C34878D82A}">
                    <a16:rowId xmlns="" xmlns:a16="http://schemas.microsoft.com/office/drawing/2014/main" val="10003"/>
                  </a:ext>
                </a:extLst>
              </a:tr>
              <a:tr h="7059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Receive PO, create Order Confirmation, create ASN, Flip</a:t>
                      </a:r>
                      <a:r>
                        <a:rPr lang="en-US" sz="1200" kern="1200" baseline="0" dirty="0" smtClean="0">
                          <a:solidFill>
                            <a:schemeClr val="bg1"/>
                          </a:solidFill>
                        </a:rPr>
                        <a:t> PO to Invoice</a:t>
                      </a:r>
                      <a:endParaRPr lang="en-US" sz="1200" b="0" kern="1200" dirty="0">
                        <a:solidFill>
                          <a:schemeClr val="bg1"/>
                        </a:solidFill>
                        <a:latin typeface="+mn-lt"/>
                        <a:ea typeface="+mn-ea"/>
                        <a:cs typeface="+mn-cs"/>
                      </a:endParaRPr>
                    </a:p>
                  </a:txBody>
                  <a:tcPr marL="88504" marR="88504"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000" dirty="0"/>
                    </a:p>
                  </a:txBody>
                  <a:tcPr marL="88504" marR="88504"/>
                </a:tc>
                <a:extLst>
                  <a:ext uri="{0D108BD9-81ED-4DB2-BD59-A6C34878D82A}">
                    <a16:rowId xmlns="" xmlns:a16="http://schemas.microsoft.com/office/drawing/2014/main" val="10005"/>
                  </a:ext>
                </a:extLst>
              </a:tr>
              <a:tr h="5347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Acknowledge</a:t>
                      </a:r>
                      <a:r>
                        <a:rPr lang="en-US" sz="1200" kern="1200" baseline="0" dirty="0" smtClean="0">
                          <a:solidFill>
                            <a:schemeClr val="bg1"/>
                          </a:solidFill>
                        </a:rPr>
                        <a:t> invoices</a:t>
                      </a:r>
                      <a:endParaRPr lang="en-US" sz="1200" b="0" kern="1200" dirty="0" smtClean="0">
                        <a:solidFill>
                          <a:schemeClr val="bg1"/>
                        </a:solidFill>
                        <a:latin typeface="+mn-lt"/>
                        <a:ea typeface="+mn-ea"/>
                        <a:cs typeface="+mn-cs"/>
                      </a:endParaRPr>
                    </a:p>
                  </a:txBody>
                  <a:tcPr marL="88504" marR="88504"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000" dirty="0"/>
                    </a:p>
                  </a:txBody>
                  <a:tcPr marL="88504" marR="88504"/>
                </a:tc>
                <a:extLst>
                  <a:ext uri="{0D108BD9-81ED-4DB2-BD59-A6C34878D82A}">
                    <a16:rowId xmlns="" xmlns:a16="http://schemas.microsoft.com/office/drawing/2014/main" val="10006"/>
                  </a:ext>
                </a:extLst>
              </a:tr>
              <a:tr h="6231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rPr>
                        <a:t>Manage</a:t>
                      </a:r>
                      <a:r>
                        <a:rPr lang="en-US" sz="1200" kern="1200" baseline="0" dirty="0" smtClean="0">
                          <a:solidFill>
                            <a:schemeClr val="bg1"/>
                          </a:solidFill>
                        </a:rPr>
                        <a:t> and coordinate invoice exceptions in</a:t>
                      </a:r>
                      <a:r>
                        <a:rPr lang="en-US" sz="1200" kern="1200" dirty="0" smtClean="0">
                          <a:solidFill>
                            <a:schemeClr val="bg1"/>
                          </a:solidFill>
                        </a:rPr>
                        <a:t> Ariba P2P</a:t>
                      </a:r>
                      <a:endParaRPr lang="en-US" sz="1200" b="1" kern="1200" dirty="0" smtClean="0">
                        <a:solidFill>
                          <a:schemeClr val="bg1"/>
                        </a:solidFill>
                        <a:latin typeface="+mn-lt"/>
                        <a:ea typeface="+mn-ea"/>
                        <a:cs typeface="+mn-cs"/>
                      </a:endParaRPr>
                    </a:p>
                  </a:txBody>
                  <a:tcPr marL="88504" marR="88504"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1000" dirty="0"/>
                    </a:p>
                  </a:txBody>
                  <a:tcPr marL="88504" marR="88504"/>
                </a:tc>
                <a:extLst>
                  <a:ext uri="{0D108BD9-81ED-4DB2-BD59-A6C34878D82A}">
                    <a16:rowId xmlns="" xmlns:a16="http://schemas.microsoft.com/office/drawing/2014/main" val="10008"/>
                  </a:ext>
                </a:extLst>
              </a:tr>
            </a:tbl>
          </a:graphicData>
        </a:graphic>
      </p:graphicFrame>
      <p:sp>
        <p:nvSpPr>
          <p:cNvPr id="6" name="TextBox 5"/>
          <p:cNvSpPr txBox="1"/>
          <p:nvPr/>
        </p:nvSpPr>
        <p:spPr>
          <a:xfrm>
            <a:off x="4060198" y="1573622"/>
            <a:ext cx="1161768" cy="169277"/>
          </a:xfrm>
          <a:prstGeom prst="rect">
            <a:avLst/>
          </a:prstGeom>
          <a:noFill/>
          <a:ln>
            <a:noFill/>
          </a:ln>
        </p:spPr>
        <p:txBody>
          <a:bodyPr wrap="square" lIns="0" tIns="0" rIns="0" bIns="0" rtlCol="0" anchor="b">
            <a:spAutoFit/>
          </a:bodyPr>
          <a:lstStyle/>
          <a:p>
            <a:pPr algn="ctr"/>
            <a:r>
              <a:rPr lang="en-US" sz="1100" b="1" dirty="0" smtClean="0">
                <a:solidFill>
                  <a:schemeClr val="accent3"/>
                </a:solidFill>
              </a:rPr>
              <a:t>Requestor</a:t>
            </a:r>
            <a:endParaRPr lang="en-US" sz="1100" b="1" dirty="0">
              <a:solidFill>
                <a:schemeClr val="accent3"/>
              </a:solidFill>
            </a:endParaRPr>
          </a:p>
        </p:txBody>
      </p:sp>
      <p:sp>
        <p:nvSpPr>
          <p:cNvPr id="7" name="TextBox 6"/>
          <p:cNvSpPr txBox="1"/>
          <p:nvPr/>
        </p:nvSpPr>
        <p:spPr>
          <a:xfrm>
            <a:off x="10369904" y="1576133"/>
            <a:ext cx="806369" cy="169277"/>
          </a:xfrm>
          <a:prstGeom prst="rect">
            <a:avLst/>
          </a:prstGeom>
          <a:noFill/>
          <a:ln>
            <a:noFill/>
          </a:ln>
        </p:spPr>
        <p:txBody>
          <a:bodyPr wrap="square" lIns="0" tIns="0" rIns="0" bIns="0" rtlCol="0" anchor="b">
            <a:spAutoFit/>
          </a:bodyPr>
          <a:lstStyle/>
          <a:p>
            <a:pPr algn="ctr"/>
            <a:r>
              <a:rPr lang="en-US" sz="1100" b="1" dirty="0">
                <a:solidFill>
                  <a:schemeClr val="accent5"/>
                </a:solidFill>
              </a:rPr>
              <a:t>Supplier</a:t>
            </a:r>
          </a:p>
        </p:txBody>
      </p:sp>
      <p:grpSp>
        <p:nvGrpSpPr>
          <p:cNvPr id="8" name="Group 7"/>
          <p:cNvGrpSpPr/>
          <p:nvPr/>
        </p:nvGrpSpPr>
        <p:grpSpPr>
          <a:xfrm>
            <a:off x="6060319" y="2638311"/>
            <a:ext cx="402454" cy="402454"/>
            <a:chOff x="3001825" y="2489715"/>
            <a:chExt cx="402454" cy="402454"/>
          </a:xfrm>
          <a:solidFill>
            <a:schemeClr val="accent2"/>
          </a:solidFill>
        </p:grpSpPr>
        <p:sp>
          <p:nvSpPr>
            <p:cNvPr id="10" name="Freeform 546"/>
            <p:cNvSpPr>
              <a:spLocks noEditPoints="1"/>
            </p:cNvSpPr>
            <p:nvPr/>
          </p:nvSpPr>
          <p:spPr bwMode="auto">
            <a:xfrm>
              <a:off x="3001825" y="2489715"/>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2"/>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547"/>
            <p:cNvSpPr>
              <a:spLocks/>
            </p:cNvSpPr>
            <p:nvPr/>
          </p:nvSpPr>
          <p:spPr bwMode="auto">
            <a:xfrm>
              <a:off x="3075214" y="2564287"/>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2"/>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2" name="TextBox 11"/>
          <p:cNvSpPr txBox="1"/>
          <p:nvPr/>
        </p:nvSpPr>
        <p:spPr>
          <a:xfrm>
            <a:off x="5804303" y="1571210"/>
            <a:ext cx="932878" cy="169277"/>
          </a:xfrm>
          <a:prstGeom prst="rect">
            <a:avLst/>
          </a:prstGeom>
          <a:noFill/>
          <a:ln>
            <a:noFill/>
          </a:ln>
        </p:spPr>
        <p:txBody>
          <a:bodyPr wrap="square" lIns="0" tIns="0" rIns="0" bIns="0" rtlCol="0" anchor="b">
            <a:spAutoFit/>
          </a:bodyPr>
          <a:lstStyle/>
          <a:p>
            <a:pPr algn="ctr"/>
            <a:r>
              <a:rPr lang="en-US" sz="1100" b="1" dirty="0">
                <a:solidFill>
                  <a:schemeClr val="accent2"/>
                </a:solidFill>
              </a:rPr>
              <a:t>Buyer</a:t>
            </a:r>
          </a:p>
        </p:txBody>
      </p:sp>
      <p:grpSp>
        <p:nvGrpSpPr>
          <p:cNvPr id="13" name="Group 12"/>
          <p:cNvGrpSpPr/>
          <p:nvPr/>
        </p:nvGrpSpPr>
        <p:grpSpPr>
          <a:xfrm>
            <a:off x="4437435" y="1948016"/>
            <a:ext cx="402454" cy="402454"/>
            <a:chOff x="4857980" y="1885723"/>
            <a:chExt cx="402454" cy="402454"/>
          </a:xfrm>
          <a:solidFill>
            <a:schemeClr val="accent3"/>
          </a:solidFill>
        </p:grpSpPr>
        <p:sp>
          <p:nvSpPr>
            <p:cNvPr id="14" name="Freeform 546"/>
            <p:cNvSpPr>
              <a:spLocks noEditPoints="1"/>
            </p:cNvSpPr>
            <p:nvPr/>
          </p:nvSpPr>
          <p:spPr bwMode="auto">
            <a:xfrm>
              <a:off x="4857980" y="188572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547"/>
            <p:cNvSpPr>
              <a:spLocks/>
            </p:cNvSpPr>
            <p:nvPr/>
          </p:nvSpPr>
          <p:spPr bwMode="auto">
            <a:xfrm>
              <a:off x="4931369" y="196029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7" name="TextBox 16"/>
          <p:cNvSpPr txBox="1"/>
          <p:nvPr/>
        </p:nvSpPr>
        <p:spPr>
          <a:xfrm>
            <a:off x="7441153" y="1579820"/>
            <a:ext cx="1161768" cy="169277"/>
          </a:xfrm>
          <a:prstGeom prst="rect">
            <a:avLst/>
          </a:prstGeom>
          <a:noFill/>
          <a:ln>
            <a:noFill/>
          </a:ln>
        </p:spPr>
        <p:txBody>
          <a:bodyPr wrap="square" lIns="0" tIns="0" rIns="0" bIns="0" rtlCol="0" anchor="b">
            <a:spAutoFit/>
          </a:bodyPr>
          <a:lstStyle/>
          <a:p>
            <a:pPr algn="ctr"/>
            <a:r>
              <a:rPr lang="en-US" sz="1100" b="1" dirty="0" smtClean="0">
                <a:solidFill>
                  <a:schemeClr val="accent6"/>
                </a:solidFill>
              </a:rPr>
              <a:t>FP1 Approver</a:t>
            </a:r>
            <a:endParaRPr lang="en-US" sz="1100" b="1" dirty="0">
              <a:solidFill>
                <a:schemeClr val="accent6"/>
              </a:solidFill>
            </a:endParaRPr>
          </a:p>
        </p:txBody>
      </p:sp>
      <p:grpSp>
        <p:nvGrpSpPr>
          <p:cNvPr id="30" name="Group 29"/>
          <p:cNvGrpSpPr>
            <a:grpSpLocks noChangeAspect="1"/>
          </p:cNvGrpSpPr>
          <p:nvPr/>
        </p:nvGrpSpPr>
        <p:grpSpPr>
          <a:xfrm>
            <a:off x="7822994" y="1209365"/>
            <a:ext cx="408389" cy="296493"/>
            <a:chOff x="4100513" y="804863"/>
            <a:chExt cx="1141413" cy="828674"/>
          </a:xfrm>
          <a:solidFill>
            <a:schemeClr val="accent1"/>
          </a:solidFill>
        </p:grpSpPr>
        <p:sp>
          <p:nvSpPr>
            <p:cNvPr id="31" name="Oval 22"/>
            <p:cNvSpPr>
              <a:spLocks noChangeArrowheads="1"/>
            </p:cNvSpPr>
            <p:nvPr/>
          </p:nvSpPr>
          <p:spPr bwMode="auto">
            <a:xfrm>
              <a:off x="4325938" y="804863"/>
              <a:ext cx="431800" cy="4302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3"/>
            <p:cNvSpPr>
              <a:spLocks/>
            </p:cNvSpPr>
            <p:nvPr/>
          </p:nvSpPr>
          <p:spPr bwMode="auto">
            <a:xfrm>
              <a:off x="4100513" y="1247775"/>
              <a:ext cx="838200" cy="385762"/>
            </a:xfrm>
            <a:custGeom>
              <a:avLst/>
              <a:gdLst>
                <a:gd name="T0" fmla="*/ 303 w 386"/>
                <a:gd name="T1" fmla="*/ 63 h 178"/>
                <a:gd name="T2" fmla="*/ 310 w 386"/>
                <a:gd name="T3" fmla="*/ 23 h 178"/>
                <a:gd name="T4" fmla="*/ 263 w 386"/>
                <a:gd name="T5" fmla="*/ 0 h 178"/>
                <a:gd name="T6" fmla="*/ 203 w 386"/>
                <a:gd name="T7" fmla="*/ 68 h 178"/>
                <a:gd name="T8" fmla="*/ 144 w 386"/>
                <a:gd name="T9" fmla="*/ 0 h 178"/>
                <a:gd name="T10" fmla="*/ 0 w 386"/>
                <a:gd name="T11" fmla="*/ 178 h 178"/>
                <a:gd name="T12" fmla="*/ 386 w 386"/>
                <a:gd name="T13" fmla="*/ 178 h 178"/>
                <a:gd name="T14" fmla="*/ 303 w 386"/>
                <a:gd name="T15" fmla="*/ 63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78">
                  <a:moveTo>
                    <a:pt x="303" y="63"/>
                  </a:moveTo>
                  <a:cubicBezTo>
                    <a:pt x="303" y="49"/>
                    <a:pt x="306" y="36"/>
                    <a:pt x="310" y="23"/>
                  </a:cubicBezTo>
                  <a:cubicBezTo>
                    <a:pt x="296" y="13"/>
                    <a:pt x="280" y="5"/>
                    <a:pt x="263" y="0"/>
                  </a:cubicBezTo>
                  <a:cubicBezTo>
                    <a:pt x="203" y="68"/>
                    <a:pt x="203" y="68"/>
                    <a:pt x="203" y="68"/>
                  </a:cubicBezTo>
                  <a:cubicBezTo>
                    <a:pt x="144" y="0"/>
                    <a:pt x="144" y="0"/>
                    <a:pt x="144" y="0"/>
                  </a:cubicBezTo>
                  <a:cubicBezTo>
                    <a:pt x="71" y="24"/>
                    <a:pt x="15" y="93"/>
                    <a:pt x="0" y="178"/>
                  </a:cubicBezTo>
                  <a:cubicBezTo>
                    <a:pt x="386" y="178"/>
                    <a:pt x="386" y="178"/>
                    <a:pt x="386" y="178"/>
                  </a:cubicBezTo>
                  <a:cubicBezTo>
                    <a:pt x="338" y="162"/>
                    <a:pt x="303" y="117"/>
                    <a:pt x="30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4"/>
            <p:cNvSpPr>
              <a:spLocks noEditPoints="1"/>
            </p:cNvSpPr>
            <p:nvPr/>
          </p:nvSpPr>
          <p:spPr bwMode="auto">
            <a:xfrm>
              <a:off x="4803776" y="1165225"/>
              <a:ext cx="438150" cy="438150"/>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51 w 202"/>
                <a:gd name="T11" fmla="*/ 115 h 202"/>
                <a:gd name="T12" fmla="*/ 115 w 202"/>
                <a:gd name="T13" fmla="*/ 115 h 202"/>
                <a:gd name="T14" fmla="*/ 115 w 202"/>
                <a:gd name="T15" fmla="*/ 151 h 202"/>
                <a:gd name="T16" fmla="*/ 101 w 202"/>
                <a:gd name="T17" fmla="*/ 166 h 202"/>
                <a:gd name="T18" fmla="*/ 87 w 202"/>
                <a:gd name="T19" fmla="*/ 151 h 202"/>
                <a:gd name="T20" fmla="*/ 87 w 202"/>
                <a:gd name="T21" fmla="*/ 115 h 202"/>
                <a:gd name="T22" fmla="*/ 51 w 202"/>
                <a:gd name="T23" fmla="*/ 115 h 202"/>
                <a:gd name="T24" fmla="*/ 36 w 202"/>
                <a:gd name="T25" fmla="*/ 101 h 202"/>
                <a:gd name="T26" fmla="*/ 51 w 202"/>
                <a:gd name="T27" fmla="*/ 87 h 202"/>
                <a:gd name="T28" fmla="*/ 87 w 202"/>
                <a:gd name="T29" fmla="*/ 87 h 202"/>
                <a:gd name="T30" fmla="*/ 87 w 202"/>
                <a:gd name="T31" fmla="*/ 51 h 202"/>
                <a:gd name="T32" fmla="*/ 101 w 202"/>
                <a:gd name="T33" fmla="*/ 37 h 202"/>
                <a:gd name="T34" fmla="*/ 115 w 202"/>
                <a:gd name="T35" fmla="*/ 51 h 202"/>
                <a:gd name="T36" fmla="*/ 115 w 202"/>
                <a:gd name="T37" fmla="*/ 87 h 202"/>
                <a:gd name="T38" fmla="*/ 151 w 202"/>
                <a:gd name="T39" fmla="*/ 87 h 202"/>
                <a:gd name="T40" fmla="*/ 165 w 202"/>
                <a:gd name="T41" fmla="*/ 101 h 202"/>
                <a:gd name="T42" fmla="*/ 151 w 202"/>
                <a:gd name="T43" fmla="*/ 11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02">
                  <a:moveTo>
                    <a:pt x="101" y="0"/>
                  </a:moveTo>
                  <a:cubicBezTo>
                    <a:pt x="45" y="0"/>
                    <a:pt x="0" y="45"/>
                    <a:pt x="0" y="101"/>
                  </a:cubicBezTo>
                  <a:cubicBezTo>
                    <a:pt x="0" y="157"/>
                    <a:pt x="45" y="202"/>
                    <a:pt x="101" y="202"/>
                  </a:cubicBezTo>
                  <a:cubicBezTo>
                    <a:pt x="157" y="202"/>
                    <a:pt x="202" y="157"/>
                    <a:pt x="202" y="101"/>
                  </a:cubicBezTo>
                  <a:cubicBezTo>
                    <a:pt x="202" y="45"/>
                    <a:pt x="157" y="0"/>
                    <a:pt x="101" y="0"/>
                  </a:cubicBezTo>
                  <a:close/>
                  <a:moveTo>
                    <a:pt x="151" y="115"/>
                  </a:moveTo>
                  <a:cubicBezTo>
                    <a:pt x="115" y="115"/>
                    <a:pt x="115" y="115"/>
                    <a:pt x="115" y="115"/>
                  </a:cubicBezTo>
                  <a:cubicBezTo>
                    <a:pt x="115" y="151"/>
                    <a:pt x="115" y="151"/>
                    <a:pt x="115" y="151"/>
                  </a:cubicBezTo>
                  <a:cubicBezTo>
                    <a:pt x="115" y="159"/>
                    <a:pt x="109" y="166"/>
                    <a:pt x="101" y="166"/>
                  </a:cubicBezTo>
                  <a:cubicBezTo>
                    <a:pt x="93" y="166"/>
                    <a:pt x="87" y="159"/>
                    <a:pt x="87" y="151"/>
                  </a:cubicBezTo>
                  <a:cubicBezTo>
                    <a:pt x="87" y="115"/>
                    <a:pt x="87" y="115"/>
                    <a:pt x="87" y="115"/>
                  </a:cubicBezTo>
                  <a:cubicBezTo>
                    <a:pt x="51" y="115"/>
                    <a:pt x="51" y="115"/>
                    <a:pt x="51" y="115"/>
                  </a:cubicBezTo>
                  <a:cubicBezTo>
                    <a:pt x="43" y="115"/>
                    <a:pt x="36" y="109"/>
                    <a:pt x="36" y="101"/>
                  </a:cubicBezTo>
                  <a:cubicBezTo>
                    <a:pt x="36" y="93"/>
                    <a:pt x="43" y="87"/>
                    <a:pt x="51" y="87"/>
                  </a:cubicBezTo>
                  <a:cubicBezTo>
                    <a:pt x="87" y="87"/>
                    <a:pt x="87" y="87"/>
                    <a:pt x="87" y="87"/>
                  </a:cubicBezTo>
                  <a:cubicBezTo>
                    <a:pt x="87" y="51"/>
                    <a:pt x="87" y="51"/>
                    <a:pt x="87" y="51"/>
                  </a:cubicBezTo>
                  <a:cubicBezTo>
                    <a:pt x="87" y="43"/>
                    <a:pt x="93" y="37"/>
                    <a:pt x="101" y="37"/>
                  </a:cubicBezTo>
                  <a:cubicBezTo>
                    <a:pt x="109" y="37"/>
                    <a:pt x="115" y="43"/>
                    <a:pt x="115" y="51"/>
                  </a:cubicBezTo>
                  <a:cubicBezTo>
                    <a:pt x="115" y="87"/>
                    <a:pt x="115" y="87"/>
                    <a:pt x="115" y="87"/>
                  </a:cubicBezTo>
                  <a:cubicBezTo>
                    <a:pt x="151" y="87"/>
                    <a:pt x="151" y="87"/>
                    <a:pt x="151" y="87"/>
                  </a:cubicBezTo>
                  <a:cubicBezTo>
                    <a:pt x="159" y="87"/>
                    <a:pt x="165" y="93"/>
                    <a:pt x="165" y="101"/>
                  </a:cubicBezTo>
                  <a:cubicBezTo>
                    <a:pt x="165" y="109"/>
                    <a:pt x="159" y="115"/>
                    <a:pt x="151"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p:cNvGrpSpPr>
            <a:grpSpLocks noChangeAspect="1"/>
          </p:cNvGrpSpPr>
          <p:nvPr/>
        </p:nvGrpSpPr>
        <p:grpSpPr>
          <a:xfrm>
            <a:off x="6041924" y="1207758"/>
            <a:ext cx="464570" cy="364382"/>
            <a:chOff x="2192338" y="725488"/>
            <a:chExt cx="1155700" cy="906462"/>
          </a:xfrm>
          <a:solidFill>
            <a:schemeClr val="accent1"/>
          </a:solidFill>
        </p:grpSpPr>
        <p:sp>
          <p:nvSpPr>
            <p:cNvPr id="35" name="Freeform 13"/>
            <p:cNvSpPr>
              <a:spLocks/>
            </p:cNvSpPr>
            <p:nvPr/>
          </p:nvSpPr>
          <p:spPr bwMode="auto">
            <a:xfrm>
              <a:off x="2192338" y="1552575"/>
              <a:ext cx="1155700" cy="79375"/>
            </a:xfrm>
            <a:custGeom>
              <a:avLst/>
              <a:gdLst>
                <a:gd name="T0" fmla="*/ 0 w 728"/>
                <a:gd name="T1" fmla="*/ 0 h 50"/>
                <a:gd name="T2" fmla="*/ 728 w 728"/>
                <a:gd name="T3" fmla="*/ 0 h 50"/>
                <a:gd name="T4" fmla="*/ 728 w 728"/>
                <a:gd name="T5" fmla="*/ 50 h 50"/>
                <a:gd name="T6" fmla="*/ 0 w 728"/>
                <a:gd name="T7" fmla="*/ 50 h 50"/>
                <a:gd name="T8" fmla="*/ 0 w 728"/>
                <a:gd name="T9" fmla="*/ 0 h 50"/>
                <a:gd name="T10" fmla="*/ 0 w 728"/>
                <a:gd name="T11" fmla="*/ 0 h 50"/>
              </a:gdLst>
              <a:ahLst/>
              <a:cxnLst>
                <a:cxn ang="0">
                  <a:pos x="T0" y="T1"/>
                </a:cxn>
                <a:cxn ang="0">
                  <a:pos x="T2" y="T3"/>
                </a:cxn>
                <a:cxn ang="0">
                  <a:pos x="T4" y="T5"/>
                </a:cxn>
                <a:cxn ang="0">
                  <a:pos x="T6" y="T7"/>
                </a:cxn>
                <a:cxn ang="0">
                  <a:pos x="T8" y="T9"/>
                </a:cxn>
                <a:cxn ang="0">
                  <a:pos x="T10" y="T11"/>
                </a:cxn>
              </a:cxnLst>
              <a:rect l="0" t="0" r="r" b="b"/>
              <a:pathLst>
                <a:path w="728" h="50">
                  <a:moveTo>
                    <a:pt x="0" y="0"/>
                  </a:moveTo>
                  <a:lnTo>
                    <a:pt x="728" y="0"/>
                  </a:lnTo>
                  <a:lnTo>
                    <a:pt x="728" y="50"/>
                  </a:lnTo>
                  <a:lnTo>
                    <a:pt x="0" y="5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p:cNvSpPr>
              <a:spLocks/>
            </p:cNvSpPr>
            <p:nvPr/>
          </p:nvSpPr>
          <p:spPr bwMode="auto">
            <a:xfrm>
              <a:off x="2282826" y="1131888"/>
              <a:ext cx="950913" cy="398462"/>
            </a:xfrm>
            <a:custGeom>
              <a:avLst/>
              <a:gdLst>
                <a:gd name="T0" fmla="*/ 50 w 365"/>
                <a:gd name="T1" fmla="*/ 153 h 153"/>
                <a:gd name="T2" fmla="*/ 50 w 365"/>
                <a:gd name="T3" fmla="*/ 148 h 153"/>
                <a:gd name="T4" fmla="*/ 31 w 365"/>
                <a:gd name="T5" fmla="*/ 134 h 153"/>
                <a:gd name="T6" fmla="*/ 11 w 365"/>
                <a:gd name="T7" fmla="*/ 148 h 153"/>
                <a:gd name="T8" fmla="*/ 11 w 365"/>
                <a:gd name="T9" fmla="*/ 153 h 153"/>
                <a:gd name="T10" fmla="*/ 6 w 365"/>
                <a:gd name="T11" fmla="*/ 153 h 153"/>
                <a:gd name="T12" fmla="*/ 0 w 365"/>
                <a:gd name="T13" fmla="*/ 136 h 153"/>
                <a:gd name="T14" fmla="*/ 26 w 365"/>
                <a:gd name="T15" fmla="*/ 107 h 153"/>
                <a:gd name="T16" fmla="*/ 65 w 365"/>
                <a:gd name="T17" fmla="*/ 69 h 153"/>
                <a:gd name="T18" fmla="*/ 81 w 365"/>
                <a:gd name="T19" fmla="*/ 37 h 153"/>
                <a:gd name="T20" fmla="*/ 141 w 365"/>
                <a:gd name="T21" fmla="*/ 0 h 153"/>
                <a:gd name="T22" fmla="*/ 151 w 365"/>
                <a:gd name="T23" fmla="*/ 0 h 153"/>
                <a:gd name="T24" fmla="*/ 197 w 365"/>
                <a:gd name="T25" fmla="*/ 42 h 153"/>
                <a:gd name="T26" fmla="*/ 242 w 365"/>
                <a:gd name="T27" fmla="*/ 0 h 153"/>
                <a:gd name="T28" fmla="*/ 253 w 365"/>
                <a:gd name="T29" fmla="*/ 0 h 153"/>
                <a:gd name="T30" fmla="*/ 317 w 365"/>
                <a:gd name="T31" fmla="*/ 44 h 153"/>
                <a:gd name="T32" fmla="*/ 318 w 365"/>
                <a:gd name="T33" fmla="*/ 46 h 153"/>
                <a:gd name="T34" fmla="*/ 356 w 365"/>
                <a:gd name="T35" fmla="*/ 120 h 153"/>
                <a:gd name="T36" fmla="*/ 338 w 365"/>
                <a:gd name="T37" fmla="*/ 153 h 153"/>
                <a:gd name="T38" fmla="*/ 298 w 365"/>
                <a:gd name="T39" fmla="*/ 153 h 153"/>
                <a:gd name="T40" fmla="*/ 284 w 365"/>
                <a:gd name="T41" fmla="*/ 153 h 153"/>
                <a:gd name="T42" fmla="*/ 287 w 365"/>
                <a:gd name="T43" fmla="*/ 144 h 153"/>
                <a:gd name="T44" fmla="*/ 292 w 365"/>
                <a:gd name="T45" fmla="*/ 62 h 153"/>
                <a:gd name="T46" fmla="*/ 273 w 365"/>
                <a:gd name="T47" fmla="*/ 42 h 153"/>
                <a:gd name="T48" fmla="*/ 121 w 365"/>
                <a:gd name="T49" fmla="*/ 42 h 153"/>
                <a:gd name="T50" fmla="*/ 102 w 365"/>
                <a:gd name="T51" fmla="*/ 62 h 153"/>
                <a:gd name="T52" fmla="*/ 107 w 365"/>
                <a:gd name="T53" fmla="*/ 144 h 153"/>
                <a:gd name="T54" fmla="*/ 110 w 365"/>
                <a:gd name="T55" fmla="*/ 153 h 153"/>
                <a:gd name="T56" fmla="*/ 50 w 365"/>
                <a:gd name="T5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5" h="153">
                  <a:moveTo>
                    <a:pt x="50" y="153"/>
                  </a:moveTo>
                  <a:cubicBezTo>
                    <a:pt x="50" y="152"/>
                    <a:pt x="50" y="150"/>
                    <a:pt x="50" y="148"/>
                  </a:cubicBezTo>
                  <a:cubicBezTo>
                    <a:pt x="50" y="140"/>
                    <a:pt x="41" y="134"/>
                    <a:pt x="31" y="134"/>
                  </a:cubicBezTo>
                  <a:cubicBezTo>
                    <a:pt x="20" y="134"/>
                    <a:pt x="11" y="140"/>
                    <a:pt x="11" y="148"/>
                  </a:cubicBezTo>
                  <a:cubicBezTo>
                    <a:pt x="11" y="150"/>
                    <a:pt x="11" y="152"/>
                    <a:pt x="11" y="153"/>
                  </a:cubicBezTo>
                  <a:cubicBezTo>
                    <a:pt x="6" y="153"/>
                    <a:pt x="6" y="153"/>
                    <a:pt x="6" y="153"/>
                  </a:cubicBezTo>
                  <a:cubicBezTo>
                    <a:pt x="2" y="148"/>
                    <a:pt x="0" y="142"/>
                    <a:pt x="0" y="136"/>
                  </a:cubicBezTo>
                  <a:cubicBezTo>
                    <a:pt x="0" y="123"/>
                    <a:pt x="11" y="111"/>
                    <a:pt x="26" y="107"/>
                  </a:cubicBezTo>
                  <a:cubicBezTo>
                    <a:pt x="44" y="102"/>
                    <a:pt x="57" y="85"/>
                    <a:pt x="65" y="69"/>
                  </a:cubicBezTo>
                  <a:cubicBezTo>
                    <a:pt x="71" y="57"/>
                    <a:pt x="73" y="48"/>
                    <a:pt x="81" y="37"/>
                  </a:cubicBezTo>
                  <a:cubicBezTo>
                    <a:pt x="95" y="17"/>
                    <a:pt x="116" y="0"/>
                    <a:pt x="141" y="0"/>
                  </a:cubicBezTo>
                  <a:cubicBezTo>
                    <a:pt x="151" y="0"/>
                    <a:pt x="151" y="0"/>
                    <a:pt x="151" y="0"/>
                  </a:cubicBezTo>
                  <a:cubicBezTo>
                    <a:pt x="164" y="12"/>
                    <a:pt x="181" y="42"/>
                    <a:pt x="197" y="42"/>
                  </a:cubicBezTo>
                  <a:cubicBezTo>
                    <a:pt x="213" y="42"/>
                    <a:pt x="229" y="13"/>
                    <a:pt x="242" y="0"/>
                  </a:cubicBezTo>
                  <a:cubicBezTo>
                    <a:pt x="253" y="0"/>
                    <a:pt x="253" y="0"/>
                    <a:pt x="253" y="0"/>
                  </a:cubicBezTo>
                  <a:cubicBezTo>
                    <a:pt x="281" y="0"/>
                    <a:pt x="304" y="21"/>
                    <a:pt x="317" y="44"/>
                  </a:cubicBezTo>
                  <a:cubicBezTo>
                    <a:pt x="318" y="45"/>
                    <a:pt x="318" y="46"/>
                    <a:pt x="318" y="46"/>
                  </a:cubicBezTo>
                  <a:cubicBezTo>
                    <a:pt x="326" y="59"/>
                    <a:pt x="347" y="98"/>
                    <a:pt x="356" y="120"/>
                  </a:cubicBezTo>
                  <a:cubicBezTo>
                    <a:pt x="365" y="141"/>
                    <a:pt x="362" y="153"/>
                    <a:pt x="338" y="153"/>
                  </a:cubicBezTo>
                  <a:cubicBezTo>
                    <a:pt x="298" y="153"/>
                    <a:pt x="298" y="153"/>
                    <a:pt x="298" y="153"/>
                  </a:cubicBezTo>
                  <a:cubicBezTo>
                    <a:pt x="284" y="153"/>
                    <a:pt x="284" y="153"/>
                    <a:pt x="284" y="153"/>
                  </a:cubicBezTo>
                  <a:cubicBezTo>
                    <a:pt x="285" y="151"/>
                    <a:pt x="287" y="147"/>
                    <a:pt x="287" y="144"/>
                  </a:cubicBezTo>
                  <a:cubicBezTo>
                    <a:pt x="292" y="62"/>
                    <a:pt x="292" y="62"/>
                    <a:pt x="292" y="62"/>
                  </a:cubicBezTo>
                  <a:cubicBezTo>
                    <a:pt x="293" y="51"/>
                    <a:pt x="283" y="42"/>
                    <a:pt x="273" y="42"/>
                  </a:cubicBezTo>
                  <a:cubicBezTo>
                    <a:pt x="121" y="42"/>
                    <a:pt x="121" y="42"/>
                    <a:pt x="121" y="42"/>
                  </a:cubicBezTo>
                  <a:cubicBezTo>
                    <a:pt x="111" y="42"/>
                    <a:pt x="101" y="51"/>
                    <a:pt x="102" y="62"/>
                  </a:cubicBezTo>
                  <a:cubicBezTo>
                    <a:pt x="107" y="144"/>
                    <a:pt x="107" y="144"/>
                    <a:pt x="107" y="144"/>
                  </a:cubicBezTo>
                  <a:cubicBezTo>
                    <a:pt x="107" y="147"/>
                    <a:pt x="108" y="151"/>
                    <a:pt x="110" y="153"/>
                  </a:cubicBezTo>
                  <a:cubicBezTo>
                    <a:pt x="90" y="153"/>
                    <a:pt x="70" y="153"/>
                    <a:pt x="50"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5"/>
            <p:cNvSpPr>
              <a:spLocks noEditPoints="1"/>
            </p:cNvSpPr>
            <p:nvPr/>
          </p:nvSpPr>
          <p:spPr bwMode="auto">
            <a:xfrm>
              <a:off x="2566988" y="1262063"/>
              <a:ext cx="457200" cy="273050"/>
            </a:xfrm>
            <a:custGeom>
              <a:avLst/>
              <a:gdLst>
                <a:gd name="T0" fmla="*/ 158 w 176"/>
                <a:gd name="T1" fmla="*/ 105 h 105"/>
                <a:gd name="T2" fmla="*/ 18 w 176"/>
                <a:gd name="T3" fmla="*/ 105 h 105"/>
                <a:gd name="T4" fmla="*/ 5 w 176"/>
                <a:gd name="T5" fmla="*/ 93 h 105"/>
                <a:gd name="T6" fmla="*/ 0 w 176"/>
                <a:gd name="T7" fmla="*/ 11 h 105"/>
                <a:gd name="T8" fmla="*/ 3 w 176"/>
                <a:gd name="T9" fmla="*/ 4 h 105"/>
                <a:gd name="T10" fmla="*/ 12 w 176"/>
                <a:gd name="T11" fmla="*/ 0 h 105"/>
                <a:gd name="T12" fmla="*/ 164 w 176"/>
                <a:gd name="T13" fmla="*/ 0 h 105"/>
                <a:gd name="T14" fmla="*/ 173 w 176"/>
                <a:gd name="T15" fmla="*/ 4 h 105"/>
                <a:gd name="T16" fmla="*/ 176 w 176"/>
                <a:gd name="T17" fmla="*/ 11 h 105"/>
                <a:gd name="T18" fmla="*/ 170 w 176"/>
                <a:gd name="T19" fmla="*/ 93 h 105"/>
                <a:gd name="T20" fmla="*/ 158 w 176"/>
                <a:gd name="T21" fmla="*/ 105 h 105"/>
                <a:gd name="T22" fmla="*/ 12 w 176"/>
                <a:gd name="T23" fmla="*/ 3 h 105"/>
                <a:gd name="T24" fmla="*/ 5 w 176"/>
                <a:gd name="T25" fmla="*/ 6 h 105"/>
                <a:gd name="T26" fmla="*/ 3 w 176"/>
                <a:gd name="T27" fmla="*/ 11 h 105"/>
                <a:gd name="T28" fmla="*/ 8 w 176"/>
                <a:gd name="T29" fmla="*/ 93 h 105"/>
                <a:gd name="T30" fmla="*/ 18 w 176"/>
                <a:gd name="T31" fmla="*/ 102 h 105"/>
                <a:gd name="T32" fmla="*/ 158 w 176"/>
                <a:gd name="T33" fmla="*/ 102 h 105"/>
                <a:gd name="T34" fmla="*/ 167 w 176"/>
                <a:gd name="T35" fmla="*/ 93 h 105"/>
                <a:gd name="T36" fmla="*/ 173 w 176"/>
                <a:gd name="T37" fmla="*/ 11 h 105"/>
                <a:gd name="T38" fmla="*/ 171 w 176"/>
                <a:gd name="T39" fmla="*/ 6 h 105"/>
                <a:gd name="T40" fmla="*/ 164 w 176"/>
                <a:gd name="T41" fmla="*/ 3 h 105"/>
                <a:gd name="T42" fmla="*/ 12 w 176"/>
                <a:gd name="T43" fmla="*/ 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05">
                  <a:moveTo>
                    <a:pt x="158" y="105"/>
                  </a:moveTo>
                  <a:cubicBezTo>
                    <a:pt x="18" y="105"/>
                    <a:pt x="18" y="105"/>
                    <a:pt x="18" y="105"/>
                  </a:cubicBezTo>
                  <a:cubicBezTo>
                    <a:pt x="11" y="105"/>
                    <a:pt x="6" y="100"/>
                    <a:pt x="5" y="93"/>
                  </a:cubicBezTo>
                  <a:cubicBezTo>
                    <a:pt x="0" y="11"/>
                    <a:pt x="0" y="11"/>
                    <a:pt x="0" y="11"/>
                  </a:cubicBezTo>
                  <a:cubicBezTo>
                    <a:pt x="0" y="8"/>
                    <a:pt x="1" y="6"/>
                    <a:pt x="3" y="4"/>
                  </a:cubicBezTo>
                  <a:cubicBezTo>
                    <a:pt x="5" y="1"/>
                    <a:pt x="9" y="0"/>
                    <a:pt x="12" y="0"/>
                  </a:cubicBezTo>
                  <a:cubicBezTo>
                    <a:pt x="164" y="0"/>
                    <a:pt x="164" y="0"/>
                    <a:pt x="164" y="0"/>
                  </a:cubicBezTo>
                  <a:cubicBezTo>
                    <a:pt x="167" y="0"/>
                    <a:pt x="171" y="1"/>
                    <a:pt x="173" y="4"/>
                  </a:cubicBezTo>
                  <a:cubicBezTo>
                    <a:pt x="175" y="6"/>
                    <a:pt x="176" y="9"/>
                    <a:pt x="176" y="11"/>
                  </a:cubicBezTo>
                  <a:cubicBezTo>
                    <a:pt x="170" y="93"/>
                    <a:pt x="170" y="93"/>
                    <a:pt x="170" y="93"/>
                  </a:cubicBezTo>
                  <a:cubicBezTo>
                    <a:pt x="170" y="100"/>
                    <a:pt x="165" y="105"/>
                    <a:pt x="158" y="105"/>
                  </a:cubicBezTo>
                  <a:close/>
                  <a:moveTo>
                    <a:pt x="12" y="3"/>
                  </a:moveTo>
                  <a:cubicBezTo>
                    <a:pt x="10" y="3"/>
                    <a:pt x="7" y="4"/>
                    <a:pt x="5" y="6"/>
                  </a:cubicBezTo>
                  <a:cubicBezTo>
                    <a:pt x="4" y="7"/>
                    <a:pt x="3" y="9"/>
                    <a:pt x="3" y="11"/>
                  </a:cubicBezTo>
                  <a:cubicBezTo>
                    <a:pt x="8" y="93"/>
                    <a:pt x="8" y="93"/>
                    <a:pt x="8" y="93"/>
                  </a:cubicBezTo>
                  <a:cubicBezTo>
                    <a:pt x="9" y="98"/>
                    <a:pt x="13" y="102"/>
                    <a:pt x="18" y="102"/>
                  </a:cubicBezTo>
                  <a:cubicBezTo>
                    <a:pt x="158" y="102"/>
                    <a:pt x="158" y="102"/>
                    <a:pt x="158" y="102"/>
                  </a:cubicBezTo>
                  <a:cubicBezTo>
                    <a:pt x="163" y="102"/>
                    <a:pt x="167" y="98"/>
                    <a:pt x="167" y="93"/>
                  </a:cubicBezTo>
                  <a:cubicBezTo>
                    <a:pt x="173" y="11"/>
                    <a:pt x="173" y="11"/>
                    <a:pt x="173" y="11"/>
                  </a:cubicBezTo>
                  <a:cubicBezTo>
                    <a:pt x="173" y="9"/>
                    <a:pt x="172" y="7"/>
                    <a:pt x="171" y="6"/>
                  </a:cubicBezTo>
                  <a:cubicBezTo>
                    <a:pt x="169" y="4"/>
                    <a:pt x="166" y="3"/>
                    <a:pt x="164" y="3"/>
                  </a:cubicBezTo>
                  <a:lnTo>
                    <a:pt x="1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6"/>
            <p:cNvSpPr>
              <a:spLocks/>
            </p:cNvSpPr>
            <p:nvPr/>
          </p:nvSpPr>
          <p:spPr bwMode="auto">
            <a:xfrm>
              <a:off x="2743201" y="1111250"/>
              <a:ext cx="101600" cy="130175"/>
            </a:xfrm>
            <a:custGeom>
              <a:avLst/>
              <a:gdLst>
                <a:gd name="T0" fmla="*/ 0 w 39"/>
                <a:gd name="T1" fmla="*/ 49 h 50"/>
                <a:gd name="T2" fmla="*/ 20 w 39"/>
                <a:gd name="T3" fmla="*/ 50 h 50"/>
                <a:gd name="T4" fmla="*/ 39 w 39"/>
                <a:gd name="T5" fmla="*/ 50 h 50"/>
                <a:gd name="T6" fmla="*/ 29 w 39"/>
                <a:gd name="T7" fmla="*/ 16 h 50"/>
                <a:gd name="T8" fmla="*/ 31 w 39"/>
                <a:gd name="T9" fmla="*/ 12 h 50"/>
                <a:gd name="T10" fmla="*/ 31 w 39"/>
                <a:gd name="T11" fmla="*/ 5 h 50"/>
                <a:gd name="T12" fmla="*/ 26 w 39"/>
                <a:gd name="T13" fmla="*/ 0 h 50"/>
                <a:gd name="T14" fmla="*/ 13 w 39"/>
                <a:gd name="T15" fmla="*/ 0 h 50"/>
                <a:gd name="T16" fmla="*/ 9 w 39"/>
                <a:gd name="T17" fmla="*/ 5 h 50"/>
                <a:gd name="T18" fmla="*/ 9 w 39"/>
                <a:gd name="T19" fmla="*/ 12 h 50"/>
                <a:gd name="T20" fmla="*/ 11 w 39"/>
                <a:gd name="T21" fmla="*/ 16 h 50"/>
                <a:gd name="T22" fmla="*/ 0 w 39"/>
                <a:gd name="T23"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0">
                  <a:moveTo>
                    <a:pt x="0" y="49"/>
                  </a:moveTo>
                  <a:cubicBezTo>
                    <a:pt x="0" y="49"/>
                    <a:pt x="7" y="50"/>
                    <a:pt x="20" y="50"/>
                  </a:cubicBezTo>
                  <a:cubicBezTo>
                    <a:pt x="33" y="50"/>
                    <a:pt x="39" y="50"/>
                    <a:pt x="39" y="50"/>
                  </a:cubicBezTo>
                  <a:cubicBezTo>
                    <a:pt x="29" y="16"/>
                    <a:pt x="29" y="16"/>
                    <a:pt x="29" y="16"/>
                  </a:cubicBezTo>
                  <a:cubicBezTo>
                    <a:pt x="30" y="15"/>
                    <a:pt x="31" y="14"/>
                    <a:pt x="31" y="12"/>
                  </a:cubicBezTo>
                  <a:cubicBezTo>
                    <a:pt x="31" y="5"/>
                    <a:pt x="31" y="5"/>
                    <a:pt x="31" y="5"/>
                  </a:cubicBezTo>
                  <a:cubicBezTo>
                    <a:pt x="31" y="2"/>
                    <a:pt x="28" y="0"/>
                    <a:pt x="26" y="0"/>
                  </a:cubicBezTo>
                  <a:cubicBezTo>
                    <a:pt x="13" y="0"/>
                    <a:pt x="13" y="0"/>
                    <a:pt x="13" y="0"/>
                  </a:cubicBezTo>
                  <a:cubicBezTo>
                    <a:pt x="11" y="0"/>
                    <a:pt x="9" y="2"/>
                    <a:pt x="9" y="5"/>
                  </a:cubicBezTo>
                  <a:cubicBezTo>
                    <a:pt x="9" y="12"/>
                    <a:pt x="9" y="12"/>
                    <a:pt x="9" y="12"/>
                  </a:cubicBezTo>
                  <a:cubicBezTo>
                    <a:pt x="9" y="14"/>
                    <a:pt x="10" y="15"/>
                    <a:pt x="11" y="16"/>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7"/>
            <p:cNvSpPr>
              <a:spLocks noEditPoints="1"/>
            </p:cNvSpPr>
            <p:nvPr/>
          </p:nvSpPr>
          <p:spPr bwMode="auto">
            <a:xfrm>
              <a:off x="2619376" y="725488"/>
              <a:ext cx="350838" cy="361950"/>
            </a:xfrm>
            <a:custGeom>
              <a:avLst/>
              <a:gdLst>
                <a:gd name="T0" fmla="*/ 68 w 135"/>
                <a:gd name="T1" fmla="*/ 0 h 139"/>
                <a:gd name="T2" fmla="*/ 0 w 135"/>
                <a:gd name="T3" fmla="*/ 69 h 139"/>
                <a:gd name="T4" fmla="*/ 68 w 135"/>
                <a:gd name="T5" fmla="*/ 139 h 139"/>
                <a:gd name="T6" fmla="*/ 135 w 135"/>
                <a:gd name="T7" fmla="*/ 69 h 139"/>
                <a:gd name="T8" fmla="*/ 68 w 135"/>
                <a:gd name="T9" fmla="*/ 0 h 139"/>
                <a:gd name="T10" fmla="*/ 68 w 135"/>
                <a:gd name="T11" fmla="*/ 127 h 139"/>
                <a:gd name="T12" fmla="*/ 12 w 135"/>
                <a:gd name="T13" fmla="*/ 72 h 139"/>
                <a:gd name="T14" fmla="*/ 37 w 135"/>
                <a:gd name="T15" fmla="*/ 28 h 139"/>
                <a:gd name="T16" fmla="*/ 103 w 135"/>
                <a:gd name="T17" fmla="*/ 58 h 139"/>
                <a:gd name="T18" fmla="*/ 122 w 135"/>
                <a:gd name="T19" fmla="*/ 56 h 139"/>
                <a:gd name="T20" fmla="*/ 124 w 135"/>
                <a:gd name="T21" fmla="*/ 69 h 139"/>
                <a:gd name="T22" fmla="*/ 68 w 135"/>
                <a:gd name="T23" fmla="*/ 12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5" h="139">
                  <a:moveTo>
                    <a:pt x="68" y="0"/>
                  </a:moveTo>
                  <a:cubicBezTo>
                    <a:pt x="31" y="0"/>
                    <a:pt x="0" y="31"/>
                    <a:pt x="0" y="69"/>
                  </a:cubicBezTo>
                  <a:cubicBezTo>
                    <a:pt x="0" y="108"/>
                    <a:pt x="31" y="139"/>
                    <a:pt x="68" y="139"/>
                  </a:cubicBezTo>
                  <a:cubicBezTo>
                    <a:pt x="105" y="139"/>
                    <a:pt x="135" y="108"/>
                    <a:pt x="135" y="69"/>
                  </a:cubicBezTo>
                  <a:cubicBezTo>
                    <a:pt x="135" y="31"/>
                    <a:pt x="105" y="0"/>
                    <a:pt x="68" y="0"/>
                  </a:cubicBezTo>
                  <a:close/>
                  <a:moveTo>
                    <a:pt x="68" y="127"/>
                  </a:moveTo>
                  <a:cubicBezTo>
                    <a:pt x="38" y="127"/>
                    <a:pt x="14" y="103"/>
                    <a:pt x="12" y="72"/>
                  </a:cubicBezTo>
                  <a:cubicBezTo>
                    <a:pt x="25" y="61"/>
                    <a:pt x="34" y="46"/>
                    <a:pt x="37" y="28"/>
                  </a:cubicBezTo>
                  <a:cubicBezTo>
                    <a:pt x="52" y="46"/>
                    <a:pt x="76" y="58"/>
                    <a:pt x="103" y="58"/>
                  </a:cubicBezTo>
                  <a:cubicBezTo>
                    <a:pt x="110" y="58"/>
                    <a:pt x="116" y="57"/>
                    <a:pt x="122" y="56"/>
                  </a:cubicBezTo>
                  <a:cubicBezTo>
                    <a:pt x="123" y="60"/>
                    <a:pt x="124" y="65"/>
                    <a:pt x="124" y="69"/>
                  </a:cubicBezTo>
                  <a:cubicBezTo>
                    <a:pt x="124" y="101"/>
                    <a:pt x="99" y="127"/>
                    <a:pt x="68"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10571861" y="4469696"/>
            <a:ext cx="402454" cy="402454"/>
            <a:chOff x="7617093" y="4010213"/>
            <a:chExt cx="402454" cy="402454"/>
          </a:xfrm>
        </p:grpSpPr>
        <p:sp>
          <p:nvSpPr>
            <p:cNvPr id="42" name="Freeform 546"/>
            <p:cNvSpPr>
              <a:spLocks noEditPoints="1"/>
            </p:cNvSpPr>
            <p:nvPr/>
          </p:nvSpPr>
          <p:spPr bwMode="auto">
            <a:xfrm>
              <a:off x="7617093" y="401021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5"/>
            </a:solidFill>
            <a:ln>
              <a:solidFill>
                <a:schemeClr val="accent5"/>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47"/>
            <p:cNvSpPr>
              <a:spLocks/>
            </p:cNvSpPr>
            <p:nvPr/>
          </p:nvSpPr>
          <p:spPr bwMode="auto">
            <a:xfrm>
              <a:off x="7690482" y="408478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solidFill>
              <a:schemeClr val="accent5"/>
            </a:solidFill>
            <a:ln>
              <a:solidFill>
                <a:schemeClr val="accent5"/>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4" name="Group 43"/>
          <p:cNvGrpSpPr/>
          <p:nvPr/>
        </p:nvGrpSpPr>
        <p:grpSpPr>
          <a:xfrm>
            <a:off x="4437435" y="3903301"/>
            <a:ext cx="402454" cy="402454"/>
            <a:chOff x="4857980" y="1885723"/>
            <a:chExt cx="402454" cy="402454"/>
          </a:xfrm>
          <a:solidFill>
            <a:schemeClr val="accent3"/>
          </a:solidFill>
        </p:grpSpPr>
        <p:sp>
          <p:nvSpPr>
            <p:cNvPr id="45" name="Freeform 546"/>
            <p:cNvSpPr>
              <a:spLocks noEditPoints="1"/>
            </p:cNvSpPr>
            <p:nvPr/>
          </p:nvSpPr>
          <p:spPr bwMode="auto">
            <a:xfrm>
              <a:off x="4857980" y="188572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547"/>
            <p:cNvSpPr>
              <a:spLocks/>
            </p:cNvSpPr>
            <p:nvPr/>
          </p:nvSpPr>
          <p:spPr bwMode="auto">
            <a:xfrm>
              <a:off x="4931369" y="196029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7" name="Group 46"/>
          <p:cNvGrpSpPr/>
          <p:nvPr/>
        </p:nvGrpSpPr>
        <p:grpSpPr>
          <a:xfrm>
            <a:off x="6060319" y="1948016"/>
            <a:ext cx="402454" cy="402454"/>
            <a:chOff x="3001825" y="2489715"/>
            <a:chExt cx="402454" cy="402454"/>
          </a:xfrm>
          <a:solidFill>
            <a:schemeClr val="accent2"/>
          </a:solidFill>
        </p:grpSpPr>
        <p:sp>
          <p:nvSpPr>
            <p:cNvPr id="48" name="Freeform 546"/>
            <p:cNvSpPr>
              <a:spLocks noEditPoints="1"/>
            </p:cNvSpPr>
            <p:nvPr/>
          </p:nvSpPr>
          <p:spPr bwMode="auto">
            <a:xfrm>
              <a:off x="3001825" y="2489715"/>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2"/>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547"/>
            <p:cNvSpPr>
              <a:spLocks/>
            </p:cNvSpPr>
            <p:nvPr/>
          </p:nvSpPr>
          <p:spPr bwMode="auto">
            <a:xfrm>
              <a:off x="3075214" y="2564287"/>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2"/>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50" name="Group 49"/>
          <p:cNvGrpSpPr/>
          <p:nvPr/>
        </p:nvGrpSpPr>
        <p:grpSpPr>
          <a:xfrm>
            <a:off x="7820810" y="2632780"/>
            <a:ext cx="402454" cy="402454"/>
            <a:chOff x="3900733" y="4136515"/>
            <a:chExt cx="402454" cy="402454"/>
          </a:xfrm>
        </p:grpSpPr>
        <p:sp>
          <p:nvSpPr>
            <p:cNvPr id="51" name="Freeform 546"/>
            <p:cNvSpPr>
              <a:spLocks noEditPoints="1"/>
            </p:cNvSpPr>
            <p:nvPr/>
          </p:nvSpPr>
          <p:spPr bwMode="auto">
            <a:xfrm>
              <a:off x="3900733" y="4136515"/>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6"/>
            </a:solidFill>
            <a:ln>
              <a:solidFill>
                <a:schemeClr val="accent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547"/>
            <p:cNvSpPr>
              <a:spLocks/>
            </p:cNvSpPr>
            <p:nvPr/>
          </p:nvSpPr>
          <p:spPr bwMode="auto">
            <a:xfrm>
              <a:off x="3974122" y="4211087"/>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solidFill>
              <a:schemeClr val="accent6"/>
            </a:solidFill>
            <a:ln>
              <a:solidFill>
                <a:schemeClr val="accent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53" name="Group 52"/>
          <p:cNvGrpSpPr/>
          <p:nvPr/>
        </p:nvGrpSpPr>
        <p:grpSpPr>
          <a:xfrm>
            <a:off x="4437435" y="2638311"/>
            <a:ext cx="402454" cy="402454"/>
            <a:chOff x="4857980" y="1885723"/>
            <a:chExt cx="402454" cy="402454"/>
          </a:xfrm>
          <a:solidFill>
            <a:schemeClr val="accent3"/>
          </a:solidFill>
        </p:grpSpPr>
        <p:sp>
          <p:nvSpPr>
            <p:cNvPr id="54" name="Freeform 546"/>
            <p:cNvSpPr>
              <a:spLocks noEditPoints="1"/>
            </p:cNvSpPr>
            <p:nvPr/>
          </p:nvSpPr>
          <p:spPr bwMode="auto">
            <a:xfrm>
              <a:off x="4857980" y="188572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547"/>
            <p:cNvSpPr>
              <a:spLocks/>
            </p:cNvSpPr>
            <p:nvPr/>
          </p:nvSpPr>
          <p:spPr bwMode="auto">
            <a:xfrm>
              <a:off x="4931369" y="196029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56" name="Group 55"/>
          <p:cNvGrpSpPr/>
          <p:nvPr/>
        </p:nvGrpSpPr>
        <p:grpSpPr>
          <a:xfrm>
            <a:off x="4437435" y="3241512"/>
            <a:ext cx="402454" cy="402454"/>
            <a:chOff x="4857980" y="1885723"/>
            <a:chExt cx="402454" cy="402454"/>
          </a:xfrm>
          <a:solidFill>
            <a:schemeClr val="accent3"/>
          </a:solidFill>
        </p:grpSpPr>
        <p:sp>
          <p:nvSpPr>
            <p:cNvPr id="57" name="Freeform 546"/>
            <p:cNvSpPr>
              <a:spLocks noEditPoints="1"/>
            </p:cNvSpPr>
            <p:nvPr/>
          </p:nvSpPr>
          <p:spPr bwMode="auto">
            <a:xfrm>
              <a:off x="4857980" y="188572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547"/>
            <p:cNvSpPr>
              <a:spLocks/>
            </p:cNvSpPr>
            <p:nvPr/>
          </p:nvSpPr>
          <p:spPr bwMode="auto">
            <a:xfrm>
              <a:off x="4931369" y="196029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59" name="Group 58"/>
          <p:cNvGrpSpPr/>
          <p:nvPr/>
        </p:nvGrpSpPr>
        <p:grpSpPr>
          <a:xfrm>
            <a:off x="4437435" y="4469696"/>
            <a:ext cx="402454" cy="402454"/>
            <a:chOff x="4857980" y="1885723"/>
            <a:chExt cx="402454" cy="402454"/>
          </a:xfrm>
          <a:solidFill>
            <a:schemeClr val="accent3"/>
          </a:solidFill>
        </p:grpSpPr>
        <p:sp>
          <p:nvSpPr>
            <p:cNvPr id="60" name="Freeform 546"/>
            <p:cNvSpPr>
              <a:spLocks noEditPoints="1"/>
            </p:cNvSpPr>
            <p:nvPr/>
          </p:nvSpPr>
          <p:spPr bwMode="auto">
            <a:xfrm>
              <a:off x="4857980" y="188572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1" name="Freeform 547"/>
            <p:cNvSpPr>
              <a:spLocks/>
            </p:cNvSpPr>
            <p:nvPr/>
          </p:nvSpPr>
          <p:spPr bwMode="auto">
            <a:xfrm>
              <a:off x="4931369" y="196029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65" name="Group 64"/>
          <p:cNvGrpSpPr/>
          <p:nvPr/>
        </p:nvGrpSpPr>
        <p:grpSpPr>
          <a:xfrm>
            <a:off x="4437435" y="5077103"/>
            <a:ext cx="402454" cy="402454"/>
            <a:chOff x="4857980" y="1885723"/>
            <a:chExt cx="402454" cy="402454"/>
          </a:xfrm>
          <a:solidFill>
            <a:schemeClr val="accent3"/>
          </a:solidFill>
        </p:grpSpPr>
        <p:sp>
          <p:nvSpPr>
            <p:cNvPr id="66" name="Freeform 546"/>
            <p:cNvSpPr>
              <a:spLocks noEditPoints="1"/>
            </p:cNvSpPr>
            <p:nvPr/>
          </p:nvSpPr>
          <p:spPr bwMode="auto">
            <a:xfrm>
              <a:off x="4857980" y="188572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547"/>
            <p:cNvSpPr>
              <a:spLocks/>
            </p:cNvSpPr>
            <p:nvPr/>
          </p:nvSpPr>
          <p:spPr bwMode="auto">
            <a:xfrm>
              <a:off x="4931369" y="196029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3"/>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71" name="Freeform 124"/>
          <p:cNvSpPr>
            <a:spLocks noEditPoints="1"/>
          </p:cNvSpPr>
          <p:nvPr/>
        </p:nvSpPr>
        <p:spPr bwMode="auto">
          <a:xfrm>
            <a:off x="10539408" y="1207757"/>
            <a:ext cx="435500" cy="309689"/>
          </a:xfrm>
          <a:custGeom>
            <a:avLst/>
            <a:gdLst>
              <a:gd name="T0" fmla="*/ 90 w 203"/>
              <a:gd name="T1" fmla="*/ 15 h 188"/>
              <a:gd name="T2" fmla="*/ 60 w 203"/>
              <a:gd name="T3" fmla="*/ 15 h 188"/>
              <a:gd name="T4" fmla="*/ 127 w 203"/>
              <a:gd name="T5" fmla="*/ 35 h 188"/>
              <a:gd name="T6" fmla="*/ 127 w 203"/>
              <a:gd name="T7" fmla="*/ 4 h 188"/>
              <a:gd name="T8" fmla="*/ 127 w 203"/>
              <a:gd name="T9" fmla="*/ 35 h 188"/>
              <a:gd name="T10" fmla="*/ 39 w 203"/>
              <a:gd name="T11" fmla="*/ 32 h 188"/>
              <a:gd name="T12" fmla="*/ 14 w 203"/>
              <a:gd name="T13" fmla="*/ 32 h 188"/>
              <a:gd name="T14" fmla="*/ 175 w 203"/>
              <a:gd name="T15" fmla="*/ 41 h 188"/>
              <a:gd name="T16" fmla="*/ 175 w 203"/>
              <a:gd name="T17" fmla="*/ 16 h 188"/>
              <a:gd name="T18" fmla="*/ 175 w 203"/>
              <a:gd name="T19" fmla="*/ 41 h 188"/>
              <a:gd name="T20" fmla="*/ 161 w 203"/>
              <a:gd name="T21" fmla="*/ 46 h 188"/>
              <a:gd name="T22" fmla="*/ 142 w 203"/>
              <a:gd name="T23" fmla="*/ 41 h 188"/>
              <a:gd name="T24" fmla="*/ 101 w 203"/>
              <a:gd name="T25" fmla="*/ 44 h 188"/>
              <a:gd name="T26" fmla="*/ 61 w 203"/>
              <a:gd name="T27" fmla="*/ 38 h 188"/>
              <a:gd name="T28" fmla="*/ 37 w 203"/>
              <a:gd name="T29" fmla="*/ 50 h 188"/>
              <a:gd name="T30" fmla="*/ 0 w 203"/>
              <a:gd name="T31" fmla="*/ 66 h 188"/>
              <a:gd name="T32" fmla="*/ 4 w 203"/>
              <a:gd name="T33" fmla="*/ 111 h 188"/>
              <a:gd name="T34" fmla="*/ 9 w 203"/>
              <a:gd name="T35" fmla="*/ 63 h 188"/>
              <a:gd name="T36" fmla="*/ 15 w 203"/>
              <a:gd name="T37" fmla="*/ 164 h 188"/>
              <a:gd name="T38" fmla="*/ 30 w 203"/>
              <a:gd name="T39" fmla="*/ 174 h 188"/>
              <a:gd name="T40" fmla="*/ 39 w 203"/>
              <a:gd name="T41" fmla="*/ 63 h 188"/>
              <a:gd name="T42" fmla="*/ 45 w 203"/>
              <a:gd name="T43" fmla="*/ 106 h 188"/>
              <a:gd name="T44" fmla="*/ 54 w 203"/>
              <a:gd name="T45" fmla="*/ 105 h 188"/>
              <a:gd name="T46" fmla="*/ 59 w 203"/>
              <a:gd name="T47" fmla="*/ 56 h 188"/>
              <a:gd name="T48" fmla="*/ 70 w 203"/>
              <a:gd name="T49" fmla="*/ 188 h 188"/>
              <a:gd name="T50" fmla="*/ 91 w 203"/>
              <a:gd name="T51" fmla="*/ 172 h 188"/>
              <a:gd name="T52" fmla="*/ 97 w 203"/>
              <a:gd name="T53" fmla="*/ 56 h 188"/>
              <a:gd name="T54" fmla="*/ 101 w 203"/>
              <a:gd name="T55" fmla="*/ 111 h 188"/>
              <a:gd name="T56" fmla="*/ 105 w 203"/>
              <a:gd name="T57" fmla="*/ 59 h 188"/>
              <a:gd name="T58" fmla="*/ 111 w 203"/>
              <a:gd name="T59" fmla="*/ 172 h 188"/>
              <a:gd name="T60" fmla="*/ 133 w 203"/>
              <a:gd name="T61" fmla="*/ 187 h 188"/>
              <a:gd name="T62" fmla="*/ 144 w 203"/>
              <a:gd name="T63" fmla="*/ 59 h 188"/>
              <a:gd name="T64" fmla="*/ 149 w 203"/>
              <a:gd name="T65" fmla="*/ 104 h 188"/>
              <a:gd name="T66" fmla="*/ 158 w 203"/>
              <a:gd name="T67" fmla="*/ 106 h 188"/>
              <a:gd name="T68" fmla="*/ 164 w 203"/>
              <a:gd name="T69" fmla="*/ 63 h 188"/>
              <a:gd name="T70" fmla="*/ 171 w 203"/>
              <a:gd name="T71" fmla="*/ 171 h 188"/>
              <a:gd name="T72" fmla="*/ 188 w 203"/>
              <a:gd name="T73" fmla="*/ 157 h 188"/>
              <a:gd name="T74" fmla="*/ 194 w 203"/>
              <a:gd name="T75" fmla="*/ 63 h 188"/>
              <a:gd name="T76" fmla="*/ 198 w 203"/>
              <a:gd name="T77" fmla="*/ 111 h 188"/>
              <a:gd name="T78" fmla="*/ 203 w 203"/>
              <a:gd name="T79" fmla="*/ 6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3" h="188">
                <a:moveTo>
                  <a:pt x="75" y="30"/>
                </a:moveTo>
                <a:cubicBezTo>
                  <a:pt x="83" y="30"/>
                  <a:pt x="90" y="23"/>
                  <a:pt x="90" y="15"/>
                </a:cubicBezTo>
                <a:cubicBezTo>
                  <a:pt x="90" y="7"/>
                  <a:pt x="83" y="0"/>
                  <a:pt x="75" y="0"/>
                </a:cubicBezTo>
                <a:cubicBezTo>
                  <a:pt x="66" y="0"/>
                  <a:pt x="60" y="7"/>
                  <a:pt x="60" y="15"/>
                </a:cubicBezTo>
                <a:cubicBezTo>
                  <a:pt x="60" y="23"/>
                  <a:pt x="66" y="30"/>
                  <a:pt x="75" y="30"/>
                </a:cubicBezTo>
                <a:close/>
                <a:moveTo>
                  <a:pt x="127" y="35"/>
                </a:moveTo>
                <a:cubicBezTo>
                  <a:pt x="135" y="35"/>
                  <a:pt x="142" y="28"/>
                  <a:pt x="142" y="19"/>
                </a:cubicBezTo>
                <a:cubicBezTo>
                  <a:pt x="142" y="11"/>
                  <a:pt x="135" y="4"/>
                  <a:pt x="127" y="4"/>
                </a:cubicBezTo>
                <a:cubicBezTo>
                  <a:pt x="119" y="4"/>
                  <a:pt x="112" y="11"/>
                  <a:pt x="112" y="19"/>
                </a:cubicBezTo>
                <a:cubicBezTo>
                  <a:pt x="112" y="28"/>
                  <a:pt x="119" y="35"/>
                  <a:pt x="127" y="35"/>
                </a:cubicBezTo>
                <a:close/>
                <a:moveTo>
                  <a:pt x="26" y="44"/>
                </a:moveTo>
                <a:cubicBezTo>
                  <a:pt x="33" y="44"/>
                  <a:pt x="39" y="38"/>
                  <a:pt x="39" y="32"/>
                </a:cubicBezTo>
                <a:cubicBezTo>
                  <a:pt x="39" y="25"/>
                  <a:pt x="33" y="19"/>
                  <a:pt x="26" y="19"/>
                </a:cubicBezTo>
                <a:cubicBezTo>
                  <a:pt x="19" y="19"/>
                  <a:pt x="14" y="25"/>
                  <a:pt x="14" y="32"/>
                </a:cubicBezTo>
                <a:cubicBezTo>
                  <a:pt x="14" y="38"/>
                  <a:pt x="19" y="44"/>
                  <a:pt x="26" y="44"/>
                </a:cubicBezTo>
                <a:close/>
                <a:moveTo>
                  <a:pt x="175" y="41"/>
                </a:moveTo>
                <a:cubicBezTo>
                  <a:pt x="182" y="41"/>
                  <a:pt x="188" y="35"/>
                  <a:pt x="188" y="28"/>
                </a:cubicBezTo>
                <a:cubicBezTo>
                  <a:pt x="188" y="21"/>
                  <a:pt x="182" y="16"/>
                  <a:pt x="175" y="16"/>
                </a:cubicBezTo>
                <a:cubicBezTo>
                  <a:pt x="168" y="16"/>
                  <a:pt x="163" y="21"/>
                  <a:pt x="163" y="28"/>
                </a:cubicBezTo>
                <a:cubicBezTo>
                  <a:pt x="163" y="35"/>
                  <a:pt x="168" y="41"/>
                  <a:pt x="175" y="41"/>
                </a:cubicBezTo>
                <a:close/>
                <a:moveTo>
                  <a:pt x="189" y="46"/>
                </a:moveTo>
                <a:cubicBezTo>
                  <a:pt x="161" y="46"/>
                  <a:pt x="161" y="46"/>
                  <a:pt x="161" y="46"/>
                </a:cubicBezTo>
                <a:cubicBezTo>
                  <a:pt x="159" y="46"/>
                  <a:pt x="157" y="47"/>
                  <a:pt x="156" y="48"/>
                </a:cubicBezTo>
                <a:cubicBezTo>
                  <a:pt x="153" y="42"/>
                  <a:pt x="148" y="41"/>
                  <a:pt x="142" y="41"/>
                </a:cubicBezTo>
                <a:cubicBezTo>
                  <a:pt x="113" y="41"/>
                  <a:pt x="113" y="41"/>
                  <a:pt x="113" y="41"/>
                </a:cubicBezTo>
                <a:cubicBezTo>
                  <a:pt x="109" y="41"/>
                  <a:pt x="104" y="41"/>
                  <a:pt x="101" y="44"/>
                </a:cubicBezTo>
                <a:cubicBezTo>
                  <a:pt x="98" y="41"/>
                  <a:pt x="94" y="38"/>
                  <a:pt x="89" y="38"/>
                </a:cubicBezTo>
                <a:cubicBezTo>
                  <a:pt x="61" y="38"/>
                  <a:pt x="61" y="38"/>
                  <a:pt x="61" y="38"/>
                </a:cubicBezTo>
                <a:cubicBezTo>
                  <a:pt x="54" y="38"/>
                  <a:pt x="48" y="44"/>
                  <a:pt x="46" y="51"/>
                </a:cubicBezTo>
                <a:cubicBezTo>
                  <a:pt x="44" y="50"/>
                  <a:pt x="39" y="50"/>
                  <a:pt x="37" y="50"/>
                </a:cubicBezTo>
                <a:cubicBezTo>
                  <a:pt x="13" y="50"/>
                  <a:pt x="13" y="50"/>
                  <a:pt x="13" y="50"/>
                </a:cubicBezTo>
                <a:cubicBezTo>
                  <a:pt x="6" y="50"/>
                  <a:pt x="0" y="57"/>
                  <a:pt x="0" y="66"/>
                </a:cubicBezTo>
                <a:cubicBezTo>
                  <a:pt x="0" y="105"/>
                  <a:pt x="0" y="105"/>
                  <a:pt x="0" y="105"/>
                </a:cubicBezTo>
                <a:cubicBezTo>
                  <a:pt x="0" y="108"/>
                  <a:pt x="0" y="111"/>
                  <a:pt x="4" y="111"/>
                </a:cubicBezTo>
                <a:cubicBezTo>
                  <a:pt x="8" y="111"/>
                  <a:pt x="9" y="108"/>
                  <a:pt x="9" y="105"/>
                </a:cubicBezTo>
                <a:cubicBezTo>
                  <a:pt x="9" y="101"/>
                  <a:pt x="9" y="63"/>
                  <a:pt x="9" y="63"/>
                </a:cubicBezTo>
                <a:cubicBezTo>
                  <a:pt x="15" y="63"/>
                  <a:pt x="15" y="63"/>
                  <a:pt x="15" y="63"/>
                </a:cubicBezTo>
                <a:cubicBezTo>
                  <a:pt x="15" y="63"/>
                  <a:pt x="14" y="159"/>
                  <a:pt x="15" y="164"/>
                </a:cubicBezTo>
                <a:cubicBezTo>
                  <a:pt x="15" y="174"/>
                  <a:pt x="21" y="174"/>
                  <a:pt x="24" y="174"/>
                </a:cubicBezTo>
                <a:cubicBezTo>
                  <a:pt x="30" y="174"/>
                  <a:pt x="30" y="174"/>
                  <a:pt x="30" y="174"/>
                </a:cubicBezTo>
                <a:cubicBezTo>
                  <a:pt x="33" y="174"/>
                  <a:pt x="38" y="174"/>
                  <a:pt x="39" y="162"/>
                </a:cubicBezTo>
                <a:cubicBezTo>
                  <a:pt x="39" y="157"/>
                  <a:pt x="39" y="63"/>
                  <a:pt x="39" y="63"/>
                </a:cubicBezTo>
                <a:cubicBezTo>
                  <a:pt x="45" y="63"/>
                  <a:pt x="45" y="63"/>
                  <a:pt x="45" y="63"/>
                </a:cubicBezTo>
                <a:cubicBezTo>
                  <a:pt x="45" y="106"/>
                  <a:pt x="45" y="106"/>
                  <a:pt x="45" y="106"/>
                </a:cubicBezTo>
                <a:cubicBezTo>
                  <a:pt x="45" y="110"/>
                  <a:pt x="46" y="111"/>
                  <a:pt x="49" y="111"/>
                </a:cubicBezTo>
                <a:cubicBezTo>
                  <a:pt x="52" y="111"/>
                  <a:pt x="54" y="109"/>
                  <a:pt x="54" y="105"/>
                </a:cubicBezTo>
                <a:cubicBezTo>
                  <a:pt x="54" y="103"/>
                  <a:pt x="54" y="56"/>
                  <a:pt x="54" y="56"/>
                </a:cubicBezTo>
                <a:cubicBezTo>
                  <a:pt x="59" y="56"/>
                  <a:pt x="59" y="56"/>
                  <a:pt x="59" y="56"/>
                </a:cubicBezTo>
                <a:cubicBezTo>
                  <a:pt x="59" y="56"/>
                  <a:pt x="59" y="167"/>
                  <a:pt x="59" y="174"/>
                </a:cubicBezTo>
                <a:cubicBezTo>
                  <a:pt x="60" y="186"/>
                  <a:pt x="66" y="188"/>
                  <a:pt x="70" y="188"/>
                </a:cubicBezTo>
                <a:cubicBezTo>
                  <a:pt x="81" y="188"/>
                  <a:pt x="81" y="188"/>
                  <a:pt x="81" y="188"/>
                </a:cubicBezTo>
                <a:cubicBezTo>
                  <a:pt x="85" y="188"/>
                  <a:pt x="91" y="186"/>
                  <a:pt x="91" y="172"/>
                </a:cubicBezTo>
                <a:cubicBezTo>
                  <a:pt x="92" y="166"/>
                  <a:pt x="91" y="56"/>
                  <a:pt x="91" y="56"/>
                </a:cubicBezTo>
                <a:cubicBezTo>
                  <a:pt x="97" y="56"/>
                  <a:pt x="97" y="56"/>
                  <a:pt x="97" y="56"/>
                </a:cubicBezTo>
                <a:cubicBezTo>
                  <a:pt x="97" y="56"/>
                  <a:pt x="97" y="100"/>
                  <a:pt x="97" y="104"/>
                </a:cubicBezTo>
                <a:cubicBezTo>
                  <a:pt x="97" y="109"/>
                  <a:pt x="97" y="111"/>
                  <a:pt x="101" y="111"/>
                </a:cubicBezTo>
                <a:cubicBezTo>
                  <a:pt x="104" y="111"/>
                  <a:pt x="105" y="109"/>
                  <a:pt x="105" y="104"/>
                </a:cubicBezTo>
                <a:cubicBezTo>
                  <a:pt x="105" y="102"/>
                  <a:pt x="105" y="59"/>
                  <a:pt x="105" y="59"/>
                </a:cubicBezTo>
                <a:cubicBezTo>
                  <a:pt x="110" y="59"/>
                  <a:pt x="110" y="59"/>
                  <a:pt x="110" y="59"/>
                </a:cubicBezTo>
                <a:cubicBezTo>
                  <a:pt x="110" y="59"/>
                  <a:pt x="111" y="165"/>
                  <a:pt x="111" y="172"/>
                </a:cubicBezTo>
                <a:cubicBezTo>
                  <a:pt x="111" y="185"/>
                  <a:pt x="118" y="187"/>
                  <a:pt x="122" y="187"/>
                </a:cubicBezTo>
                <a:cubicBezTo>
                  <a:pt x="133" y="187"/>
                  <a:pt x="133" y="187"/>
                  <a:pt x="133" y="187"/>
                </a:cubicBezTo>
                <a:cubicBezTo>
                  <a:pt x="137" y="187"/>
                  <a:pt x="143" y="185"/>
                  <a:pt x="144" y="170"/>
                </a:cubicBezTo>
                <a:cubicBezTo>
                  <a:pt x="144" y="164"/>
                  <a:pt x="144" y="59"/>
                  <a:pt x="144" y="59"/>
                </a:cubicBezTo>
                <a:cubicBezTo>
                  <a:pt x="149" y="59"/>
                  <a:pt x="149" y="59"/>
                  <a:pt x="149" y="59"/>
                </a:cubicBezTo>
                <a:cubicBezTo>
                  <a:pt x="149" y="59"/>
                  <a:pt x="149" y="100"/>
                  <a:pt x="149" y="104"/>
                </a:cubicBezTo>
                <a:cubicBezTo>
                  <a:pt x="149" y="108"/>
                  <a:pt x="150" y="111"/>
                  <a:pt x="153" y="111"/>
                </a:cubicBezTo>
                <a:cubicBezTo>
                  <a:pt x="157" y="111"/>
                  <a:pt x="158" y="109"/>
                  <a:pt x="158" y="106"/>
                </a:cubicBezTo>
                <a:cubicBezTo>
                  <a:pt x="158" y="112"/>
                  <a:pt x="158" y="63"/>
                  <a:pt x="158" y="63"/>
                </a:cubicBezTo>
                <a:cubicBezTo>
                  <a:pt x="164" y="63"/>
                  <a:pt x="164" y="63"/>
                  <a:pt x="164" y="63"/>
                </a:cubicBezTo>
                <a:cubicBezTo>
                  <a:pt x="164" y="63"/>
                  <a:pt x="164" y="157"/>
                  <a:pt x="164" y="159"/>
                </a:cubicBezTo>
                <a:cubicBezTo>
                  <a:pt x="164" y="169"/>
                  <a:pt x="167" y="171"/>
                  <a:pt x="171" y="171"/>
                </a:cubicBezTo>
                <a:cubicBezTo>
                  <a:pt x="181" y="171"/>
                  <a:pt x="181" y="171"/>
                  <a:pt x="181" y="171"/>
                </a:cubicBezTo>
                <a:cubicBezTo>
                  <a:pt x="184" y="171"/>
                  <a:pt x="188" y="169"/>
                  <a:pt x="188" y="157"/>
                </a:cubicBezTo>
                <a:cubicBezTo>
                  <a:pt x="189" y="151"/>
                  <a:pt x="188" y="63"/>
                  <a:pt x="188" y="63"/>
                </a:cubicBezTo>
                <a:cubicBezTo>
                  <a:pt x="194" y="63"/>
                  <a:pt x="194" y="63"/>
                  <a:pt x="194" y="63"/>
                </a:cubicBezTo>
                <a:cubicBezTo>
                  <a:pt x="194" y="63"/>
                  <a:pt x="194" y="104"/>
                  <a:pt x="194" y="106"/>
                </a:cubicBezTo>
                <a:cubicBezTo>
                  <a:pt x="194" y="109"/>
                  <a:pt x="196" y="111"/>
                  <a:pt x="198" y="111"/>
                </a:cubicBezTo>
                <a:cubicBezTo>
                  <a:pt x="201" y="111"/>
                  <a:pt x="203" y="109"/>
                  <a:pt x="203" y="106"/>
                </a:cubicBezTo>
                <a:cubicBezTo>
                  <a:pt x="203" y="65"/>
                  <a:pt x="203" y="65"/>
                  <a:pt x="203" y="65"/>
                </a:cubicBezTo>
                <a:cubicBezTo>
                  <a:pt x="203" y="56"/>
                  <a:pt x="196" y="46"/>
                  <a:pt x="189" y="4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 name="Freeform 448"/>
          <p:cNvSpPr>
            <a:spLocks noEditPoints="1"/>
          </p:cNvSpPr>
          <p:nvPr/>
        </p:nvSpPr>
        <p:spPr bwMode="auto">
          <a:xfrm>
            <a:off x="4484138" y="1217173"/>
            <a:ext cx="320399" cy="298222"/>
          </a:xfrm>
          <a:custGeom>
            <a:avLst/>
            <a:gdLst>
              <a:gd name="T0" fmla="*/ 563 w 590"/>
              <a:gd name="T1" fmla="*/ 205 h 514"/>
              <a:gd name="T2" fmla="*/ 529 w 590"/>
              <a:gd name="T3" fmla="*/ 30 h 514"/>
              <a:gd name="T4" fmla="*/ 528 w 590"/>
              <a:gd name="T5" fmla="*/ 24 h 514"/>
              <a:gd name="T6" fmla="*/ 524 w 590"/>
              <a:gd name="T7" fmla="*/ 14 h 514"/>
              <a:gd name="T8" fmla="*/ 516 w 590"/>
              <a:gd name="T9" fmla="*/ 5 h 514"/>
              <a:gd name="T10" fmla="*/ 505 w 590"/>
              <a:gd name="T11" fmla="*/ 1 h 514"/>
              <a:gd name="T12" fmla="*/ 500 w 590"/>
              <a:gd name="T13" fmla="*/ 0 h 514"/>
              <a:gd name="T14" fmla="*/ 488 w 590"/>
              <a:gd name="T15" fmla="*/ 3 h 514"/>
              <a:gd name="T16" fmla="*/ 478 w 590"/>
              <a:gd name="T17" fmla="*/ 8 h 514"/>
              <a:gd name="T18" fmla="*/ 472 w 590"/>
              <a:gd name="T19" fmla="*/ 18 h 514"/>
              <a:gd name="T20" fmla="*/ 470 w 590"/>
              <a:gd name="T21" fmla="*/ 30 h 514"/>
              <a:gd name="T22" fmla="*/ 420 w 590"/>
              <a:gd name="T23" fmla="*/ 205 h 514"/>
              <a:gd name="T24" fmla="*/ 314 w 590"/>
              <a:gd name="T25" fmla="*/ 205 h 514"/>
              <a:gd name="T26" fmla="*/ 300 w 590"/>
              <a:gd name="T27" fmla="*/ 136 h 514"/>
              <a:gd name="T28" fmla="*/ 185 w 590"/>
              <a:gd name="T29" fmla="*/ 205 h 514"/>
              <a:gd name="T30" fmla="*/ 79 w 590"/>
              <a:gd name="T31" fmla="*/ 205 h 514"/>
              <a:gd name="T32" fmla="*/ 27 w 590"/>
              <a:gd name="T33" fmla="*/ 489 h 514"/>
              <a:gd name="T34" fmla="*/ 0 w 590"/>
              <a:gd name="T35" fmla="*/ 514 h 514"/>
              <a:gd name="T36" fmla="*/ 590 w 590"/>
              <a:gd name="T37" fmla="*/ 489 h 514"/>
              <a:gd name="T38" fmla="*/ 206 w 590"/>
              <a:gd name="T39" fmla="*/ 416 h 514"/>
              <a:gd name="T40" fmla="*/ 130 w 590"/>
              <a:gd name="T41" fmla="*/ 370 h 514"/>
              <a:gd name="T42" fmla="*/ 206 w 590"/>
              <a:gd name="T43" fmla="*/ 416 h 514"/>
              <a:gd name="T44" fmla="*/ 130 w 590"/>
              <a:gd name="T45" fmla="*/ 328 h 514"/>
              <a:gd name="T46" fmla="*/ 206 w 590"/>
              <a:gd name="T47" fmla="*/ 281 h 514"/>
              <a:gd name="T48" fmla="*/ 333 w 590"/>
              <a:gd name="T49" fmla="*/ 416 h 514"/>
              <a:gd name="T50" fmla="*/ 256 w 590"/>
              <a:gd name="T51" fmla="*/ 370 h 514"/>
              <a:gd name="T52" fmla="*/ 333 w 590"/>
              <a:gd name="T53" fmla="*/ 416 h 514"/>
              <a:gd name="T54" fmla="*/ 256 w 590"/>
              <a:gd name="T55" fmla="*/ 328 h 514"/>
              <a:gd name="T56" fmla="*/ 333 w 590"/>
              <a:gd name="T57" fmla="*/ 281 h 514"/>
              <a:gd name="T58" fmla="*/ 459 w 590"/>
              <a:gd name="T59" fmla="*/ 416 h 514"/>
              <a:gd name="T60" fmla="*/ 384 w 590"/>
              <a:gd name="T61" fmla="*/ 370 h 514"/>
              <a:gd name="T62" fmla="*/ 459 w 590"/>
              <a:gd name="T63" fmla="*/ 416 h 514"/>
              <a:gd name="T64" fmla="*/ 384 w 590"/>
              <a:gd name="T65" fmla="*/ 328 h 514"/>
              <a:gd name="T66" fmla="*/ 459 w 590"/>
              <a:gd name="T67" fmla="*/ 28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0" h="514">
                <a:moveTo>
                  <a:pt x="563" y="489"/>
                </a:moveTo>
                <a:lnTo>
                  <a:pt x="563" y="205"/>
                </a:lnTo>
                <a:lnTo>
                  <a:pt x="529" y="205"/>
                </a:lnTo>
                <a:lnTo>
                  <a:pt x="529" y="30"/>
                </a:lnTo>
                <a:lnTo>
                  <a:pt x="529" y="30"/>
                </a:lnTo>
                <a:lnTo>
                  <a:pt x="528" y="24"/>
                </a:lnTo>
                <a:lnTo>
                  <a:pt x="526" y="18"/>
                </a:lnTo>
                <a:lnTo>
                  <a:pt x="524" y="14"/>
                </a:lnTo>
                <a:lnTo>
                  <a:pt x="520" y="8"/>
                </a:lnTo>
                <a:lnTo>
                  <a:pt x="516" y="5"/>
                </a:lnTo>
                <a:lnTo>
                  <a:pt x="511" y="3"/>
                </a:lnTo>
                <a:lnTo>
                  <a:pt x="505" y="1"/>
                </a:lnTo>
                <a:lnTo>
                  <a:pt x="500" y="0"/>
                </a:lnTo>
                <a:lnTo>
                  <a:pt x="500" y="0"/>
                </a:lnTo>
                <a:lnTo>
                  <a:pt x="493" y="1"/>
                </a:lnTo>
                <a:lnTo>
                  <a:pt x="488" y="3"/>
                </a:lnTo>
                <a:lnTo>
                  <a:pt x="483" y="5"/>
                </a:lnTo>
                <a:lnTo>
                  <a:pt x="478" y="8"/>
                </a:lnTo>
                <a:lnTo>
                  <a:pt x="475" y="14"/>
                </a:lnTo>
                <a:lnTo>
                  <a:pt x="472" y="18"/>
                </a:lnTo>
                <a:lnTo>
                  <a:pt x="470" y="24"/>
                </a:lnTo>
                <a:lnTo>
                  <a:pt x="470" y="30"/>
                </a:lnTo>
                <a:lnTo>
                  <a:pt x="470" y="205"/>
                </a:lnTo>
                <a:lnTo>
                  <a:pt x="420" y="205"/>
                </a:lnTo>
                <a:lnTo>
                  <a:pt x="420" y="136"/>
                </a:lnTo>
                <a:lnTo>
                  <a:pt x="314" y="205"/>
                </a:lnTo>
                <a:lnTo>
                  <a:pt x="300" y="205"/>
                </a:lnTo>
                <a:lnTo>
                  <a:pt x="300" y="136"/>
                </a:lnTo>
                <a:lnTo>
                  <a:pt x="192" y="205"/>
                </a:lnTo>
                <a:lnTo>
                  <a:pt x="185" y="205"/>
                </a:lnTo>
                <a:lnTo>
                  <a:pt x="185" y="136"/>
                </a:lnTo>
                <a:lnTo>
                  <a:pt x="79" y="205"/>
                </a:lnTo>
                <a:lnTo>
                  <a:pt x="27" y="205"/>
                </a:lnTo>
                <a:lnTo>
                  <a:pt x="27" y="489"/>
                </a:lnTo>
                <a:lnTo>
                  <a:pt x="0" y="489"/>
                </a:lnTo>
                <a:lnTo>
                  <a:pt x="0" y="514"/>
                </a:lnTo>
                <a:lnTo>
                  <a:pt x="590" y="514"/>
                </a:lnTo>
                <a:lnTo>
                  <a:pt x="590" y="489"/>
                </a:lnTo>
                <a:lnTo>
                  <a:pt x="563" y="489"/>
                </a:lnTo>
                <a:close/>
                <a:moveTo>
                  <a:pt x="206" y="416"/>
                </a:moveTo>
                <a:lnTo>
                  <a:pt x="130" y="416"/>
                </a:lnTo>
                <a:lnTo>
                  <a:pt x="130" y="370"/>
                </a:lnTo>
                <a:lnTo>
                  <a:pt x="206" y="370"/>
                </a:lnTo>
                <a:lnTo>
                  <a:pt x="206" y="416"/>
                </a:lnTo>
                <a:close/>
                <a:moveTo>
                  <a:pt x="206" y="328"/>
                </a:moveTo>
                <a:lnTo>
                  <a:pt x="130" y="328"/>
                </a:lnTo>
                <a:lnTo>
                  <a:pt x="130" y="281"/>
                </a:lnTo>
                <a:lnTo>
                  <a:pt x="206" y="281"/>
                </a:lnTo>
                <a:lnTo>
                  <a:pt x="206" y="328"/>
                </a:lnTo>
                <a:close/>
                <a:moveTo>
                  <a:pt x="333" y="416"/>
                </a:moveTo>
                <a:lnTo>
                  <a:pt x="256" y="416"/>
                </a:lnTo>
                <a:lnTo>
                  <a:pt x="256" y="370"/>
                </a:lnTo>
                <a:lnTo>
                  <a:pt x="333" y="370"/>
                </a:lnTo>
                <a:lnTo>
                  <a:pt x="333" y="416"/>
                </a:lnTo>
                <a:close/>
                <a:moveTo>
                  <a:pt x="333" y="328"/>
                </a:moveTo>
                <a:lnTo>
                  <a:pt x="256" y="328"/>
                </a:lnTo>
                <a:lnTo>
                  <a:pt x="256" y="281"/>
                </a:lnTo>
                <a:lnTo>
                  <a:pt x="333" y="281"/>
                </a:lnTo>
                <a:lnTo>
                  <a:pt x="333" y="328"/>
                </a:lnTo>
                <a:close/>
                <a:moveTo>
                  <a:pt x="459" y="416"/>
                </a:moveTo>
                <a:lnTo>
                  <a:pt x="384" y="416"/>
                </a:lnTo>
                <a:lnTo>
                  <a:pt x="384" y="370"/>
                </a:lnTo>
                <a:lnTo>
                  <a:pt x="459" y="370"/>
                </a:lnTo>
                <a:lnTo>
                  <a:pt x="459" y="416"/>
                </a:lnTo>
                <a:close/>
                <a:moveTo>
                  <a:pt x="459" y="328"/>
                </a:moveTo>
                <a:lnTo>
                  <a:pt x="384" y="328"/>
                </a:lnTo>
                <a:lnTo>
                  <a:pt x="384" y="281"/>
                </a:lnTo>
                <a:lnTo>
                  <a:pt x="459" y="281"/>
                </a:lnTo>
                <a:lnTo>
                  <a:pt x="459" y="32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62" name="Group 61"/>
          <p:cNvGrpSpPr/>
          <p:nvPr/>
        </p:nvGrpSpPr>
        <p:grpSpPr>
          <a:xfrm>
            <a:off x="7821402" y="1948016"/>
            <a:ext cx="402454" cy="402454"/>
            <a:chOff x="3900733" y="4136515"/>
            <a:chExt cx="402454" cy="402454"/>
          </a:xfrm>
        </p:grpSpPr>
        <p:sp>
          <p:nvSpPr>
            <p:cNvPr id="63" name="Freeform 546"/>
            <p:cNvSpPr>
              <a:spLocks noEditPoints="1"/>
            </p:cNvSpPr>
            <p:nvPr/>
          </p:nvSpPr>
          <p:spPr bwMode="auto">
            <a:xfrm>
              <a:off x="3900733" y="4136515"/>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6"/>
            </a:solidFill>
            <a:ln>
              <a:solidFill>
                <a:schemeClr val="accent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547"/>
            <p:cNvSpPr>
              <a:spLocks/>
            </p:cNvSpPr>
            <p:nvPr/>
          </p:nvSpPr>
          <p:spPr bwMode="auto">
            <a:xfrm>
              <a:off x="3974122" y="4211087"/>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solidFill>
              <a:schemeClr val="accent6"/>
            </a:solidFill>
            <a:ln>
              <a:solidFill>
                <a:schemeClr val="accent6"/>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68" name="Group 67"/>
          <p:cNvGrpSpPr/>
          <p:nvPr/>
        </p:nvGrpSpPr>
        <p:grpSpPr>
          <a:xfrm>
            <a:off x="9245163" y="1201979"/>
            <a:ext cx="396525" cy="409870"/>
            <a:chOff x="2306638" y="2108200"/>
            <a:chExt cx="990600" cy="1023937"/>
          </a:xfrm>
          <a:solidFill>
            <a:schemeClr val="accent1"/>
          </a:solidFill>
        </p:grpSpPr>
        <p:sp>
          <p:nvSpPr>
            <p:cNvPr id="69" name="Freeform 67"/>
            <p:cNvSpPr>
              <a:spLocks/>
            </p:cNvSpPr>
            <p:nvPr/>
          </p:nvSpPr>
          <p:spPr bwMode="auto">
            <a:xfrm>
              <a:off x="2439988" y="2460625"/>
              <a:ext cx="715963" cy="671512"/>
            </a:xfrm>
            <a:custGeom>
              <a:avLst/>
              <a:gdLst>
                <a:gd name="T0" fmla="*/ 192 w 325"/>
                <a:gd name="T1" fmla="*/ 67 h 305"/>
                <a:gd name="T2" fmla="*/ 169 w 325"/>
                <a:gd name="T3" fmla="*/ 39 h 305"/>
                <a:gd name="T4" fmla="*/ 174 w 325"/>
                <a:gd name="T5" fmla="*/ 23 h 305"/>
                <a:gd name="T6" fmla="*/ 184 w 325"/>
                <a:gd name="T7" fmla="*/ 29 h 305"/>
                <a:gd name="T8" fmla="*/ 183 w 325"/>
                <a:gd name="T9" fmla="*/ 10 h 305"/>
                <a:gd name="T10" fmla="*/ 182 w 325"/>
                <a:gd name="T11" fmla="*/ 3 h 305"/>
                <a:gd name="T12" fmla="*/ 176 w 325"/>
                <a:gd name="T13" fmla="*/ 4 h 305"/>
                <a:gd name="T14" fmla="*/ 157 w 325"/>
                <a:gd name="T15" fmla="*/ 9 h 305"/>
                <a:gd name="T16" fmla="*/ 146 w 325"/>
                <a:gd name="T17" fmla="*/ 2 h 305"/>
                <a:gd name="T18" fmla="*/ 142 w 325"/>
                <a:gd name="T19" fmla="*/ 4 h 305"/>
                <a:gd name="T20" fmla="*/ 137 w 325"/>
                <a:gd name="T21" fmla="*/ 27 h 305"/>
                <a:gd name="T22" fmla="*/ 147 w 325"/>
                <a:gd name="T23" fmla="*/ 22 h 305"/>
                <a:gd name="T24" fmla="*/ 155 w 325"/>
                <a:gd name="T25" fmla="*/ 34 h 305"/>
                <a:gd name="T26" fmla="*/ 138 w 325"/>
                <a:gd name="T27" fmla="*/ 77 h 305"/>
                <a:gd name="T28" fmla="*/ 112 w 325"/>
                <a:gd name="T29" fmla="*/ 27 h 305"/>
                <a:gd name="T30" fmla="*/ 110 w 325"/>
                <a:gd name="T31" fmla="*/ 26 h 305"/>
                <a:gd name="T32" fmla="*/ 55 w 325"/>
                <a:gd name="T33" fmla="*/ 39 h 305"/>
                <a:gd name="T34" fmla="*/ 34 w 325"/>
                <a:gd name="T35" fmla="*/ 21 h 305"/>
                <a:gd name="T36" fmla="*/ 7 w 325"/>
                <a:gd name="T37" fmla="*/ 13 h 305"/>
                <a:gd name="T38" fmla="*/ 12 w 325"/>
                <a:gd name="T39" fmla="*/ 43 h 305"/>
                <a:gd name="T40" fmla="*/ 36 w 325"/>
                <a:gd name="T41" fmla="*/ 73 h 305"/>
                <a:gd name="T42" fmla="*/ 53 w 325"/>
                <a:gd name="T43" fmla="*/ 79 h 305"/>
                <a:gd name="T44" fmla="*/ 93 w 325"/>
                <a:gd name="T45" fmla="*/ 77 h 305"/>
                <a:gd name="T46" fmla="*/ 97 w 325"/>
                <a:gd name="T47" fmla="*/ 169 h 305"/>
                <a:gd name="T48" fmla="*/ 162 w 325"/>
                <a:gd name="T49" fmla="*/ 305 h 305"/>
                <a:gd name="T50" fmla="*/ 226 w 325"/>
                <a:gd name="T51" fmla="*/ 169 h 305"/>
                <a:gd name="T52" fmla="*/ 230 w 325"/>
                <a:gd name="T53" fmla="*/ 77 h 305"/>
                <a:gd name="T54" fmla="*/ 273 w 325"/>
                <a:gd name="T55" fmla="*/ 79 h 305"/>
                <a:gd name="T56" fmla="*/ 290 w 325"/>
                <a:gd name="T57" fmla="*/ 73 h 305"/>
                <a:gd name="T58" fmla="*/ 313 w 325"/>
                <a:gd name="T59" fmla="*/ 43 h 305"/>
                <a:gd name="T60" fmla="*/ 320 w 325"/>
                <a:gd name="T61" fmla="*/ 15 h 305"/>
                <a:gd name="T62" fmla="*/ 291 w 325"/>
                <a:gd name="T63" fmla="*/ 21 h 305"/>
                <a:gd name="T64" fmla="*/ 270 w 325"/>
                <a:gd name="T65" fmla="*/ 39 h 305"/>
                <a:gd name="T66" fmla="*/ 216 w 325"/>
                <a:gd name="T67"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5" h="305">
                  <a:moveTo>
                    <a:pt x="214" y="28"/>
                  </a:moveTo>
                  <a:cubicBezTo>
                    <a:pt x="192" y="67"/>
                    <a:pt x="192" y="67"/>
                    <a:pt x="192" y="67"/>
                  </a:cubicBezTo>
                  <a:cubicBezTo>
                    <a:pt x="186" y="76"/>
                    <a:pt x="186" y="76"/>
                    <a:pt x="186" y="76"/>
                  </a:cubicBezTo>
                  <a:cubicBezTo>
                    <a:pt x="169" y="39"/>
                    <a:pt x="169" y="39"/>
                    <a:pt x="169" y="39"/>
                  </a:cubicBezTo>
                  <a:cubicBezTo>
                    <a:pt x="168" y="37"/>
                    <a:pt x="168" y="36"/>
                    <a:pt x="169" y="34"/>
                  </a:cubicBezTo>
                  <a:cubicBezTo>
                    <a:pt x="174" y="23"/>
                    <a:pt x="174" y="23"/>
                    <a:pt x="174" y="23"/>
                  </a:cubicBezTo>
                  <a:cubicBezTo>
                    <a:pt x="175" y="21"/>
                    <a:pt x="176" y="21"/>
                    <a:pt x="177" y="22"/>
                  </a:cubicBezTo>
                  <a:cubicBezTo>
                    <a:pt x="184" y="29"/>
                    <a:pt x="184" y="29"/>
                    <a:pt x="184" y="29"/>
                  </a:cubicBezTo>
                  <a:cubicBezTo>
                    <a:pt x="186" y="30"/>
                    <a:pt x="187" y="29"/>
                    <a:pt x="187" y="27"/>
                  </a:cubicBezTo>
                  <a:cubicBezTo>
                    <a:pt x="183" y="10"/>
                    <a:pt x="183" y="10"/>
                    <a:pt x="183" y="10"/>
                  </a:cubicBezTo>
                  <a:cubicBezTo>
                    <a:pt x="182" y="4"/>
                    <a:pt x="182" y="4"/>
                    <a:pt x="182" y="4"/>
                  </a:cubicBezTo>
                  <a:cubicBezTo>
                    <a:pt x="182" y="3"/>
                    <a:pt x="182" y="3"/>
                    <a:pt x="182" y="3"/>
                  </a:cubicBezTo>
                  <a:cubicBezTo>
                    <a:pt x="181" y="1"/>
                    <a:pt x="179" y="0"/>
                    <a:pt x="178" y="2"/>
                  </a:cubicBezTo>
                  <a:cubicBezTo>
                    <a:pt x="177" y="3"/>
                    <a:pt x="176" y="3"/>
                    <a:pt x="176" y="4"/>
                  </a:cubicBezTo>
                  <a:cubicBezTo>
                    <a:pt x="173" y="7"/>
                    <a:pt x="170" y="8"/>
                    <a:pt x="167" y="9"/>
                  </a:cubicBezTo>
                  <a:cubicBezTo>
                    <a:pt x="164" y="10"/>
                    <a:pt x="160" y="10"/>
                    <a:pt x="157" y="9"/>
                  </a:cubicBezTo>
                  <a:cubicBezTo>
                    <a:pt x="154" y="8"/>
                    <a:pt x="151" y="7"/>
                    <a:pt x="148" y="4"/>
                  </a:cubicBezTo>
                  <a:cubicBezTo>
                    <a:pt x="148" y="3"/>
                    <a:pt x="147" y="3"/>
                    <a:pt x="146" y="2"/>
                  </a:cubicBezTo>
                  <a:cubicBezTo>
                    <a:pt x="145" y="0"/>
                    <a:pt x="143" y="1"/>
                    <a:pt x="143" y="3"/>
                  </a:cubicBezTo>
                  <a:cubicBezTo>
                    <a:pt x="142" y="4"/>
                    <a:pt x="142" y="4"/>
                    <a:pt x="142" y="4"/>
                  </a:cubicBezTo>
                  <a:cubicBezTo>
                    <a:pt x="141" y="10"/>
                    <a:pt x="141" y="10"/>
                    <a:pt x="141" y="10"/>
                  </a:cubicBezTo>
                  <a:cubicBezTo>
                    <a:pt x="137" y="27"/>
                    <a:pt x="137" y="27"/>
                    <a:pt x="137" y="27"/>
                  </a:cubicBezTo>
                  <a:cubicBezTo>
                    <a:pt x="137" y="29"/>
                    <a:pt x="139" y="30"/>
                    <a:pt x="140" y="29"/>
                  </a:cubicBezTo>
                  <a:cubicBezTo>
                    <a:pt x="147" y="22"/>
                    <a:pt x="147" y="22"/>
                    <a:pt x="147" y="22"/>
                  </a:cubicBezTo>
                  <a:cubicBezTo>
                    <a:pt x="148" y="21"/>
                    <a:pt x="150" y="21"/>
                    <a:pt x="150" y="23"/>
                  </a:cubicBezTo>
                  <a:cubicBezTo>
                    <a:pt x="155" y="34"/>
                    <a:pt x="155" y="34"/>
                    <a:pt x="155" y="34"/>
                  </a:cubicBezTo>
                  <a:cubicBezTo>
                    <a:pt x="156" y="36"/>
                    <a:pt x="156" y="37"/>
                    <a:pt x="155" y="39"/>
                  </a:cubicBezTo>
                  <a:cubicBezTo>
                    <a:pt x="138" y="77"/>
                    <a:pt x="138" y="77"/>
                    <a:pt x="138" y="77"/>
                  </a:cubicBezTo>
                  <a:cubicBezTo>
                    <a:pt x="136" y="74"/>
                    <a:pt x="134" y="71"/>
                    <a:pt x="133" y="68"/>
                  </a:cubicBezTo>
                  <a:cubicBezTo>
                    <a:pt x="125" y="54"/>
                    <a:pt x="118" y="39"/>
                    <a:pt x="112" y="27"/>
                  </a:cubicBezTo>
                  <a:cubicBezTo>
                    <a:pt x="112" y="26"/>
                    <a:pt x="112" y="26"/>
                    <a:pt x="111" y="26"/>
                  </a:cubicBezTo>
                  <a:cubicBezTo>
                    <a:pt x="111" y="26"/>
                    <a:pt x="110" y="26"/>
                    <a:pt x="110" y="26"/>
                  </a:cubicBezTo>
                  <a:cubicBezTo>
                    <a:pt x="99" y="28"/>
                    <a:pt x="89" y="31"/>
                    <a:pt x="78" y="33"/>
                  </a:cubicBezTo>
                  <a:cubicBezTo>
                    <a:pt x="71" y="35"/>
                    <a:pt x="63" y="37"/>
                    <a:pt x="55" y="39"/>
                  </a:cubicBezTo>
                  <a:cubicBezTo>
                    <a:pt x="51" y="36"/>
                    <a:pt x="48" y="33"/>
                    <a:pt x="44" y="30"/>
                  </a:cubicBezTo>
                  <a:cubicBezTo>
                    <a:pt x="34" y="21"/>
                    <a:pt x="34" y="21"/>
                    <a:pt x="34" y="21"/>
                  </a:cubicBezTo>
                  <a:cubicBezTo>
                    <a:pt x="25" y="13"/>
                    <a:pt x="25" y="13"/>
                    <a:pt x="25" y="13"/>
                  </a:cubicBezTo>
                  <a:cubicBezTo>
                    <a:pt x="20" y="9"/>
                    <a:pt x="12" y="9"/>
                    <a:pt x="7" y="13"/>
                  </a:cubicBezTo>
                  <a:cubicBezTo>
                    <a:pt x="1" y="17"/>
                    <a:pt x="0" y="26"/>
                    <a:pt x="4" y="32"/>
                  </a:cubicBezTo>
                  <a:cubicBezTo>
                    <a:pt x="12" y="43"/>
                    <a:pt x="12" y="43"/>
                    <a:pt x="12" y="43"/>
                  </a:cubicBezTo>
                  <a:cubicBezTo>
                    <a:pt x="20" y="53"/>
                    <a:pt x="20" y="53"/>
                    <a:pt x="20" y="53"/>
                  </a:cubicBezTo>
                  <a:cubicBezTo>
                    <a:pt x="25" y="60"/>
                    <a:pt x="30" y="66"/>
                    <a:pt x="36" y="73"/>
                  </a:cubicBezTo>
                  <a:cubicBezTo>
                    <a:pt x="39" y="77"/>
                    <a:pt x="43" y="79"/>
                    <a:pt x="49" y="79"/>
                  </a:cubicBezTo>
                  <a:cubicBezTo>
                    <a:pt x="53" y="79"/>
                    <a:pt x="53" y="79"/>
                    <a:pt x="53" y="79"/>
                  </a:cubicBezTo>
                  <a:cubicBezTo>
                    <a:pt x="63" y="79"/>
                    <a:pt x="74" y="78"/>
                    <a:pt x="85" y="78"/>
                  </a:cubicBezTo>
                  <a:cubicBezTo>
                    <a:pt x="88" y="77"/>
                    <a:pt x="90" y="77"/>
                    <a:pt x="93" y="77"/>
                  </a:cubicBezTo>
                  <a:cubicBezTo>
                    <a:pt x="93" y="118"/>
                    <a:pt x="93" y="118"/>
                    <a:pt x="93" y="118"/>
                  </a:cubicBezTo>
                  <a:cubicBezTo>
                    <a:pt x="93" y="135"/>
                    <a:pt x="95" y="152"/>
                    <a:pt x="97" y="169"/>
                  </a:cubicBezTo>
                  <a:cubicBezTo>
                    <a:pt x="105" y="219"/>
                    <a:pt x="117" y="260"/>
                    <a:pt x="153" y="301"/>
                  </a:cubicBezTo>
                  <a:cubicBezTo>
                    <a:pt x="155" y="304"/>
                    <a:pt x="158" y="305"/>
                    <a:pt x="162" y="305"/>
                  </a:cubicBezTo>
                  <a:cubicBezTo>
                    <a:pt x="165" y="305"/>
                    <a:pt x="168" y="304"/>
                    <a:pt x="171" y="301"/>
                  </a:cubicBezTo>
                  <a:cubicBezTo>
                    <a:pt x="206" y="260"/>
                    <a:pt x="219" y="219"/>
                    <a:pt x="226" y="169"/>
                  </a:cubicBezTo>
                  <a:cubicBezTo>
                    <a:pt x="229" y="153"/>
                    <a:pt x="230" y="135"/>
                    <a:pt x="230" y="118"/>
                  </a:cubicBezTo>
                  <a:cubicBezTo>
                    <a:pt x="230" y="77"/>
                    <a:pt x="230" y="77"/>
                    <a:pt x="230" y="77"/>
                  </a:cubicBezTo>
                  <a:cubicBezTo>
                    <a:pt x="234" y="77"/>
                    <a:pt x="237" y="77"/>
                    <a:pt x="241" y="78"/>
                  </a:cubicBezTo>
                  <a:cubicBezTo>
                    <a:pt x="251" y="78"/>
                    <a:pt x="262" y="79"/>
                    <a:pt x="273" y="79"/>
                  </a:cubicBezTo>
                  <a:cubicBezTo>
                    <a:pt x="277" y="79"/>
                    <a:pt x="277" y="79"/>
                    <a:pt x="277" y="79"/>
                  </a:cubicBezTo>
                  <a:cubicBezTo>
                    <a:pt x="282" y="79"/>
                    <a:pt x="286" y="77"/>
                    <a:pt x="290" y="73"/>
                  </a:cubicBezTo>
                  <a:cubicBezTo>
                    <a:pt x="295" y="66"/>
                    <a:pt x="300" y="60"/>
                    <a:pt x="305" y="53"/>
                  </a:cubicBezTo>
                  <a:cubicBezTo>
                    <a:pt x="313" y="43"/>
                    <a:pt x="313" y="43"/>
                    <a:pt x="313" y="43"/>
                  </a:cubicBezTo>
                  <a:cubicBezTo>
                    <a:pt x="321" y="32"/>
                    <a:pt x="321" y="32"/>
                    <a:pt x="321" y="32"/>
                  </a:cubicBezTo>
                  <a:cubicBezTo>
                    <a:pt x="325" y="27"/>
                    <a:pt x="325" y="20"/>
                    <a:pt x="320" y="15"/>
                  </a:cubicBezTo>
                  <a:cubicBezTo>
                    <a:pt x="316" y="9"/>
                    <a:pt x="307" y="8"/>
                    <a:pt x="301" y="13"/>
                  </a:cubicBezTo>
                  <a:cubicBezTo>
                    <a:pt x="291" y="21"/>
                    <a:pt x="291" y="21"/>
                    <a:pt x="291" y="21"/>
                  </a:cubicBezTo>
                  <a:cubicBezTo>
                    <a:pt x="281" y="30"/>
                    <a:pt x="281" y="30"/>
                    <a:pt x="281" y="30"/>
                  </a:cubicBezTo>
                  <a:cubicBezTo>
                    <a:pt x="277" y="33"/>
                    <a:pt x="274" y="36"/>
                    <a:pt x="270" y="39"/>
                  </a:cubicBezTo>
                  <a:cubicBezTo>
                    <a:pt x="263" y="37"/>
                    <a:pt x="255" y="35"/>
                    <a:pt x="247" y="33"/>
                  </a:cubicBezTo>
                  <a:cubicBezTo>
                    <a:pt x="237" y="31"/>
                    <a:pt x="226" y="28"/>
                    <a:pt x="216" y="26"/>
                  </a:cubicBezTo>
                  <a:lnTo>
                    <a:pt x="21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68"/>
            <p:cNvSpPr>
              <a:spLocks noChangeArrowheads="1"/>
            </p:cNvSpPr>
            <p:nvPr/>
          </p:nvSpPr>
          <p:spPr bwMode="auto">
            <a:xfrm>
              <a:off x="2657475" y="2163763"/>
              <a:ext cx="274638" cy="2746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noEditPoints="1"/>
            </p:cNvSpPr>
            <p:nvPr/>
          </p:nvSpPr>
          <p:spPr bwMode="auto">
            <a:xfrm>
              <a:off x="2968625" y="2108200"/>
              <a:ext cx="328613" cy="341312"/>
            </a:xfrm>
            <a:custGeom>
              <a:avLst/>
              <a:gdLst>
                <a:gd name="T0" fmla="*/ 15 w 149"/>
                <a:gd name="T1" fmla="*/ 117 h 155"/>
                <a:gd name="T2" fmla="*/ 75 w 149"/>
                <a:gd name="T3" fmla="*/ 155 h 155"/>
                <a:gd name="T4" fmla="*/ 75 w 149"/>
                <a:gd name="T5" fmla="*/ 155 h 155"/>
                <a:gd name="T6" fmla="*/ 76 w 149"/>
                <a:gd name="T7" fmla="*/ 155 h 155"/>
                <a:gd name="T8" fmla="*/ 139 w 149"/>
                <a:gd name="T9" fmla="*/ 115 h 155"/>
                <a:gd name="T10" fmla="*/ 131 w 149"/>
                <a:gd name="T11" fmla="*/ 67 h 155"/>
                <a:gd name="T12" fmla="*/ 108 w 149"/>
                <a:gd name="T13" fmla="*/ 40 h 155"/>
                <a:gd name="T14" fmla="*/ 115 w 149"/>
                <a:gd name="T15" fmla="*/ 33 h 155"/>
                <a:gd name="T16" fmla="*/ 120 w 149"/>
                <a:gd name="T17" fmla="*/ 12 h 155"/>
                <a:gd name="T18" fmla="*/ 103 w 149"/>
                <a:gd name="T19" fmla="*/ 0 h 155"/>
                <a:gd name="T20" fmla="*/ 103 w 149"/>
                <a:gd name="T21" fmla="*/ 0 h 155"/>
                <a:gd name="T22" fmla="*/ 97 w 149"/>
                <a:gd name="T23" fmla="*/ 1 h 155"/>
                <a:gd name="T24" fmla="*/ 89 w 149"/>
                <a:gd name="T25" fmla="*/ 4 h 155"/>
                <a:gd name="T26" fmla="*/ 78 w 149"/>
                <a:gd name="T27" fmla="*/ 2 h 155"/>
                <a:gd name="T28" fmla="*/ 67 w 149"/>
                <a:gd name="T29" fmla="*/ 4 h 155"/>
                <a:gd name="T30" fmla="*/ 62 w 149"/>
                <a:gd name="T31" fmla="*/ 2 h 155"/>
                <a:gd name="T32" fmla="*/ 54 w 149"/>
                <a:gd name="T33" fmla="*/ 0 h 155"/>
                <a:gd name="T34" fmla="*/ 36 w 149"/>
                <a:gd name="T35" fmla="*/ 12 h 155"/>
                <a:gd name="T36" fmla="*/ 41 w 149"/>
                <a:gd name="T37" fmla="*/ 36 h 155"/>
                <a:gd name="T38" fmla="*/ 45 w 149"/>
                <a:gd name="T39" fmla="*/ 40 h 155"/>
                <a:gd name="T40" fmla="*/ 15 w 149"/>
                <a:gd name="T41" fmla="*/ 117 h 155"/>
                <a:gd name="T42" fmla="*/ 54 w 149"/>
                <a:gd name="T43" fmla="*/ 16 h 155"/>
                <a:gd name="T44" fmla="*/ 56 w 149"/>
                <a:gd name="T45" fmla="*/ 16 h 155"/>
                <a:gd name="T46" fmla="*/ 62 w 149"/>
                <a:gd name="T47" fmla="*/ 20 h 155"/>
                <a:gd name="T48" fmla="*/ 65 w 149"/>
                <a:gd name="T49" fmla="*/ 22 h 155"/>
                <a:gd name="T50" fmla="*/ 70 w 149"/>
                <a:gd name="T51" fmla="*/ 20 h 155"/>
                <a:gd name="T52" fmla="*/ 78 w 149"/>
                <a:gd name="T53" fmla="*/ 18 h 155"/>
                <a:gd name="T54" fmla="*/ 85 w 149"/>
                <a:gd name="T55" fmla="*/ 20 h 155"/>
                <a:gd name="T56" fmla="*/ 90 w 149"/>
                <a:gd name="T57" fmla="*/ 21 h 155"/>
                <a:gd name="T58" fmla="*/ 93 w 149"/>
                <a:gd name="T59" fmla="*/ 20 h 155"/>
                <a:gd name="T60" fmla="*/ 102 w 149"/>
                <a:gd name="T61" fmla="*/ 16 h 155"/>
                <a:gd name="T62" fmla="*/ 103 w 149"/>
                <a:gd name="T63" fmla="*/ 16 h 155"/>
                <a:gd name="T64" fmla="*/ 104 w 149"/>
                <a:gd name="T65" fmla="*/ 22 h 155"/>
                <a:gd name="T66" fmla="*/ 87 w 149"/>
                <a:gd name="T67" fmla="*/ 38 h 155"/>
                <a:gd name="T68" fmla="*/ 65 w 149"/>
                <a:gd name="T69" fmla="*/ 38 h 155"/>
                <a:gd name="T70" fmla="*/ 65 w 149"/>
                <a:gd name="T71" fmla="*/ 38 h 155"/>
                <a:gd name="T72" fmla="*/ 52 w 149"/>
                <a:gd name="T73" fmla="*/ 24 h 155"/>
                <a:gd name="T74" fmla="*/ 54 w 149"/>
                <a:gd name="T75" fmla="*/ 16 h 155"/>
                <a:gd name="T76" fmla="*/ 63 w 149"/>
                <a:gd name="T77" fmla="*/ 47 h 155"/>
                <a:gd name="T78" fmla="*/ 90 w 149"/>
                <a:gd name="T79" fmla="*/ 47 h 155"/>
                <a:gd name="T80" fmla="*/ 75 w 149"/>
                <a:gd name="T81" fmla="*/ 139 h 155"/>
                <a:gd name="T82" fmla="*/ 63 w 149"/>
                <a:gd name="T83" fmla="*/ 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55">
                  <a:moveTo>
                    <a:pt x="15" y="117"/>
                  </a:moveTo>
                  <a:cubicBezTo>
                    <a:pt x="19" y="131"/>
                    <a:pt x="31" y="153"/>
                    <a:pt x="75" y="155"/>
                  </a:cubicBezTo>
                  <a:cubicBezTo>
                    <a:pt x="75" y="155"/>
                    <a:pt x="75" y="155"/>
                    <a:pt x="75" y="155"/>
                  </a:cubicBezTo>
                  <a:cubicBezTo>
                    <a:pt x="76" y="155"/>
                    <a:pt x="76" y="155"/>
                    <a:pt x="76" y="155"/>
                  </a:cubicBezTo>
                  <a:cubicBezTo>
                    <a:pt x="124" y="154"/>
                    <a:pt x="136" y="127"/>
                    <a:pt x="139" y="115"/>
                  </a:cubicBezTo>
                  <a:cubicBezTo>
                    <a:pt x="143" y="100"/>
                    <a:pt x="140" y="83"/>
                    <a:pt x="131" y="67"/>
                  </a:cubicBezTo>
                  <a:cubicBezTo>
                    <a:pt x="125" y="57"/>
                    <a:pt x="117" y="47"/>
                    <a:pt x="108" y="40"/>
                  </a:cubicBezTo>
                  <a:cubicBezTo>
                    <a:pt x="115" y="33"/>
                    <a:pt x="115" y="33"/>
                    <a:pt x="115" y="33"/>
                  </a:cubicBezTo>
                  <a:cubicBezTo>
                    <a:pt x="121" y="28"/>
                    <a:pt x="123" y="19"/>
                    <a:pt x="120" y="12"/>
                  </a:cubicBezTo>
                  <a:cubicBezTo>
                    <a:pt x="117" y="4"/>
                    <a:pt x="110" y="0"/>
                    <a:pt x="103" y="0"/>
                  </a:cubicBezTo>
                  <a:cubicBezTo>
                    <a:pt x="103" y="0"/>
                    <a:pt x="103" y="0"/>
                    <a:pt x="103" y="0"/>
                  </a:cubicBezTo>
                  <a:cubicBezTo>
                    <a:pt x="101" y="0"/>
                    <a:pt x="99" y="0"/>
                    <a:pt x="97" y="1"/>
                  </a:cubicBezTo>
                  <a:cubicBezTo>
                    <a:pt x="94" y="2"/>
                    <a:pt x="91" y="3"/>
                    <a:pt x="89" y="4"/>
                  </a:cubicBezTo>
                  <a:cubicBezTo>
                    <a:pt x="85" y="3"/>
                    <a:pt x="82" y="2"/>
                    <a:pt x="78" y="2"/>
                  </a:cubicBezTo>
                  <a:cubicBezTo>
                    <a:pt x="74" y="2"/>
                    <a:pt x="70" y="3"/>
                    <a:pt x="67" y="4"/>
                  </a:cubicBezTo>
                  <a:cubicBezTo>
                    <a:pt x="65" y="3"/>
                    <a:pt x="64" y="2"/>
                    <a:pt x="62" y="2"/>
                  </a:cubicBezTo>
                  <a:cubicBezTo>
                    <a:pt x="60" y="1"/>
                    <a:pt x="57" y="0"/>
                    <a:pt x="54" y="0"/>
                  </a:cubicBezTo>
                  <a:cubicBezTo>
                    <a:pt x="46" y="0"/>
                    <a:pt x="39" y="5"/>
                    <a:pt x="36" y="12"/>
                  </a:cubicBezTo>
                  <a:cubicBezTo>
                    <a:pt x="33" y="20"/>
                    <a:pt x="35" y="29"/>
                    <a:pt x="41" y="36"/>
                  </a:cubicBezTo>
                  <a:cubicBezTo>
                    <a:pt x="45" y="40"/>
                    <a:pt x="45" y="40"/>
                    <a:pt x="45" y="40"/>
                  </a:cubicBezTo>
                  <a:cubicBezTo>
                    <a:pt x="26" y="58"/>
                    <a:pt x="8" y="90"/>
                    <a:pt x="15" y="117"/>
                  </a:cubicBezTo>
                  <a:close/>
                  <a:moveTo>
                    <a:pt x="54" y="16"/>
                  </a:moveTo>
                  <a:cubicBezTo>
                    <a:pt x="55" y="16"/>
                    <a:pt x="55" y="16"/>
                    <a:pt x="56" y="16"/>
                  </a:cubicBezTo>
                  <a:cubicBezTo>
                    <a:pt x="58" y="17"/>
                    <a:pt x="60" y="19"/>
                    <a:pt x="62" y="20"/>
                  </a:cubicBezTo>
                  <a:cubicBezTo>
                    <a:pt x="63" y="21"/>
                    <a:pt x="64" y="22"/>
                    <a:pt x="65" y="22"/>
                  </a:cubicBezTo>
                  <a:cubicBezTo>
                    <a:pt x="67" y="22"/>
                    <a:pt x="69" y="21"/>
                    <a:pt x="70" y="20"/>
                  </a:cubicBezTo>
                  <a:cubicBezTo>
                    <a:pt x="72" y="19"/>
                    <a:pt x="75" y="18"/>
                    <a:pt x="78" y="18"/>
                  </a:cubicBezTo>
                  <a:cubicBezTo>
                    <a:pt x="81" y="18"/>
                    <a:pt x="83" y="19"/>
                    <a:pt x="85" y="20"/>
                  </a:cubicBezTo>
                  <a:cubicBezTo>
                    <a:pt x="87" y="21"/>
                    <a:pt x="88" y="21"/>
                    <a:pt x="90" y="21"/>
                  </a:cubicBezTo>
                  <a:cubicBezTo>
                    <a:pt x="91" y="21"/>
                    <a:pt x="92" y="21"/>
                    <a:pt x="93" y="20"/>
                  </a:cubicBezTo>
                  <a:cubicBezTo>
                    <a:pt x="95" y="18"/>
                    <a:pt x="99" y="17"/>
                    <a:pt x="102" y="16"/>
                  </a:cubicBezTo>
                  <a:cubicBezTo>
                    <a:pt x="102" y="16"/>
                    <a:pt x="102" y="16"/>
                    <a:pt x="103" y="16"/>
                  </a:cubicBezTo>
                  <a:cubicBezTo>
                    <a:pt x="105" y="16"/>
                    <a:pt x="106" y="19"/>
                    <a:pt x="104" y="22"/>
                  </a:cubicBezTo>
                  <a:cubicBezTo>
                    <a:pt x="87" y="38"/>
                    <a:pt x="87" y="38"/>
                    <a:pt x="87" y="38"/>
                  </a:cubicBezTo>
                  <a:cubicBezTo>
                    <a:pt x="65" y="38"/>
                    <a:pt x="65" y="38"/>
                    <a:pt x="65" y="38"/>
                  </a:cubicBezTo>
                  <a:cubicBezTo>
                    <a:pt x="65" y="38"/>
                    <a:pt x="65" y="38"/>
                    <a:pt x="65" y="38"/>
                  </a:cubicBezTo>
                  <a:cubicBezTo>
                    <a:pt x="52" y="24"/>
                    <a:pt x="52" y="24"/>
                    <a:pt x="52" y="24"/>
                  </a:cubicBezTo>
                  <a:cubicBezTo>
                    <a:pt x="49" y="21"/>
                    <a:pt x="51" y="16"/>
                    <a:pt x="54" y="16"/>
                  </a:cubicBezTo>
                  <a:close/>
                  <a:moveTo>
                    <a:pt x="63" y="47"/>
                  </a:moveTo>
                  <a:cubicBezTo>
                    <a:pt x="90" y="47"/>
                    <a:pt x="90" y="47"/>
                    <a:pt x="90" y="47"/>
                  </a:cubicBezTo>
                  <a:cubicBezTo>
                    <a:pt x="128" y="68"/>
                    <a:pt x="149" y="138"/>
                    <a:pt x="75" y="139"/>
                  </a:cubicBezTo>
                  <a:cubicBezTo>
                    <a:pt x="0" y="136"/>
                    <a:pt x="35" y="65"/>
                    <a:pt x="6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3089275" y="2222500"/>
              <a:ext cx="101600" cy="180975"/>
            </a:xfrm>
            <a:custGeom>
              <a:avLst/>
              <a:gdLst>
                <a:gd name="T0" fmla="*/ 18 w 46"/>
                <a:gd name="T1" fmla="*/ 47 h 82"/>
                <a:gd name="T2" fmla="*/ 28 w 46"/>
                <a:gd name="T3" fmla="*/ 54 h 82"/>
                <a:gd name="T4" fmla="*/ 20 w 46"/>
                <a:gd name="T5" fmla="*/ 58 h 82"/>
                <a:gd name="T6" fmla="*/ 20 w 46"/>
                <a:gd name="T7" fmla="*/ 58 h 82"/>
                <a:gd name="T8" fmla="*/ 7 w 46"/>
                <a:gd name="T9" fmla="*/ 55 h 82"/>
                <a:gd name="T10" fmla="*/ 5 w 46"/>
                <a:gd name="T11" fmla="*/ 55 h 82"/>
                <a:gd name="T12" fmla="*/ 2 w 46"/>
                <a:gd name="T13" fmla="*/ 57 h 82"/>
                <a:gd name="T14" fmla="*/ 0 w 46"/>
                <a:gd name="T15" fmla="*/ 65 h 82"/>
                <a:gd name="T16" fmla="*/ 3 w 46"/>
                <a:gd name="T17" fmla="*/ 70 h 82"/>
                <a:gd name="T18" fmla="*/ 16 w 46"/>
                <a:gd name="T19" fmla="*/ 73 h 82"/>
                <a:gd name="T20" fmla="*/ 16 w 46"/>
                <a:gd name="T21" fmla="*/ 78 h 82"/>
                <a:gd name="T22" fmla="*/ 20 w 46"/>
                <a:gd name="T23" fmla="*/ 82 h 82"/>
                <a:gd name="T24" fmla="*/ 26 w 46"/>
                <a:gd name="T25" fmla="*/ 82 h 82"/>
                <a:gd name="T26" fmla="*/ 29 w 46"/>
                <a:gd name="T27" fmla="*/ 78 h 82"/>
                <a:gd name="T28" fmla="*/ 29 w 46"/>
                <a:gd name="T29" fmla="*/ 72 h 82"/>
                <a:gd name="T30" fmla="*/ 46 w 46"/>
                <a:gd name="T31" fmla="*/ 52 h 82"/>
                <a:gd name="T32" fmla="*/ 28 w 46"/>
                <a:gd name="T33" fmla="*/ 33 h 82"/>
                <a:gd name="T34" fmla="*/ 18 w 46"/>
                <a:gd name="T35" fmla="*/ 27 h 82"/>
                <a:gd name="T36" fmla="*/ 19 w 46"/>
                <a:gd name="T37" fmla="*/ 24 h 82"/>
                <a:gd name="T38" fmla="*/ 24 w 46"/>
                <a:gd name="T39" fmla="*/ 23 h 82"/>
                <a:gd name="T40" fmla="*/ 25 w 46"/>
                <a:gd name="T41" fmla="*/ 23 h 82"/>
                <a:gd name="T42" fmla="*/ 36 w 46"/>
                <a:gd name="T43" fmla="*/ 25 h 82"/>
                <a:gd name="T44" fmla="*/ 40 w 46"/>
                <a:gd name="T45" fmla="*/ 23 h 82"/>
                <a:gd name="T46" fmla="*/ 42 w 46"/>
                <a:gd name="T47" fmla="*/ 16 h 82"/>
                <a:gd name="T48" fmla="*/ 40 w 46"/>
                <a:gd name="T49" fmla="*/ 11 h 82"/>
                <a:gd name="T50" fmla="*/ 28 w 46"/>
                <a:gd name="T51" fmla="*/ 9 h 82"/>
                <a:gd name="T52" fmla="*/ 28 w 46"/>
                <a:gd name="T53" fmla="*/ 4 h 82"/>
                <a:gd name="T54" fmla="*/ 25 w 46"/>
                <a:gd name="T55" fmla="*/ 0 h 82"/>
                <a:gd name="T56" fmla="*/ 19 w 46"/>
                <a:gd name="T57" fmla="*/ 1 h 82"/>
                <a:gd name="T58" fmla="*/ 16 w 46"/>
                <a:gd name="T59" fmla="*/ 4 h 82"/>
                <a:gd name="T60" fmla="*/ 16 w 46"/>
                <a:gd name="T61" fmla="*/ 10 h 82"/>
                <a:gd name="T62" fmla="*/ 0 w 46"/>
                <a:gd name="T63" fmla="*/ 29 h 82"/>
                <a:gd name="T64" fmla="*/ 18 w 46"/>
                <a:gd name="T65"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82">
                  <a:moveTo>
                    <a:pt x="18" y="47"/>
                  </a:moveTo>
                  <a:cubicBezTo>
                    <a:pt x="26" y="50"/>
                    <a:pt x="28" y="52"/>
                    <a:pt x="28" y="54"/>
                  </a:cubicBezTo>
                  <a:cubicBezTo>
                    <a:pt x="28" y="57"/>
                    <a:pt x="24" y="58"/>
                    <a:pt x="20" y="58"/>
                  </a:cubicBezTo>
                  <a:cubicBezTo>
                    <a:pt x="20" y="58"/>
                    <a:pt x="20" y="58"/>
                    <a:pt x="20" y="58"/>
                  </a:cubicBezTo>
                  <a:cubicBezTo>
                    <a:pt x="14" y="58"/>
                    <a:pt x="10" y="57"/>
                    <a:pt x="7" y="55"/>
                  </a:cubicBezTo>
                  <a:cubicBezTo>
                    <a:pt x="6" y="55"/>
                    <a:pt x="6" y="55"/>
                    <a:pt x="5" y="55"/>
                  </a:cubicBezTo>
                  <a:cubicBezTo>
                    <a:pt x="4" y="55"/>
                    <a:pt x="3" y="56"/>
                    <a:pt x="2" y="57"/>
                  </a:cubicBezTo>
                  <a:cubicBezTo>
                    <a:pt x="0" y="65"/>
                    <a:pt x="0" y="65"/>
                    <a:pt x="0" y="65"/>
                  </a:cubicBezTo>
                  <a:cubicBezTo>
                    <a:pt x="0" y="67"/>
                    <a:pt x="1" y="69"/>
                    <a:pt x="3" y="70"/>
                  </a:cubicBezTo>
                  <a:cubicBezTo>
                    <a:pt x="6" y="71"/>
                    <a:pt x="11" y="72"/>
                    <a:pt x="16" y="73"/>
                  </a:cubicBezTo>
                  <a:cubicBezTo>
                    <a:pt x="16" y="78"/>
                    <a:pt x="16" y="78"/>
                    <a:pt x="16" y="78"/>
                  </a:cubicBezTo>
                  <a:cubicBezTo>
                    <a:pt x="16" y="80"/>
                    <a:pt x="18" y="82"/>
                    <a:pt x="20" y="82"/>
                  </a:cubicBezTo>
                  <a:cubicBezTo>
                    <a:pt x="26" y="82"/>
                    <a:pt x="26" y="82"/>
                    <a:pt x="26" y="82"/>
                  </a:cubicBezTo>
                  <a:cubicBezTo>
                    <a:pt x="27" y="82"/>
                    <a:pt x="29" y="80"/>
                    <a:pt x="29" y="78"/>
                  </a:cubicBezTo>
                  <a:cubicBezTo>
                    <a:pt x="29" y="72"/>
                    <a:pt x="29" y="72"/>
                    <a:pt x="29" y="72"/>
                  </a:cubicBezTo>
                  <a:cubicBezTo>
                    <a:pt x="39" y="69"/>
                    <a:pt x="46" y="62"/>
                    <a:pt x="46" y="52"/>
                  </a:cubicBezTo>
                  <a:cubicBezTo>
                    <a:pt x="45" y="43"/>
                    <a:pt x="40" y="37"/>
                    <a:pt x="28" y="33"/>
                  </a:cubicBezTo>
                  <a:cubicBezTo>
                    <a:pt x="21" y="30"/>
                    <a:pt x="18" y="29"/>
                    <a:pt x="18" y="27"/>
                  </a:cubicBezTo>
                  <a:cubicBezTo>
                    <a:pt x="18" y="26"/>
                    <a:pt x="18" y="25"/>
                    <a:pt x="19" y="24"/>
                  </a:cubicBezTo>
                  <a:cubicBezTo>
                    <a:pt x="20" y="23"/>
                    <a:pt x="22" y="23"/>
                    <a:pt x="24" y="23"/>
                  </a:cubicBezTo>
                  <a:cubicBezTo>
                    <a:pt x="25" y="23"/>
                    <a:pt x="25" y="23"/>
                    <a:pt x="25" y="23"/>
                  </a:cubicBezTo>
                  <a:cubicBezTo>
                    <a:pt x="30" y="23"/>
                    <a:pt x="33" y="24"/>
                    <a:pt x="36" y="25"/>
                  </a:cubicBezTo>
                  <a:cubicBezTo>
                    <a:pt x="37" y="26"/>
                    <a:pt x="40" y="25"/>
                    <a:pt x="40" y="23"/>
                  </a:cubicBezTo>
                  <a:cubicBezTo>
                    <a:pt x="42" y="16"/>
                    <a:pt x="42" y="16"/>
                    <a:pt x="42" y="16"/>
                  </a:cubicBezTo>
                  <a:cubicBezTo>
                    <a:pt x="42" y="14"/>
                    <a:pt x="41" y="12"/>
                    <a:pt x="40" y="11"/>
                  </a:cubicBezTo>
                  <a:cubicBezTo>
                    <a:pt x="36" y="10"/>
                    <a:pt x="33" y="9"/>
                    <a:pt x="28" y="9"/>
                  </a:cubicBezTo>
                  <a:cubicBezTo>
                    <a:pt x="28" y="4"/>
                    <a:pt x="28" y="4"/>
                    <a:pt x="28" y="4"/>
                  </a:cubicBezTo>
                  <a:cubicBezTo>
                    <a:pt x="28" y="2"/>
                    <a:pt x="27" y="0"/>
                    <a:pt x="25" y="0"/>
                  </a:cubicBezTo>
                  <a:cubicBezTo>
                    <a:pt x="19" y="1"/>
                    <a:pt x="19" y="1"/>
                    <a:pt x="19" y="1"/>
                  </a:cubicBezTo>
                  <a:cubicBezTo>
                    <a:pt x="17" y="1"/>
                    <a:pt x="16" y="2"/>
                    <a:pt x="16" y="4"/>
                  </a:cubicBezTo>
                  <a:cubicBezTo>
                    <a:pt x="16" y="10"/>
                    <a:pt x="16" y="10"/>
                    <a:pt x="16" y="10"/>
                  </a:cubicBezTo>
                  <a:cubicBezTo>
                    <a:pt x="6" y="12"/>
                    <a:pt x="0" y="20"/>
                    <a:pt x="0" y="29"/>
                  </a:cubicBezTo>
                  <a:cubicBezTo>
                    <a:pt x="0" y="40"/>
                    <a:pt x="10" y="45"/>
                    <a:pt x="18"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noEditPoints="1"/>
            </p:cNvSpPr>
            <p:nvPr/>
          </p:nvSpPr>
          <p:spPr bwMode="auto">
            <a:xfrm>
              <a:off x="2306638" y="2141538"/>
              <a:ext cx="311150" cy="311150"/>
            </a:xfrm>
            <a:custGeom>
              <a:avLst/>
              <a:gdLst>
                <a:gd name="T0" fmla="*/ 70 w 141"/>
                <a:gd name="T1" fmla="*/ 141 h 141"/>
                <a:gd name="T2" fmla="*/ 141 w 141"/>
                <a:gd name="T3" fmla="*/ 70 h 141"/>
                <a:gd name="T4" fmla="*/ 70 w 141"/>
                <a:gd name="T5" fmla="*/ 0 h 141"/>
                <a:gd name="T6" fmla="*/ 0 w 141"/>
                <a:gd name="T7" fmla="*/ 70 h 141"/>
                <a:gd name="T8" fmla="*/ 70 w 141"/>
                <a:gd name="T9" fmla="*/ 141 h 141"/>
                <a:gd name="T10" fmla="*/ 67 w 141"/>
                <a:gd name="T11" fmla="*/ 20 h 141"/>
                <a:gd name="T12" fmla="*/ 67 w 141"/>
                <a:gd name="T13" fmla="*/ 24 h 141"/>
                <a:gd name="T14" fmla="*/ 70 w 141"/>
                <a:gd name="T15" fmla="*/ 27 h 141"/>
                <a:gd name="T16" fmla="*/ 73 w 141"/>
                <a:gd name="T17" fmla="*/ 24 h 141"/>
                <a:gd name="T18" fmla="*/ 73 w 141"/>
                <a:gd name="T19" fmla="*/ 20 h 141"/>
                <a:gd name="T20" fmla="*/ 120 w 141"/>
                <a:gd name="T21" fmla="*/ 67 h 141"/>
                <a:gd name="T22" fmla="*/ 116 w 141"/>
                <a:gd name="T23" fmla="*/ 67 h 141"/>
                <a:gd name="T24" fmla="*/ 113 w 141"/>
                <a:gd name="T25" fmla="*/ 70 h 141"/>
                <a:gd name="T26" fmla="*/ 116 w 141"/>
                <a:gd name="T27" fmla="*/ 73 h 141"/>
                <a:gd name="T28" fmla="*/ 120 w 141"/>
                <a:gd name="T29" fmla="*/ 73 h 141"/>
                <a:gd name="T30" fmla="*/ 73 w 141"/>
                <a:gd name="T31" fmla="*/ 120 h 141"/>
                <a:gd name="T32" fmla="*/ 73 w 141"/>
                <a:gd name="T33" fmla="*/ 116 h 141"/>
                <a:gd name="T34" fmla="*/ 70 w 141"/>
                <a:gd name="T35" fmla="*/ 113 h 141"/>
                <a:gd name="T36" fmla="*/ 67 w 141"/>
                <a:gd name="T37" fmla="*/ 116 h 141"/>
                <a:gd name="T38" fmla="*/ 67 w 141"/>
                <a:gd name="T39" fmla="*/ 120 h 141"/>
                <a:gd name="T40" fmla="*/ 20 w 141"/>
                <a:gd name="T41" fmla="*/ 73 h 141"/>
                <a:gd name="T42" fmla="*/ 24 w 141"/>
                <a:gd name="T43" fmla="*/ 73 h 141"/>
                <a:gd name="T44" fmla="*/ 27 w 141"/>
                <a:gd name="T45" fmla="*/ 70 h 141"/>
                <a:gd name="T46" fmla="*/ 24 w 141"/>
                <a:gd name="T47" fmla="*/ 67 h 141"/>
                <a:gd name="T48" fmla="*/ 20 w 141"/>
                <a:gd name="T49" fmla="*/ 67 h 141"/>
                <a:gd name="T50" fmla="*/ 67 w 141"/>
                <a:gd name="T51" fmla="*/ 2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 h="141">
                  <a:moveTo>
                    <a:pt x="70" y="141"/>
                  </a:moveTo>
                  <a:cubicBezTo>
                    <a:pt x="109" y="141"/>
                    <a:pt x="141" y="109"/>
                    <a:pt x="141" y="70"/>
                  </a:cubicBezTo>
                  <a:cubicBezTo>
                    <a:pt x="141" y="31"/>
                    <a:pt x="109" y="0"/>
                    <a:pt x="70" y="0"/>
                  </a:cubicBezTo>
                  <a:cubicBezTo>
                    <a:pt x="31" y="0"/>
                    <a:pt x="0" y="31"/>
                    <a:pt x="0" y="70"/>
                  </a:cubicBezTo>
                  <a:cubicBezTo>
                    <a:pt x="0" y="109"/>
                    <a:pt x="31" y="141"/>
                    <a:pt x="70" y="141"/>
                  </a:cubicBezTo>
                  <a:close/>
                  <a:moveTo>
                    <a:pt x="67" y="20"/>
                  </a:moveTo>
                  <a:cubicBezTo>
                    <a:pt x="67" y="24"/>
                    <a:pt x="67" y="24"/>
                    <a:pt x="67" y="24"/>
                  </a:cubicBezTo>
                  <a:cubicBezTo>
                    <a:pt x="67" y="26"/>
                    <a:pt x="68" y="27"/>
                    <a:pt x="70" y="27"/>
                  </a:cubicBezTo>
                  <a:cubicBezTo>
                    <a:pt x="72" y="27"/>
                    <a:pt x="73" y="26"/>
                    <a:pt x="73" y="24"/>
                  </a:cubicBezTo>
                  <a:cubicBezTo>
                    <a:pt x="73" y="20"/>
                    <a:pt x="73" y="20"/>
                    <a:pt x="73" y="20"/>
                  </a:cubicBezTo>
                  <a:cubicBezTo>
                    <a:pt x="98" y="22"/>
                    <a:pt x="118" y="42"/>
                    <a:pt x="120" y="67"/>
                  </a:cubicBezTo>
                  <a:cubicBezTo>
                    <a:pt x="116" y="67"/>
                    <a:pt x="116" y="67"/>
                    <a:pt x="116" y="67"/>
                  </a:cubicBezTo>
                  <a:cubicBezTo>
                    <a:pt x="114" y="67"/>
                    <a:pt x="113" y="68"/>
                    <a:pt x="113" y="70"/>
                  </a:cubicBezTo>
                  <a:cubicBezTo>
                    <a:pt x="113" y="72"/>
                    <a:pt x="114" y="73"/>
                    <a:pt x="116" y="73"/>
                  </a:cubicBezTo>
                  <a:cubicBezTo>
                    <a:pt x="120" y="73"/>
                    <a:pt x="120" y="73"/>
                    <a:pt x="120" y="73"/>
                  </a:cubicBezTo>
                  <a:cubicBezTo>
                    <a:pt x="118" y="98"/>
                    <a:pt x="98" y="118"/>
                    <a:pt x="73" y="120"/>
                  </a:cubicBezTo>
                  <a:cubicBezTo>
                    <a:pt x="73" y="116"/>
                    <a:pt x="73" y="116"/>
                    <a:pt x="73" y="116"/>
                  </a:cubicBezTo>
                  <a:cubicBezTo>
                    <a:pt x="73" y="114"/>
                    <a:pt x="72" y="113"/>
                    <a:pt x="70" y="113"/>
                  </a:cubicBezTo>
                  <a:cubicBezTo>
                    <a:pt x="68" y="113"/>
                    <a:pt x="67" y="114"/>
                    <a:pt x="67" y="116"/>
                  </a:cubicBezTo>
                  <a:cubicBezTo>
                    <a:pt x="67" y="120"/>
                    <a:pt x="67" y="120"/>
                    <a:pt x="67" y="120"/>
                  </a:cubicBezTo>
                  <a:cubicBezTo>
                    <a:pt x="42" y="118"/>
                    <a:pt x="22" y="98"/>
                    <a:pt x="20" y="73"/>
                  </a:cubicBezTo>
                  <a:cubicBezTo>
                    <a:pt x="24" y="73"/>
                    <a:pt x="24" y="73"/>
                    <a:pt x="24" y="73"/>
                  </a:cubicBezTo>
                  <a:cubicBezTo>
                    <a:pt x="26" y="73"/>
                    <a:pt x="27" y="72"/>
                    <a:pt x="27" y="70"/>
                  </a:cubicBezTo>
                  <a:cubicBezTo>
                    <a:pt x="27" y="68"/>
                    <a:pt x="26" y="67"/>
                    <a:pt x="24" y="67"/>
                  </a:cubicBezTo>
                  <a:cubicBezTo>
                    <a:pt x="20" y="67"/>
                    <a:pt x="20" y="67"/>
                    <a:pt x="20" y="67"/>
                  </a:cubicBezTo>
                  <a:cubicBezTo>
                    <a:pt x="22" y="42"/>
                    <a:pt x="42" y="22"/>
                    <a:pt x="6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2397125" y="2236788"/>
              <a:ext cx="84138" cy="93662"/>
            </a:xfrm>
            <a:custGeom>
              <a:avLst/>
              <a:gdLst>
                <a:gd name="T0" fmla="*/ 5 w 38"/>
                <a:gd name="T1" fmla="*/ 43 h 43"/>
                <a:gd name="T2" fmla="*/ 7 w 38"/>
                <a:gd name="T3" fmla="*/ 43 h 43"/>
                <a:gd name="T4" fmla="*/ 24 w 38"/>
                <a:gd name="T5" fmla="*/ 35 h 43"/>
                <a:gd name="T6" fmla="*/ 29 w 38"/>
                <a:gd name="T7" fmla="*/ 36 h 43"/>
                <a:gd name="T8" fmla="*/ 38 w 38"/>
                <a:gd name="T9" fmla="*/ 27 h 43"/>
                <a:gd name="T10" fmla="*/ 34 w 38"/>
                <a:gd name="T11" fmla="*/ 20 h 43"/>
                <a:gd name="T12" fmla="*/ 34 w 38"/>
                <a:gd name="T13" fmla="*/ 5 h 43"/>
                <a:gd name="T14" fmla="*/ 29 w 38"/>
                <a:gd name="T15" fmla="*/ 0 h 43"/>
                <a:gd name="T16" fmla="*/ 29 w 38"/>
                <a:gd name="T17" fmla="*/ 0 h 43"/>
                <a:gd name="T18" fmla="*/ 23 w 38"/>
                <a:gd name="T19" fmla="*/ 5 h 43"/>
                <a:gd name="T20" fmla="*/ 24 w 38"/>
                <a:gd name="T21" fmla="*/ 20 h 43"/>
                <a:gd name="T22" fmla="*/ 20 w 38"/>
                <a:gd name="T23" fmla="*/ 27 h 43"/>
                <a:gd name="T24" fmla="*/ 3 w 38"/>
                <a:gd name="T25" fmla="*/ 35 h 43"/>
                <a:gd name="T26" fmla="*/ 1 w 38"/>
                <a:gd name="T27" fmla="*/ 41 h 43"/>
                <a:gd name="T28" fmla="*/ 5 w 38"/>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3">
                  <a:moveTo>
                    <a:pt x="5" y="43"/>
                  </a:moveTo>
                  <a:cubicBezTo>
                    <a:pt x="6" y="43"/>
                    <a:pt x="7" y="43"/>
                    <a:pt x="7" y="43"/>
                  </a:cubicBezTo>
                  <a:cubicBezTo>
                    <a:pt x="24" y="35"/>
                    <a:pt x="24" y="35"/>
                    <a:pt x="24" y="35"/>
                  </a:cubicBezTo>
                  <a:cubicBezTo>
                    <a:pt x="26" y="36"/>
                    <a:pt x="27" y="36"/>
                    <a:pt x="29" y="36"/>
                  </a:cubicBezTo>
                  <a:cubicBezTo>
                    <a:pt x="34" y="36"/>
                    <a:pt x="38" y="32"/>
                    <a:pt x="38" y="27"/>
                  </a:cubicBezTo>
                  <a:cubicBezTo>
                    <a:pt x="38" y="24"/>
                    <a:pt x="37" y="21"/>
                    <a:pt x="34" y="20"/>
                  </a:cubicBezTo>
                  <a:cubicBezTo>
                    <a:pt x="34" y="5"/>
                    <a:pt x="34" y="5"/>
                    <a:pt x="34" y="5"/>
                  </a:cubicBezTo>
                  <a:cubicBezTo>
                    <a:pt x="34" y="2"/>
                    <a:pt x="32" y="0"/>
                    <a:pt x="29" y="0"/>
                  </a:cubicBezTo>
                  <a:cubicBezTo>
                    <a:pt x="29" y="0"/>
                    <a:pt x="29" y="0"/>
                    <a:pt x="29" y="0"/>
                  </a:cubicBezTo>
                  <a:cubicBezTo>
                    <a:pt x="26" y="0"/>
                    <a:pt x="23" y="3"/>
                    <a:pt x="23" y="5"/>
                  </a:cubicBezTo>
                  <a:cubicBezTo>
                    <a:pt x="24" y="20"/>
                    <a:pt x="24" y="20"/>
                    <a:pt x="24" y="20"/>
                  </a:cubicBezTo>
                  <a:cubicBezTo>
                    <a:pt x="22" y="21"/>
                    <a:pt x="20" y="24"/>
                    <a:pt x="20" y="27"/>
                  </a:cubicBezTo>
                  <a:cubicBezTo>
                    <a:pt x="3" y="35"/>
                    <a:pt x="3" y="35"/>
                    <a:pt x="3" y="35"/>
                  </a:cubicBezTo>
                  <a:cubicBezTo>
                    <a:pt x="1" y="36"/>
                    <a:pt x="0" y="39"/>
                    <a:pt x="1" y="41"/>
                  </a:cubicBezTo>
                  <a:cubicBezTo>
                    <a:pt x="2" y="42"/>
                    <a:pt x="4" y="43"/>
                    <a:pt x="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76"/>
          <p:cNvSpPr txBox="1"/>
          <p:nvPr/>
        </p:nvSpPr>
        <p:spPr>
          <a:xfrm>
            <a:off x="9037381" y="1588135"/>
            <a:ext cx="806369" cy="169277"/>
          </a:xfrm>
          <a:prstGeom prst="rect">
            <a:avLst/>
          </a:prstGeom>
          <a:noFill/>
          <a:ln>
            <a:noFill/>
          </a:ln>
        </p:spPr>
        <p:txBody>
          <a:bodyPr wrap="square" lIns="0" tIns="0" rIns="0" bIns="0" rtlCol="0" anchor="b">
            <a:spAutoFit/>
          </a:bodyPr>
          <a:lstStyle/>
          <a:p>
            <a:pPr algn="ctr"/>
            <a:r>
              <a:rPr lang="en-US" sz="1100" b="1" dirty="0" smtClean="0">
                <a:solidFill>
                  <a:schemeClr val="accent4"/>
                </a:solidFill>
              </a:rPr>
              <a:t>A/P</a:t>
            </a:r>
            <a:endParaRPr lang="en-US" sz="1100" b="1" dirty="0">
              <a:solidFill>
                <a:schemeClr val="accent4"/>
              </a:solidFill>
            </a:endParaRPr>
          </a:p>
        </p:txBody>
      </p:sp>
      <p:grpSp>
        <p:nvGrpSpPr>
          <p:cNvPr id="78" name="Group 77"/>
          <p:cNvGrpSpPr/>
          <p:nvPr/>
        </p:nvGrpSpPr>
        <p:grpSpPr>
          <a:xfrm>
            <a:off x="9294306" y="4469696"/>
            <a:ext cx="402454" cy="402454"/>
            <a:chOff x="7617093" y="4010213"/>
            <a:chExt cx="402454" cy="402454"/>
          </a:xfrm>
          <a:solidFill>
            <a:schemeClr val="accent4"/>
          </a:solidFill>
        </p:grpSpPr>
        <p:sp>
          <p:nvSpPr>
            <p:cNvPr id="79" name="Freeform 546"/>
            <p:cNvSpPr>
              <a:spLocks noEditPoints="1"/>
            </p:cNvSpPr>
            <p:nvPr/>
          </p:nvSpPr>
          <p:spPr bwMode="auto">
            <a:xfrm>
              <a:off x="7617093" y="401021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4"/>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547"/>
            <p:cNvSpPr>
              <a:spLocks/>
            </p:cNvSpPr>
            <p:nvPr/>
          </p:nvSpPr>
          <p:spPr bwMode="auto">
            <a:xfrm>
              <a:off x="7690482" y="408478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4"/>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81" name="Group 80"/>
          <p:cNvGrpSpPr/>
          <p:nvPr/>
        </p:nvGrpSpPr>
        <p:grpSpPr>
          <a:xfrm>
            <a:off x="9281384" y="5074889"/>
            <a:ext cx="402454" cy="402454"/>
            <a:chOff x="7617093" y="4010213"/>
            <a:chExt cx="402454" cy="402454"/>
          </a:xfrm>
          <a:solidFill>
            <a:schemeClr val="accent4"/>
          </a:solidFill>
        </p:grpSpPr>
        <p:sp>
          <p:nvSpPr>
            <p:cNvPr id="82" name="Freeform 546"/>
            <p:cNvSpPr>
              <a:spLocks noEditPoints="1"/>
            </p:cNvSpPr>
            <p:nvPr/>
          </p:nvSpPr>
          <p:spPr bwMode="auto">
            <a:xfrm>
              <a:off x="7617093" y="4010213"/>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4"/>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3" name="Freeform 547"/>
            <p:cNvSpPr>
              <a:spLocks/>
            </p:cNvSpPr>
            <p:nvPr/>
          </p:nvSpPr>
          <p:spPr bwMode="auto">
            <a:xfrm>
              <a:off x="7690482" y="4084785"/>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4"/>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84" name="Group 83"/>
          <p:cNvGrpSpPr/>
          <p:nvPr/>
        </p:nvGrpSpPr>
        <p:grpSpPr>
          <a:xfrm>
            <a:off x="6068196" y="3245019"/>
            <a:ext cx="402454" cy="402454"/>
            <a:chOff x="3001825" y="2489715"/>
            <a:chExt cx="402454" cy="402454"/>
          </a:xfrm>
          <a:solidFill>
            <a:schemeClr val="accent2"/>
          </a:solidFill>
        </p:grpSpPr>
        <p:sp>
          <p:nvSpPr>
            <p:cNvPr id="85" name="Freeform 546"/>
            <p:cNvSpPr>
              <a:spLocks noEditPoints="1"/>
            </p:cNvSpPr>
            <p:nvPr/>
          </p:nvSpPr>
          <p:spPr bwMode="auto">
            <a:xfrm>
              <a:off x="3001825" y="2489715"/>
              <a:ext cx="402454" cy="40245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2"/>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6" name="Freeform 547"/>
            <p:cNvSpPr>
              <a:spLocks/>
            </p:cNvSpPr>
            <p:nvPr/>
          </p:nvSpPr>
          <p:spPr bwMode="auto">
            <a:xfrm>
              <a:off x="3075214" y="2564287"/>
              <a:ext cx="254493" cy="218982"/>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solidFill>
                <a:schemeClr val="accent2"/>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2" name="Rectangle 1"/>
          <p:cNvSpPr/>
          <p:nvPr/>
        </p:nvSpPr>
        <p:spPr>
          <a:xfrm>
            <a:off x="5586693" y="1033668"/>
            <a:ext cx="1359016" cy="4545476"/>
          </a:xfrm>
          <a:prstGeom prst="rect">
            <a:avLst/>
          </a:prstGeom>
          <a:no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1080696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Types of Buying Channels</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29</a:t>
            </a:fld>
            <a:endParaRPr lang="en-US" dirty="0"/>
          </a:p>
        </p:txBody>
      </p:sp>
      <p:graphicFrame>
        <p:nvGraphicFramePr>
          <p:cNvPr id="5" name="Table 4"/>
          <p:cNvGraphicFramePr>
            <a:graphicFrameLocks noGrp="1"/>
          </p:cNvGraphicFramePr>
          <p:nvPr>
            <p:extLst/>
          </p:nvPr>
        </p:nvGraphicFramePr>
        <p:xfrm>
          <a:off x="1503942" y="950797"/>
          <a:ext cx="10423014" cy="5795844"/>
        </p:xfrm>
        <a:graphic>
          <a:graphicData uri="http://schemas.openxmlformats.org/drawingml/2006/table">
            <a:tbl>
              <a:tblPr/>
              <a:tblGrid>
                <a:gridCol w="2146853"/>
                <a:gridCol w="1559105"/>
                <a:gridCol w="6717056"/>
              </a:tblGrid>
              <a:tr h="325858">
                <a:tc>
                  <a:txBody>
                    <a:bodyPr/>
                    <a:lstStyle/>
                    <a:p>
                      <a:pPr marL="0" indent="0" algn="ctr" rtl="0" fontAlgn="ctr">
                        <a:buFont typeface="Arial" panose="020B0604020202020204" pitchFamily="34" charset="0"/>
                        <a:buNone/>
                      </a:pPr>
                      <a:r>
                        <a:rPr lang="en-US" sz="1000" b="1" i="0" u="none" strike="noStrike" dirty="0" smtClean="0">
                          <a:solidFill>
                            <a:schemeClr val="bg1"/>
                          </a:solidFill>
                          <a:effectLst/>
                          <a:latin typeface="+mn-lt"/>
                        </a:rPr>
                        <a:t>Buying Channel</a:t>
                      </a:r>
                      <a:endParaRPr lang="en-US" sz="1000" b="1" i="0" u="none" strike="noStrike" dirty="0">
                        <a:solidFill>
                          <a:schemeClr val="bg1"/>
                        </a:solidFill>
                        <a:effectLst/>
                        <a:latin typeface="+mn-lt"/>
                      </a:endParaRP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indent="0" algn="ctr" rtl="0" fontAlgn="ctr">
                        <a:buFont typeface="Arial" panose="020B0604020202020204" pitchFamily="34" charset="0"/>
                        <a:buNone/>
                      </a:pPr>
                      <a:r>
                        <a:rPr lang="en-US" sz="1000" b="1" i="0" u="none" strike="noStrike" dirty="0" smtClean="0">
                          <a:solidFill>
                            <a:schemeClr val="bg1"/>
                          </a:solidFill>
                          <a:effectLst/>
                          <a:latin typeface="+mn-lt"/>
                        </a:rPr>
                        <a:t>Example Categories</a:t>
                      </a:r>
                      <a:endParaRPr lang="en-US" sz="1000" b="1" i="0" u="none" strike="noStrike" dirty="0">
                        <a:solidFill>
                          <a:schemeClr val="bg1"/>
                        </a:solidFill>
                        <a:effectLst/>
                        <a:latin typeface="+mn-lt"/>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indent="0" algn="ctr" rtl="0" fontAlgn="ctr">
                        <a:buFont typeface="Arial" panose="020B0604020202020204" pitchFamily="34" charset="0"/>
                        <a:buNone/>
                      </a:pPr>
                      <a:r>
                        <a:rPr lang="en-US" sz="1000" b="1" i="0" u="none" strike="noStrike" dirty="0" smtClean="0">
                          <a:solidFill>
                            <a:schemeClr val="bg1"/>
                          </a:solidFill>
                          <a:effectLst/>
                          <a:latin typeface="+mn-lt"/>
                        </a:rPr>
                        <a:t>Criteria/Guideline</a:t>
                      </a: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616803">
                <a:tc>
                  <a:txBody>
                    <a:bodyPr/>
                    <a:lstStyle/>
                    <a:p>
                      <a:pPr algn="ctr" rtl="0" fontAlgn="ctr"/>
                      <a:r>
                        <a:rPr lang="en-US" sz="1100" b="1" i="0" u="none" strike="noStrike" dirty="0" smtClean="0">
                          <a:solidFill>
                            <a:schemeClr val="tx1"/>
                          </a:solidFill>
                          <a:effectLst/>
                          <a:latin typeface="+mn-lt"/>
                        </a:rPr>
                        <a:t>Catalog Purchase Order</a:t>
                      </a:r>
                      <a:endParaRPr lang="en-US" sz="1100" b="1" i="0" u="none" strike="noStrike" dirty="0">
                        <a:solidFill>
                          <a:schemeClr val="tx1"/>
                        </a:solidFill>
                        <a:effectLst/>
                        <a:latin typeface="+mn-lt"/>
                      </a:endParaRP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algn="ctr" rtl="0" fontAlgn="ctr"/>
                      <a:r>
                        <a:rPr lang="en-US" sz="1100" b="0" i="0" u="none" strike="noStrike" dirty="0" smtClean="0">
                          <a:solidFill>
                            <a:schemeClr val="bg2"/>
                          </a:solidFill>
                          <a:effectLst/>
                          <a:latin typeface="+mn-lt"/>
                        </a:rPr>
                        <a:t>Office products, furniture, MRO</a:t>
                      </a:r>
                      <a:endParaRPr lang="en-US" sz="1100" b="0" i="0" u="none" strike="noStrike" dirty="0">
                        <a:solidFill>
                          <a:schemeClr val="bg2"/>
                        </a:solidFill>
                        <a:effectLst/>
                        <a:latin typeface="+mn-lt"/>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rtl="0" fontAlgn="ctr">
                        <a:buFont typeface="Wingdings" panose="05000000000000000000" pitchFamily="2" charset="2"/>
                        <a:buChar char="§"/>
                        <a:tabLst>
                          <a:tab pos="228600" algn="l"/>
                        </a:tabLst>
                      </a:pPr>
                      <a:r>
                        <a:rPr lang="en-US" sz="1100" b="0" i="0" u="none" strike="noStrike" dirty="0" smtClean="0">
                          <a:solidFill>
                            <a:schemeClr val="bg1"/>
                          </a:solidFill>
                          <a:effectLst/>
                          <a:latin typeface="+mn-lt"/>
                        </a:rPr>
                        <a:t>Published items (Punch-out</a:t>
                      </a:r>
                      <a:r>
                        <a:rPr lang="en-US" sz="1100" b="0" i="0" u="none" strike="noStrike" baseline="0" dirty="0" smtClean="0">
                          <a:solidFill>
                            <a:schemeClr val="bg1"/>
                          </a:solidFill>
                          <a:effectLst/>
                          <a:latin typeface="+mn-lt"/>
                        </a:rPr>
                        <a:t> or Internal</a:t>
                      </a:r>
                      <a:r>
                        <a:rPr lang="en-US" sz="1100" b="0" i="0" u="none" strike="noStrike" dirty="0" smtClean="0">
                          <a:solidFill>
                            <a:schemeClr val="bg1"/>
                          </a:solidFill>
                          <a:effectLst/>
                          <a:latin typeface="+mn-lt"/>
                        </a:rPr>
                        <a:t>)</a:t>
                      </a:r>
                    </a:p>
                    <a:p>
                      <a:pPr marL="228600" indent="-171450" algn="l" rtl="0" fontAlgn="ctr">
                        <a:buFont typeface="Wingdings" panose="05000000000000000000" pitchFamily="2" charset="2"/>
                        <a:buChar char="§"/>
                        <a:tabLst>
                          <a:tab pos="228600" algn="l"/>
                        </a:tabLst>
                      </a:pPr>
                      <a:r>
                        <a:rPr lang="en-US" sz="1100" b="0" i="0" u="none" strike="noStrike" dirty="0" smtClean="0">
                          <a:solidFill>
                            <a:schemeClr val="bg1"/>
                          </a:solidFill>
                          <a:effectLst/>
                          <a:latin typeface="+mn-lt"/>
                        </a:rPr>
                        <a:t>Repeated purchases</a:t>
                      </a:r>
                    </a:p>
                    <a:p>
                      <a:pPr marL="228600" indent="-171450" algn="l" rtl="0" fontAlgn="ctr">
                        <a:buFont typeface="Wingdings" panose="05000000000000000000" pitchFamily="2" charset="2"/>
                        <a:buChar char="§"/>
                        <a:tabLst>
                          <a:tab pos="228600" algn="l"/>
                        </a:tabLst>
                      </a:pPr>
                      <a:r>
                        <a:rPr lang="en-US" sz="1100" b="0" i="0" u="none" strike="noStrike" dirty="0" smtClean="0">
                          <a:solidFill>
                            <a:schemeClr val="bg1"/>
                          </a:solidFill>
                          <a:effectLst/>
                          <a:latin typeface="+mn-lt"/>
                        </a:rPr>
                        <a:t>Established contracts with negotiated pricing including dynamic updates based on volume discounts</a:t>
                      </a: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552238">
                <a:tc>
                  <a:txBody>
                    <a:bodyPr/>
                    <a:lstStyle/>
                    <a:p>
                      <a:pPr algn="ctr" rtl="0" fontAlgn="ctr"/>
                      <a:r>
                        <a:rPr lang="en-US" sz="1100" b="1" i="0" u="none" strike="noStrike" dirty="0" smtClean="0">
                          <a:solidFill>
                            <a:schemeClr val="tx1"/>
                          </a:solidFill>
                          <a:effectLst/>
                          <a:latin typeface="+mn-lt"/>
                        </a:rPr>
                        <a:t>Demand-driven direct,</a:t>
                      </a:r>
                      <a:r>
                        <a:rPr lang="en-US" sz="1100" b="1" i="0" u="none" strike="noStrike" baseline="0" dirty="0" smtClean="0">
                          <a:solidFill>
                            <a:schemeClr val="tx1"/>
                          </a:solidFill>
                          <a:effectLst/>
                          <a:latin typeface="+mn-lt"/>
                        </a:rPr>
                        <a:t> indirect (stock) </a:t>
                      </a:r>
                      <a:r>
                        <a:rPr lang="en-US" sz="1100" b="1" i="0" u="none" strike="noStrike" dirty="0" smtClean="0">
                          <a:solidFill>
                            <a:schemeClr val="tx1"/>
                          </a:solidFill>
                          <a:effectLst/>
                          <a:latin typeface="+mn-lt"/>
                        </a:rPr>
                        <a:t>and capital</a:t>
                      </a:r>
                      <a:endParaRPr lang="en-US" sz="1100" b="1" i="0" u="none" strike="noStrike" dirty="0">
                        <a:solidFill>
                          <a:schemeClr val="tx1"/>
                        </a:solidFill>
                        <a:effectLst/>
                        <a:latin typeface="+mn-lt"/>
                      </a:endParaRP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dirty="0" smtClean="0">
                          <a:solidFill>
                            <a:schemeClr val="bg2"/>
                          </a:solidFill>
                          <a:latin typeface="+mn-lt"/>
                        </a:rPr>
                        <a:t>Integrated circuits, memory, polymers</a:t>
                      </a: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Direct and capital goods based on accurate forecasts;</a:t>
                      </a:r>
                      <a:r>
                        <a:rPr lang="en-US" sz="1100" b="0" i="0" u="none" strike="noStrike" kern="1200" baseline="0" dirty="0" smtClean="0">
                          <a:solidFill>
                            <a:schemeClr val="bg1"/>
                          </a:solidFill>
                          <a:effectLst/>
                          <a:latin typeface="+mn-lt"/>
                          <a:ea typeface="+mn-ea"/>
                          <a:cs typeface="+mn-cs"/>
                        </a:rPr>
                        <a:t> MRP</a:t>
                      </a:r>
                      <a:endParaRPr lang="en-US" sz="1100" b="0" i="0" u="none" strike="noStrike" kern="1200" dirty="0" smtClean="0">
                        <a:solidFill>
                          <a:schemeClr val="bg1"/>
                        </a:solidFill>
                        <a:effectLst/>
                        <a:latin typeface="+mn-lt"/>
                        <a:ea typeface="+mn-ea"/>
                        <a:cs typeface="+mn-cs"/>
                      </a:endParaRP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Prices are stable; SKUs are defined</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Excluding exceptions</a:t>
                      </a: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552238">
                <a:tc>
                  <a:txBody>
                    <a:bodyPr/>
                    <a:lstStyle/>
                    <a:p>
                      <a:pPr algn="ctr" rtl="0" fontAlgn="ctr"/>
                      <a:r>
                        <a:rPr lang="en-US" sz="1100" b="1" i="0" u="none" strike="noStrike" dirty="0" smtClean="0">
                          <a:solidFill>
                            <a:schemeClr val="tx1"/>
                          </a:solidFill>
                          <a:effectLst/>
                          <a:latin typeface="+mn-lt"/>
                        </a:rPr>
                        <a:t>Preferred supplier purchase</a:t>
                      </a:r>
                      <a:endParaRPr lang="en-US" sz="1100" b="1" i="0" u="none" strike="noStrike" dirty="0">
                        <a:solidFill>
                          <a:schemeClr val="tx1"/>
                        </a:solidFill>
                        <a:effectLst/>
                        <a:latin typeface="+mn-lt"/>
                      </a:endParaRP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marL="0" indent="0" algn="ctr">
                        <a:buFont typeface="Wingdings" panose="05000000000000000000" pitchFamily="2" charset="2"/>
                        <a:buNone/>
                      </a:pPr>
                      <a:r>
                        <a:rPr lang="en-US" sz="1100" b="0" i="0" u="none" strike="noStrike" kern="1200" dirty="0" smtClean="0">
                          <a:solidFill>
                            <a:schemeClr val="bg2"/>
                          </a:solidFill>
                          <a:effectLst/>
                          <a:latin typeface="+mn-lt"/>
                          <a:ea typeface="+mn-ea"/>
                          <a:cs typeface="+mn-cs"/>
                        </a:rPr>
                        <a:t>Marketing retainers, press relations, paid media</a:t>
                      </a: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Non-catalog /frequent</a:t>
                      </a:r>
                      <a:r>
                        <a:rPr lang="en-US" sz="1100" b="0" i="0" u="none" strike="noStrike" kern="1200" baseline="0" dirty="0" smtClean="0">
                          <a:solidFill>
                            <a:schemeClr val="bg1"/>
                          </a:solidFill>
                          <a:effectLst/>
                          <a:latin typeface="+mn-lt"/>
                          <a:ea typeface="+mn-ea"/>
                          <a:cs typeface="+mn-cs"/>
                        </a:rPr>
                        <a:t> </a:t>
                      </a:r>
                      <a:r>
                        <a:rPr lang="en-US" sz="1100" b="0" i="0" u="none" strike="noStrike" kern="1200" dirty="0" smtClean="0">
                          <a:solidFill>
                            <a:schemeClr val="bg1"/>
                          </a:solidFill>
                          <a:effectLst/>
                          <a:latin typeface="+mn-lt"/>
                          <a:ea typeface="+mn-ea"/>
                          <a:cs typeface="+mn-cs"/>
                        </a:rPr>
                        <a:t>purchases</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Established pricing guidelines and rate cards (MSA/SOW)</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Preferred suppliers utilized</a:t>
                      </a: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762275">
                <a:tc>
                  <a:txBody>
                    <a:bodyPr/>
                    <a:lstStyle/>
                    <a:p>
                      <a:pPr algn="ctr" rtl="0" fontAlgn="ctr"/>
                      <a:r>
                        <a:rPr lang="en-US" sz="1100" b="1" i="0" u="none" strike="noStrike" dirty="0" smtClean="0">
                          <a:solidFill>
                            <a:schemeClr val="tx1"/>
                          </a:solidFill>
                          <a:effectLst/>
                          <a:latin typeface="+mn-lt"/>
                        </a:rPr>
                        <a:t>Non-catalog</a:t>
                      </a:r>
                      <a:r>
                        <a:rPr lang="en-US" sz="1100" b="1" i="0" u="none" strike="noStrike" baseline="0" dirty="0" smtClean="0">
                          <a:solidFill>
                            <a:schemeClr val="tx1"/>
                          </a:solidFill>
                          <a:effectLst/>
                          <a:latin typeface="+mn-lt"/>
                        </a:rPr>
                        <a:t> Purchase Order</a:t>
                      </a:r>
                      <a:endParaRPr lang="en-US" sz="1100" b="1" i="0" u="none" strike="noStrike" dirty="0">
                        <a:solidFill>
                          <a:schemeClr val="tx1"/>
                        </a:solidFill>
                        <a:effectLst/>
                        <a:latin typeface="+mn-lt"/>
                      </a:endParaRP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algn="ctr" rtl="0" fontAlgn="ctr"/>
                      <a:r>
                        <a:rPr lang="en-US" sz="1100" b="0" i="0" u="none" strike="noStrike" dirty="0" smtClean="0">
                          <a:solidFill>
                            <a:schemeClr val="bg2"/>
                          </a:solidFill>
                          <a:effectLst/>
                          <a:latin typeface="+mn-lt"/>
                        </a:rPr>
                        <a:t>Ad</a:t>
                      </a:r>
                      <a:r>
                        <a:rPr lang="en-US" sz="1100" b="0" i="0" u="none" strike="noStrike" baseline="0" dirty="0" smtClean="0">
                          <a:solidFill>
                            <a:schemeClr val="bg2"/>
                          </a:solidFill>
                          <a:effectLst/>
                          <a:latin typeface="+mn-lt"/>
                        </a:rPr>
                        <a:t> hoc goods and services, test equipment, rentals</a:t>
                      </a:r>
                      <a:endParaRPr lang="en-US" sz="1100" b="0" i="0" u="none" strike="noStrike" dirty="0">
                        <a:solidFill>
                          <a:schemeClr val="bg2"/>
                        </a:solidFill>
                        <a:effectLst/>
                        <a:latin typeface="+mn-lt"/>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Medium-complexity and / or medium-value purchases</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Need limited sourcing / procurement oversight to align to category strategies (e.g., spot sourcing in P2P) and to negotiate the terms of the purchase</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$2,500-$50,000 requires at least 2 bids (‘N’ bids and a buy)</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Below $2,500</a:t>
                      </a:r>
                      <a:r>
                        <a:rPr lang="en-US" sz="1100" b="0" i="0" u="none" strike="noStrike" kern="1200" baseline="0" dirty="0" smtClean="0">
                          <a:solidFill>
                            <a:schemeClr val="bg1"/>
                          </a:solidFill>
                          <a:effectLst/>
                          <a:latin typeface="+mn-lt"/>
                          <a:ea typeface="+mn-ea"/>
                          <a:cs typeface="+mn-cs"/>
                        </a:rPr>
                        <a:t> does not require multiple bids</a:t>
                      </a:r>
                      <a:endParaRPr lang="en-US" sz="1100" b="0" i="0" u="none" strike="noStrike" kern="1200" dirty="0" smtClean="0">
                        <a:solidFill>
                          <a:schemeClr val="bg1"/>
                        </a:solidFill>
                        <a:effectLst/>
                        <a:latin typeface="+mn-lt"/>
                        <a:ea typeface="+mn-ea"/>
                        <a:cs typeface="+mn-cs"/>
                      </a:endParaRP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552238">
                <a:tc>
                  <a:txBody>
                    <a:bodyPr/>
                    <a:lstStyle/>
                    <a:p>
                      <a:pPr algn="ctr" rtl="0" fontAlgn="ctr"/>
                      <a:r>
                        <a:rPr lang="en-US" sz="1100" b="1" i="0" u="none" strike="noStrike" dirty="0" smtClean="0">
                          <a:solidFill>
                            <a:schemeClr val="tx1"/>
                          </a:solidFill>
                          <a:effectLst/>
                          <a:latin typeface="+mn-lt"/>
                        </a:rPr>
                        <a:t>3</a:t>
                      </a:r>
                      <a:r>
                        <a:rPr lang="en-US" sz="1100" b="1" i="0" u="none" strike="noStrike" baseline="30000" dirty="0" smtClean="0">
                          <a:solidFill>
                            <a:schemeClr val="tx1"/>
                          </a:solidFill>
                          <a:effectLst/>
                          <a:latin typeface="+mn-lt"/>
                        </a:rPr>
                        <a:t>rd</a:t>
                      </a:r>
                      <a:r>
                        <a:rPr lang="en-US" sz="1100" b="1" i="0" u="none" strike="noStrike" dirty="0" smtClean="0">
                          <a:solidFill>
                            <a:schemeClr val="tx1"/>
                          </a:solidFill>
                          <a:effectLst/>
                          <a:latin typeface="+mn-lt"/>
                        </a:rPr>
                        <a:t> Party sourcing</a:t>
                      </a: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algn="ctr" rtl="0" fontAlgn="ctr"/>
                      <a:endParaRPr lang="en-US" sz="1100" b="0" i="0" u="none" strike="noStrike" dirty="0">
                        <a:solidFill>
                          <a:schemeClr val="bg2"/>
                        </a:solidFill>
                        <a:effectLst/>
                        <a:latin typeface="+mn-lt"/>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Tail spends management</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Need sourcing / procurement outsourcer oversight to negotiate the terms of the purchase for control and visibility</a:t>
                      </a: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743400">
                <a:tc>
                  <a:txBody>
                    <a:bodyPr/>
                    <a:lstStyle/>
                    <a:p>
                      <a:pPr algn="ctr" rtl="0" fontAlgn="ctr"/>
                      <a:r>
                        <a:rPr lang="en-US" sz="1100" b="1" i="0" u="none" strike="noStrike" dirty="0" smtClean="0">
                          <a:solidFill>
                            <a:schemeClr val="tx1"/>
                          </a:solidFill>
                          <a:effectLst/>
                          <a:latin typeface="+mn-lt"/>
                        </a:rPr>
                        <a:t>Invoice</a:t>
                      </a:r>
                      <a:r>
                        <a:rPr lang="en-US" sz="1100" b="1" i="0" u="none" strike="noStrike" baseline="0" dirty="0" smtClean="0">
                          <a:solidFill>
                            <a:schemeClr val="tx1"/>
                          </a:solidFill>
                          <a:effectLst/>
                          <a:latin typeface="+mn-lt"/>
                        </a:rPr>
                        <a:t> against contract</a:t>
                      </a:r>
                      <a:endParaRPr lang="en-US" sz="1100" b="1" i="0" u="none" strike="noStrike" dirty="0">
                        <a:solidFill>
                          <a:schemeClr val="tx1"/>
                        </a:solidFill>
                        <a:effectLst/>
                        <a:latin typeface="+mn-lt"/>
                      </a:endParaRP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algn="ctr">
                        <a:lnSpc>
                          <a:spcPct val="106000"/>
                        </a:lnSpc>
                        <a:buFont typeface="Wingdings 2" pitchFamily="18" charset="2"/>
                        <a:buNone/>
                      </a:pPr>
                      <a:r>
                        <a:rPr lang="en-US" sz="1100" baseline="0" dirty="0" smtClean="0">
                          <a:solidFill>
                            <a:schemeClr val="bg2"/>
                          </a:solidFill>
                          <a:latin typeface="+mn-lt"/>
                        </a:rPr>
                        <a:t>Facilities services, legal services</a:t>
                      </a:r>
                      <a:endParaRPr lang="en-US" sz="1100" dirty="0">
                        <a:solidFill>
                          <a:schemeClr val="bg2"/>
                        </a:solidFill>
                        <a:latin typeface="+mn-lt"/>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Leveraged for complex services</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Established contract pricing</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Invoice required due to supplier specifications</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No goods</a:t>
                      </a:r>
                      <a:r>
                        <a:rPr lang="en-US" sz="1100" b="0" i="0" u="none" strike="noStrike" kern="1200" baseline="0" dirty="0" smtClean="0">
                          <a:solidFill>
                            <a:schemeClr val="bg1"/>
                          </a:solidFill>
                          <a:effectLst/>
                          <a:latin typeface="+mn-lt"/>
                          <a:ea typeface="+mn-ea"/>
                          <a:cs typeface="+mn-cs"/>
                        </a:rPr>
                        <a:t> receipt or service confirmation required for payment</a:t>
                      </a:r>
                      <a:endParaRPr lang="en-US" sz="1100" b="0" i="0" u="none" strike="noStrike" kern="1200" dirty="0" smtClean="0">
                        <a:solidFill>
                          <a:schemeClr val="bg1"/>
                        </a:solidFill>
                        <a:effectLst/>
                        <a:latin typeface="+mn-lt"/>
                        <a:ea typeface="+mn-ea"/>
                        <a:cs typeface="+mn-cs"/>
                      </a:endParaRP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471330">
                <a:tc>
                  <a:txBody>
                    <a:bodyPr/>
                    <a:lstStyle/>
                    <a:p>
                      <a:pPr algn="ctr" rtl="0" fontAlgn="ctr"/>
                      <a:r>
                        <a:rPr lang="en-US" sz="1100" b="1" i="0" u="none" strike="noStrike" kern="1200" dirty="0" smtClean="0">
                          <a:solidFill>
                            <a:schemeClr val="tx1"/>
                          </a:solidFill>
                          <a:effectLst/>
                          <a:latin typeface="+mn-lt"/>
                          <a:ea typeface="+mn-ea"/>
                          <a:cs typeface="+mn-cs"/>
                        </a:rPr>
                        <a:t>Contract Purchase Order</a:t>
                      </a:r>
                      <a:endParaRPr lang="en-US" sz="1100" b="1" i="0" u="none" strike="noStrike" kern="1200" dirty="0">
                        <a:solidFill>
                          <a:schemeClr val="tx1"/>
                        </a:solidFill>
                        <a:effectLst/>
                        <a:latin typeface="+mn-lt"/>
                        <a:ea typeface="+mn-ea"/>
                        <a:cs typeface="+mn-cs"/>
                      </a:endParaRP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algn="ctr">
                        <a:lnSpc>
                          <a:spcPct val="106000"/>
                        </a:lnSpc>
                        <a:buFont typeface="Wingdings 2" pitchFamily="18" charset="2"/>
                        <a:buNone/>
                      </a:pPr>
                      <a:r>
                        <a:rPr lang="en-US" sz="1100" dirty="0" smtClean="0">
                          <a:solidFill>
                            <a:schemeClr val="bg2"/>
                          </a:solidFill>
                          <a:latin typeface="+mn-lt"/>
                        </a:rPr>
                        <a:t>Consulting services</a:t>
                      </a:r>
                      <a:endParaRPr lang="en-US" sz="1100" dirty="0">
                        <a:solidFill>
                          <a:schemeClr val="bg2"/>
                        </a:solidFill>
                        <a:latin typeface="+mn-lt"/>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Leveraged for complex services with milestone based deliverables</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PO required for confirmation of receipt (3 way match)</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Buyer-touchless PO generations, only fiscal approval </a:t>
                      </a: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421994">
                <a:tc>
                  <a:txBody>
                    <a:bodyPr/>
                    <a:lstStyle/>
                    <a:p>
                      <a:pPr marL="0" algn="ctr" defTabSz="932962" rtl="0" eaLnBrk="1" fontAlgn="ctr" latinLnBrk="0" hangingPunct="1"/>
                      <a:r>
                        <a:rPr lang="en-US" sz="1100" b="1" i="0" u="none" strike="noStrike" kern="1200" dirty="0" smtClean="0">
                          <a:solidFill>
                            <a:schemeClr val="tx1"/>
                          </a:solidFill>
                          <a:effectLst/>
                          <a:latin typeface="+mn-lt"/>
                          <a:ea typeface="+mn-ea"/>
                          <a:cs typeface="+mn-cs"/>
                        </a:rPr>
                        <a:t>Invoice only</a:t>
                      </a: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marL="0" algn="ctr" defTabSz="932962" rtl="0" eaLnBrk="1" fontAlgn="ctr" latinLnBrk="0" hangingPunct="1"/>
                      <a:r>
                        <a:rPr lang="en-US" sz="1100" b="0" i="0" u="none" strike="noStrike" kern="1200" dirty="0" smtClean="0">
                          <a:solidFill>
                            <a:schemeClr val="bg2"/>
                          </a:solidFill>
                          <a:effectLst/>
                          <a:latin typeface="+mn-lt"/>
                          <a:ea typeface="+mn-ea"/>
                          <a:cs typeface="+mn-cs"/>
                        </a:rPr>
                        <a:t>Utilities, real</a:t>
                      </a:r>
                      <a:r>
                        <a:rPr lang="en-US" sz="1100" b="0" i="0" u="none" strike="noStrike" kern="1200" baseline="0" dirty="0" smtClean="0">
                          <a:solidFill>
                            <a:schemeClr val="bg2"/>
                          </a:solidFill>
                          <a:effectLst/>
                          <a:latin typeface="+mn-lt"/>
                          <a:ea typeface="+mn-ea"/>
                          <a:cs typeface="+mn-cs"/>
                        </a:rPr>
                        <a:t> estate</a:t>
                      </a:r>
                      <a:endParaRPr lang="en-US" sz="1100" b="0" i="0" u="none" strike="noStrike" kern="1200" dirty="0">
                        <a:solidFill>
                          <a:schemeClr val="bg2"/>
                        </a:solidFill>
                        <a:effectLst/>
                        <a:latin typeface="+mn-lt"/>
                        <a:ea typeface="+mn-ea"/>
                        <a:cs typeface="+mn-cs"/>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Regular low-value transactions with approved suppliers</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Does not require procurement oversight</a:t>
                      </a: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tx1"/>
                    </a:solidFill>
                  </a:tcPr>
                </a:tc>
              </a:tr>
              <a:tr h="616803">
                <a:tc>
                  <a:txBody>
                    <a:bodyPr/>
                    <a:lstStyle/>
                    <a:p>
                      <a:pPr marL="0" algn="ctr" defTabSz="932962" rtl="0" eaLnBrk="1" fontAlgn="ctr" latinLnBrk="0" hangingPunct="1"/>
                      <a:r>
                        <a:rPr lang="en-US" sz="1100" b="1" i="0" u="none" strike="noStrike" kern="1200" dirty="0" smtClean="0">
                          <a:solidFill>
                            <a:schemeClr val="tx1"/>
                          </a:solidFill>
                          <a:effectLst/>
                          <a:latin typeface="+mn-lt"/>
                          <a:ea typeface="+mn-ea"/>
                          <a:cs typeface="+mn-cs"/>
                        </a:rPr>
                        <a:t>Payment with no invoice</a:t>
                      </a:r>
                    </a:p>
                  </a:txBody>
                  <a:tcPr marL="73152" marR="7315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solidFill>
                  </a:tcPr>
                </a:tc>
                <a:tc>
                  <a:txBody>
                    <a:bodyPr/>
                    <a:lstStyle/>
                    <a:p>
                      <a:pPr marL="0" algn="ctr" defTabSz="932962" rtl="0" eaLnBrk="1" fontAlgn="ctr" latinLnBrk="0" hangingPunct="1"/>
                      <a:r>
                        <a:rPr lang="en-US" sz="1100" b="0" i="0" u="none" strike="noStrike" kern="1200" dirty="0" smtClean="0">
                          <a:solidFill>
                            <a:schemeClr val="bg2"/>
                          </a:solidFill>
                          <a:effectLst/>
                          <a:latin typeface="+mn-lt"/>
                          <a:ea typeface="+mn-ea"/>
                          <a:cs typeface="+mn-cs"/>
                        </a:rPr>
                        <a:t>Charitable contributions,</a:t>
                      </a:r>
                      <a:r>
                        <a:rPr lang="en-US" sz="1100" b="0" i="0" u="none" strike="noStrike" kern="1200" baseline="0" dirty="0" smtClean="0">
                          <a:solidFill>
                            <a:schemeClr val="bg2"/>
                          </a:solidFill>
                          <a:effectLst/>
                          <a:latin typeface="+mn-lt"/>
                          <a:ea typeface="+mn-ea"/>
                          <a:cs typeface="+mn-cs"/>
                        </a:rPr>
                        <a:t> royalties, credit card payments</a:t>
                      </a:r>
                      <a:endParaRPr lang="en-US" sz="1100" b="0" i="0" u="none" strike="noStrike" kern="1200" dirty="0">
                        <a:solidFill>
                          <a:schemeClr val="bg2"/>
                        </a:solidFill>
                        <a:effectLst/>
                        <a:latin typeface="+mn-lt"/>
                        <a:ea typeface="+mn-ea"/>
                        <a:cs typeface="+mn-cs"/>
                      </a:endParaRPr>
                    </a:p>
                  </a:txBody>
                  <a:tcPr marL="27432" marR="27432"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Low-value transactions and suppliers that are not managed by procurement</a:t>
                      </a:r>
                    </a:p>
                    <a:p>
                      <a:pPr marL="228600" indent="-171450" algn="l" defTabSz="914390" rtl="0" eaLnBrk="1" fontAlgn="ctr" latinLnBrk="0" hangingPunct="1">
                        <a:buFont typeface="Wingdings" panose="05000000000000000000" pitchFamily="2" charset="2"/>
                        <a:buChar char="§"/>
                        <a:tabLst>
                          <a:tab pos="228600" algn="l"/>
                        </a:tabLst>
                      </a:pPr>
                      <a:r>
                        <a:rPr lang="en-US" sz="1100" b="0" i="0" u="none" strike="noStrike" kern="1200" dirty="0" smtClean="0">
                          <a:solidFill>
                            <a:schemeClr val="bg1"/>
                          </a:solidFill>
                          <a:effectLst/>
                          <a:latin typeface="+mn-lt"/>
                          <a:ea typeface="+mn-ea"/>
                          <a:cs typeface="+mn-cs"/>
                        </a:rPr>
                        <a:t>Check requests are used as last resort for managing exceptions to defined Buying Channels</a:t>
                      </a:r>
                    </a:p>
                  </a:txBody>
                  <a:tcPr marL="45720" marR="45720" marT="18288" marB="1828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tx1"/>
                    </a:solidFill>
                  </a:tcPr>
                </a:tc>
              </a:tr>
            </a:tbl>
          </a:graphicData>
        </a:graphic>
      </p:graphicFrame>
      <p:sp>
        <p:nvSpPr>
          <p:cNvPr id="6" name="Down Arrow 5"/>
          <p:cNvSpPr/>
          <p:nvPr/>
        </p:nvSpPr>
        <p:spPr bwMode="gray">
          <a:xfrm rot="10800000">
            <a:off x="502368" y="1336979"/>
            <a:ext cx="538806" cy="5120640"/>
          </a:xfrm>
          <a:prstGeom prst="downArrow">
            <a:avLst/>
          </a:prstGeom>
          <a:gradFill>
            <a:gsLst>
              <a:gs pos="75696">
                <a:schemeClr val="accent3"/>
              </a:gs>
              <a:gs pos="8000">
                <a:schemeClr val="bg1">
                  <a:lumMod val="75000"/>
                </a:schemeClr>
              </a:gs>
              <a:gs pos="100000">
                <a:schemeClr val="accent3"/>
              </a:gs>
            </a:gsLst>
            <a:lin ang="5400000" scaled="1"/>
          </a:gradFill>
          <a:ln w="12700" cap="rnd" algn="ctr">
            <a:noFill/>
            <a:miter lim="800000"/>
            <a:headEnd/>
            <a:tailEnd/>
          </a:ln>
        </p:spPr>
        <p:txBody>
          <a:bodyPr lIns="182880" rtlCol="0" anchor="t" anchorCtr="1"/>
          <a:lstStyle/>
          <a:p>
            <a:pPr algn="ctr" eaLnBrk="0" hangingPunct="0">
              <a:lnSpc>
                <a:spcPct val="106000"/>
              </a:lnSpc>
            </a:pPr>
            <a:endParaRPr lang="en-US" sz="1100" b="1" dirty="0">
              <a:solidFill>
                <a:schemeClr val="bg1"/>
              </a:solidFill>
            </a:endParaRPr>
          </a:p>
        </p:txBody>
      </p:sp>
      <p:sp>
        <p:nvSpPr>
          <p:cNvPr id="7" name="Rectangle 6"/>
          <p:cNvSpPr/>
          <p:nvPr/>
        </p:nvSpPr>
        <p:spPr>
          <a:xfrm rot="16200000">
            <a:off x="-1033308" y="3857537"/>
            <a:ext cx="3594254" cy="276999"/>
          </a:xfrm>
          <a:prstGeom prst="rect">
            <a:avLst/>
          </a:prstGeom>
          <a:noFill/>
        </p:spPr>
        <p:txBody>
          <a:bodyPr wrap="none">
            <a:spAutoFit/>
          </a:bodyPr>
          <a:lstStyle/>
          <a:p>
            <a:r>
              <a:rPr lang="en-US" sz="1200" b="1" dirty="0" smtClean="0">
                <a:solidFill>
                  <a:srgbClr val="FFFFFF"/>
                </a:solidFill>
              </a:rPr>
              <a:t>Greater cost savings and spends management</a:t>
            </a:r>
            <a:endParaRPr lang="en-US" sz="1200" dirty="0"/>
          </a:p>
        </p:txBody>
      </p:sp>
      <p:pic>
        <p:nvPicPr>
          <p:cNvPr id="4" name="Picture 3"/>
          <p:cNvPicPr>
            <a:picLocks noChangeAspect="1"/>
          </p:cNvPicPr>
          <p:nvPr/>
        </p:nvPicPr>
        <p:blipFill>
          <a:blip r:embed="rId3"/>
          <a:stretch>
            <a:fillRect/>
          </a:stretch>
        </p:blipFill>
        <p:spPr>
          <a:xfrm>
            <a:off x="506217" y="1723530"/>
            <a:ext cx="515204" cy="368002"/>
          </a:xfrm>
          <a:prstGeom prst="rect">
            <a:avLst/>
          </a:prstGeom>
        </p:spPr>
      </p:pic>
      <p:sp>
        <p:nvSpPr>
          <p:cNvPr id="18" name="Oval 17"/>
          <p:cNvSpPr/>
          <p:nvPr/>
        </p:nvSpPr>
        <p:spPr>
          <a:xfrm>
            <a:off x="1136561" y="1455637"/>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r>
              <a:rPr lang="en-US" sz="1400" dirty="0" smtClean="0">
                <a:solidFill>
                  <a:schemeClr val="tx1"/>
                </a:solidFill>
              </a:rPr>
              <a:t>1</a:t>
            </a:r>
          </a:p>
        </p:txBody>
      </p:sp>
      <p:sp>
        <p:nvSpPr>
          <p:cNvPr id="19" name="Oval 18"/>
          <p:cNvSpPr/>
          <p:nvPr/>
        </p:nvSpPr>
        <p:spPr>
          <a:xfrm>
            <a:off x="1124248" y="2041386"/>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r>
              <a:rPr lang="en-US" sz="1400" dirty="0">
                <a:solidFill>
                  <a:schemeClr val="tx1"/>
                </a:solidFill>
              </a:rPr>
              <a:t>2</a:t>
            </a:r>
          </a:p>
        </p:txBody>
      </p:sp>
      <p:sp>
        <p:nvSpPr>
          <p:cNvPr id="20" name="Oval 19"/>
          <p:cNvSpPr/>
          <p:nvPr/>
        </p:nvSpPr>
        <p:spPr>
          <a:xfrm>
            <a:off x="1140150" y="2575222"/>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r>
              <a:rPr lang="en-US" sz="1400" dirty="0">
                <a:solidFill>
                  <a:schemeClr val="tx1"/>
                </a:solidFill>
              </a:rPr>
              <a:t>3</a:t>
            </a:r>
          </a:p>
        </p:txBody>
      </p:sp>
      <p:sp>
        <p:nvSpPr>
          <p:cNvPr id="21" name="Oval 20"/>
          <p:cNvSpPr/>
          <p:nvPr/>
        </p:nvSpPr>
        <p:spPr>
          <a:xfrm>
            <a:off x="1124248" y="3264276"/>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r>
              <a:rPr lang="en-US" sz="1400" dirty="0">
                <a:solidFill>
                  <a:schemeClr val="tx1"/>
                </a:solidFill>
              </a:rPr>
              <a:t>4</a:t>
            </a:r>
          </a:p>
        </p:txBody>
      </p:sp>
      <p:sp>
        <p:nvSpPr>
          <p:cNvPr id="22" name="Oval 21"/>
          <p:cNvSpPr/>
          <p:nvPr/>
        </p:nvSpPr>
        <p:spPr>
          <a:xfrm>
            <a:off x="1130023" y="4009350"/>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r>
              <a:rPr lang="en-US" sz="1400" dirty="0">
                <a:solidFill>
                  <a:schemeClr val="tx1"/>
                </a:solidFill>
              </a:rPr>
              <a:t>5</a:t>
            </a:r>
          </a:p>
        </p:txBody>
      </p:sp>
      <p:sp>
        <p:nvSpPr>
          <p:cNvPr id="23" name="Oval 22"/>
          <p:cNvSpPr/>
          <p:nvPr/>
        </p:nvSpPr>
        <p:spPr>
          <a:xfrm>
            <a:off x="1136063" y="4641417"/>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endParaRPr lang="en-US" sz="1400" dirty="0">
              <a:solidFill>
                <a:schemeClr val="tx1"/>
              </a:solidFill>
            </a:endParaRPr>
          </a:p>
        </p:txBody>
      </p:sp>
      <p:sp>
        <p:nvSpPr>
          <p:cNvPr id="24" name="TextBox 23"/>
          <p:cNvSpPr txBox="1"/>
          <p:nvPr/>
        </p:nvSpPr>
        <p:spPr>
          <a:xfrm>
            <a:off x="1106788" y="4641378"/>
            <a:ext cx="731520" cy="413783"/>
          </a:xfrm>
          <a:prstGeom prst="rect">
            <a:avLst/>
          </a:prstGeom>
          <a:noFill/>
        </p:spPr>
        <p:txBody>
          <a:bodyPr wrap="square" rtlCol="0">
            <a:noAutofit/>
          </a:bodyPr>
          <a:lstStyle/>
          <a:p>
            <a:r>
              <a:rPr lang="en-US" sz="1400" dirty="0" smtClean="0"/>
              <a:t>6a</a:t>
            </a:r>
          </a:p>
        </p:txBody>
      </p:sp>
      <p:sp>
        <p:nvSpPr>
          <p:cNvPr id="25" name="Oval 24"/>
          <p:cNvSpPr/>
          <p:nvPr/>
        </p:nvSpPr>
        <p:spPr>
          <a:xfrm>
            <a:off x="1133649" y="5255680"/>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endParaRPr lang="en-US" sz="1400" dirty="0">
              <a:solidFill>
                <a:schemeClr val="tx1"/>
              </a:solidFill>
            </a:endParaRPr>
          </a:p>
        </p:txBody>
      </p:sp>
      <p:sp>
        <p:nvSpPr>
          <p:cNvPr id="26" name="TextBox 25"/>
          <p:cNvSpPr txBox="1"/>
          <p:nvPr/>
        </p:nvSpPr>
        <p:spPr>
          <a:xfrm>
            <a:off x="1100395" y="5255708"/>
            <a:ext cx="481057" cy="272109"/>
          </a:xfrm>
          <a:prstGeom prst="rect">
            <a:avLst/>
          </a:prstGeom>
          <a:noFill/>
        </p:spPr>
        <p:txBody>
          <a:bodyPr wrap="square" rtlCol="0">
            <a:noAutofit/>
          </a:bodyPr>
          <a:lstStyle/>
          <a:p>
            <a:r>
              <a:rPr lang="en-US" sz="1400" dirty="0" smtClean="0"/>
              <a:t>6b</a:t>
            </a:r>
          </a:p>
        </p:txBody>
      </p:sp>
      <p:sp>
        <p:nvSpPr>
          <p:cNvPr id="27" name="Oval 26"/>
          <p:cNvSpPr/>
          <p:nvPr/>
        </p:nvSpPr>
        <p:spPr>
          <a:xfrm>
            <a:off x="1139409" y="5772920"/>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r>
              <a:rPr lang="en-US" sz="1400" dirty="0">
                <a:solidFill>
                  <a:schemeClr val="tx1"/>
                </a:solidFill>
              </a:rPr>
              <a:t>7</a:t>
            </a:r>
          </a:p>
        </p:txBody>
      </p:sp>
      <p:sp>
        <p:nvSpPr>
          <p:cNvPr id="28" name="Oval 27"/>
          <p:cNvSpPr/>
          <p:nvPr/>
        </p:nvSpPr>
        <p:spPr>
          <a:xfrm>
            <a:off x="1136561" y="6287595"/>
            <a:ext cx="315046" cy="315046"/>
          </a:xfrm>
          <a:prstGeom prst="ellipse">
            <a:avLst/>
          </a:prstGeom>
          <a:ln w="28575">
            <a:solidFill>
              <a:schemeClr val="accent3"/>
            </a:solidFill>
          </a:ln>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lIns="144000" tIns="144000" rIns="144000" bIns="144000" rtlCol="0" anchor="ctr"/>
          <a:lstStyle/>
          <a:p>
            <a:pPr algn="ctr"/>
            <a:r>
              <a:rPr lang="en-US" sz="1400" dirty="0">
                <a:solidFill>
                  <a:schemeClr val="tx1"/>
                </a:solidFill>
              </a:rPr>
              <a:t>8</a:t>
            </a:r>
          </a:p>
        </p:txBody>
      </p:sp>
    </p:spTree>
    <p:extLst>
      <p:ext uri="{BB962C8B-B14F-4D97-AF65-F5344CB8AC3E}">
        <p14:creationId xmlns:p14="http://schemas.microsoft.com/office/powerpoint/2010/main" val="1224714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Agenda</a:t>
            </a:r>
            <a:endParaRPr lang="en-US" sz="2000" b="1" dirty="0"/>
          </a:p>
        </p:txBody>
      </p:sp>
      <p:graphicFrame>
        <p:nvGraphicFramePr>
          <p:cNvPr id="4" name="Content Placeholder 7"/>
          <p:cNvGraphicFramePr>
            <a:graphicFrameLocks/>
          </p:cNvGraphicFramePr>
          <p:nvPr>
            <p:extLst>
              <p:ext uri="{D42A27DB-BD31-4B8C-83A1-F6EECF244321}">
                <p14:modId xmlns:p14="http://schemas.microsoft.com/office/powerpoint/2010/main" val="2103703300"/>
              </p:ext>
            </p:extLst>
          </p:nvPr>
        </p:nvGraphicFramePr>
        <p:xfrm>
          <a:off x="1985212" y="1167905"/>
          <a:ext cx="8229598" cy="2724212"/>
        </p:xfrm>
        <a:graphic>
          <a:graphicData uri="http://schemas.openxmlformats.org/drawingml/2006/table">
            <a:tbl>
              <a:tblPr>
                <a:effectLst>
                  <a:innerShdw blurRad="114300">
                    <a:prstClr val="black"/>
                  </a:innerShdw>
                </a:effectLst>
                <a:tableStyleId>{5C22544A-7EE6-4342-B048-85BDC9FD1C3A}</a:tableStyleId>
              </a:tblPr>
              <a:tblGrid>
                <a:gridCol w="5191743">
                  <a:extLst>
                    <a:ext uri="{9D8B030D-6E8A-4147-A177-3AD203B41FA5}">
                      <a16:colId xmlns:a16="http://schemas.microsoft.com/office/drawing/2014/main" xmlns="" val="20000"/>
                    </a:ext>
                  </a:extLst>
                </a:gridCol>
                <a:gridCol w="3037855">
                  <a:extLst>
                    <a:ext uri="{9D8B030D-6E8A-4147-A177-3AD203B41FA5}">
                      <a16:colId xmlns:a16="http://schemas.microsoft.com/office/drawing/2014/main" xmlns="" val="20001"/>
                    </a:ext>
                  </a:extLst>
                </a:gridCol>
              </a:tblGrid>
              <a:tr h="366823">
                <a:tc>
                  <a:txBody>
                    <a:bodyPr/>
                    <a:lstStyle/>
                    <a:p>
                      <a:pPr algn="ctr" fontAlgn="b"/>
                      <a:r>
                        <a:rPr lang="en-US" sz="1600" b="1" u="none" strike="noStrike" dirty="0">
                          <a:solidFill>
                            <a:schemeClr val="bg1"/>
                          </a:solidFill>
                          <a:effectLst/>
                          <a:latin typeface="Gotham"/>
                        </a:rPr>
                        <a:t>Section</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600" b="1" u="none" strike="noStrike" dirty="0">
                          <a:solidFill>
                            <a:schemeClr val="bg1"/>
                          </a:solidFill>
                          <a:effectLst/>
                          <a:latin typeface="Gotham"/>
                        </a:rPr>
                        <a:t>Timing</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366823">
                <a:tc>
                  <a:txBody>
                    <a:bodyPr/>
                    <a:lstStyle/>
                    <a:p>
                      <a:pPr algn="l" fontAlgn="b"/>
                      <a:r>
                        <a:rPr lang="en-US" sz="1600" u="none" strike="noStrike" dirty="0" smtClean="0">
                          <a:effectLst/>
                          <a:latin typeface="Gotham"/>
                        </a:rPr>
                        <a:t>Assemble &amp; Welcome</a:t>
                      </a:r>
                      <a:endParaRPr lang="en-US" sz="1600" b="0" i="0" u="none" strike="noStrike" dirty="0">
                        <a:solidFill>
                          <a:srgbClr val="000000"/>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10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0001"/>
                  </a:ext>
                </a:extLst>
              </a:tr>
              <a:tr h="366823">
                <a:tc>
                  <a:txBody>
                    <a:bodyPr/>
                    <a:lstStyle/>
                    <a:p>
                      <a:pPr marL="0" algn="l" defTabSz="914400" rtl="0" eaLnBrk="1" fontAlgn="b" latinLnBrk="0" hangingPunct="1"/>
                      <a:r>
                        <a:rPr lang="en-US" sz="1600" u="none" strike="noStrike" kern="1200" dirty="0" smtClean="0">
                          <a:solidFill>
                            <a:schemeClr val="tx1"/>
                          </a:solidFill>
                          <a:effectLst/>
                          <a:latin typeface="Gotham"/>
                          <a:ea typeface="+mn-ea"/>
                          <a:cs typeface="+mn-cs"/>
                        </a:rPr>
                        <a:t>Chapter</a:t>
                      </a:r>
                      <a:r>
                        <a:rPr lang="en-US" sz="1600" u="none" strike="noStrike" kern="1200" baseline="0" dirty="0" smtClean="0">
                          <a:solidFill>
                            <a:schemeClr val="tx1"/>
                          </a:solidFill>
                          <a:effectLst/>
                          <a:latin typeface="Gotham"/>
                          <a:ea typeface="+mn-ea"/>
                          <a:cs typeface="+mn-cs"/>
                        </a:rPr>
                        <a:t> 1: </a:t>
                      </a:r>
                      <a:r>
                        <a:rPr lang="en-US" sz="1600" u="none" strike="noStrike" kern="1200" dirty="0" smtClean="0">
                          <a:solidFill>
                            <a:schemeClr val="tx1"/>
                          </a:solidFill>
                          <a:effectLst/>
                          <a:latin typeface="Gotham"/>
                          <a:ea typeface="+mn-ea"/>
                          <a:cs typeface="+mn-cs"/>
                        </a:rPr>
                        <a:t>Overview</a:t>
                      </a:r>
                      <a:r>
                        <a:rPr lang="en-US" sz="1600" u="none" strike="noStrike" kern="1200" baseline="0" dirty="0" smtClean="0">
                          <a:solidFill>
                            <a:schemeClr val="tx1"/>
                          </a:solidFill>
                          <a:effectLst/>
                          <a:latin typeface="Gotham"/>
                          <a:ea typeface="+mn-ea"/>
                          <a:cs typeface="+mn-cs"/>
                        </a:rPr>
                        <a:t> of Buyer Responsibilities</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30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94615">
                <a:tc>
                  <a:txBody>
                    <a:bodyPr/>
                    <a:lstStyle/>
                    <a:p>
                      <a:r>
                        <a:rPr lang="en-US" sz="1600" u="none" strike="noStrike" kern="1200" dirty="0" smtClean="0">
                          <a:solidFill>
                            <a:schemeClr val="dk1"/>
                          </a:solidFill>
                          <a:effectLst/>
                          <a:latin typeface="Gotham"/>
                          <a:ea typeface="+mn-ea"/>
                          <a:cs typeface="+mn-cs"/>
                        </a:rPr>
                        <a:t>Chapter</a:t>
                      </a:r>
                      <a:r>
                        <a:rPr lang="en-US" sz="1600" u="none" strike="noStrike" kern="1200" baseline="0" dirty="0" smtClean="0">
                          <a:solidFill>
                            <a:schemeClr val="dk1"/>
                          </a:solidFill>
                          <a:effectLst/>
                          <a:latin typeface="Gotham"/>
                          <a:ea typeface="+mn-ea"/>
                          <a:cs typeface="+mn-cs"/>
                        </a:rPr>
                        <a:t> 2: Manage Approval Queue</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dk1"/>
                          </a:solidFill>
                          <a:effectLst/>
                          <a:latin typeface="Gotham"/>
                          <a:ea typeface="+mn-ea"/>
                          <a:cs typeface="+mn-cs"/>
                        </a:rPr>
                        <a:t>30 </a:t>
                      </a:r>
                      <a:r>
                        <a:rPr lang="en-US" sz="1600" u="none" strike="noStrike" kern="1200" dirty="0">
                          <a:solidFill>
                            <a:schemeClr val="dk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94615">
                <a:tc>
                  <a:txBody>
                    <a:bodyPr/>
                    <a:lstStyle/>
                    <a:p>
                      <a:r>
                        <a:rPr lang="en-US" sz="1600" u="none" strike="noStrike" kern="1200" dirty="0" smtClean="0">
                          <a:solidFill>
                            <a:schemeClr val="dk1"/>
                          </a:solidFill>
                          <a:effectLst/>
                          <a:latin typeface="Gotham"/>
                          <a:ea typeface="+mn-ea"/>
                          <a:cs typeface="+mn-cs"/>
                        </a:rPr>
                        <a:t>Chapter 3: Review</a:t>
                      </a:r>
                      <a:r>
                        <a:rPr lang="en-US" sz="1600" u="none" strike="noStrike" kern="1200" baseline="0" dirty="0" smtClean="0">
                          <a:solidFill>
                            <a:schemeClr val="dk1"/>
                          </a:solidFill>
                          <a:effectLst/>
                          <a:latin typeface="Gotham"/>
                          <a:ea typeface="+mn-ea"/>
                          <a:cs typeface="+mn-cs"/>
                        </a:rPr>
                        <a:t> Catalogs and Contracts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dk1"/>
                          </a:solidFill>
                          <a:effectLst/>
                          <a:latin typeface="Gotham"/>
                          <a:ea typeface="+mn-ea"/>
                          <a:cs typeface="+mn-cs"/>
                        </a:rPr>
                        <a:t>30 minutes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01376">
                <a:tc>
                  <a:txBody>
                    <a:bodyPr/>
                    <a:lstStyle/>
                    <a:p>
                      <a:r>
                        <a:rPr lang="en-US" sz="1600" u="none" strike="noStrike" kern="1200" dirty="0" smtClean="0">
                          <a:solidFill>
                            <a:schemeClr val="tx1"/>
                          </a:solidFill>
                          <a:effectLst/>
                          <a:latin typeface="Gotham"/>
                          <a:ea typeface="+mn-ea"/>
                          <a:cs typeface="+mn-cs"/>
                        </a:rPr>
                        <a:t>Course Summary</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tx1"/>
                          </a:solidFill>
                          <a:effectLst/>
                          <a:latin typeface="Gotham"/>
                          <a:ea typeface="+mn-ea"/>
                          <a:cs typeface="+mn-cs"/>
                        </a:rPr>
                        <a:t>20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433137">
                <a:tc>
                  <a:txBody>
                    <a:bodyPr/>
                    <a:lstStyle/>
                    <a:p>
                      <a:pPr marL="0" algn="r" defTabSz="914400" rtl="0" eaLnBrk="1" fontAlgn="b" latinLnBrk="0" hangingPunct="1"/>
                      <a:r>
                        <a:rPr lang="en-US" sz="1600" u="none" strike="noStrike" kern="1200" dirty="0">
                          <a:solidFill>
                            <a:schemeClr val="tx1"/>
                          </a:solidFill>
                          <a:effectLst/>
                          <a:latin typeface="Gotham"/>
                          <a:ea typeface="+mn-ea"/>
                          <a:cs typeface="+mn-cs"/>
                        </a:rPr>
                        <a:t>TOTAL</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dk1"/>
                          </a:solidFill>
                          <a:effectLst/>
                          <a:latin typeface="Gotham"/>
                          <a:ea typeface="+mn-ea"/>
                          <a:cs typeface="+mn-cs"/>
                        </a:rPr>
                        <a:t>2:00 hours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689525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27260" y="732268"/>
            <a:ext cx="11071266" cy="299184"/>
          </a:xfrm>
          <a:prstGeom prst="rect">
            <a:avLst/>
          </a:prstGeom>
          <a:noFill/>
        </p:spPr>
        <p:txBody>
          <a:bodyPr wrap="square" rtlCol="0">
            <a:spAutoFit/>
          </a:bodyPr>
          <a:lstStyle/>
          <a:p>
            <a:pPr marL="1191" lvl="1" fontAlgn="base">
              <a:lnSpc>
                <a:spcPct val="96000"/>
              </a:lnSpc>
              <a:spcBef>
                <a:spcPts val="225"/>
              </a:spcBef>
              <a:spcAft>
                <a:spcPts val="225"/>
              </a:spcAft>
              <a:buSzPct val="100000"/>
            </a:pPr>
            <a:r>
              <a:rPr lang="en-US" sz="1400" dirty="0"/>
              <a:t>To standardize procurement processes, increase spend visibility and improve ease of transaction.</a:t>
            </a: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Rationale for Buying Channels</a:t>
            </a:r>
            <a:endParaRPr lang="en-US" b="1" dirty="0"/>
          </a:p>
        </p:txBody>
      </p:sp>
      <p:sp>
        <p:nvSpPr>
          <p:cNvPr id="20" name="Freeform 3"/>
          <p:cNvSpPr>
            <a:spLocks/>
          </p:cNvSpPr>
          <p:nvPr/>
        </p:nvSpPr>
        <p:spPr bwMode="gray">
          <a:xfrm>
            <a:off x="848289" y="1303265"/>
            <a:ext cx="5072147" cy="2380422"/>
          </a:xfrm>
          <a:custGeom>
            <a:avLst/>
            <a:gdLst/>
            <a:ahLst/>
            <a:cxnLst>
              <a:cxn ang="0">
                <a:pos x="1282" y="319"/>
              </a:cxn>
              <a:cxn ang="0">
                <a:pos x="1282" y="0"/>
              </a:cxn>
              <a:cxn ang="0">
                <a:pos x="0" y="0"/>
              </a:cxn>
              <a:cxn ang="0">
                <a:pos x="0" y="602"/>
              </a:cxn>
              <a:cxn ang="0">
                <a:pos x="991" y="602"/>
              </a:cxn>
              <a:cxn ang="0">
                <a:pos x="1282" y="319"/>
              </a:cxn>
            </a:cxnLst>
            <a:rect l="0" t="0" r="r" b="b"/>
            <a:pathLst>
              <a:path w="1282" h="602">
                <a:moveTo>
                  <a:pt x="1282" y="319"/>
                </a:moveTo>
                <a:cubicBezTo>
                  <a:pt x="1282" y="0"/>
                  <a:pt x="1282" y="0"/>
                  <a:pt x="1282" y="0"/>
                </a:cubicBezTo>
                <a:cubicBezTo>
                  <a:pt x="0" y="0"/>
                  <a:pt x="0" y="0"/>
                  <a:pt x="0" y="0"/>
                </a:cubicBezTo>
                <a:cubicBezTo>
                  <a:pt x="0" y="602"/>
                  <a:pt x="0" y="602"/>
                  <a:pt x="0" y="602"/>
                </a:cubicBezTo>
                <a:cubicBezTo>
                  <a:pt x="991" y="602"/>
                  <a:pt x="991" y="602"/>
                  <a:pt x="991" y="602"/>
                </a:cubicBezTo>
                <a:cubicBezTo>
                  <a:pt x="1004" y="453"/>
                  <a:pt x="1127" y="334"/>
                  <a:pt x="1282" y="319"/>
                </a:cubicBezTo>
                <a:close/>
              </a:path>
            </a:pathLst>
          </a:custGeom>
          <a:solidFill>
            <a:schemeClr val="bg1"/>
          </a:solidFill>
          <a:ln w="9525" cap="flat" cmpd="sng">
            <a:solidFill>
              <a:schemeClr val="bg2"/>
            </a:solidFill>
            <a:prstDash val="solid"/>
            <a:miter lim="800000"/>
            <a:headEnd/>
            <a:tailEnd/>
          </a:ln>
          <a:effectLst/>
        </p:spPr>
        <p:txBody>
          <a:bodyPr/>
          <a:lstStyle/>
          <a:p>
            <a:pPr>
              <a:spcBef>
                <a:spcPct val="50000"/>
              </a:spcBef>
              <a:defRPr/>
            </a:pPr>
            <a:endParaRPr lang="en-US" sz="1100" dirty="0">
              <a:solidFill>
                <a:srgbClr val="000000"/>
              </a:solidFill>
            </a:endParaRPr>
          </a:p>
        </p:txBody>
      </p:sp>
      <p:sp>
        <p:nvSpPr>
          <p:cNvPr id="21" name="Freeform 4"/>
          <p:cNvSpPr>
            <a:spLocks/>
          </p:cNvSpPr>
          <p:nvPr/>
        </p:nvSpPr>
        <p:spPr bwMode="gray">
          <a:xfrm flipH="1">
            <a:off x="6096841" y="1303264"/>
            <a:ext cx="5072147" cy="2380422"/>
          </a:xfrm>
          <a:custGeom>
            <a:avLst/>
            <a:gdLst/>
            <a:ahLst/>
            <a:cxnLst>
              <a:cxn ang="0">
                <a:pos x="1282" y="319"/>
              </a:cxn>
              <a:cxn ang="0">
                <a:pos x="1282" y="0"/>
              </a:cxn>
              <a:cxn ang="0">
                <a:pos x="0" y="0"/>
              </a:cxn>
              <a:cxn ang="0">
                <a:pos x="0" y="602"/>
              </a:cxn>
              <a:cxn ang="0">
                <a:pos x="991" y="602"/>
              </a:cxn>
              <a:cxn ang="0">
                <a:pos x="1282" y="319"/>
              </a:cxn>
            </a:cxnLst>
            <a:rect l="0" t="0" r="r" b="b"/>
            <a:pathLst>
              <a:path w="1282" h="602">
                <a:moveTo>
                  <a:pt x="1282" y="319"/>
                </a:moveTo>
                <a:cubicBezTo>
                  <a:pt x="1282" y="0"/>
                  <a:pt x="1282" y="0"/>
                  <a:pt x="1282" y="0"/>
                </a:cubicBezTo>
                <a:cubicBezTo>
                  <a:pt x="0" y="0"/>
                  <a:pt x="0" y="0"/>
                  <a:pt x="0" y="0"/>
                </a:cubicBezTo>
                <a:cubicBezTo>
                  <a:pt x="0" y="602"/>
                  <a:pt x="0" y="602"/>
                  <a:pt x="0" y="602"/>
                </a:cubicBezTo>
                <a:cubicBezTo>
                  <a:pt x="991" y="602"/>
                  <a:pt x="991" y="602"/>
                  <a:pt x="991" y="602"/>
                </a:cubicBezTo>
                <a:cubicBezTo>
                  <a:pt x="1004" y="453"/>
                  <a:pt x="1127" y="334"/>
                  <a:pt x="1282" y="319"/>
                </a:cubicBezTo>
                <a:close/>
              </a:path>
            </a:pathLst>
          </a:custGeom>
          <a:solidFill>
            <a:schemeClr val="bg1"/>
          </a:solidFill>
          <a:ln w="9525" cap="flat" cmpd="sng">
            <a:solidFill>
              <a:schemeClr val="bg2"/>
            </a:solidFill>
            <a:prstDash val="solid"/>
            <a:miter lim="800000"/>
            <a:headEnd/>
            <a:tailEnd/>
          </a:ln>
          <a:effectLst/>
        </p:spPr>
        <p:txBody>
          <a:bodyPr/>
          <a:lstStyle/>
          <a:p>
            <a:pPr>
              <a:spcBef>
                <a:spcPct val="50000"/>
              </a:spcBef>
              <a:defRPr/>
            </a:pPr>
            <a:endParaRPr lang="en-US" sz="1100" dirty="0">
              <a:solidFill>
                <a:srgbClr val="000000"/>
              </a:solidFill>
            </a:endParaRPr>
          </a:p>
        </p:txBody>
      </p:sp>
      <p:sp>
        <p:nvSpPr>
          <p:cNvPr id="22" name="Freeform 5"/>
          <p:cNvSpPr>
            <a:spLocks/>
          </p:cNvSpPr>
          <p:nvPr/>
        </p:nvSpPr>
        <p:spPr bwMode="gray">
          <a:xfrm flipV="1">
            <a:off x="848289" y="3941028"/>
            <a:ext cx="5072147" cy="2380423"/>
          </a:xfrm>
          <a:custGeom>
            <a:avLst/>
            <a:gdLst/>
            <a:ahLst/>
            <a:cxnLst>
              <a:cxn ang="0">
                <a:pos x="1282" y="319"/>
              </a:cxn>
              <a:cxn ang="0">
                <a:pos x="1282" y="0"/>
              </a:cxn>
              <a:cxn ang="0">
                <a:pos x="0" y="0"/>
              </a:cxn>
              <a:cxn ang="0">
                <a:pos x="0" y="602"/>
              </a:cxn>
              <a:cxn ang="0">
                <a:pos x="991" y="602"/>
              </a:cxn>
              <a:cxn ang="0">
                <a:pos x="1282" y="319"/>
              </a:cxn>
            </a:cxnLst>
            <a:rect l="0" t="0" r="r" b="b"/>
            <a:pathLst>
              <a:path w="1282" h="602">
                <a:moveTo>
                  <a:pt x="1282" y="319"/>
                </a:moveTo>
                <a:cubicBezTo>
                  <a:pt x="1282" y="0"/>
                  <a:pt x="1282" y="0"/>
                  <a:pt x="1282" y="0"/>
                </a:cubicBezTo>
                <a:cubicBezTo>
                  <a:pt x="0" y="0"/>
                  <a:pt x="0" y="0"/>
                  <a:pt x="0" y="0"/>
                </a:cubicBezTo>
                <a:cubicBezTo>
                  <a:pt x="0" y="602"/>
                  <a:pt x="0" y="602"/>
                  <a:pt x="0" y="602"/>
                </a:cubicBezTo>
                <a:cubicBezTo>
                  <a:pt x="991" y="602"/>
                  <a:pt x="991" y="602"/>
                  <a:pt x="991" y="602"/>
                </a:cubicBezTo>
                <a:cubicBezTo>
                  <a:pt x="1004" y="453"/>
                  <a:pt x="1127" y="334"/>
                  <a:pt x="1282" y="319"/>
                </a:cubicBezTo>
                <a:close/>
              </a:path>
            </a:pathLst>
          </a:custGeom>
          <a:solidFill>
            <a:schemeClr val="bg1"/>
          </a:solidFill>
          <a:ln w="9525" cap="flat" cmpd="sng">
            <a:solidFill>
              <a:schemeClr val="bg2"/>
            </a:solidFill>
            <a:prstDash val="solid"/>
            <a:miter lim="800000"/>
            <a:headEnd/>
            <a:tailEnd/>
          </a:ln>
          <a:effectLst/>
        </p:spPr>
        <p:txBody>
          <a:bodyPr/>
          <a:lstStyle/>
          <a:p>
            <a:pPr>
              <a:spcBef>
                <a:spcPct val="50000"/>
              </a:spcBef>
              <a:defRPr/>
            </a:pPr>
            <a:endParaRPr lang="en-US" sz="1100" dirty="0">
              <a:solidFill>
                <a:srgbClr val="000000"/>
              </a:solidFill>
            </a:endParaRPr>
          </a:p>
        </p:txBody>
      </p:sp>
      <p:sp>
        <p:nvSpPr>
          <p:cNvPr id="23" name="Freeform 6"/>
          <p:cNvSpPr>
            <a:spLocks/>
          </p:cNvSpPr>
          <p:nvPr/>
        </p:nvSpPr>
        <p:spPr bwMode="gray">
          <a:xfrm flipH="1" flipV="1">
            <a:off x="6096841" y="3941028"/>
            <a:ext cx="5072147" cy="2380423"/>
          </a:xfrm>
          <a:custGeom>
            <a:avLst/>
            <a:gdLst/>
            <a:ahLst/>
            <a:cxnLst>
              <a:cxn ang="0">
                <a:pos x="1282" y="319"/>
              </a:cxn>
              <a:cxn ang="0">
                <a:pos x="1282" y="0"/>
              </a:cxn>
              <a:cxn ang="0">
                <a:pos x="0" y="0"/>
              </a:cxn>
              <a:cxn ang="0">
                <a:pos x="0" y="602"/>
              </a:cxn>
              <a:cxn ang="0">
                <a:pos x="991" y="602"/>
              </a:cxn>
              <a:cxn ang="0">
                <a:pos x="1282" y="319"/>
              </a:cxn>
            </a:cxnLst>
            <a:rect l="0" t="0" r="r" b="b"/>
            <a:pathLst>
              <a:path w="1282" h="602">
                <a:moveTo>
                  <a:pt x="1282" y="319"/>
                </a:moveTo>
                <a:cubicBezTo>
                  <a:pt x="1282" y="0"/>
                  <a:pt x="1282" y="0"/>
                  <a:pt x="1282" y="0"/>
                </a:cubicBezTo>
                <a:cubicBezTo>
                  <a:pt x="0" y="0"/>
                  <a:pt x="0" y="0"/>
                  <a:pt x="0" y="0"/>
                </a:cubicBezTo>
                <a:cubicBezTo>
                  <a:pt x="0" y="602"/>
                  <a:pt x="0" y="602"/>
                  <a:pt x="0" y="602"/>
                </a:cubicBezTo>
                <a:cubicBezTo>
                  <a:pt x="991" y="602"/>
                  <a:pt x="991" y="602"/>
                  <a:pt x="991" y="602"/>
                </a:cubicBezTo>
                <a:cubicBezTo>
                  <a:pt x="1004" y="453"/>
                  <a:pt x="1127" y="334"/>
                  <a:pt x="1282" y="319"/>
                </a:cubicBezTo>
                <a:close/>
              </a:path>
            </a:pathLst>
          </a:custGeom>
          <a:solidFill>
            <a:schemeClr val="bg1"/>
          </a:solidFill>
          <a:ln w="9525" cap="flat" cmpd="sng">
            <a:solidFill>
              <a:schemeClr val="bg2"/>
            </a:solidFill>
            <a:prstDash val="solid"/>
            <a:miter lim="800000"/>
            <a:headEnd/>
            <a:tailEnd/>
          </a:ln>
          <a:effectLst/>
        </p:spPr>
        <p:txBody>
          <a:bodyPr/>
          <a:lstStyle/>
          <a:p>
            <a:pPr>
              <a:spcBef>
                <a:spcPct val="50000"/>
              </a:spcBef>
              <a:defRPr/>
            </a:pPr>
            <a:endParaRPr lang="en-US" sz="1100" dirty="0">
              <a:solidFill>
                <a:srgbClr val="000000"/>
              </a:solidFill>
            </a:endParaRPr>
          </a:p>
        </p:txBody>
      </p:sp>
      <p:sp>
        <p:nvSpPr>
          <p:cNvPr id="24" name="Rectangle 7"/>
          <p:cNvSpPr>
            <a:spLocks noChangeArrowheads="1"/>
          </p:cNvSpPr>
          <p:nvPr/>
        </p:nvSpPr>
        <p:spPr bwMode="gray">
          <a:xfrm>
            <a:off x="848289" y="1793844"/>
            <a:ext cx="5011961" cy="379787"/>
          </a:xfrm>
          <a:prstGeom prst="rect">
            <a:avLst/>
          </a:prstGeom>
          <a:noFill/>
          <a:ln w="6350" algn="ctr">
            <a:noFill/>
            <a:miter lim="800000"/>
            <a:headEnd/>
            <a:tailEnd/>
          </a:ln>
        </p:spPr>
        <p:txBody>
          <a:bodyPr lIns="91440" tIns="91440" rIns="91440" bIns="91440"/>
          <a:lstStyle/>
          <a:p>
            <a:pPr marL="228600" indent="-228600">
              <a:spcBef>
                <a:spcPts val="300"/>
              </a:spcBef>
              <a:spcAft>
                <a:spcPts val="300"/>
              </a:spcAft>
              <a:buSzPct val="80000"/>
              <a:buFont typeface="Wingdings" panose="05000000000000000000" pitchFamily="2" charset="2"/>
              <a:buChar char="§"/>
            </a:pPr>
            <a:r>
              <a:rPr lang="en-US" sz="1100" dirty="0"/>
              <a:t>A </a:t>
            </a:r>
            <a:r>
              <a:rPr lang="en-US" sz="1100" dirty="0" smtClean="0"/>
              <a:t>step-by-step </a:t>
            </a:r>
            <a:r>
              <a:rPr lang="en-US" sz="1100" dirty="0"/>
              <a:t>channel strategy of the functional activities that support the fulfillment of specific </a:t>
            </a:r>
            <a:r>
              <a:rPr lang="en-US" sz="1100" dirty="0" smtClean="0"/>
              <a:t>spend </a:t>
            </a:r>
            <a:r>
              <a:rPr lang="en-US" sz="1100" dirty="0"/>
              <a:t>categories </a:t>
            </a:r>
          </a:p>
        </p:txBody>
      </p:sp>
      <p:sp>
        <p:nvSpPr>
          <p:cNvPr id="25" name="Rectangle 8"/>
          <p:cNvSpPr>
            <a:spLocks noChangeArrowheads="1"/>
          </p:cNvSpPr>
          <p:nvPr/>
        </p:nvSpPr>
        <p:spPr bwMode="gray">
          <a:xfrm>
            <a:off x="6126512" y="1702479"/>
            <a:ext cx="5011963" cy="379787"/>
          </a:xfrm>
          <a:prstGeom prst="rect">
            <a:avLst/>
          </a:prstGeom>
          <a:noFill/>
          <a:ln w="6350" algn="ctr">
            <a:noFill/>
            <a:miter lim="800000"/>
            <a:headEnd/>
            <a:tailEnd/>
          </a:ln>
        </p:spPr>
        <p:txBody>
          <a:bodyPr lIns="91440" tIns="91440" rIns="91440" bIns="91440"/>
          <a:lstStyle/>
          <a:p>
            <a:pPr marL="228600" indent="-228600">
              <a:spcBef>
                <a:spcPts val="300"/>
              </a:spcBef>
              <a:spcAft>
                <a:spcPts val="300"/>
              </a:spcAft>
              <a:buSzPct val="80000"/>
              <a:buFont typeface="Wingdings" panose="05000000000000000000" pitchFamily="2" charset="2"/>
              <a:buChar char="§"/>
            </a:pPr>
            <a:r>
              <a:rPr lang="en-US" sz="1100" dirty="0"/>
              <a:t>Buying Channels answer the following questions for end users:</a:t>
            </a:r>
          </a:p>
        </p:txBody>
      </p:sp>
      <p:sp>
        <p:nvSpPr>
          <p:cNvPr id="26" name="Rectangle 9"/>
          <p:cNvSpPr>
            <a:spLocks noChangeArrowheads="1"/>
          </p:cNvSpPr>
          <p:nvPr/>
        </p:nvSpPr>
        <p:spPr bwMode="gray">
          <a:xfrm>
            <a:off x="848290" y="4038343"/>
            <a:ext cx="4080132" cy="381864"/>
          </a:xfrm>
          <a:prstGeom prst="rect">
            <a:avLst/>
          </a:prstGeom>
          <a:noFill/>
          <a:ln w="6350" algn="ctr">
            <a:noFill/>
            <a:miter lim="800000"/>
            <a:headEnd/>
            <a:tailEnd/>
          </a:ln>
        </p:spPr>
        <p:txBody>
          <a:bodyPr lIns="91440" tIns="91440" rIns="91440" bIns="91440"/>
          <a:lstStyle/>
          <a:p>
            <a:pPr marL="228600" indent="-228600">
              <a:spcBef>
                <a:spcPts val="300"/>
              </a:spcBef>
              <a:spcAft>
                <a:spcPts val="300"/>
              </a:spcAft>
              <a:buSzPct val="80000"/>
              <a:buFont typeface="Wingdings" panose="05000000000000000000" pitchFamily="2" charset="2"/>
              <a:buChar char="§"/>
            </a:pPr>
            <a:r>
              <a:rPr lang="en-US" sz="1100" b="1" dirty="0"/>
              <a:t>Realize significant benefits to the organization </a:t>
            </a:r>
            <a:r>
              <a:rPr lang="en-US" sz="1100" dirty="0"/>
              <a:t>by leveraging leading practice spend management solutions, particularly a purchasing solution to improve usability, compliance and controls to contracted </a:t>
            </a:r>
            <a:r>
              <a:rPr lang="en-US" sz="1100" dirty="0" smtClean="0"/>
              <a:t>pricing</a:t>
            </a:r>
          </a:p>
        </p:txBody>
      </p:sp>
      <p:sp>
        <p:nvSpPr>
          <p:cNvPr id="27" name="Rectangle 10"/>
          <p:cNvSpPr>
            <a:spLocks noChangeArrowheads="1"/>
          </p:cNvSpPr>
          <p:nvPr/>
        </p:nvSpPr>
        <p:spPr bwMode="gray">
          <a:xfrm>
            <a:off x="7296392" y="4038343"/>
            <a:ext cx="3872597" cy="381864"/>
          </a:xfrm>
          <a:prstGeom prst="rect">
            <a:avLst/>
          </a:prstGeom>
          <a:noFill/>
          <a:ln w="6350" algn="ctr">
            <a:noFill/>
            <a:miter lim="800000"/>
            <a:headEnd/>
            <a:tailEnd/>
          </a:ln>
        </p:spPr>
        <p:txBody>
          <a:bodyPr lIns="91440" tIns="91440" rIns="91440" bIns="91440"/>
          <a:lstStyle/>
          <a:p>
            <a:pPr marL="114300" lvl="1" indent="-114300">
              <a:spcBef>
                <a:spcPts val="600"/>
              </a:spcBef>
              <a:buSzPct val="100000"/>
              <a:buFont typeface="Arial"/>
              <a:buChar char="•"/>
            </a:pPr>
            <a:r>
              <a:rPr lang="en-US" sz="1100" dirty="0"/>
              <a:t>Mapping spends categories to Buying Channels leads to </a:t>
            </a:r>
            <a:r>
              <a:rPr lang="en-US" sz="1100" b="1" dirty="0"/>
              <a:t>greater contract realization</a:t>
            </a:r>
          </a:p>
        </p:txBody>
      </p:sp>
      <p:sp>
        <p:nvSpPr>
          <p:cNvPr id="28" name="Oval 11"/>
          <p:cNvSpPr>
            <a:spLocks noChangeArrowheads="1"/>
          </p:cNvSpPr>
          <p:nvPr/>
        </p:nvSpPr>
        <p:spPr bwMode="gray">
          <a:xfrm>
            <a:off x="4928422" y="2729028"/>
            <a:ext cx="2162511" cy="2164587"/>
          </a:xfrm>
          <a:prstGeom prst="ellipse">
            <a:avLst/>
          </a:prstGeom>
          <a:solidFill>
            <a:schemeClr val="accent5"/>
          </a:solidFill>
          <a:ln w="57150">
            <a:headEnd/>
            <a:tailEnd/>
          </a:ln>
          <a:scene3d>
            <a:camera prst="orthographicFront"/>
            <a:lightRig rig="threePt" dir="t"/>
          </a:scene3d>
          <a:sp3d>
            <a:bevelT prst="angle"/>
          </a:sp3d>
        </p:spPr>
        <p:style>
          <a:lnRef idx="2">
            <a:schemeClr val="accent5"/>
          </a:lnRef>
          <a:fillRef idx="1">
            <a:schemeClr val="lt1"/>
          </a:fillRef>
          <a:effectRef idx="0">
            <a:schemeClr val="accent5"/>
          </a:effectRef>
          <a:fontRef idx="minor">
            <a:schemeClr val="dk1"/>
          </a:fontRef>
        </p:style>
        <p:txBody>
          <a:bodyPr wrap="none" lIns="91440" tIns="91440" rIns="91440" bIns="91440" anchor="ctr"/>
          <a:lstStyle/>
          <a:p>
            <a:pPr algn="ctr">
              <a:defRPr/>
            </a:pPr>
            <a:endParaRPr lang="en-US" sz="1200" dirty="0">
              <a:solidFill>
                <a:schemeClr val="bg1"/>
              </a:solidFill>
            </a:endParaRPr>
          </a:p>
        </p:txBody>
      </p:sp>
      <p:sp>
        <p:nvSpPr>
          <p:cNvPr id="29" name="Rectangle 13"/>
          <p:cNvSpPr>
            <a:spLocks noChangeArrowheads="1"/>
          </p:cNvSpPr>
          <p:nvPr/>
        </p:nvSpPr>
        <p:spPr bwMode="gray">
          <a:xfrm>
            <a:off x="848289" y="1303264"/>
            <a:ext cx="5072988" cy="429076"/>
          </a:xfrm>
          <a:prstGeom prst="rect">
            <a:avLst/>
          </a:prstGeom>
          <a:solidFill>
            <a:schemeClr val="accent3"/>
          </a:solidFill>
          <a:ln w="9525">
            <a:noFill/>
            <a:miter lim="800000"/>
            <a:headEnd/>
            <a:tailEnd/>
          </a:ln>
          <a:effectLst/>
        </p:spPr>
        <p:txBody>
          <a:bodyPr lIns="91440" tIns="91440" rIns="91440" bIns="91440" anchor="ctr"/>
          <a:lstStyle/>
          <a:p>
            <a:pPr algn="ctr"/>
            <a:r>
              <a:rPr lang="en-US" sz="1400" b="1" dirty="0" smtClean="0">
                <a:solidFill>
                  <a:schemeClr val="bg1"/>
                </a:solidFill>
              </a:rPr>
              <a:t>Definition</a:t>
            </a:r>
            <a:endParaRPr lang="en-US" sz="1400" b="1" dirty="0">
              <a:solidFill>
                <a:schemeClr val="bg1"/>
              </a:solidFill>
            </a:endParaRPr>
          </a:p>
        </p:txBody>
      </p:sp>
      <p:sp>
        <p:nvSpPr>
          <p:cNvPr id="30" name="Rectangle 13"/>
          <p:cNvSpPr>
            <a:spLocks noChangeArrowheads="1"/>
          </p:cNvSpPr>
          <p:nvPr/>
        </p:nvSpPr>
        <p:spPr bwMode="gray">
          <a:xfrm>
            <a:off x="6096000" y="1303264"/>
            <a:ext cx="5072988" cy="429076"/>
          </a:xfrm>
          <a:prstGeom prst="rect">
            <a:avLst/>
          </a:prstGeom>
          <a:solidFill>
            <a:schemeClr val="accent3"/>
          </a:solidFill>
          <a:ln w="9525">
            <a:noFill/>
            <a:miter lim="800000"/>
            <a:headEnd/>
            <a:tailEnd/>
          </a:ln>
          <a:effectLst/>
        </p:spPr>
        <p:txBody>
          <a:bodyPr lIns="91440" tIns="91440" rIns="91440" bIns="91440" anchor="ctr"/>
          <a:lstStyle/>
          <a:p>
            <a:pPr algn="ctr"/>
            <a:r>
              <a:rPr lang="en-US" sz="1400" b="1" dirty="0" smtClean="0">
                <a:solidFill>
                  <a:schemeClr val="bg1"/>
                </a:solidFill>
              </a:rPr>
              <a:t>Framework</a:t>
            </a:r>
            <a:endParaRPr lang="en-US" sz="1400" b="1" dirty="0">
              <a:solidFill>
                <a:schemeClr val="bg1"/>
              </a:solidFill>
            </a:endParaRPr>
          </a:p>
        </p:txBody>
      </p:sp>
      <p:sp>
        <p:nvSpPr>
          <p:cNvPr id="31" name="Rectangle 13"/>
          <p:cNvSpPr>
            <a:spLocks noChangeArrowheads="1"/>
          </p:cNvSpPr>
          <p:nvPr/>
        </p:nvSpPr>
        <p:spPr bwMode="gray">
          <a:xfrm>
            <a:off x="848289" y="5892375"/>
            <a:ext cx="5072988" cy="429076"/>
          </a:xfrm>
          <a:prstGeom prst="rect">
            <a:avLst/>
          </a:prstGeom>
          <a:solidFill>
            <a:schemeClr val="accent3"/>
          </a:solidFill>
          <a:ln w="9525">
            <a:noFill/>
            <a:miter lim="800000"/>
            <a:headEnd/>
            <a:tailEnd/>
          </a:ln>
          <a:effectLst/>
        </p:spPr>
        <p:txBody>
          <a:bodyPr lIns="91440" tIns="91440" rIns="91440" bIns="91440" anchor="ctr"/>
          <a:lstStyle/>
          <a:p>
            <a:pPr algn="ctr"/>
            <a:r>
              <a:rPr lang="en-US" sz="1400" b="1" dirty="0" smtClean="0">
                <a:solidFill>
                  <a:schemeClr val="bg1"/>
                </a:solidFill>
              </a:rPr>
              <a:t>Rationale for Buying Channels</a:t>
            </a:r>
            <a:endParaRPr lang="en-US" sz="1400" b="1" dirty="0">
              <a:solidFill>
                <a:schemeClr val="bg1"/>
              </a:solidFill>
            </a:endParaRPr>
          </a:p>
        </p:txBody>
      </p:sp>
      <p:sp>
        <p:nvSpPr>
          <p:cNvPr id="32" name="Rectangle 13"/>
          <p:cNvSpPr>
            <a:spLocks noChangeArrowheads="1"/>
          </p:cNvSpPr>
          <p:nvPr/>
        </p:nvSpPr>
        <p:spPr bwMode="gray">
          <a:xfrm>
            <a:off x="6096000" y="5892375"/>
            <a:ext cx="5072988" cy="429076"/>
          </a:xfrm>
          <a:prstGeom prst="rect">
            <a:avLst/>
          </a:prstGeom>
          <a:solidFill>
            <a:schemeClr val="accent3"/>
          </a:solidFill>
          <a:ln w="9525">
            <a:noFill/>
            <a:miter lim="800000"/>
            <a:headEnd/>
            <a:tailEnd/>
          </a:ln>
          <a:effectLst/>
        </p:spPr>
        <p:txBody>
          <a:bodyPr lIns="91440" tIns="91440" rIns="91440" bIns="91440" anchor="ctr"/>
          <a:lstStyle/>
          <a:p>
            <a:pPr algn="ctr"/>
            <a:r>
              <a:rPr lang="en-US" sz="1400" b="1" dirty="0" smtClean="0">
                <a:solidFill>
                  <a:schemeClr val="bg1"/>
                </a:solidFill>
              </a:rPr>
              <a:t>Benefits </a:t>
            </a:r>
            <a:endParaRPr lang="en-US" sz="1400" b="1" dirty="0">
              <a:solidFill>
                <a:schemeClr val="bg1"/>
              </a:solidFill>
            </a:endParaRPr>
          </a:p>
        </p:txBody>
      </p:sp>
      <p:sp>
        <p:nvSpPr>
          <p:cNvPr id="33" name="TextBox 32"/>
          <p:cNvSpPr txBox="1"/>
          <p:nvPr/>
        </p:nvSpPr>
        <p:spPr>
          <a:xfrm>
            <a:off x="6701574" y="2634157"/>
            <a:ext cx="4531805" cy="587131"/>
          </a:xfrm>
          <a:prstGeom prst="rect">
            <a:avLst/>
          </a:prstGeom>
          <a:noFill/>
        </p:spPr>
        <p:txBody>
          <a:bodyPr wrap="square" rtlCol="0">
            <a:noAutofit/>
          </a:bodyPr>
          <a:lstStyle/>
          <a:p>
            <a:pPr marL="685800" lvl="1" indent="-228600">
              <a:spcBef>
                <a:spcPts val="300"/>
              </a:spcBef>
              <a:spcAft>
                <a:spcPts val="300"/>
              </a:spcAft>
              <a:buSzPct val="80000"/>
              <a:buFont typeface="Verdana" panose="020B0604030504040204" pitchFamily="34" charset="0"/>
              <a:buChar char="‒"/>
            </a:pPr>
            <a:r>
              <a:rPr lang="en-US" sz="1100" dirty="0"/>
              <a:t>Which types of spends should be purchased through a catalog?</a:t>
            </a:r>
          </a:p>
          <a:p>
            <a:pPr marL="685800" lvl="1" indent="-228600">
              <a:spcBef>
                <a:spcPts val="300"/>
              </a:spcBef>
              <a:spcAft>
                <a:spcPts val="300"/>
              </a:spcAft>
              <a:buSzPct val="80000"/>
              <a:buFont typeface="Verdana" panose="020B0604030504040204" pitchFamily="34" charset="0"/>
              <a:buChar char="‒"/>
            </a:pPr>
            <a:r>
              <a:rPr lang="en-US" sz="1100" dirty="0"/>
              <a:t>How complex are the steps for certain types of purchases?</a:t>
            </a:r>
          </a:p>
          <a:p>
            <a:pPr marL="685800" lvl="1" indent="-228600">
              <a:spcBef>
                <a:spcPts val="300"/>
              </a:spcBef>
              <a:spcAft>
                <a:spcPts val="300"/>
              </a:spcAft>
              <a:buSzPct val="80000"/>
              <a:buFont typeface="Verdana" panose="020B0604030504040204" pitchFamily="34" charset="0"/>
              <a:buChar char="‒"/>
            </a:pPr>
            <a:r>
              <a:rPr lang="en-US" sz="1100" dirty="0"/>
              <a:t>What technology enables each step of the source to pay continuum?</a:t>
            </a:r>
          </a:p>
        </p:txBody>
      </p:sp>
      <p:sp>
        <p:nvSpPr>
          <p:cNvPr id="34" name="Rectangle 9"/>
          <p:cNvSpPr>
            <a:spLocks noChangeArrowheads="1"/>
          </p:cNvSpPr>
          <p:nvPr/>
        </p:nvSpPr>
        <p:spPr bwMode="gray">
          <a:xfrm>
            <a:off x="847448" y="4960024"/>
            <a:ext cx="4949828" cy="381864"/>
          </a:xfrm>
          <a:prstGeom prst="rect">
            <a:avLst/>
          </a:prstGeom>
          <a:noFill/>
          <a:ln w="6350" algn="ctr">
            <a:noFill/>
            <a:miter lim="800000"/>
            <a:headEnd/>
            <a:tailEnd/>
          </a:ln>
        </p:spPr>
        <p:txBody>
          <a:bodyPr lIns="91440" tIns="91440" rIns="91440" bIns="91440"/>
          <a:lstStyle/>
          <a:p>
            <a:pPr marL="228600" indent="-228600">
              <a:spcBef>
                <a:spcPts val="300"/>
              </a:spcBef>
              <a:spcAft>
                <a:spcPts val="300"/>
              </a:spcAft>
              <a:buSzPct val="80000"/>
              <a:buFont typeface="Wingdings" panose="05000000000000000000" pitchFamily="2" charset="2"/>
              <a:buChar char="§"/>
            </a:pPr>
            <a:r>
              <a:rPr lang="en-US" sz="1100" dirty="0"/>
              <a:t>The maximum financial and operation benefit will be realized if the process is simple for field with minimal change, yet it provides levers to </a:t>
            </a:r>
            <a:r>
              <a:rPr lang="en-US" sz="1100" b="1" dirty="0"/>
              <a:t>reduce spend and bring visibility to the Source to Pay process </a:t>
            </a:r>
          </a:p>
        </p:txBody>
      </p:sp>
      <p:sp>
        <p:nvSpPr>
          <p:cNvPr id="35" name="Freeform 21"/>
          <p:cNvSpPr>
            <a:spLocks noEditPoints="1"/>
          </p:cNvSpPr>
          <p:nvPr/>
        </p:nvSpPr>
        <p:spPr bwMode="auto">
          <a:xfrm>
            <a:off x="951990" y="5937558"/>
            <a:ext cx="275937" cy="338710"/>
          </a:xfrm>
          <a:custGeom>
            <a:avLst/>
            <a:gdLst>
              <a:gd name="T0" fmla="*/ 1298 w 2699"/>
              <a:gd name="T1" fmla="*/ 391 h 3313"/>
              <a:gd name="T2" fmla="*/ 1057 w 2699"/>
              <a:gd name="T3" fmla="*/ 483 h 3313"/>
              <a:gd name="T4" fmla="*/ 862 w 2699"/>
              <a:gd name="T5" fmla="*/ 635 h 3313"/>
              <a:gd name="T6" fmla="*/ 738 w 2699"/>
              <a:gd name="T7" fmla="*/ 823 h 3313"/>
              <a:gd name="T8" fmla="*/ 708 w 2699"/>
              <a:gd name="T9" fmla="*/ 1007 h 3313"/>
              <a:gd name="T10" fmla="*/ 756 w 2699"/>
              <a:gd name="T11" fmla="*/ 1161 h 3313"/>
              <a:gd name="T12" fmla="*/ 857 w 2699"/>
              <a:gd name="T13" fmla="*/ 1257 h 3313"/>
              <a:gd name="T14" fmla="*/ 994 w 2699"/>
              <a:gd name="T15" fmla="*/ 1268 h 3313"/>
              <a:gd name="T16" fmla="*/ 1072 w 2699"/>
              <a:gd name="T17" fmla="*/ 1234 h 3313"/>
              <a:gd name="T18" fmla="*/ 1095 w 2699"/>
              <a:gd name="T19" fmla="*/ 1342 h 3313"/>
              <a:gd name="T20" fmla="*/ 1175 w 2699"/>
              <a:gd name="T21" fmla="*/ 1412 h 3313"/>
              <a:gd name="T22" fmla="*/ 1283 w 2699"/>
              <a:gd name="T23" fmla="*/ 1436 h 3313"/>
              <a:gd name="T24" fmla="*/ 1387 w 2699"/>
              <a:gd name="T25" fmla="*/ 1412 h 3313"/>
              <a:gd name="T26" fmla="*/ 1452 w 2699"/>
              <a:gd name="T27" fmla="*/ 1342 h 3313"/>
              <a:gd name="T28" fmla="*/ 1471 w 2699"/>
              <a:gd name="T29" fmla="*/ 1402 h 3313"/>
              <a:gd name="T30" fmla="*/ 1536 w 2699"/>
              <a:gd name="T31" fmla="*/ 1500 h 3313"/>
              <a:gd name="T32" fmla="*/ 1779 w 2699"/>
              <a:gd name="T33" fmla="*/ 1861 h 3313"/>
              <a:gd name="T34" fmla="*/ 1835 w 2699"/>
              <a:gd name="T35" fmla="*/ 1896 h 3313"/>
              <a:gd name="T36" fmla="*/ 1895 w 2699"/>
              <a:gd name="T37" fmla="*/ 1876 h 3313"/>
              <a:gd name="T38" fmla="*/ 1902 w 2699"/>
              <a:gd name="T39" fmla="*/ 1834 h 3313"/>
              <a:gd name="T40" fmla="*/ 1765 w 2699"/>
              <a:gd name="T41" fmla="*/ 1464 h 3313"/>
              <a:gd name="T42" fmla="*/ 1812 w 2699"/>
              <a:gd name="T43" fmla="*/ 1519 h 3313"/>
              <a:gd name="T44" fmla="*/ 1892 w 2699"/>
              <a:gd name="T45" fmla="*/ 1568 h 3313"/>
              <a:gd name="T46" fmla="*/ 1999 w 2699"/>
              <a:gd name="T47" fmla="*/ 1570 h 3313"/>
              <a:gd name="T48" fmla="*/ 2147 w 2699"/>
              <a:gd name="T49" fmla="*/ 1446 h 3313"/>
              <a:gd name="T50" fmla="*/ 2247 w 2699"/>
              <a:gd name="T51" fmla="*/ 1275 h 3313"/>
              <a:gd name="T52" fmla="*/ 2280 w 2699"/>
              <a:gd name="T53" fmla="*/ 1066 h 3313"/>
              <a:gd name="T54" fmla="*/ 2231 w 2699"/>
              <a:gd name="T55" fmla="*/ 822 h 3313"/>
              <a:gd name="T56" fmla="*/ 2096 w 2699"/>
              <a:gd name="T57" fmla="*/ 616 h 3313"/>
              <a:gd name="T58" fmla="*/ 1893 w 2699"/>
              <a:gd name="T59" fmla="*/ 463 h 3313"/>
              <a:gd name="T60" fmla="*/ 1639 w 2699"/>
              <a:gd name="T61" fmla="*/ 378 h 3313"/>
              <a:gd name="T62" fmla="*/ 1570 w 2699"/>
              <a:gd name="T63" fmla="*/ 3 h 3313"/>
              <a:gd name="T64" fmla="*/ 1899 w 2699"/>
              <a:gd name="T65" fmla="*/ 73 h 3313"/>
              <a:gd name="T66" fmla="*/ 2188 w 2699"/>
              <a:gd name="T67" fmla="*/ 224 h 3313"/>
              <a:gd name="T68" fmla="*/ 2424 w 2699"/>
              <a:gd name="T69" fmla="*/ 446 h 3313"/>
              <a:gd name="T70" fmla="*/ 2595 w 2699"/>
              <a:gd name="T71" fmla="*/ 724 h 3313"/>
              <a:gd name="T72" fmla="*/ 2687 w 2699"/>
              <a:gd name="T73" fmla="*/ 1044 h 3313"/>
              <a:gd name="T74" fmla="*/ 2687 w 2699"/>
              <a:gd name="T75" fmla="*/ 1387 h 3313"/>
              <a:gd name="T76" fmla="*/ 2595 w 2699"/>
              <a:gd name="T77" fmla="*/ 1707 h 3313"/>
              <a:gd name="T78" fmla="*/ 2426 w 2699"/>
              <a:gd name="T79" fmla="*/ 1984 h 3313"/>
              <a:gd name="T80" fmla="*/ 2190 w 2699"/>
              <a:gd name="T81" fmla="*/ 2205 h 3313"/>
              <a:gd name="T82" fmla="*/ 2111 w 2699"/>
              <a:gd name="T83" fmla="*/ 2809 h 3313"/>
              <a:gd name="T84" fmla="*/ 2035 w 2699"/>
              <a:gd name="T85" fmla="*/ 2884 h 3313"/>
              <a:gd name="T86" fmla="*/ 929 w 2699"/>
              <a:gd name="T87" fmla="*/ 3306 h 3313"/>
              <a:gd name="T88" fmla="*/ 894 w 2699"/>
              <a:gd name="T89" fmla="*/ 3250 h 3313"/>
              <a:gd name="T90" fmla="*/ 321 w 2699"/>
              <a:gd name="T91" fmla="*/ 2522 h 3313"/>
              <a:gd name="T92" fmla="*/ 271 w 2699"/>
              <a:gd name="T93" fmla="*/ 2459 h 3313"/>
              <a:gd name="T94" fmla="*/ 28 w 2699"/>
              <a:gd name="T95" fmla="*/ 1730 h 3313"/>
              <a:gd name="T96" fmla="*/ 0 w 2699"/>
              <a:gd name="T97" fmla="*/ 1649 h 3313"/>
              <a:gd name="T98" fmla="*/ 284 w 2699"/>
              <a:gd name="T99" fmla="*/ 1019 h 3313"/>
              <a:gd name="T100" fmla="*/ 379 w 2699"/>
              <a:gd name="T101" fmla="*/ 706 h 3313"/>
              <a:gd name="T102" fmla="*/ 551 w 2699"/>
              <a:gd name="T103" fmla="*/ 435 h 3313"/>
              <a:gd name="T104" fmla="*/ 787 w 2699"/>
              <a:gd name="T105" fmla="*/ 219 h 3313"/>
              <a:gd name="T106" fmla="*/ 1074 w 2699"/>
              <a:gd name="T107" fmla="*/ 70 h 3313"/>
              <a:gd name="T108" fmla="*/ 1398 w 2699"/>
              <a:gd name="T109" fmla="*/ 3 h 3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3313">
                <a:moveTo>
                  <a:pt x="1499" y="367"/>
                </a:moveTo>
                <a:lnTo>
                  <a:pt x="1431" y="370"/>
                </a:lnTo>
                <a:lnTo>
                  <a:pt x="1364" y="377"/>
                </a:lnTo>
                <a:lnTo>
                  <a:pt x="1298" y="391"/>
                </a:lnTo>
                <a:lnTo>
                  <a:pt x="1235" y="407"/>
                </a:lnTo>
                <a:lnTo>
                  <a:pt x="1172" y="429"/>
                </a:lnTo>
                <a:lnTo>
                  <a:pt x="1114" y="454"/>
                </a:lnTo>
                <a:lnTo>
                  <a:pt x="1057" y="483"/>
                </a:lnTo>
                <a:lnTo>
                  <a:pt x="1003" y="516"/>
                </a:lnTo>
                <a:lnTo>
                  <a:pt x="952" y="553"/>
                </a:lnTo>
                <a:lnTo>
                  <a:pt x="906" y="592"/>
                </a:lnTo>
                <a:lnTo>
                  <a:pt x="862" y="635"/>
                </a:lnTo>
                <a:lnTo>
                  <a:pt x="823" y="680"/>
                </a:lnTo>
                <a:lnTo>
                  <a:pt x="788" y="728"/>
                </a:lnTo>
                <a:lnTo>
                  <a:pt x="760" y="775"/>
                </a:lnTo>
                <a:lnTo>
                  <a:pt x="738" y="823"/>
                </a:lnTo>
                <a:lnTo>
                  <a:pt x="723" y="871"/>
                </a:lnTo>
                <a:lnTo>
                  <a:pt x="712" y="917"/>
                </a:lnTo>
                <a:lnTo>
                  <a:pt x="708" y="963"/>
                </a:lnTo>
                <a:lnTo>
                  <a:pt x="708" y="1007"/>
                </a:lnTo>
                <a:lnTo>
                  <a:pt x="713" y="1050"/>
                </a:lnTo>
                <a:lnTo>
                  <a:pt x="724" y="1090"/>
                </a:lnTo>
                <a:lnTo>
                  <a:pt x="738" y="1127"/>
                </a:lnTo>
                <a:lnTo>
                  <a:pt x="756" y="1161"/>
                </a:lnTo>
                <a:lnTo>
                  <a:pt x="777" y="1192"/>
                </a:lnTo>
                <a:lnTo>
                  <a:pt x="801" y="1218"/>
                </a:lnTo>
                <a:lnTo>
                  <a:pt x="828" y="1240"/>
                </a:lnTo>
                <a:lnTo>
                  <a:pt x="857" y="1257"/>
                </a:lnTo>
                <a:lnTo>
                  <a:pt x="890" y="1269"/>
                </a:lnTo>
                <a:lnTo>
                  <a:pt x="923" y="1275"/>
                </a:lnTo>
                <a:lnTo>
                  <a:pt x="958" y="1275"/>
                </a:lnTo>
                <a:lnTo>
                  <a:pt x="994" y="1268"/>
                </a:lnTo>
                <a:lnTo>
                  <a:pt x="1031" y="1255"/>
                </a:lnTo>
                <a:lnTo>
                  <a:pt x="1070" y="1234"/>
                </a:lnTo>
                <a:lnTo>
                  <a:pt x="1071" y="1234"/>
                </a:lnTo>
                <a:lnTo>
                  <a:pt x="1072" y="1234"/>
                </a:lnTo>
                <a:lnTo>
                  <a:pt x="1072" y="1264"/>
                </a:lnTo>
                <a:lnTo>
                  <a:pt x="1075" y="1292"/>
                </a:lnTo>
                <a:lnTo>
                  <a:pt x="1083" y="1318"/>
                </a:lnTo>
                <a:lnTo>
                  <a:pt x="1095" y="1342"/>
                </a:lnTo>
                <a:lnTo>
                  <a:pt x="1110" y="1364"/>
                </a:lnTo>
                <a:lnTo>
                  <a:pt x="1129" y="1383"/>
                </a:lnTo>
                <a:lnTo>
                  <a:pt x="1151" y="1399"/>
                </a:lnTo>
                <a:lnTo>
                  <a:pt x="1175" y="1412"/>
                </a:lnTo>
                <a:lnTo>
                  <a:pt x="1202" y="1422"/>
                </a:lnTo>
                <a:lnTo>
                  <a:pt x="1228" y="1430"/>
                </a:lnTo>
                <a:lnTo>
                  <a:pt x="1256" y="1434"/>
                </a:lnTo>
                <a:lnTo>
                  <a:pt x="1283" y="1436"/>
                </a:lnTo>
                <a:lnTo>
                  <a:pt x="1311" y="1434"/>
                </a:lnTo>
                <a:lnTo>
                  <a:pt x="1337" y="1430"/>
                </a:lnTo>
                <a:lnTo>
                  <a:pt x="1363" y="1423"/>
                </a:lnTo>
                <a:lnTo>
                  <a:pt x="1387" y="1412"/>
                </a:lnTo>
                <a:lnTo>
                  <a:pt x="1408" y="1399"/>
                </a:lnTo>
                <a:lnTo>
                  <a:pt x="1426" y="1383"/>
                </a:lnTo>
                <a:lnTo>
                  <a:pt x="1441" y="1364"/>
                </a:lnTo>
                <a:lnTo>
                  <a:pt x="1452" y="1342"/>
                </a:lnTo>
                <a:lnTo>
                  <a:pt x="1454" y="1336"/>
                </a:lnTo>
                <a:lnTo>
                  <a:pt x="1455" y="1342"/>
                </a:lnTo>
                <a:lnTo>
                  <a:pt x="1462" y="1373"/>
                </a:lnTo>
                <a:lnTo>
                  <a:pt x="1471" y="1402"/>
                </a:lnTo>
                <a:lnTo>
                  <a:pt x="1483" y="1429"/>
                </a:lnTo>
                <a:lnTo>
                  <a:pt x="1497" y="1455"/>
                </a:lnTo>
                <a:lnTo>
                  <a:pt x="1515" y="1478"/>
                </a:lnTo>
                <a:lnTo>
                  <a:pt x="1536" y="1500"/>
                </a:lnTo>
                <a:lnTo>
                  <a:pt x="1559" y="1518"/>
                </a:lnTo>
                <a:lnTo>
                  <a:pt x="1585" y="1532"/>
                </a:lnTo>
                <a:lnTo>
                  <a:pt x="1615" y="1544"/>
                </a:lnTo>
                <a:lnTo>
                  <a:pt x="1779" y="1861"/>
                </a:lnTo>
                <a:lnTo>
                  <a:pt x="1790" y="1875"/>
                </a:lnTo>
                <a:lnTo>
                  <a:pt x="1803" y="1886"/>
                </a:lnTo>
                <a:lnTo>
                  <a:pt x="1818" y="1893"/>
                </a:lnTo>
                <a:lnTo>
                  <a:pt x="1835" y="1896"/>
                </a:lnTo>
                <a:lnTo>
                  <a:pt x="1852" y="1894"/>
                </a:lnTo>
                <a:lnTo>
                  <a:pt x="1877" y="1887"/>
                </a:lnTo>
                <a:lnTo>
                  <a:pt x="1887" y="1883"/>
                </a:lnTo>
                <a:lnTo>
                  <a:pt x="1895" y="1876"/>
                </a:lnTo>
                <a:lnTo>
                  <a:pt x="1901" y="1867"/>
                </a:lnTo>
                <a:lnTo>
                  <a:pt x="1904" y="1856"/>
                </a:lnTo>
                <a:lnTo>
                  <a:pt x="1905" y="1845"/>
                </a:lnTo>
                <a:lnTo>
                  <a:pt x="1902" y="1834"/>
                </a:lnTo>
                <a:lnTo>
                  <a:pt x="1754" y="1447"/>
                </a:lnTo>
                <a:lnTo>
                  <a:pt x="1755" y="1450"/>
                </a:lnTo>
                <a:lnTo>
                  <a:pt x="1759" y="1455"/>
                </a:lnTo>
                <a:lnTo>
                  <a:pt x="1765" y="1464"/>
                </a:lnTo>
                <a:lnTo>
                  <a:pt x="1774" y="1476"/>
                </a:lnTo>
                <a:lnTo>
                  <a:pt x="1784" y="1489"/>
                </a:lnTo>
                <a:lnTo>
                  <a:pt x="1797" y="1504"/>
                </a:lnTo>
                <a:lnTo>
                  <a:pt x="1812" y="1519"/>
                </a:lnTo>
                <a:lnTo>
                  <a:pt x="1829" y="1533"/>
                </a:lnTo>
                <a:lnTo>
                  <a:pt x="1849" y="1547"/>
                </a:lnTo>
                <a:lnTo>
                  <a:pt x="1869" y="1559"/>
                </a:lnTo>
                <a:lnTo>
                  <a:pt x="1892" y="1568"/>
                </a:lnTo>
                <a:lnTo>
                  <a:pt x="1916" y="1575"/>
                </a:lnTo>
                <a:lnTo>
                  <a:pt x="1942" y="1578"/>
                </a:lnTo>
                <a:lnTo>
                  <a:pt x="1969" y="1576"/>
                </a:lnTo>
                <a:lnTo>
                  <a:pt x="1999" y="1570"/>
                </a:lnTo>
                <a:lnTo>
                  <a:pt x="2029" y="1558"/>
                </a:lnTo>
                <a:lnTo>
                  <a:pt x="2072" y="1522"/>
                </a:lnTo>
                <a:lnTo>
                  <a:pt x="2112" y="1485"/>
                </a:lnTo>
                <a:lnTo>
                  <a:pt x="2147" y="1446"/>
                </a:lnTo>
                <a:lnTo>
                  <a:pt x="2179" y="1406"/>
                </a:lnTo>
                <a:lnTo>
                  <a:pt x="2206" y="1365"/>
                </a:lnTo>
                <a:lnTo>
                  <a:pt x="2228" y="1320"/>
                </a:lnTo>
                <a:lnTo>
                  <a:pt x="2247" y="1275"/>
                </a:lnTo>
                <a:lnTo>
                  <a:pt x="2261" y="1227"/>
                </a:lnTo>
                <a:lnTo>
                  <a:pt x="2271" y="1175"/>
                </a:lnTo>
                <a:lnTo>
                  <a:pt x="2278" y="1122"/>
                </a:lnTo>
                <a:lnTo>
                  <a:pt x="2280" y="1066"/>
                </a:lnTo>
                <a:lnTo>
                  <a:pt x="2276" y="1002"/>
                </a:lnTo>
                <a:lnTo>
                  <a:pt x="2267" y="940"/>
                </a:lnTo>
                <a:lnTo>
                  <a:pt x="2252" y="880"/>
                </a:lnTo>
                <a:lnTo>
                  <a:pt x="2231" y="822"/>
                </a:lnTo>
                <a:lnTo>
                  <a:pt x="2205" y="766"/>
                </a:lnTo>
                <a:lnTo>
                  <a:pt x="2174" y="714"/>
                </a:lnTo>
                <a:lnTo>
                  <a:pt x="2137" y="663"/>
                </a:lnTo>
                <a:lnTo>
                  <a:pt x="2096" y="616"/>
                </a:lnTo>
                <a:lnTo>
                  <a:pt x="2051" y="572"/>
                </a:lnTo>
                <a:lnTo>
                  <a:pt x="2003" y="531"/>
                </a:lnTo>
                <a:lnTo>
                  <a:pt x="1949" y="495"/>
                </a:lnTo>
                <a:lnTo>
                  <a:pt x="1893" y="463"/>
                </a:lnTo>
                <a:lnTo>
                  <a:pt x="1834" y="435"/>
                </a:lnTo>
                <a:lnTo>
                  <a:pt x="1771" y="411"/>
                </a:lnTo>
                <a:lnTo>
                  <a:pt x="1707" y="393"/>
                </a:lnTo>
                <a:lnTo>
                  <a:pt x="1639" y="378"/>
                </a:lnTo>
                <a:lnTo>
                  <a:pt x="1570" y="370"/>
                </a:lnTo>
                <a:lnTo>
                  <a:pt x="1499" y="367"/>
                </a:lnTo>
                <a:close/>
                <a:moveTo>
                  <a:pt x="1483" y="0"/>
                </a:moveTo>
                <a:lnTo>
                  <a:pt x="1570" y="3"/>
                </a:lnTo>
                <a:lnTo>
                  <a:pt x="1655" y="12"/>
                </a:lnTo>
                <a:lnTo>
                  <a:pt x="1739" y="27"/>
                </a:lnTo>
                <a:lnTo>
                  <a:pt x="1820" y="47"/>
                </a:lnTo>
                <a:lnTo>
                  <a:pt x="1899" y="73"/>
                </a:lnTo>
                <a:lnTo>
                  <a:pt x="1975" y="104"/>
                </a:lnTo>
                <a:lnTo>
                  <a:pt x="2050" y="139"/>
                </a:lnTo>
                <a:lnTo>
                  <a:pt x="2120" y="180"/>
                </a:lnTo>
                <a:lnTo>
                  <a:pt x="2188" y="224"/>
                </a:lnTo>
                <a:lnTo>
                  <a:pt x="2253" y="274"/>
                </a:lnTo>
                <a:lnTo>
                  <a:pt x="2314" y="328"/>
                </a:lnTo>
                <a:lnTo>
                  <a:pt x="2371" y="385"/>
                </a:lnTo>
                <a:lnTo>
                  <a:pt x="2424" y="446"/>
                </a:lnTo>
                <a:lnTo>
                  <a:pt x="2475" y="510"/>
                </a:lnTo>
                <a:lnTo>
                  <a:pt x="2519" y="579"/>
                </a:lnTo>
                <a:lnTo>
                  <a:pt x="2560" y="649"/>
                </a:lnTo>
                <a:lnTo>
                  <a:pt x="2595" y="724"/>
                </a:lnTo>
                <a:lnTo>
                  <a:pt x="2627" y="800"/>
                </a:lnTo>
                <a:lnTo>
                  <a:pt x="2652" y="879"/>
                </a:lnTo>
                <a:lnTo>
                  <a:pt x="2672" y="960"/>
                </a:lnTo>
                <a:lnTo>
                  <a:pt x="2687" y="1044"/>
                </a:lnTo>
                <a:lnTo>
                  <a:pt x="2696" y="1128"/>
                </a:lnTo>
                <a:lnTo>
                  <a:pt x="2699" y="1216"/>
                </a:lnTo>
                <a:lnTo>
                  <a:pt x="2696" y="1302"/>
                </a:lnTo>
                <a:lnTo>
                  <a:pt x="2687" y="1387"/>
                </a:lnTo>
                <a:lnTo>
                  <a:pt x="2673" y="1470"/>
                </a:lnTo>
                <a:lnTo>
                  <a:pt x="2652" y="1551"/>
                </a:lnTo>
                <a:lnTo>
                  <a:pt x="2627" y="1630"/>
                </a:lnTo>
                <a:lnTo>
                  <a:pt x="2595" y="1707"/>
                </a:lnTo>
                <a:lnTo>
                  <a:pt x="2560" y="1780"/>
                </a:lnTo>
                <a:lnTo>
                  <a:pt x="2520" y="1851"/>
                </a:lnTo>
                <a:lnTo>
                  <a:pt x="2475" y="1919"/>
                </a:lnTo>
                <a:lnTo>
                  <a:pt x="2426" y="1984"/>
                </a:lnTo>
                <a:lnTo>
                  <a:pt x="2373" y="2044"/>
                </a:lnTo>
                <a:lnTo>
                  <a:pt x="2316" y="2101"/>
                </a:lnTo>
                <a:lnTo>
                  <a:pt x="2254" y="2155"/>
                </a:lnTo>
                <a:lnTo>
                  <a:pt x="2190" y="2205"/>
                </a:lnTo>
                <a:lnTo>
                  <a:pt x="2122" y="2249"/>
                </a:lnTo>
                <a:lnTo>
                  <a:pt x="2122" y="2755"/>
                </a:lnTo>
                <a:lnTo>
                  <a:pt x="2119" y="2783"/>
                </a:lnTo>
                <a:lnTo>
                  <a:pt x="2111" y="2809"/>
                </a:lnTo>
                <a:lnTo>
                  <a:pt x="2098" y="2833"/>
                </a:lnTo>
                <a:lnTo>
                  <a:pt x="2081" y="2854"/>
                </a:lnTo>
                <a:lnTo>
                  <a:pt x="2060" y="2871"/>
                </a:lnTo>
                <a:lnTo>
                  <a:pt x="2035" y="2884"/>
                </a:lnTo>
                <a:lnTo>
                  <a:pt x="981" y="3308"/>
                </a:lnTo>
                <a:lnTo>
                  <a:pt x="963" y="3313"/>
                </a:lnTo>
                <a:lnTo>
                  <a:pt x="945" y="3312"/>
                </a:lnTo>
                <a:lnTo>
                  <a:pt x="929" y="3306"/>
                </a:lnTo>
                <a:lnTo>
                  <a:pt x="915" y="3297"/>
                </a:lnTo>
                <a:lnTo>
                  <a:pt x="904" y="3284"/>
                </a:lnTo>
                <a:lnTo>
                  <a:pt x="896" y="3268"/>
                </a:lnTo>
                <a:lnTo>
                  <a:pt x="894" y="3250"/>
                </a:lnTo>
                <a:lnTo>
                  <a:pt x="894" y="2531"/>
                </a:lnTo>
                <a:lnTo>
                  <a:pt x="362" y="2531"/>
                </a:lnTo>
                <a:lnTo>
                  <a:pt x="340" y="2529"/>
                </a:lnTo>
                <a:lnTo>
                  <a:pt x="321" y="2522"/>
                </a:lnTo>
                <a:lnTo>
                  <a:pt x="303" y="2511"/>
                </a:lnTo>
                <a:lnTo>
                  <a:pt x="289" y="2496"/>
                </a:lnTo>
                <a:lnTo>
                  <a:pt x="278" y="2479"/>
                </a:lnTo>
                <a:lnTo>
                  <a:pt x="271" y="2459"/>
                </a:lnTo>
                <a:lnTo>
                  <a:pt x="268" y="2437"/>
                </a:lnTo>
                <a:lnTo>
                  <a:pt x="268" y="1910"/>
                </a:lnTo>
                <a:lnTo>
                  <a:pt x="45" y="1745"/>
                </a:lnTo>
                <a:lnTo>
                  <a:pt x="28" y="1730"/>
                </a:lnTo>
                <a:lnTo>
                  <a:pt x="15" y="1712"/>
                </a:lnTo>
                <a:lnTo>
                  <a:pt x="6" y="1692"/>
                </a:lnTo>
                <a:lnTo>
                  <a:pt x="1" y="1671"/>
                </a:lnTo>
                <a:lnTo>
                  <a:pt x="0" y="1649"/>
                </a:lnTo>
                <a:lnTo>
                  <a:pt x="4" y="1627"/>
                </a:lnTo>
                <a:lnTo>
                  <a:pt x="12" y="1606"/>
                </a:lnTo>
                <a:lnTo>
                  <a:pt x="274" y="1103"/>
                </a:lnTo>
                <a:lnTo>
                  <a:pt x="284" y="1019"/>
                </a:lnTo>
                <a:lnTo>
                  <a:pt x="300" y="938"/>
                </a:lnTo>
                <a:lnTo>
                  <a:pt x="322" y="858"/>
                </a:lnTo>
                <a:lnTo>
                  <a:pt x="348" y="781"/>
                </a:lnTo>
                <a:lnTo>
                  <a:pt x="379" y="706"/>
                </a:lnTo>
                <a:lnTo>
                  <a:pt x="417" y="634"/>
                </a:lnTo>
                <a:lnTo>
                  <a:pt x="457" y="565"/>
                </a:lnTo>
                <a:lnTo>
                  <a:pt x="502" y="498"/>
                </a:lnTo>
                <a:lnTo>
                  <a:pt x="551" y="435"/>
                </a:lnTo>
                <a:lnTo>
                  <a:pt x="605" y="375"/>
                </a:lnTo>
                <a:lnTo>
                  <a:pt x="662" y="319"/>
                </a:lnTo>
                <a:lnTo>
                  <a:pt x="723" y="267"/>
                </a:lnTo>
                <a:lnTo>
                  <a:pt x="787" y="219"/>
                </a:lnTo>
                <a:lnTo>
                  <a:pt x="854" y="175"/>
                </a:lnTo>
                <a:lnTo>
                  <a:pt x="925" y="136"/>
                </a:lnTo>
                <a:lnTo>
                  <a:pt x="997" y="101"/>
                </a:lnTo>
                <a:lnTo>
                  <a:pt x="1074" y="70"/>
                </a:lnTo>
                <a:lnTo>
                  <a:pt x="1151" y="45"/>
                </a:lnTo>
                <a:lnTo>
                  <a:pt x="1232" y="26"/>
                </a:lnTo>
                <a:lnTo>
                  <a:pt x="1314" y="12"/>
                </a:lnTo>
                <a:lnTo>
                  <a:pt x="1398" y="3"/>
                </a:lnTo>
                <a:lnTo>
                  <a:pt x="14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131"/>
          <p:cNvSpPr>
            <a:spLocks noEditPoints="1"/>
          </p:cNvSpPr>
          <p:nvPr/>
        </p:nvSpPr>
        <p:spPr bwMode="auto">
          <a:xfrm>
            <a:off x="6136002" y="1369998"/>
            <a:ext cx="472759" cy="305510"/>
          </a:xfrm>
          <a:custGeom>
            <a:avLst/>
            <a:gdLst>
              <a:gd name="T0" fmla="*/ 2958 w 3751"/>
              <a:gd name="T1" fmla="*/ 1980 h 2424"/>
              <a:gd name="T2" fmla="*/ 2858 w 3751"/>
              <a:gd name="T3" fmla="*/ 2201 h 2424"/>
              <a:gd name="T4" fmla="*/ 3406 w 3751"/>
              <a:gd name="T5" fmla="*/ 2201 h 2424"/>
              <a:gd name="T6" fmla="*/ 3305 w 3751"/>
              <a:gd name="T7" fmla="*/ 1980 h 2424"/>
              <a:gd name="T8" fmla="*/ 2958 w 3751"/>
              <a:gd name="T9" fmla="*/ 1980 h 2424"/>
              <a:gd name="T10" fmla="*/ 1703 w 3751"/>
              <a:gd name="T11" fmla="*/ 1980 h 2424"/>
              <a:gd name="T12" fmla="*/ 1601 w 3751"/>
              <a:gd name="T13" fmla="*/ 2201 h 2424"/>
              <a:gd name="T14" fmla="*/ 2150 w 3751"/>
              <a:gd name="T15" fmla="*/ 2201 h 2424"/>
              <a:gd name="T16" fmla="*/ 2049 w 3751"/>
              <a:gd name="T17" fmla="*/ 1980 h 2424"/>
              <a:gd name="T18" fmla="*/ 1703 w 3751"/>
              <a:gd name="T19" fmla="*/ 1980 h 2424"/>
              <a:gd name="T20" fmla="*/ 446 w 3751"/>
              <a:gd name="T21" fmla="*/ 1980 h 2424"/>
              <a:gd name="T22" fmla="*/ 346 w 3751"/>
              <a:gd name="T23" fmla="*/ 2201 h 2424"/>
              <a:gd name="T24" fmla="*/ 894 w 3751"/>
              <a:gd name="T25" fmla="*/ 2201 h 2424"/>
              <a:gd name="T26" fmla="*/ 794 w 3751"/>
              <a:gd name="T27" fmla="*/ 1980 h 2424"/>
              <a:gd name="T28" fmla="*/ 446 w 3751"/>
              <a:gd name="T29" fmla="*/ 1980 h 2424"/>
              <a:gd name="T30" fmla="*/ 2815 w 3751"/>
              <a:gd name="T31" fmla="*/ 1757 h 2424"/>
              <a:gd name="T32" fmla="*/ 3448 w 3751"/>
              <a:gd name="T33" fmla="*/ 1757 h 2424"/>
              <a:gd name="T34" fmla="*/ 3751 w 3751"/>
              <a:gd name="T35" fmla="*/ 2424 h 2424"/>
              <a:gd name="T36" fmla="*/ 2512 w 3751"/>
              <a:gd name="T37" fmla="*/ 2424 h 2424"/>
              <a:gd name="T38" fmla="*/ 2815 w 3751"/>
              <a:gd name="T39" fmla="*/ 1757 h 2424"/>
              <a:gd name="T40" fmla="*/ 1558 w 3751"/>
              <a:gd name="T41" fmla="*/ 1757 h 2424"/>
              <a:gd name="T42" fmla="*/ 2193 w 3751"/>
              <a:gd name="T43" fmla="*/ 1757 h 2424"/>
              <a:gd name="T44" fmla="*/ 2495 w 3751"/>
              <a:gd name="T45" fmla="*/ 2424 h 2424"/>
              <a:gd name="T46" fmla="*/ 1256 w 3751"/>
              <a:gd name="T47" fmla="*/ 2424 h 2424"/>
              <a:gd name="T48" fmla="*/ 1558 w 3751"/>
              <a:gd name="T49" fmla="*/ 1757 h 2424"/>
              <a:gd name="T50" fmla="*/ 303 w 3751"/>
              <a:gd name="T51" fmla="*/ 1757 h 2424"/>
              <a:gd name="T52" fmla="*/ 937 w 3751"/>
              <a:gd name="T53" fmla="*/ 1757 h 2424"/>
              <a:gd name="T54" fmla="*/ 1240 w 3751"/>
              <a:gd name="T55" fmla="*/ 2424 h 2424"/>
              <a:gd name="T56" fmla="*/ 0 w 3751"/>
              <a:gd name="T57" fmla="*/ 2424 h 2424"/>
              <a:gd name="T58" fmla="*/ 303 w 3751"/>
              <a:gd name="T59" fmla="*/ 1757 h 2424"/>
              <a:gd name="T60" fmla="*/ 2306 w 3751"/>
              <a:gd name="T61" fmla="*/ 1089 h 2424"/>
              <a:gd name="T62" fmla="*/ 2205 w 3751"/>
              <a:gd name="T63" fmla="*/ 1310 h 2424"/>
              <a:gd name="T64" fmla="*/ 2753 w 3751"/>
              <a:gd name="T65" fmla="*/ 1310 h 2424"/>
              <a:gd name="T66" fmla="*/ 2653 w 3751"/>
              <a:gd name="T67" fmla="*/ 1089 h 2424"/>
              <a:gd name="T68" fmla="*/ 2306 w 3751"/>
              <a:gd name="T69" fmla="*/ 1089 h 2424"/>
              <a:gd name="T70" fmla="*/ 1046 w 3751"/>
              <a:gd name="T71" fmla="*/ 1089 h 2424"/>
              <a:gd name="T72" fmla="*/ 946 w 3751"/>
              <a:gd name="T73" fmla="*/ 1310 h 2424"/>
              <a:gd name="T74" fmla="*/ 1494 w 3751"/>
              <a:gd name="T75" fmla="*/ 1310 h 2424"/>
              <a:gd name="T76" fmla="*/ 1394 w 3751"/>
              <a:gd name="T77" fmla="*/ 1089 h 2424"/>
              <a:gd name="T78" fmla="*/ 1046 w 3751"/>
              <a:gd name="T79" fmla="*/ 1089 h 2424"/>
              <a:gd name="T80" fmla="*/ 2162 w 3751"/>
              <a:gd name="T81" fmla="*/ 866 h 2424"/>
              <a:gd name="T82" fmla="*/ 2797 w 3751"/>
              <a:gd name="T83" fmla="*/ 866 h 2424"/>
              <a:gd name="T84" fmla="*/ 3099 w 3751"/>
              <a:gd name="T85" fmla="*/ 1532 h 2424"/>
              <a:gd name="T86" fmla="*/ 1860 w 3751"/>
              <a:gd name="T87" fmla="*/ 1532 h 2424"/>
              <a:gd name="T88" fmla="*/ 2162 w 3751"/>
              <a:gd name="T89" fmla="*/ 866 h 2424"/>
              <a:gd name="T90" fmla="*/ 903 w 3751"/>
              <a:gd name="T91" fmla="*/ 866 h 2424"/>
              <a:gd name="T92" fmla="*/ 1538 w 3751"/>
              <a:gd name="T93" fmla="*/ 866 h 2424"/>
              <a:gd name="T94" fmla="*/ 1840 w 3751"/>
              <a:gd name="T95" fmla="*/ 1532 h 2424"/>
              <a:gd name="T96" fmla="*/ 601 w 3751"/>
              <a:gd name="T97" fmla="*/ 1532 h 2424"/>
              <a:gd name="T98" fmla="*/ 903 w 3751"/>
              <a:gd name="T99" fmla="*/ 866 h 2424"/>
              <a:gd name="T100" fmla="*/ 1703 w 3751"/>
              <a:gd name="T101" fmla="*/ 223 h 2424"/>
              <a:gd name="T102" fmla="*/ 1601 w 3751"/>
              <a:gd name="T103" fmla="*/ 445 h 2424"/>
              <a:gd name="T104" fmla="*/ 2150 w 3751"/>
              <a:gd name="T105" fmla="*/ 445 h 2424"/>
              <a:gd name="T106" fmla="*/ 2049 w 3751"/>
              <a:gd name="T107" fmla="*/ 223 h 2424"/>
              <a:gd name="T108" fmla="*/ 1703 w 3751"/>
              <a:gd name="T109" fmla="*/ 223 h 2424"/>
              <a:gd name="T110" fmla="*/ 1558 w 3751"/>
              <a:gd name="T111" fmla="*/ 0 h 2424"/>
              <a:gd name="T112" fmla="*/ 2193 w 3751"/>
              <a:gd name="T113" fmla="*/ 0 h 2424"/>
              <a:gd name="T114" fmla="*/ 2495 w 3751"/>
              <a:gd name="T115" fmla="*/ 668 h 2424"/>
              <a:gd name="T116" fmla="*/ 1256 w 3751"/>
              <a:gd name="T117" fmla="*/ 668 h 2424"/>
              <a:gd name="T118" fmla="*/ 1558 w 3751"/>
              <a:gd name="T119" fmla="*/ 0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51" h="2424">
                <a:moveTo>
                  <a:pt x="2958" y="1980"/>
                </a:moveTo>
                <a:lnTo>
                  <a:pt x="2858" y="2201"/>
                </a:lnTo>
                <a:lnTo>
                  <a:pt x="3406" y="2201"/>
                </a:lnTo>
                <a:lnTo>
                  <a:pt x="3305" y="1980"/>
                </a:lnTo>
                <a:lnTo>
                  <a:pt x="2958" y="1980"/>
                </a:lnTo>
                <a:close/>
                <a:moveTo>
                  <a:pt x="1703" y="1980"/>
                </a:moveTo>
                <a:lnTo>
                  <a:pt x="1601" y="2201"/>
                </a:lnTo>
                <a:lnTo>
                  <a:pt x="2150" y="2201"/>
                </a:lnTo>
                <a:lnTo>
                  <a:pt x="2049" y="1980"/>
                </a:lnTo>
                <a:lnTo>
                  <a:pt x="1703" y="1980"/>
                </a:lnTo>
                <a:close/>
                <a:moveTo>
                  <a:pt x="446" y="1980"/>
                </a:moveTo>
                <a:lnTo>
                  <a:pt x="346" y="2201"/>
                </a:lnTo>
                <a:lnTo>
                  <a:pt x="894" y="2201"/>
                </a:lnTo>
                <a:lnTo>
                  <a:pt x="794" y="1980"/>
                </a:lnTo>
                <a:lnTo>
                  <a:pt x="446" y="1980"/>
                </a:lnTo>
                <a:close/>
                <a:moveTo>
                  <a:pt x="2815" y="1757"/>
                </a:moveTo>
                <a:lnTo>
                  <a:pt x="3448" y="1757"/>
                </a:lnTo>
                <a:lnTo>
                  <a:pt x="3751" y="2424"/>
                </a:lnTo>
                <a:lnTo>
                  <a:pt x="2512" y="2424"/>
                </a:lnTo>
                <a:lnTo>
                  <a:pt x="2815" y="1757"/>
                </a:lnTo>
                <a:close/>
                <a:moveTo>
                  <a:pt x="1558" y="1757"/>
                </a:moveTo>
                <a:lnTo>
                  <a:pt x="2193" y="1757"/>
                </a:lnTo>
                <a:lnTo>
                  <a:pt x="2495" y="2424"/>
                </a:lnTo>
                <a:lnTo>
                  <a:pt x="1256" y="2424"/>
                </a:lnTo>
                <a:lnTo>
                  <a:pt x="1558" y="1757"/>
                </a:lnTo>
                <a:close/>
                <a:moveTo>
                  <a:pt x="303" y="1757"/>
                </a:moveTo>
                <a:lnTo>
                  <a:pt x="937" y="1757"/>
                </a:lnTo>
                <a:lnTo>
                  <a:pt x="1240" y="2424"/>
                </a:lnTo>
                <a:lnTo>
                  <a:pt x="0" y="2424"/>
                </a:lnTo>
                <a:lnTo>
                  <a:pt x="303" y="1757"/>
                </a:lnTo>
                <a:close/>
                <a:moveTo>
                  <a:pt x="2306" y="1089"/>
                </a:moveTo>
                <a:lnTo>
                  <a:pt x="2205" y="1310"/>
                </a:lnTo>
                <a:lnTo>
                  <a:pt x="2753" y="1310"/>
                </a:lnTo>
                <a:lnTo>
                  <a:pt x="2653" y="1089"/>
                </a:lnTo>
                <a:lnTo>
                  <a:pt x="2306" y="1089"/>
                </a:lnTo>
                <a:close/>
                <a:moveTo>
                  <a:pt x="1046" y="1089"/>
                </a:moveTo>
                <a:lnTo>
                  <a:pt x="946" y="1310"/>
                </a:lnTo>
                <a:lnTo>
                  <a:pt x="1494" y="1310"/>
                </a:lnTo>
                <a:lnTo>
                  <a:pt x="1394" y="1089"/>
                </a:lnTo>
                <a:lnTo>
                  <a:pt x="1046" y="1089"/>
                </a:lnTo>
                <a:close/>
                <a:moveTo>
                  <a:pt x="2162" y="866"/>
                </a:moveTo>
                <a:lnTo>
                  <a:pt x="2797" y="866"/>
                </a:lnTo>
                <a:lnTo>
                  <a:pt x="3099" y="1532"/>
                </a:lnTo>
                <a:lnTo>
                  <a:pt x="1860" y="1532"/>
                </a:lnTo>
                <a:lnTo>
                  <a:pt x="2162" y="866"/>
                </a:lnTo>
                <a:close/>
                <a:moveTo>
                  <a:pt x="903" y="866"/>
                </a:moveTo>
                <a:lnTo>
                  <a:pt x="1538" y="866"/>
                </a:lnTo>
                <a:lnTo>
                  <a:pt x="1840" y="1532"/>
                </a:lnTo>
                <a:lnTo>
                  <a:pt x="601" y="1532"/>
                </a:lnTo>
                <a:lnTo>
                  <a:pt x="903" y="866"/>
                </a:lnTo>
                <a:close/>
                <a:moveTo>
                  <a:pt x="1703" y="223"/>
                </a:moveTo>
                <a:lnTo>
                  <a:pt x="1601" y="445"/>
                </a:lnTo>
                <a:lnTo>
                  <a:pt x="2150" y="445"/>
                </a:lnTo>
                <a:lnTo>
                  <a:pt x="2049" y="223"/>
                </a:lnTo>
                <a:lnTo>
                  <a:pt x="1703" y="223"/>
                </a:lnTo>
                <a:close/>
                <a:moveTo>
                  <a:pt x="1558" y="0"/>
                </a:moveTo>
                <a:lnTo>
                  <a:pt x="2193" y="0"/>
                </a:lnTo>
                <a:lnTo>
                  <a:pt x="2495" y="668"/>
                </a:lnTo>
                <a:lnTo>
                  <a:pt x="1256" y="668"/>
                </a:lnTo>
                <a:lnTo>
                  <a:pt x="15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TextBox 37"/>
          <p:cNvSpPr txBox="1"/>
          <p:nvPr/>
        </p:nvSpPr>
        <p:spPr>
          <a:xfrm>
            <a:off x="4996198" y="3573701"/>
            <a:ext cx="1975510" cy="390330"/>
          </a:xfrm>
          <a:prstGeom prst="rect">
            <a:avLst/>
          </a:prstGeom>
          <a:noFill/>
        </p:spPr>
        <p:txBody>
          <a:bodyPr wrap="square" rtlCol="0">
            <a:noAutofit/>
          </a:bodyPr>
          <a:lstStyle/>
          <a:p>
            <a:pPr algn="ctr"/>
            <a:r>
              <a:rPr lang="en-US" b="1" dirty="0" smtClean="0">
                <a:solidFill>
                  <a:schemeClr val="bg1"/>
                </a:solidFill>
              </a:rPr>
              <a:t>Buying </a:t>
            </a:r>
          </a:p>
          <a:p>
            <a:pPr algn="ctr"/>
            <a:r>
              <a:rPr lang="en-US" b="1" dirty="0" smtClean="0">
                <a:solidFill>
                  <a:schemeClr val="bg1"/>
                </a:solidFill>
              </a:rPr>
              <a:t>Channels</a:t>
            </a:r>
          </a:p>
        </p:txBody>
      </p:sp>
      <p:sp>
        <p:nvSpPr>
          <p:cNvPr id="39" name="Freeform 39"/>
          <p:cNvSpPr>
            <a:spLocks noEditPoints="1"/>
          </p:cNvSpPr>
          <p:nvPr/>
        </p:nvSpPr>
        <p:spPr bwMode="auto">
          <a:xfrm>
            <a:off x="5808738" y="3120338"/>
            <a:ext cx="481868" cy="459452"/>
          </a:xfrm>
          <a:custGeom>
            <a:avLst/>
            <a:gdLst>
              <a:gd name="T0" fmla="*/ 3130 w 6234"/>
              <a:gd name="T1" fmla="*/ 2186 h 5944"/>
              <a:gd name="T2" fmla="*/ 4617 w 6234"/>
              <a:gd name="T3" fmla="*/ 2186 h 5944"/>
              <a:gd name="T4" fmla="*/ 5215 w 6234"/>
              <a:gd name="T5" fmla="*/ 2878 h 5944"/>
              <a:gd name="T6" fmla="*/ 4617 w 6234"/>
              <a:gd name="T7" fmla="*/ 3570 h 5944"/>
              <a:gd name="T8" fmla="*/ 3130 w 6234"/>
              <a:gd name="T9" fmla="*/ 3570 h 5944"/>
              <a:gd name="T10" fmla="*/ 3130 w 6234"/>
              <a:gd name="T11" fmla="*/ 2186 h 5944"/>
              <a:gd name="T12" fmla="*/ 598 w 6234"/>
              <a:gd name="T13" fmla="*/ 1055 h 5944"/>
              <a:gd name="T14" fmla="*/ 2084 w 6234"/>
              <a:gd name="T15" fmla="*/ 1055 h 5944"/>
              <a:gd name="T16" fmla="*/ 2084 w 6234"/>
              <a:gd name="T17" fmla="*/ 2439 h 5944"/>
              <a:gd name="T18" fmla="*/ 598 w 6234"/>
              <a:gd name="T19" fmla="*/ 2439 h 5944"/>
              <a:gd name="T20" fmla="*/ 0 w 6234"/>
              <a:gd name="T21" fmla="*/ 1747 h 5944"/>
              <a:gd name="T22" fmla="*/ 598 w 6234"/>
              <a:gd name="T23" fmla="*/ 1055 h 5944"/>
              <a:gd name="T24" fmla="*/ 3130 w 6234"/>
              <a:gd name="T25" fmla="*/ 516 h 5944"/>
              <a:gd name="T26" fmla="*/ 5639 w 6234"/>
              <a:gd name="T27" fmla="*/ 516 h 5944"/>
              <a:gd name="T28" fmla="*/ 6234 w 6234"/>
              <a:gd name="T29" fmla="*/ 1208 h 5944"/>
              <a:gd name="T30" fmla="*/ 5639 w 6234"/>
              <a:gd name="T31" fmla="*/ 1900 h 5944"/>
              <a:gd name="T32" fmla="*/ 3130 w 6234"/>
              <a:gd name="T33" fmla="*/ 1900 h 5944"/>
              <a:gd name="T34" fmla="*/ 3130 w 6234"/>
              <a:gd name="T35" fmla="*/ 516 h 5944"/>
              <a:gd name="T36" fmla="*/ 2546 w 6234"/>
              <a:gd name="T37" fmla="*/ 0 h 5944"/>
              <a:gd name="T38" fmla="*/ 2656 w 6234"/>
              <a:gd name="T39" fmla="*/ 0 h 5944"/>
              <a:gd name="T40" fmla="*/ 2709 w 6234"/>
              <a:gd name="T41" fmla="*/ 5 h 5944"/>
              <a:gd name="T42" fmla="*/ 2758 w 6234"/>
              <a:gd name="T43" fmla="*/ 20 h 5944"/>
              <a:gd name="T44" fmla="*/ 2803 w 6234"/>
              <a:gd name="T45" fmla="*/ 45 h 5944"/>
              <a:gd name="T46" fmla="*/ 2841 w 6234"/>
              <a:gd name="T47" fmla="*/ 77 h 5944"/>
              <a:gd name="T48" fmla="*/ 2875 w 6234"/>
              <a:gd name="T49" fmla="*/ 117 h 5944"/>
              <a:gd name="T50" fmla="*/ 2898 w 6234"/>
              <a:gd name="T51" fmla="*/ 160 h 5944"/>
              <a:gd name="T52" fmla="*/ 2915 w 6234"/>
              <a:gd name="T53" fmla="*/ 210 h 5944"/>
              <a:gd name="T54" fmla="*/ 2919 w 6234"/>
              <a:gd name="T55" fmla="*/ 262 h 5944"/>
              <a:gd name="T56" fmla="*/ 2919 w 6234"/>
              <a:gd name="T57" fmla="*/ 5681 h 5944"/>
              <a:gd name="T58" fmla="*/ 2915 w 6234"/>
              <a:gd name="T59" fmla="*/ 5734 h 5944"/>
              <a:gd name="T60" fmla="*/ 2898 w 6234"/>
              <a:gd name="T61" fmla="*/ 5783 h 5944"/>
              <a:gd name="T62" fmla="*/ 2875 w 6234"/>
              <a:gd name="T63" fmla="*/ 5827 h 5944"/>
              <a:gd name="T64" fmla="*/ 2841 w 6234"/>
              <a:gd name="T65" fmla="*/ 5866 h 5944"/>
              <a:gd name="T66" fmla="*/ 2803 w 6234"/>
              <a:gd name="T67" fmla="*/ 5899 h 5944"/>
              <a:gd name="T68" fmla="*/ 2758 w 6234"/>
              <a:gd name="T69" fmla="*/ 5923 h 5944"/>
              <a:gd name="T70" fmla="*/ 2709 w 6234"/>
              <a:gd name="T71" fmla="*/ 5938 h 5944"/>
              <a:gd name="T72" fmla="*/ 2656 w 6234"/>
              <a:gd name="T73" fmla="*/ 5944 h 5944"/>
              <a:gd name="T74" fmla="*/ 2546 w 6234"/>
              <a:gd name="T75" fmla="*/ 5944 h 5944"/>
              <a:gd name="T76" fmla="*/ 2493 w 6234"/>
              <a:gd name="T77" fmla="*/ 5938 h 5944"/>
              <a:gd name="T78" fmla="*/ 2444 w 6234"/>
              <a:gd name="T79" fmla="*/ 5923 h 5944"/>
              <a:gd name="T80" fmla="*/ 2398 w 6234"/>
              <a:gd name="T81" fmla="*/ 5899 h 5944"/>
              <a:gd name="T82" fmla="*/ 2361 w 6234"/>
              <a:gd name="T83" fmla="*/ 5866 h 5944"/>
              <a:gd name="T84" fmla="*/ 2328 w 6234"/>
              <a:gd name="T85" fmla="*/ 5827 h 5944"/>
              <a:gd name="T86" fmla="*/ 2304 w 6234"/>
              <a:gd name="T87" fmla="*/ 5783 h 5944"/>
              <a:gd name="T88" fmla="*/ 2287 w 6234"/>
              <a:gd name="T89" fmla="*/ 5734 h 5944"/>
              <a:gd name="T90" fmla="*/ 2283 w 6234"/>
              <a:gd name="T91" fmla="*/ 5681 h 5944"/>
              <a:gd name="T92" fmla="*/ 2283 w 6234"/>
              <a:gd name="T93" fmla="*/ 262 h 5944"/>
              <a:gd name="T94" fmla="*/ 2287 w 6234"/>
              <a:gd name="T95" fmla="*/ 210 h 5944"/>
              <a:gd name="T96" fmla="*/ 2304 w 6234"/>
              <a:gd name="T97" fmla="*/ 160 h 5944"/>
              <a:gd name="T98" fmla="*/ 2328 w 6234"/>
              <a:gd name="T99" fmla="*/ 117 h 5944"/>
              <a:gd name="T100" fmla="*/ 2361 w 6234"/>
              <a:gd name="T101" fmla="*/ 77 h 5944"/>
              <a:gd name="T102" fmla="*/ 2398 w 6234"/>
              <a:gd name="T103" fmla="*/ 45 h 5944"/>
              <a:gd name="T104" fmla="*/ 2444 w 6234"/>
              <a:gd name="T105" fmla="*/ 20 h 5944"/>
              <a:gd name="T106" fmla="*/ 2493 w 6234"/>
              <a:gd name="T107" fmla="*/ 5 h 5944"/>
              <a:gd name="T108" fmla="*/ 2546 w 6234"/>
              <a:gd name="T109" fmla="*/ 0 h 5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4" h="5944">
                <a:moveTo>
                  <a:pt x="3130" y="2186"/>
                </a:moveTo>
                <a:lnTo>
                  <a:pt x="4617" y="2186"/>
                </a:lnTo>
                <a:lnTo>
                  <a:pt x="5215" y="2878"/>
                </a:lnTo>
                <a:lnTo>
                  <a:pt x="4617" y="3570"/>
                </a:lnTo>
                <a:lnTo>
                  <a:pt x="3130" y="3570"/>
                </a:lnTo>
                <a:lnTo>
                  <a:pt x="3130" y="2186"/>
                </a:lnTo>
                <a:close/>
                <a:moveTo>
                  <a:pt x="598" y="1055"/>
                </a:moveTo>
                <a:lnTo>
                  <a:pt x="2084" y="1055"/>
                </a:lnTo>
                <a:lnTo>
                  <a:pt x="2084" y="2439"/>
                </a:lnTo>
                <a:lnTo>
                  <a:pt x="598" y="2439"/>
                </a:lnTo>
                <a:lnTo>
                  <a:pt x="0" y="1747"/>
                </a:lnTo>
                <a:lnTo>
                  <a:pt x="598" y="1055"/>
                </a:lnTo>
                <a:close/>
                <a:moveTo>
                  <a:pt x="3130" y="516"/>
                </a:moveTo>
                <a:lnTo>
                  <a:pt x="5639" y="516"/>
                </a:lnTo>
                <a:lnTo>
                  <a:pt x="6234" y="1208"/>
                </a:lnTo>
                <a:lnTo>
                  <a:pt x="5639" y="1900"/>
                </a:lnTo>
                <a:lnTo>
                  <a:pt x="3130" y="1900"/>
                </a:lnTo>
                <a:lnTo>
                  <a:pt x="3130" y="516"/>
                </a:lnTo>
                <a:close/>
                <a:moveTo>
                  <a:pt x="2546" y="0"/>
                </a:moveTo>
                <a:lnTo>
                  <a:pt x="2656" y="0"/>
                </a:lnTo>
                <a:lnTo>
                  <a:pt x="2709" y="5"/>
                </a:lnTo>
                <a:lnTo>
                  <a:pt x="2758" y="20"/>
                </a:lnTo>
                <a:lnTo>
                  <a:pt x="2803" y="45"/>
                </a:lnTo>
                <a:lnTo>
                  <a:pt x="2841" y="77"/>
                </a:lnTo>
                <a:lnTo>
                  <a:pt x="2875" y="117"/>
                </a:lnTo>
                <a:lnTo>
                  <a:pt x="2898" y="160"/>
                </a:lnTo>
                <a:lnTo>
                  <a:pt x="2915" y="210"/>
                </a:lnTo>
                <a:lnTo>
                  <a:pt x="2919" y="262"/>
                </a:lnTo>
                <a:lnTo>
                  <a:pt x="2919" y="5681"/>
                </a:lnTo>
                <a:lnTo>
                  <a:pt x="2915" y="5734"/>
                </a:lnTo>
                <a:lnTo>
                  <a:pt x="2898" y="5783"/>
                </a:lnTo>
                <a:lnTo>
                  <a:pt x="2875" y="5827"/>
                </a:lnTo>
                <a:lnTo>
                  <a:pt x="2841" y="5866"/>
                </a:lnTo>
                <a:lnTo>
                  <a:pt x="2803" y="5899"/>
                </a:lnTo>
                <a:lnTo>
                  <a:pt x="2758" y="5923"/>
                </a:lnTo>
                <a:lnTo>
                  <a:pt x="2709" y="5938"/>
                </a:lnTo>
                <a:lnTo>
                  <a:pt x="2656" y="5944"/>
                </a:lnTo>
                <a:lnTo>
                  <a:pt x="2546" y="5944"/>
                </a:lnTo>
                <a:lnTo>
                  <a:pt x="2493" y="5938"/>
                </a:lnTo>
                <a:lnTo>
                  <a:pt x="2444" y="5923"/>
                </a:lnTo>
                <a:lnTo>
                  <a:pt x="2398" y="5899"/>
                </a:lnTo>
                <a:lnTo>
                  <a:pt x="2361" y="5866"/>
                </a:lnTo>
                <a:lnTo>
                  <a:pt x="2328" y="5827"/>
                </a:lnTo>
                <a:lnTo>
                  <a:pt x="2304" y="5783"/>
                </a:lnTo>
                <a:lnTo>
                  <a:pt x="2287" y="5734"/>
                </a:lnTo>
                <a:lnTo>
                  <a:pt x="2283" y="5681"/>
                </a:lnTo>
                <a:lnTo>
                  <a:pt x="2283" y="262"/>
                </a:lnTo>
                <a:lnTo>
                  <a:pt x="2287" y="210"/>
                </a:lnTo>
                <a:lnTo>
                  <a:pt x="2304" y="160"/>
                </a:lnTo>
                <a:lnTo>
                  <a:pt x="2328" y="117"/>
                </a:lnTo>
                <a:lnTo>
                  <a:pt x="2361" y="77"/>
                </a:lnTo>
                <a:lnTo>
                  <a:pt x="2398" y="45"/>
                </a:lnTo>
                <a:lnTo>
                  <a:pt x="2444" y="20"/>
                </a:lnTo>
                <a:lnTo>
                  <a:pt x="2493" y="5"/>
                </a:lnTo>
                <a:lnTo>
                  <a:pt x="254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noEditPoints="1"/>
          </p:cNvSpPr>
          <p:nvPr/>
        </p:nvSpPr>
        <p:spPr bwMode="auto">
          <a:xfrm>
            <a:off x="922832" y="1384385"/>
            <a:ext cx="413762" cy="280362"/>
          </a:xfrm>
          <a:custGeom>
            <a:avLst/>
            <a:gdLst>
              <a:gd name="T0" fmla="*/ 2666 w 3783"/>
              <a:gd name="T1" fmla="*/ 1140 h 2564"/>
              <a:gd name="T2" fmla="*/ 2445 w 3783"/>
              <a:gd name="T3" fmla="*/ 1305 h 2564"/>
              <a:gd name="T4" fmla="*/ 2325 w 3783"/>
              <a:gd name="T5" fmla="*/ 1555 h 2564"/>
              <a:gd name="T6" fmla="*/ 2339 w 3783"/>
              <a:gd name="T7" fmla="*/ 1843 h 2564"/>
              <a:gd name="T8" fmla="*/ 2483 w 3783"/>
              <a:gd name="T9" fmla="*/ 2080 h 2564"/>
              <a:gd name="T10" fmla="*/ 2719 w 3783"/>
              <a:gd name="T11" fmla="*/ 2222 h 2564"/>
              <a:gd name="T12" fmla="*/ 3007 w 3783"/>
              <a:gd name="T13" fmla="*/ 2237 h 2564"/>
              <a:gd name="T14" fmla="*/ 3258 w 3783"/>
              <a:gd name="T15" fmla="*/ 2117 h 2564"/>
              <a:gd name="T16" fmla="*/ 3422 w 3783"/>
              <a:gd name="T17" fmla="*/ 1897 h 2564"/>
              <a:gd name="T18" fmla="*/ 3464 w 3783"/>
              <a:gd name="T19" fmla="*/ 1613 h 2564"/>
              <a:gd name="T20" fmla="*/ 3369 w 3783"/>
              <a:gd name="T21" fmla="*/ 1349 h 2564"/>
              <a:gd name="T22" fmla="*/ 3166 w 3783"/>
              <a:gd name="T23" fmla="*/ 1165 h 2564"/>
              <a:gd name="T24" fmla="*/ 2891 w 3783"/>
              <a:gd name="T25" fmla="*/ 1096 h 2564"/>
              <a:gd name="T26" fmla="*/ 667 w 3783"/>
              <a:gd name="T27" fmla="*/ 1140 h 2564"/>
              <a:gd name="T28" fmla="*/ 447 w 3783"/>
              <a:gd name="T29" fmla="*/ 1305 h 2564"/>
              <a:gd name="T30" fmla="*/ 327 w 3783"/>
              <a:gd name="T31" fmla="*/ 1555 h 2564"/>
              <a:gd name="T32" fmla="*/ 341 w 3783"/>
              <a:gd name="T33" fmla="*/ 1843 h 2564"/>
              <a:gd name="T34" fmla="*/ 484 w 3783"/>
              <a:gd name="T35" fmla="*/ 2080 h 2564"/>
              <a:gd name="T36" fmla="*/ 720 w 3783"/>
              <a:gd name="T37" fmla="*/ 2222 h 2564"/>
              <a:gd name="T38" fmla="*/ 1008 w 3783"/>
              <a:gd name="T39" fmla="*/ 2237 h 2564"/>
              <a:gd name="T40" fmla="*/ 1259 w 3783"/>
              <a:gd name="T41" fmla="*/ 2117 h 2564"/>
              <a:gd name="T42" fmla="*/ 1423 w 3783"/>
              <a:gd name="T43" fmla="*/ 1897 h 2564"/>
              <a:gd name="T44" fmla="*/ 1465 w 3783"/>
              <a:gd name="T45" fmla="*/ 1613 h 2564"/>
              <a:gd name="T46" fmla="*/ 1370 w 3783"/>
              <a:gd name="T47" fmla="*/ 1349 h 2564"/>
              <a:gd name="T48" fmla="*/ 1167 w 3783"/>
              <a:gd name="T49" fmla="*/ 1165 h 2564"/>
              <a:gd name="T50" fmla="*/ 892 w 3783"/>
              <a:gd name="T51" fmla="*/ 1096 h 2564"/>
              <a:gd name="T52" fmla="*/ 1539 w 3783"/>
              <a:gd name="T53" fmla="*/ 48 h 2564"/>
              <a:gd name="T54" fmla="*/ 1701 w 3783"/>
              <a:gd name="T55" fmla="*/ 178 h 2564"/>
              <a:gd name="T56" fmla="*/ 1801 w 3783"/>
              <a:gd name="T57" fmla="*/ 418 h 2564"/>
              <a:gd name="T58" fmla="*/ 1750 w 3783"/>
              <a:gd name="T59" fmla="*/ 695 h 2564"/>
              <a:gd name="T60" fmla="*/ 2032 w 3783"/>
              <a:gd name="T61" fmla="*/ 695 h 2564"/>
              <a:gd name="T62" fmla="*/ 1981 w 3783"/>
              <a:gd name="T63" fmla="*/ 418 h 2564"/>
              <a:gd name="T64" fmla="*/ 2082 w 3783"/>
              <a:gd name="T65" fmla="*/ 178 h 2564"/>
              <a:gd name="T66" fmla="*/ 2244 w 3783"/>
              <a:gd name="T67" fmla="*/ 48 h 2564"/>
              <a:gd name="T68" fmla="*/ 2507 w 3783"/>
              <a:gd name="T69" fmla="*/ 2 h 2564"/>
              <a:gd name="T70" fmla="*/ 2749 w 3783"/>
              <a:gd name="T71" fmla="*/ 103 h 2564"/>
              <a:gd name="T72" fmla="*/ 2874 w 3783"/>
              <a:gd name="T73" fmla="*/ 256 h 2564"/>
              <a:gd name="T74" fmla="*/ 3407 w 3783"/>
              <a:gd name="T75" fmla="*/ 944 h 2564"/>
              <a:gd name="T76" fmla="*/ 3660 w 3783"/>
              <a:gd name="T77" fmla="*/ 1222 h 2564"/>
              <a:gd name="T78" fmla="*/ 3778 w 3783"/>
              <a:gd name="T79" fmla="*/ 1591 h 2564"/>
              <a:gd name="T80" fmla="*/ 3727 w 3783"/>
              <a:gd name="T81" fmla="*/ 1983 h 2564"/>
              <a:gd name="T82" fmla="*/ 3521 w 3783"/>
              <a:gd name="T83" fmla="*/ 2303 h 2564"/>
              <a:gd name="T84" fmla="*/ 3201 w 3783"/>
              <a:gd name="T85" fmla="*/ 2508 h 2564"/>
              <a:gd name="T86" fmla="*/ 2809 w 3783"/>
              <a:gd name="T87" fmla="*/ 2559 h 2564"/>
              <a:gd name="T88" fmla="*/ 2440 w 3783"/>
              <a:gd name="T89" fmla="*/ 2441 h 2564"/>
              <a:gd name="T90" fmla="*/ 2161 w 3783"/>
              <a:gd name="T91" fmla="*/ 2186 h 2564"/>
              <a:gd name="T92" fmla="*/ 2012 w 3783"/>
              <a:gd name="T93" fmla="*/ 1833 h 2564"/>
              <a:gd name="T94" fmla="*/ 2025 w 3783"/>
              <a:gd name="T95" fmla="*/ 1458 h 2564"/>
              <a:gd name="T96" fmla="*/ 1713 w 3783"/>
              <a:gd name="T97" fmla="*/ 1325 h 2564"/>
              <a:gd name="T98" fmla="*/ 1784 w 3783"/>
              <a:gd name="T99" fmla="*/ 1672 h 2564"/>
              <a:gd name="T100" fmla="*/ 1698 w 3783"/>
              <a:gd name="T101" fmla="*/ 2054 h 2564"/>
              <a:gd name="T102" fmla="*/ 1467 w 3783"/>
              <a:gd name="T103" fmla="*/ 2354 h 2564"/>
              <a:gd name="T104" fmla="*/ 1129 w 3783"/>
              <a:gd name="T105" fmla="*/ 2532 h 2564"/>
              <a:gd name="T106" fmla="*/ 732 w 3783"/>
              <a:gd name="T107" fmla="*/ 2549 h 2564"/>
              <a:gd name="T108" fmla="*/ 377 w 3783"/>
              <a:gd name="T109" fmla="*/ 2400 h 2564"/>
              <a:gd name="T110" fmla="*/ 122 w 3783"/>
              <a:gd name="T111" fmla="*/ 2122 h 2564"/>
              <a:gd name="T112" fmla="*/ 3 w 3783"/>
              <a:gd name="T113" fmla="*/ 1754 h 2564"/>
              <a:gd name="T114" fmla="*/ 56 w 3783"/>
              <a:gd name="T115" fmla="*/ 1361 h 2564"/>
              <a:gd name="T116" fmla="*/ 261 w 3783"/>
              <a:gd name="T117" fmla="*/ 1042 h 2564"/>
              <a:gd name="T118" fmla="*/ 873 w 3783"/>
              <a:gd name="T119" fmla="*/ 347 h 2564"/>
              <a:gd name="T120" fmla="*/ 995 w 3783"/>
              <a:gd name="T121" fmla="*/ 139 h 2564"/>
              <a:gd name="T122" fmla="*/ 1171 w 3783"/>
              <a:gd name="T123" fmla="*/ 28 h 2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83" h="2564">
                <a:moveTo>
                  <a:pt x="2891" y="1096"/>
                </a:moveTo>
                <a:lnTo>
                  <a:pt x="2831" y="1098"/>
                </a:lnTo>
                <a:lnTo>
                  <a:pt x="2774" y="1107"/>
                </a:lnTo>
                <a:lnTo>
                  <a:pt x="2719" y="1121"/>
                </a:lnTo>
                <a:lnTo>
                  <a:pt x="2666" y="1140"/>
                </a:lnTo>
                <a:lnTo>
                  <a:pt x="2616" y="1165"/>
                </a:lnTo>
                <a:lnTo>
                  <a:pt x="2567" y="1194"/>
                </a:lnTo>
                <a:lnTo>
                  <a:pt x="2524" y="1226"/>
                </a:lnTo>
                <a:lnTo>
                  <a:pt x="2483" y="1264"/>
                </a:lnTo>
                <a:lnTo>
                  <a:pt x="2445" y="1305"/>
                </a:lnTo>
                <a:lnTo>
                  <a:pt x="2413" y="1349"/>
                </a:lnTo>
                <a:lnTo>
                  <a:pt x="2383" y="1397"/>
                </a:lnTo>
                <a:lnTo>
                  <a:pt x="2359" y="1448"/>
                </a:lnTo>
                <a:lnTo>
                  <a:pt x="2339" y="1500"/>
                </a:lnTo>
                <a:lnTo>
                  <a:pt x="2325" y="1555"/>
                </a:lnTo>
                <a:lnTo>
                  <a:pt x="2316" y="1613"/>
                </a:lnTo>
                <a:lnTo>
                  <a:pt x="2314" y="1672"/>
                </a:lnTo>
                <a:lnTo>
                  <a:pt x="2316" y="1731"/>
                </a:lnTo>
                <a:lnTo>
                  <a:pt x="2325" y="1788"/>
                </a:lnTo>
                <a:lnTo>
                  <a:pt x="2339" y="1843"/>
                </a:lnTo>
                <a:lnTo>
                  <a:pt x="2359" y="1897"/>
                </a:lnTo>
                <a:lnTo>
                  <a:pt x="2383" y="1947"/>
                </a:lnTo>
                <a:lnTo>
                  <a:pt x="2413" y="1994"/>
                </a:lnTo>
                <a:lnTo>
                  <a:pt x="2445" y="2039"/>
                </a:lnTo>
                <a:lnTo>
                  <a:pt x="2483" y="2080"/>
                </a:lnTo>
                <a:lnTo>
                  <a:pt x="2524" y="2117"/>
                </a:lnTo>
                <a:lnTo>
                  <a:pt x="2567" y="2150"/>
                </a:lnTo>
                <a:lnTo>
                  <a:pt x="2616" y="2179"/>
                </a:lnTo>
                <a:lnTo>
                  <a:pt x="2666" y="2203"/>
                </a:lnTo>
                <a:lnTo>
                  <a:pt x="2719" y="2222"/>
                </a:lnTo>
                <a:lnTo>
                  <a:pt x="2774" y="2237"/>
                </a:lnTo>
                <a:lnTo>
                  <a:pt x="2831" y="2245"/>
                </a:lnTo>
                <a:lnTo>
                  <a:pt x="2891" y="2249"/>
                </a:lnTo>
                <a:lnTo>
                  <a:pt x="2949" y="2245"/>
                </a:lnTo>
                <a:lnTo>
                  <a:pt x="3007" y="2237"/>
                </a:lnTo>
                <a:lnTo>
                  <a:pt x="3062" y="2222"/>
                </a:lnTo>
                <a:lnTo>
                  <a:pt x="3115" y="2203"/>
                </a:lnTo>
                <a:lnTo>
                  <a:pt x="3166" y="2179"/>
                </a:lnTo>
                <a:lnTo>
                  <a:pt x="3213" y="2150"/>
                </a:lnTo>
                <a:lnTo>
                  <a:pt x="3258" y="2117"/>
                </a:lnTo>
                <a:lnTo>
                  <a:pt x="3299" y="2080"/>
                </a:lnTo>
                <a:lnTo>
                  <a:pt x="3336" y="2039"/>
                </a:lnTo>
                <a:lnTo>
                  <a:pt x="3369" y="1994"/>
                </a:lnTo>
                <a:lnTo>
                  <a:pt x="3398" y="1947"/>
                </a:lnTo>
                <a:lnTo>
                  <a:pt x="3422" y="1897"/>
                </a:lnTo>
                <a:lnTo>
                  <a:pt x="3441" y="1843"/>
                </a:lnTo>
                <a:lnTo>
                  <a:pt x="3456" y="1788"/>
                </a:lnTo>
                <a:lnTo>
                  <a:pt x="3464" y="1731"/>
                </a:lnTo>
                <a:lnTo>
                  <a:pt x="3468" y="1672"/>
                </a:lnTo>
                <a:lnTo>
                  <a:pt x="3464" y="1613"/>
                </a:lnTo>
                <a:lnTo>
                  <a:pt x="3456" y="1555"/>
                </a:lnTo>
                <a:lnTo>
                  <a:pt x="3441" y="1500"/>
                </a:lnTo>
                <a:lnTo>
                  <a:pt x="3422" y="1448"/>
                </a:lnTo>
                <a:lnTo>
                  <a:pt x="3398" y="1397"/>
                </a:lnTo>
                <a:lnTo>
                  <a:pt x="3369" y="1349"/>
                </a:lnTo>
                <a:lnTo>
                  <a:pt x="3336" y="1305"/>
                </a:lnTo>
                <a:lnTo>
                  <a:pt x="3299" y="1264"/>
                </a:lnTo>
                <a:lnTo>
                  <a:pt x="3258" y="1226"/>
                </a:lnTo>
                <a:lnTo>
                  <a:pt x="3213" y="1194"/>
                </a:lnTo>
                <a:lnTo>
                  <a:pt x="3166" y="1165"/>
                </a:lnTo>
                <a:lnTo>
                  <a:pt x="3115" y="1140"/>
                </a:lnTo>
                <a:lnTo>
                  <a:pt x="3062" y="1121"/>
                </a:lnTo>
                <a:lnTo>
                  <a:pt x="3007" y="1107"/>
                </a:lnTo>
                <a:lnTo>
                  <a:pt x="2949" y="1098"/>
                </a:lnTo>
                <a:lnTo>
                  <a:pt x="2891" y="1096"/>
                </a:lnTo>
                <a:close/>
                <a:moveTo>
                  <a:pt x="892" y="1096"/>
                </a:moveTo>
                <a:lnTo>
                  <a:pt x="832" y="1098"/>
                </a:lnTo>
                <a:lnTo>
                  <a:pt x="775" y="1107"/>
                </a:lnTo>
                <a:lnTo>
                  <a:pt x="720" y="1121"/>
                </a:lnTo>
                <a:lnTo>
                  <a:pt x="667" y="1140"/>
                </a:lnTo>
                <a:lnTo>
                  <a:pt x="617" y="1165"/>
                </a:lnTo>
                <a:lnTo>
                  <a:pt x="569" y="1194"/>
                </a:lnTo>
                <a:lnTo>
                  <a:pt x="525" y="1226"/>
                </a:lnTo>
                <a:lnTo>
                  <a:pt x="484" y="1264"/>
                </a:lnTo>
                <a:lnTo>
                  <a:pt x="447" y="1305"/>
                </a:lnTo>
                <a:lnTo>
                  <a:pt x="414" y="1349"/>
                </a:lnTo>
                <a:lnTo>
                  <a:pt x="384" y="1397"/>
                </a:lnTo>
                <a:lnTo>
                  <a:pt x="360" y="1448"/>
                </a:lnTo>
                <a:lnTo>
                  <a:pt x="341" y="1500"/>
                </a:lnTo>
                <a:lnTo>
                  <a:pt x="327" y="1555"/>
                </a:lnTo>
                <a:lnTo>
                  <a:pt x="318" y="1613"/>
                </a:lnTo>
                <a:lnTo>
                  <a:pt x="315" y="1672"/>
                </a:lnTo>
                <a:lnTo>
                  <a:pt x="318" y="1731"/>
                </a:lnTo>
                <a:lnTo>
                  <a:pt x="327" y="1788"/>
                </a:lnTo>
                <a:lnTo>
                  <a:pt x="341" y="1843"/>
                </a:lnTo>
                <a:lnTo>
                  <a:pt x="360" y="1897"/>
                </a:lnTo>
                <a:lnTo>
                  <a:pt x="384" y="1947"/>
                </a:lnTo>
                <a:lnTo>
                  <a:pt x="414" y="1994"/>
                </a:lnTo>
                <a:lnTo>
                  <a:pt x="447" y="2039"/>
                </a:lnTo>
                <a:lnTo>
                  <a:pt x="484" y="2080"/>
                </a:lnTo>
                <a:lnTo>
                  <a:pt x="525" y="2117"/>
                </a:lnTo>
                <a:lnTo>
                  <a:pt x="569" y="2150"/>
                </a:lnTo>
                <a:lnTo>
                  <a:pt x="617" y="2179"/>
                </a:lnTo>
                <a:lnTo>
                  <a:pt x="667" y="2203"/>
                </a:lnTo>
                <a:lnTo>
                  <a:pt x="720" y="2222"/>
                </a:lnTo>
                <a:lnTo>
                  <a:pt x="775" y="2237"/>
                </a:lnTo>
                <a:lnTo>
                  <a:pt x="832" y="2245"/>
                </a:lnTo>
                <a:lnTo>
                  <a:pt x="892" y="2249"/>
                </a:lnTo>
                <a:lnTo>
                  <a:pt x="951" y="2245"/>
                </a:lnTo>
                <a:lnTo>
                  <a:pt x="1008" y="2237"/>
                </a:lnTo>
                <a:lnTo>
                  <a:pt x="1063" y="2222"/>
                </a:lnTo>
                <a:lnTo>
                  <a:pt x="1117" y="2203"/>
                </a:lnTo>
                <a:lnTo>
                  <a:pt x="1167" y="2179"/>
                </a:lnTo>
                <a:lnTo>
                  <a:pt x="1214" y="2150"/>
                </a:lnTo>
                <a:lnTo>
                  <a:pt x="1259" y="2117"/>
                </a:lnTo>
                <a:lnTo>
                  <a:pt x="1300" y="2080"/>
                </a:lnTo>
                <a:lnTo>
                  <a:pt x="1337" y="2039"/>
                </a:lnTo>
                <a:lnTo>
                  <a:pt x="1370" y="1994"/>
                </a:lnTo>
                <a:lnTo>
                  <a:pt x="1399" y="1947"/>
                </a:lnTo>
                <a:lnTo>
                  <a:pt x="1423" y="1897"/>
                </a:lnTo>
                <a:lnTo>
                  <a:pt x="1443" y="1843"/>
                </a:lnTo>
                <a:lnTo>
                  <a:pt x="1457" y="1788"/>
                </a:lnTo>
                <a:lnTo>
                  <a:pt x="1465" y="1731"/>
                </a:lnTo>
                <a:lnTo>
                  <a:pt x="1469" y="1672"/>
                </a:lnTo>
                <a:lnTo>
                  <a:pt x="1465" y="1613"/>
                </a:lnTo>
                <a:lnTo>
                  <a:pt x="1457" y="1555"/>
                </a:lnTo>
                <a:lnTo>
                  <a:pt x="1443" y="1500"/>
                </a:lnTo>
                <a:lnTo>
                  <a:pt x="1423" y="1448"/>
                </a:lnTo>
                <a:lnTo>
                  <a:pt x="1399" y="1397"/>
                </a:lnTo>
                <a:lnTo>
                  <a:pt x="1370" y="1349"/>
                </a:lnTo>
                <a:lnTo>
                  <a:pt x="1337" y="1305"/>
                </a:lnTo>
                <a:lnTo>
                  <a:pt x="1300" y="1264"/>
                </a:lnTo>
                <a:lnTo>
                  <a:pt x="1259" y="1226"/>
                </a:lnTo>
                <a:lnTo>
                  <a:pt x="1214" y="1194"/>
                </a:lnTo>
                <a:lnTo>
                  <a:pt x="1167" y="1165"/>
                </a:lnTo>
                <a:lnTo>
                  <a:pt x="1117" y="1140"/>
                </a:lnTo>
                <a:lnTo>
                  <a:pt x="1063" y="1121"/>
                </a:lnTo>
                <a:lnTo>
                  <a:pt x="1008" y="1107"/>
                </a:lnTo>
                <a:lnTo>
                  <a:pt x="951" y="1098"/>
                </a:lnTo>
                <a:lnTo>
                  <a:pt x="892" y="1096"/>
                </a:lnTo>
                <a:close/>
                <a:moveTo>
                  <a:pt x="1330" y="0"/>
                </a:moveTo>
                <a:lnTo>
                  <a:pt x="1385" y="2"/>
                </a:lnTo>
                <a:lnTo>
                  <a:pt x="1439" y="11"/>
                </a:lnTo>
                <a:lnTo>
                  <a:pt x="1490" y="28"/>
                </a:lnTo>
                <a:lnTo>
                  <a:pt x="1539" y="48"/>
                </a:lnTo>
                <a:lnTo>
                  <a:pt x="1584" y="73"/>
                </a:lnTo>
                <a:lnTo>
                  <a:pt x="1626" y="103"/>
                </a:lnTo>
                <a:lnTo>
                  <a:pt x="1665" y="139"/>
                </a:lnTo>
                <a:lnTo>
                  <a:pt x="1666" y="139"/>
                </a:lnTo>
                <a:lnTo>
                  <a:pt x="1701" y="178"/>
                </a:lnTo>
                <a:lnTo>
                  <a:pt x="1730" y="220"/>
                </a:lnTo>
                <a:lnTo>
                  <a:pt x="1757" y="266"/>
                </a:lnTo>
                <a:lnTo>
                  <a:pt x="1777" y="314"/>
                </a:lnTo>
                <a:lnTo>
                  <a:pt x="1792" y="366"/>
                </a:lnTo>
                <a:lnTo>
                  <a:pt x="1801" y="418"/>
                </a:lnTo>
                <a:lnTo>
                  <a:pt x="1805" y="473"/>
                </a:lnTo>
                <a:lnTo>
                  <a:pt x="1801" y="533"/>
                </a:lnTo>
                <a:lnTo>
                  <a:pt x="1790" y="589"/>
                </a:lnTo>
                <a:lnTo>
                  <a:pt x="1773" y="643"/>
                </a:lnTo>
                <a:lnTo>
                  <a:pt x="1750" y="695"/>
                </a:lnTo>
                <a:lnTo>
                  <a:pt x="1721" y="743"/>
                </a:lnTo>
                <a:lnTo>
                  <a:pt x="1720" y="810"/>
                </a:lnTo>
                <a:lnTo>
                  <a:pt x="2063" y="810"/>
                </a:lnTo>
                <a:lnTo>
                  <a:pt x="2062" y="743"/>
                </a:lnTo>
                <a:lnTo>
                  <a:pt x="2032" y="695"/>
                </a:lnTo>
                <a:lnTo>
                  <a:pt x="2009" y="643"/>
                </a:lnTo>
                <a:lnTo>
                  <a:pt x="1992" y="589"/>
                </a:lnTo>
                <a:lnTo>
                  <a:pt x="1981" y="533"/>
                </a:lnTo>
                <a:lnTo>
                  <a:pt x="1978" y="473"/>
                </a:lnTo>
                <a:lnTo>
                  <a:pt x="1981" y="418"/>
                </a:lnTo>
                <a:lnTo>
                  <a:pt x="1991" y="366"/>
                </a:lnTo>
                <a:lnTo>
                  <a:pt x="2006" y="314"/>
                </a:lnTo>
                <a:lnTo>
                  <a:pt x="2026" y="266"/>
                </a:lnTo>
                <a:lnTo>
                  <a:pt x="2051" y="220"/>
                </a:lnTo>
                <a:lnTo>
                  <a:pt x="2082" y="178"/>
                </a:lnTo>
                <a:lnTo>
                  <a:pt x="2117" y="139"/>
                </a:lnTo>
                <a:lnTo>
                  <a:pt x="2117" y="139"/>
                </a:lnTo>
                <a:lnTo>
                  <a:pt x="2156" y="103"/>
                </a:lnTo>
                <a:lnTo>
                  <a:pt x="2198" y="73"/>
                </a:lnTo>
                <a:lnTo>
                  <a:pt x="2244" y="48"/>
                </a:lnTo>
                <a:lnTo>
                  <a:pt x="2292" y="28"/>
                </a:lnTo>
                <a:lnTo>
                  <a:pt x="2344" y="11"/>
                </a:lnTo>
                <a:lnTo>
                  <a:pt x="2397" y="2"/>
                </a:lnTo>
                <a:lnTo>
                  <a:pt x="2452" y="0"/>
                </a:lnTo>
                <a:lnTo>
                  <a:pt x="2507" y="2"/>
                </a:lnTo>
                <a:lnTo>
                  <a:pt x="2561" y="11"/>
                </a:lnTo>
                <a:lnTo>
                  <a:pt x="2611" y="28"/>
                </a:lnTo>
                <a:lnTo>
                  <a:pt x="2660" y="48"/>
                </a:lnTo>
                <a:lnTo>
                  <a:pt x="2706" y="73"/>
                </a:lnTo>
                <a:lnTo>
                  <a:pt x="2749" y="103"/>
                </a:lnTo>
                <a:lnTo>
                  <a:pt x="2786" y="139"/>
                </a:lnTo>
                <a:lnTo>
                  <a:pt x="2788" y="139"/>
                </a:lnTo>
                <a:lnTo>
                  <a:pt x="2820" y="175"/>
                </a:lnTo>
                <a:lnTo>
                  <a:pt x="2848" y="214"/>
                </a:lnTo>
                <a:lnTo>
                  <a:pt x="2874" y="256"/>
                </a:lnTo>
                <a:lnTo>
                  <a:pt x="2893" y="300"/>
                </a:lnTo>
                <a:lnTo>
                  <a:pt x="2909" y="347"/>
                </a:lnTo>
                <a:lnTo>
                  <a:pt x="2921" y="397"/>
                </a:lnTo>
                <a:lnTo>
                  <a:pt x="3344" y="903"/>
                </a:lnTo>
                <a:lnTo>
                  <a:pt x="3407" y="944"/>
                </a:lnTo>
                <a:lnTo>
                  <a:pt x="3466" y="990"/>
                </a:lnTo>
                <a:lnTo>
                  <a:pt x="3521" y="1042"/>
                </a:lnTo>
                <a:lnTo>
                  <a:pt x="3573" y="1098"/>
                </a:lnTo>
                <a:lnTo>
                  <a:pt x="3619" y="1158"/>
                </a:lnTo>
                <a:lnTo>
                  <a:pt x="3660" y="1222"/>
                </a:lnTo>
                <a:lnTo>
                  <a:pt x="3697" y="1289"/>
                </a:lnTo>
                <a:lnTo>
                  <a:pt x="3727" y="1361"/>
                </a:lnTo>
                <a:lnTo>
                  <a:pt x="3751" y="1435"/>
                </a:lnTo>
                <a:lnTo>
                  <a:pt x="3768" y="1512"/>
                </a:lnTo>
                <a:lnTo>
                  <a:pt x="3778" y="1591"/>
                </a:lnTo>
                <a:lnTo>
                  <a:pt x="3783" y="1672"/>
                </a:lnTo>
                <a:lnTo>
                  <a:pt x="3778" y="1754"/>
                </a:lnTo>
                <a:lnTo>
                  <a:pt x="3768" y="1833"/>
                </a:lnTo>
                <a:lnTo>
                  <a:pt x="3751" y="1908"/>
                </a:lnTo>
                <a:lnTo>
                  <a:pt x="3727" y="1983"/>
                </a:lnTo>
                <a:lnTo>
                  <a:pt x="3697" y="2054"/>
                </a:lnTo>
                <a:lnTo>
                  <a:pt x="3660" y="2122"/>
                </a:lnTo>
                <a:lnTo>
                  <a:pt x="3619" y="2186"/>
                </a:lnTo>
                <a:lnTo>
                  <a:pt x="3573" y="2247"/>
                </a:lnTo>
                <a:lnTo>
                  <a:pt x="3521" y="2303"/>
                </a:lnTo>
                <a:lnTo>
                  <a:pt x="3465" y="2354"/>
                </a:lnTo>
                <a:lnTo>
                  <a:pt x="3404" y="2400"/>
                </a:lnTo>
                <a:lnTo>
                  <a:pt x="3340" y="2441"/>
                </a:lnTo>
                <a:lnTo>
                  <a:pt x="3273" y="2478"/>
                </a:lnTo>
                <a:lnTo>
                  <a:pt x="3201" y="2508"/>
                </a:lnTo>
                <a:lnTo>
                  <a:pt x="3128" y="2532"/>
                </a:lnTo>
                <a:lnTo>
                  <a:pt x="3051" y="2549"/>
                </a:lnTo>
                <a:lnTo>
                  <a:pt x="2972" y="2559"/>
                </a:lnTo>
                <a:lnTo>
                  <a:pt x="2891" y="2564"/>
                </a:lnTo>
                <a:lnTo>
                  <a:pt x="2809" y="2559"/>
                </a:lnTo>
                <a:lnTo>
                  <a:pt x="2730" y="2549"/>
                </a:lnTo>
                <a:lnTo>
                  <a:pt x="2653" y="2532"/>
                </a:lnTo>
                <a:lnTo>
                  <a:pt x="2579" y="2508"/>
                </a:lnTo>
                <a:lnTo>
                  <a:pt x="2508" y="2478"/>
                </a:lnTo>
                <a:lnTo>
                  <a:pt x="2440" y="2441"/>
                </a:lnTo>
                <a:lnTo>
                  <a:pt x="2376" y="2400"/>
                </a:lnTo>
                <a:lnTo>
                  <a:pt x="2316" y="2354"/>
                </a:lnTo>
                <a:lnTo>
                  <a:pt x="2260" y="2303"/>
                </a:lnTo>
                <a:lnTo>
                  <a:pt x="2208" y="2247"/>
                </a:lnTo>
                <a:lnTo>
                  <a:pt x="2161" y="2186"/>
                </a:lnTo>
                <a:lnTo>
                  <a:pt x="2120" y="2122"/>
                </a:lnTo>
                <a:lnTo>
                  <a:pt x="2085" y="2054"/>
                </a:lnTo>
                <a:lnTo>
                  <a:pt x="2055" y="1983"/>
                </a:lnTo>
                <a:lnTo>
                  <a:pt x="2031" y="1908"/>
                </a:lnTo>
                <a:lnTo>
                  <a:pt x="2012" y="1833"/>
                </a:lnTo>
                <a:lnTo>
                  <a:pt x="2002" y="1754"/>
                </a:lnTo>
                <a:lnTo>
                  <a:pt x="1999" y="1672"/>
                </a:lnTo>
                <a:lnTo>
                  <a:pt x="2001" y="1599"/>
                </a:lnTo>
                <a:lnTo>
                  <a:pt x="2010" y="1527"/>
                </a:lnTo>
                <a:lnTo>
                  <a:pt x="2025" y="1458"/>
                </a:lnTo>
                <a:lnTo>
                  <a:pt x="2045" y="1390"/>
                </a:lnTo>
                <a:lnTo>
                  <a:pt x="2069" y="1325"/>
                </a:lnTo>
                <a:lnTo>
                  <a:pt x="2067" y="1242"/>
                </a:lnTo>
                <a:lnTo>
                  <a:pt x="1714" y="1242"/>
                </a:lnTo>
                <a:lnTo>
                  <a:pt x="1713" y="1325"/>
                </a:lnTo>
                <a:lnTo>
                  <a:pt x="1738" y="1390"/>
                </a:lnTo>
                <a:lnTo>
                  <a:pt x="1758" y="1458"/>
                </a:lnTo>
                <a:lnTo>
                  <a:pt x="1772" y="1527"/>
                </a:lnTo>
                <a:lnTo>
                  <a:pt x="1781" y="1599"/>
                </a:lnTo>
                <a:lnTo>
                  <a:pt x="1784" y="1672"/>
                </a:lnTo>
                <a:lnTo>
                  <a:pt x="1780" y="1754"/>
                </a:lnTo>
                <a:lnTo>
                  <a:pt x="1769" y="1833"/>
                </a:lnTo>
                <a:lnTo>
                  <a:pt x="1752" y="1908"/>
                </a:lnTo>
                <a:lnTo>
                  <a:pt x="1728" y="1983"/>
                </a:lnTo>
                <a:lnTo>
                  <a:pt x="1698" y="2054"/>
                </a:lnTo>
                <a:lnTo>
                  <a:pt x="1662" y="2122"/>
                </a:lnTo>
                <a:lnTo>
                  <a:pt x="1620" y="2186"/>
                </a:lnTo>
                <a:lnTo>
                  <a:pt x="1574" y="2247"/>
                </a:lnTo>
                <a:lnTo>
                  <a:pt x="1523" y="2303"/>
                </a:lnTo>
                <a:lnTo>
                  <a:pt x="1467" y="2354"/>
                </a:lnTo>
                <a:lnTo>
                  <a:pt x="1406" y="2400"/>
                </a:lnTo>
                <a:lnTo>
                  <a:pt x="1342" y="2441"/>
                </a:lnTo>
                <a:lnTo>
                  <a:pt x="1274" y="2478"/>
                </a:lnTo>
                <a:lnTo>
                  <a:pt x="1203" y="2508"/>
                </a:lnTo>
                <a:lnTo>
                  <a:pt x="1129" y="2532"/>
                </a:lnTo>
                <a:lnTo>
                  <a:pt x="1053" y="2549"/>
                </a:lnTo>
                <a:lnTo>
                  <a:pt x="974" y="2559"/>
                </a:lnTo>
                <a:lnTo>
                  <a:pt x="892" y="2564"/>
                </a:lnTo>
                <a:lnTo>
                  <a:pt x="811" y="2559"/>
                </a:lnTo>
                <a:lnTo>
                  <a:pt x="732" y="2549"/>
                </a:lnTo>
                <a:lnTo>
                  <a:pt x="655" y="2532"/>
                </a:lnTo>
                <a:lnTo>
                  <a:pt x="580" y="2508"/>
                </a:lnTo>
                <a:lnTo>
                  <a:pt x="509" y="2478"/>
                </a:lnTo>
                <a:lnTo>
                  <a:pt x="441" y="2441"/>
                </a:lnTo>
                <a:lnTo>
                  <a:pt x="377" y="2400"/>
                </a:lnTo>
                <a:lnTo>
                  <a:pt x="318" y="2354"/>
                </a:lnTo>
                <a:lnTo>
                  <a:pt x="261" y="2303"/>
                </a:lnTo>
                <a:lnTo>
                  <a:pt x="210" y="2247"/>
                </a:lnTo>
                <a:lnTo>
                  <a:pt x="163" y="2186"/>
                </a:lnTo>
                <a:lnTo>
                  <a:pt x="122" y="2122"/>
                </a:lnTo>
                <a:lnTo>
                  <a:pt x="86" y="2054"/>
                </a:lnTo>
                <a:lnTo>
                  <a:pt x="56" y="1983"/>
                </a:lnTo>
                <a:lnTo>
                  <a:pt x="32" y="1908"/>
                </a:lnTo>
                <a:lnTo>
                  <a:pt x="15" y="1833"/>
                </a:lnTo>
                <a:lnTo>
                  <a:pt x="3" y="1754"/>
                </a:lnTo>
                <a:lnTo>
                  <a:pt x="0" y="1672"/>
                </a:lnTo>
                <a:lnTo>
                  <a:pt x="3" y="1591"/>
                </a:lnTo>
                <a:lnTo>
                  <a:pt x="15" y="1512"/>
                </a:lnTo>
                <a:lnTo>
                  <a:pt x="32" y="1435"/>
                </a:lnTo>
                <a:lnTo>
                  <a:pt x="56" y="1361"/>
                </a:lnTo>
                <a:lnTo>
                  <a:pt x="86" y="1289"/>
                </a:lnTo>
                <a:lnTo>
                  <a:pt x="122" y="1222"/>
                </a:lnTo>
                <a:lnTo>
                  <a:pt x="163" y="1158"/>
                </a:lnTo>
                <a:lnTo>
                  <a:pt x="210" y="1098"/>
                </a:lnTo>
                <a:lnTo>
                  <a:pt x="261" y="1042"/>
                </a:lnTo>
                <a:lnTo>
                  <a:pt x="316" y="990"/>
                </a:lnTo>
                <a:lnTo>
                  <a:pt x="376" y="944"/>
                </a:lnTo>
                <a:lnTo>
                  <a:pt x="439" y="903"/>
                </a:lnTo>
                <a:lnTo>
                  <a:pt x="862" y="397"/>
                </a:lnTo>
                <a:lnTo>
                  <a:pt x="873" y="347"/>
                </a:lnTo>
                <a:lnTo>
                  <a:pt x="889" y="300"/>
                </a:lnTo>
                <a:lnTo>
                  <a:pt x="909" y="256"/>
                </a:lnTo>
                <a:lnTo>
                  <a:pt x="933" y="214"/>
                </a:lnTo>
                <a:lnTo>
                  <a:pt x="962" y="175"/>
                </a:lnTo>
                <a:lnTo>
                  <a:pt x="995" y="139"/>
                </a:lnTo>
                <a:lnTo>
                  <a:pt x="995" y="139"/>
                </a:lnTo>
                <a:lnTo>
                  <a:pt x="1034" y="103"/>
                </a:lnTo>
                <a:lnTo>
                  <a:pt x="1077" y="73"/>
                </a:lnTo>
                <a:lnTo>
                  <a:pt x="1123" y="48"/>
                </a:lnTo>
                <a:lnTo>
                  <a:pt x="1171" y="28"/>
                </a:lnTo>
                <a:lnTo>
                  <a:pt x="1222" y="11"/>
                </a:lnTo>
                <a:lnTo>
                  <a:pt x="1275" y="2"/>
                </a:lnTo>
                <a:lnTo>
                  <a:pt x="13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0"/>
          <p:cNvSpPr>
            <a:spLocks/>
          </p:cNvSpPr>
          <p:nvPr/>
        </p:nvSpPr>
        <p:spPr bwMode="auto">
          <a:xfrm>
            <a:off x="6184260" y="5937558"/>
            <a:ext cx="376241" cy="338710"/>
          </a:xfrm>
          <a:custGeom>
            <a:avLst/>
            <a:gdLst>
              <a:gd name="T0" fmla="*/ 0 w 5673"/>
              <a:gd name="T1" fmla="*/ 0 h 5108"/>
              <a:gd name="T2" fmla="*/ 444 w 5673"/>
              <a:gd name="T3" fmla="*/ 0 h 5108"/>
              <a:gd name="T4" fmla="*/ 444 w 5673"/>
              <a:gd name="T5" fmla="*/ 2634 h 5108"/>
              <a:gd name="T6" fmla="*/ 2231 w 5673"/>
              <a:gd name="T7" fmla="*/ 1382 h 5108"/>
              <a:gd name="T8" fmla="*/ 3390 w 5673"/>
              <a:gd name="T9" fmla="*/ 1849 h 5108"/>
              <a:gd name="T10" fmla="*/ 4668 w 5673"/>
              <a:gd name="T11" fmla="*/ 821 h 5108"/>
              <a:gd name="T12" fmla="*/ 4346 w 5673"/>
              <a:gd name="T13" fmla="*/ 425 h 5108"/>
              <a:gd name="T14" fmla="*/ 5508 w 5673"/>
              <a:gd name="T15" fmla="*/ 446 h 5108"/>
              <a:gd name="T16" fmla="*/ 5293 w 5673"/>
              <a:gd name="T17" fmla="*/ 1589 h 5108"/>
              <a:gd name="T18" fmla="*/ 4976 w 5673"/>
              <a:gd name="T19" fmla="*/ 1200 h 5108"/>
              <a:gd name="T20" fmla="*/ 3474 w 5673"/>
              <a:gd name="T21" fmla="*/ 2410 h 5108"/>
              <a:gd name="T22" fmla="*/ 2295 w 5673"/>
              <a:gd name="T23" fmla="*/ 1937 h 5108"/>
              <a:gd name="T24" fmla="*/ 444 w 5673"/>
              <a:gd name="T25" fmla="*/ 3233 h 5108"/>
              <a:gd name="T26" fmla="*/ 444 w 5673"/>
              <a:gd name="T27" fmla="*/ 4664 h 5108"/>
              <a:gd name="T28" fmla="*/ 868 w 5673"/>
              <a:gd name="T29" fmla="*/ 4664 h 5108"/>
              <a:gd name="T30" fmla="*/ 868 w 5673"/>
              <a:gd name="T31" fmla="*/ 3123 h 5108"/>
              <a:gd name="T32" fmla="*/ 1455 w 5673"/>
              <a:gd name="T33" fmla="*/ 2712 h 5108"/>
              <a:gd name="T34" fmla="*/ 1455 w 5673"/>
              <a:gd name="T35" fmla="*/ 4664 h 5108"/>
              <a:gd name="T36" fmla="*/ 2032 w 5673"/>
              <a:gd name="T37" fmla="*/ 4664 h 5108"/>
              <a:gd name="T38" fmla="*/ 2032 w 5673"/>
              <a:gd name="T39" fmla="*/ 2307 h 5108"/>
              <a:gd name="T40" fmla="*/ 2314 w 5673"/>
              <a:gd name="T41" fmla="*/ 2109 h 5108"/>
              <a:gd name="T42" fmla="*/ 2619 w 5673"/>
              <a:gd name="T43" fmla="*/ 2233 h 5108"/>
              <a:gd name="T44" fmla="*/ 2619 w 5673"/>
              <a:gd name="T45" fmla="*/ 4664 h 5108"/>
              <a:gd name="T46" fmla="*/ 3196 w 5673"/>
              <a:gd name="T47" fmla="*/ 4664 h 5108"/>
              <a:gd name="T48" fmla="*/ 3196 w 5673"/>
              <a:gd name="T49" fmla="*/ 2465 h 5108"/>
              <a:gd name="T50" fmla="*/ 3500 w 5673"/>
              <a:gd name="T51" fmla="*/ 2588 h 5108"/>
              <a:gd name="T52" fmla="*/ 3783 w 5673"/>
              <a:gd name="T53" fmla="*/ 2359 h 5108"/>
              <a:gd name="T54" fmla="*/ 3783 w 5673"/>
              <a:gd name="T55" fmla="*/ 4664 h 5108"/>
              <a:gd name="T56" fmla="*/ 4359 w 5673"/>
              <a:gd name="T57" fmla="*/ 4664 h 5108"/>
              <a:gd name="T58" fmla="*/ 4359 w 5673"/>
              <a:gd name="T59" fmla="*/ 1894 h 5108"/>
              <a:gd name="T60" fmla="*/ 4947 w 5673"/>
              <a:gd name="T61" fmla="*/ 1422 h 5108"/>
              <a:gd name="T62" fmla="*/ 4947 w 5673"/>
              <a:gd name="T63" fmla="*/ 4664 h 5108"/>
              <a:gd name="T64" fmla="*/ 5673 w 5673"/>
              <a:gd name="T65" fmla="*/ 4664 h 5108"/>
              <a:gd name="T66" fmla="*/ 5673 w 5673"/>
              <a:gd name="T67" fmla="*/ 5108 h 5108"/>
              <a:gd name="T68" fmla="*/ 222 w 5673"/>
              <a:gd name="T69" fmla="*/ 5108 h 5108"/>
              <a:gd name="T70" fmla="*/ 177 w 5673"/>
              <a:gd name="T71" fmla="*/ 5105 h 5108"/>
              <a:gd name="T72" fmla="*/ 136 w 5673"/>
              <a:gd name="T73" fmla="*/ 5091 h 5108"/>
              <a:gd name="T74" fmla="*/ 98 w 5673"/>
              <a:gd name="T75" fmla="*/ 5070 h 5108"/>
              <a:gd name="T76" fmla="*/ 65 w 5673"/>
              <a:gd name="T77" fmla="*/ 5044 h 5108"/>
              <a:gd name="T78" fmla="*/ 38 w 5673"/>
              <a:gd name="T79" fmla="*/ 5010 h 5108"/>
              <a:gd name="T80" fmla="*/ 17 w 5673"/>
              <a:gd name="T81" fmla="*/ 4972 h 5108"/>
              <a:gd name="T82" fmla="*/ 5 w 5673"/>
              <a:gd name="T83" fmla="*/ 4931 h 5108"/>
              <a:gd name="T84" fmla="*/ 0 w 5673"/>
              <a:gd name="T85" fmla="*/ 4886 h 5108"/>
              <a:gd name="T86" fmla="*/ 0 w 5673"/>
              <a:gd name="T87" fmla="*/ 0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73" h="5108">
                <a:moveTo>
                  <a:pt x="0" y="0"/>
                </a:moveTo>
                <a:lnTo>
                  <a:pt x="444" y="0"/>
                </a:lnTo>
                <a:lnTo>
                  <a:pt x="444" y="2634"/>
                </a:lnTo>
                <a:lnTo>
                  <a:pt x="2231" y="1382"/>
                </a:lnTo>
                <a:lnTo>
                  <a:pt x="3390" y="1849"/>
                </a:lnTo>
                <a:lnTo>
                  <a:pt x="4668" y="821"/>
                </a:lnTo>
                <a:lnTo>
                  <a:pt x="4346" y="425"/>
                </a:lnTo>
                <a:lnTo>
                  <a:pt x="5508" y="446"/>
                </a:lnTo>
                <a:lnTo>
                  <a:pt x="5293" y="1589"/>
                </a:lnTo>
                <a:lnTo>
                  <a:pt x="4976" y="1200"/>
                </a:lnTo>
                <a:lnTo>
                  <a:pt x="3474" y="2410"/>
                </a:lnTo>
                <a:lnTo>
                  <a:pt x="2295" y="1937"/>
                </a:lnTo>
                <a:lnTo>
                  <a:pt x="444" y="3233"/>
                </a:lnTo>
                <a:lnTo>
                  <a:pt x="444" y="4664"/>
                </a:lnTo>
                <a:lnTo>
                  <a:pt x="868" y="4664"/>
                </a:lnTo>
                <a:lnTo>
                  <a:pt x="868" y="3123"/>
                </a:lnTo>
                <a:lnTo>
                  <a:pt x="1455" y="2712"/>
                </a:lnTo>
                <a:lnTo>
                  <a:pt x="1455" y="4664"/>
                </a:lnTo>
                <a:lnTo>
                  <a:pt x="2032" y="4664"/>
                </a:lnTo>
                <a:lnTo>
                  <a:pt x="2032" y="2307"/>
                </a:lnTo>
                <a:lnTo>
                  <a:pt x="2314" y="2109"/>
                </a:lnTo>
                <a:lnTo>
                  <a:pt x="2619" y="2233"/>
                </a:lnTo>
                <a:lnTo>
                  <a:pt x="2619" y="4664"/>
                </a:lnTo>
                <a:lnTo>
                  <a:pt x="3196" y="4664"/>
                </a:lnTo>
                <a:lnTo>
                  <a:pt x="3196" y="2465"/>
                </a:lnTo>
                <a:lnTo>
                  <a:pt x="3500" y="2588"/>
                </a:lnTo>
                <a:lnTo>
                  <a:pt x="3783" y="2359"/>
                </a:lnTo>
                <a:lnTo>
                  <a:pt x="3783" y="4664"/>
                </a:lnTo>
                <a:lnTo>
                  <a:pt x="4359" y="4664"/>
                </a:lnTo>
                <a:lnTo>
                  <a:pt x="4359" y="1894"/>
                </a:lnTo>
                <a:lnTo>
                  <a:pt x="4947" y="1422"/>
                </a:lnTo>
                <a:lnTo>
                  <a:pt x="4947" y="4664"/>
                </a:lnTo>
                <a:lnTo>
                  <a:pt x="5673" y="4664"/>
                </a:lnTo>
                <a:lnTo>
                  <a:pt x="5673" y="5108"/>
                </a:lnTo>
                <a:lnTo>
                  <a:pt x="222" y="5108"/>
                </a:lnTo>
                <a:lnTo>
                  <a:pt x="177" y="5105"/>
                </a:lnTo>
                <a:lnTo>
                  <a:pt x="136" y="5091"/>
                </a:lnTo>
                <a:lnTo>
                  <a:pt x="98" y="5070"/>
                </a:lnTo>
                <a:lnTo>
                  <a:pt x="65" y="5044"/>
                </a:lnTo>
                <a:lnTo>
                  <a:pt x="38" y="5010"/>
                </a:lnTo>
                <a:lnTo>
                  <a:pt x="17" y="4972"/>
                </a:lnTo>
                <a:lnTo>
                  <a:pt x="5" y="4931"/>
                </a:lnTo>
                <a:lnTo>
                  <a:pt x="0" y="488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Rectangle 10"/>
          <p:cNvSpPr>
            <a:spLocks noChangeArrowheads="1"/>
          </p:cNvSpPr>
          <p:nvPr/>
        </p:nvSpPr>
        <p:spPr bwMode="gray">
          <a:xfrm>
            <a:off x="7008490" y="4522104"/>
            <a:ext cx="4160498" cy="381864"/>
          </a:xfrm>
          <a:prstGeom prst="rect">
            <a:avLst/>
          </a:prstGeom>
          <a:noFill/>
          <a:ln w="6350" algn="ctr">
            <a:noFill/>
            <a:miter lim="800000"/>
            <a:headEnd/>
            <a:tailEnd/>
          </a:ln>
        </p:spPr>
        <p:txBody>
          <a:bodyPr lIns="91440" tIns="91440" rIns="91440" bIns="91440"/>
          <a:lstStyle/>
          <a:p>
            <a:pPr marL="114300" lvl="1" indent="-114300">
              <a:spcBef>
                <a:spcPts val="600"/>
              </a:spcBef>
              <a:buSzPct val="100000"/>
              <a:buFont typeface="Arial"/>
              <a:buChar char="•"/>
            </a:pPr>
            <a:r>
              <a:rPr lang="en-US" sz="1100" dirty="0"/>
              <a:t>Streamlining significantly </a:t>
            </a:r>
            <a:r>
              <a:rPr lang="en-US" sz="1100" b="1" dirty="0"/>
              <a:t>increases contract compliance </a:t>
            </a:r>
            <a:r>
              <a:rPr lang="en-US" sz="1100" dirty="0"/>
              <a:t>while reducing labor costs</a:t>
            </a:r>
          </a:p>
        </p:txBody>
      </p:sp>
      <p:sp>
        <p:nvSpPr>
          <p:cNvPr id="43" name="Rectangle 10"/>
          <p:cNvSpPr>
            <a:spLocks noChangeArrowheads="1"/>
          </p:cNvSpPr>
          <p:nvPr/>
        </p:nvSpPr>
        <p:spPr bwMode="gray">
          <a:xfrm>
            <a:off x="6372379" y="4930623"/>
            <a:ext cx="4874191" cy="381864"/>
          </a:xfrm>
          <a:prstGeom prst="rect">
            <a:avLst/>
          </a:prstGeom>
          <a:noFill/>
          <a:ln w="6350" algn="ctr">
            <a:noFill/>
            <a:miter lim="800000"/>
            <a:headEnd/>
            <a:tailEnd/>
          </a:ln>
        </p:spPr>
        <p:txBody>
          <a:bodyPr lIns="91440" tIns="91440" rIns="91440" bIns="91440"/>
          <a:lstStyle/>
          <a:p>
            <a:pPr marL="114300" lvl="1" indent="-114300">
              <a:spcBef>
                <a:spcPts val="600"/>
              </a:spcBef>
              <a:buSzPct val="100000"/>
              <a:buFont typeface="Arial"/>
              <a:buChar char="•"/>
            </a:pPr>
            <a:r>
              <a:rPr lang="en-US" sz="1100" dirty="0"/>
              <a:t>Eliminating sub-optimal processes and improving remaining options results in a </a:t>
            </a:r>
            <a:r>
              <a:rPr lang="en-US" sz="1100" b="1" dirty="0"/>
              <a:t>simpler more efficient process</a:t>
            </a:r>
          </a:p>
        </p:txBody>
      </p:sp>
      <p:sp>
        <p:nvSpPr>
          <p:cNvPr id="44" name="Rectangle 10"/>
          <p:cNvSpPr>
            <a:spLocks noChangeArrowheads="1"/>
          </p:cNvSpPr>
          <p:nvPr/>
        </p:nvSpPr>
        <p:spPr bwMode="gray">
          <a:xfrm>
            <a:off x="6372378" y="5378897"/>
            <a:ext cx="4874191" cy="381864"/>
          </a:xfrm>
          <a:prstGeom prst="rect">
            <a:avLst/>
          </a:prstGeom>
          <a:noFill/>
          <a:ln w="6350" algn="ctr">
            <a:noFill/>
            <a:miter lim="800000"/>
            <a:headEnd/>
            <a:tailEnd/>
          </a:ln>
        </p:spPr>
        <p:txBody>
          <a:bodyPr lIns="91440" tIns="91440" rIns="91440" bIns="91440"/>
          <a:lstStyle/>
          <a:p>
            <a:pPr marL="114300" lvl="1" indent="-114300">
              <a:spcBef>
                <a:spcPts val="600"/>
              </a:spcBef>
              <a:buSzPct val="100000"/>
              <a:buFont typeface="Arial"/>
              <a:buChar char="•"/>
            </a:pPr>
            <a:r>
              <a:rPr lang="en-US" sz="1100" dirty="0"/>
              <a:t>Clearly defined Buying Channels yield </a:t>
            </a:r>
            <a:r>
              <a:rPr lang="en-US" sz="1100" b="1" dirty="0"/>
              <a:t>greater data visibility </a:t>
            </a:r>
            <a:r>
              <a:rPr lang="en-US" sz="1100" dirty="0"/>
              <a:t>which supports continuous improvement </a:t>
            </a:r>
          </a:p>
        </p:txBody>
      </p:sp>
      <p:sp>
        <p:nvSpPr>
          <p:cNvPr id="45" name="TextBox 44"/>
          <p:cNvSpPr txBox="1"/>
          <p:nvPr/>
        </p:nvSpPr>
        <p:spPr>
          <a:xfrm>
            <a:off x="6518538" y="1992261"/>
            <a:ext cx="4680121" cy="736768"/>
          </a:xfrm>
          <a:prstGeom prst="rect">
            <a:avLst/>
          </a:prstGeom>
          <a:noFill/>
        </p:spPr>
        <p:txBody>
          <a:bodyPr wrap="square" rtlCol="0">
            <a:noAutofit/>
          </a:bodyPr>
          <a:lstStyle/>
          <a:p>
            <a:pPr marL="285750" indent="-285750">
              <a:buFontTx/>
              <a:buChar char="‒"/>
            </a:pPr>
            <a:r>
              <a:rPr lang="en-US" sz="1100" dirty="0" smtClean="0"/>
              <a:t>How should certain types of spends (capital, direct or indirect) be purchased?</a:t>
            </a:r>
            <a:endParaRPr lang="en-US" sz="1100" dirty="0"/>
          </a:p>
          <a:p>
            <a:pPr marL="285750" indent="-285750">
              <a:buFontTx/>
              <a:buChar char="‒"/>
            </a:pPr>
            <a:r>
              <a:rPr lang="en-US" sz="1100" dirty="0" smtClean="0"/>
              <a:t>What is it satisfactory for a purchase to be completed with invoice only?</a:t>
            </a:r>
          </a:p>
        </p:txBody>
      </p:sp>
    </p:spTree>
    <p:extLst>
      <p:ext uri="{BB962C8B-B14F-4D97-AF65-F5344CB8AC3E}">
        <p14:creationId xmlns:p14="http://schemas.microsoft.com/office/powerpoint/2010/main" val="77102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Buying Channel: </a:t>
            </a:r>
            <a:r>
              <a:rPr lang="en-US" b="1" dirty="0" smtClean="0">
                <a:solidFill>
                  <a:schemeClr val="tx1"/>
                </a:solidFill>
              </a:rPr>
              <a:t>Non-Catalog with Purchase Order</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31</a:t>
            </a:fld>
            <a:endParaRPr lang="en-US" dirty="0"/>
          </a:p>
        </p:txBody>
      </p:sp>
      <p:sp>
        <p:nvSpPr>
          <p:cNvPr id="55" name="Rectangle 54"/>
          <p:cNvSpPr/>
          <p:nvPr/>
        </p:nvSpPr>
        <p:spPr bwMode="gray">
          <a:xfrm flipH="1">
            <a:off x="1105231" y="701088"/>
            <a:ext cx="9947082" cy="3942077"/>
          </a:xfrm>
          <a:prstGeom prst="rect">
            <a:avLst/>
          </a:prstGeom>
          <a:solidFill>
            <a:schemeClr val="tx1">
              <a:lumMod val="50000"/>
              <a:lumOff val="50000"/>
            </a:schemeClr>
          </a:solidFill>
          <a:ln w="12700" cap="rnd" algn="ctr">
            <a:solidFill>
              <a:schemeClr val="tx2"/>
            </a:solidFill>
            <a:miter lim="800000"/>
            <a:headEnd/>
            <a:tailEnd/>
          </a:ln>
        </p:spPr>
        <p:txBody>
          <a:bodyPr rtlCol="0" anchor="t" anchorCtr="0"/>
          <a:lstStyle/>
          <a:p>
            <a:pPr marL="112713">
              <a:spcBef>
                <a:spcPts val="600"/>
              </a:spcBef>
            </a:pPr>
            <a:endParaRPr lang="en-US" sz="1100" dirty="0"/>
          </a:p>
          <a:p>
            <a:pPr marL="284163" indent="-171450" algn="l">
              <a:spcBef>
                <a:spcPts val="600"/>
              </a:spcBef>
              <a:buFont typeface="Arial" panose="020B0604020202020204" pitchFamily="34" charset="0"/>
              <a:buChar char="•"/>
            </a:pPr>
            <a:endParaRPr lang="en-US" sz="1100" dirty="0" smtClean="0"/>
          </a:p>
        </p:txBody>
      </p:sp>
      <p:sp>
        <p:nvSpPr>
          <p:cNvPr id="56" name="Rectangle 55"/>
          <p:cNvSpPr/>
          <p:nvPr/>
        </p:nvSpPr>
        <p:spPr>
          <a:xfrm>
            <a:off x="4113681" y="348762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Demand driven goods</a:t>
            </a:r>
          </a:p>
        </p:txBody>
      </p:sp>
      <p:sp>
        <p:nvSpPr>
          <p:cNvPr id="57" name="Rectangle 56"/>
          <p:cNvSpPr/>
          <p:nvPr/>
        </p:nvSpPr>
        <p:spPr>
          <a:xfrm>
            <a:off x="5656172" y="23631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Fiscal</a:t>
            </a:r>
          </a:p>
        </p:txBody>
      </p:sp>
      <p:sp>
        <p:nvSpPr>
          <p:cNvPr id="58" name="Rectangle 57"/>
          <p:cNvSpPr/>
          <p:nvPr/>
        </p:nvSpPr>
        <p:spPr>
          <a:xfrm>
            <a:off x="4882040" y="2922118"/>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Preferred supplier</a:t>
            </a:r>
          </a:p>
        </p:txBody>
      </p:sp>
      <p:sp>
        <p:nvSpPr>
          <p:cNvPr id="59" name="Rectangle 58"/>
          <p:cNvSpPr/>
          <p:nvPr/>
        </p:nvSpPr>
        <p:spPr>
          <a:xfrm>
            <a:off x="6434626" y="23631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Auto </a:t>
            </a:r>
          </a:p>
          <a:p>
            <a:pPr algn="ctr"/>
            <a:r>
              <a:rPr lang="en-US" sz="800" dirty="0">
                <a:solidFill>
                  <a:schemeClr val="bg1"/>
                </a:solidFill>
              </a:rPr>
              <a:t>release</a:t>
            </a:r>
          </a:p>
        </p:txBody>
      </p:sp>
      <p:sp>
        <p:nvSpPr>
          <p:cNvPr id="60" name="Rectangle 59"/>
          <p:cNvSpPr/>
          <p:nvPr/>
        </p:nvSpPr>
        <p:spPr>
          <a:xfrm>
            <a:off x="7981806" y="23631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Electronic via network</a:t>
            </a:r>
          </a:p>
        </p:txBody>
      </p:sp>
      <p:sp>
        <p:nvSpPr>
          <p:cNvPr id="61" name="Rectangle 60"/>
          <p:cNvSpPr/>
          <p:nvPr/>
        </p:nvSpPr>
        <p:spPr>
          <a:xfrm>
            <a:off x="9502930" y="2922118"/>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P-Card</a:t>
            </a:r>
          </a:p>
        </p:txBody>
      </p:sp>
      <p:sp>
        <p:nvSpPr>
          <p:cNvPr id="62" name="Rectangle 61"/>
          <p:cNvSpPr/>
          <p:nvPr/>
        </p:nvSpPr>
        <p:spPr>
          <a:xfrm>
            <a:off x="4113681" y="2922118"/>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Non-catalog</a:t>
            </a:r>
          </a:p>
          <a:p>
            <a:pPr algn="ctr"/>
            <a:r>
              <a:rPr lang="en-US" sz="800" dirty="0">
                <a:solidFill>
                  <a:schemeClr val="bg1"/>
                </a:solidFill>
              </a:rPr>
              <a:t>free form request</a:t>
            </a:r>
          </a:p>
        </p:txBody>
      </p:sp>
      <p:sp>
        <p:nvSpPr>
          <p:cNvPr id="63" name="Rectangle 62"/>
          <p:cNvSpPr/>
          <p:nvPr/>
        </p:nvSpPr>
        <p:spPr>
          <a:xfrm>
            <a:off x="5656172" y="2922118"/>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Buyer</a:t>
            </a:r>
          </a:p>
        </p:txBody>
      </p:sp>
      <p:sp>
        <p:nvSpPr>
          <p:cNvPr id="64" name="Rectangle 63"/>
          <p:cNvSpPr/>
          <p:nvPr/>
        </p:nvSpPr>
        <p:spPr>
          <a:xfrm>
            <a:off x="6434626" y="2922118"/>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Manual</a:t>
            </a:r>
          </a:p>
        </p:txBody>
      </p:sp>
      <p:sp>
        <p:nvSpPr>
          <p:cNvPr id="65" name="Rectangle 64"/>
          <p:cNvSpPr/>
          <p:nvPr/>
        </p:nvSpPr>
        <p:spPr>
          <a:xfrm>
            <a:off x="9502930" y="348762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Check request</a:t>
            </a:r>
          </a:p>
        </p:txBody>
      </p:sp>
      <p:sp>
        <p:nvSpPr>
          <p:cNvPr id="66" name="Rectangle 65"/>
          <p:cNvSpPr/>
          <p:nvPr/>
        </p:nvSpPr>
        <p:spPr>
          <a:xfrm>
            <a:off x="7981806" y="2922118"/>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Email</a:t>
            </a:r>
          </a:p>
        </p:txBody>
      </p:sp>
      <p:sp>
        <p:nvSpPr>
          <p:cNvPr id="67" name="Rectangle 66"/>
          <p:cNvSpPr/>
          <p:nvPr/>
        </p:nvSpPr>
        <p:spPr>
          <a:xfrm>
            <a:off x="4882040" y="4053127"/>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New supplier</a:t>
            </a:r>
          </a:p>
        </p:txBody>
      </p:sp>
      <p:sp>
        <p:nvSpPr>
          <p:cNvPr id="68" name="Rectangle 67"/>
          <p:cNvSpPr/>
          <p:nvPr/>
        </p:nvSpPr>
        <p:spPr>
          <a:xfrm>
            <a:off x="5656172" y="348762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Sourcing</a:t>
            </a:r>
          </a:p>
        </p:txBody>
      </p:sp>
      <p:sp>
        <p:nvSpPr>
          <p:cNvPr id="69" name="Rectangle 68"/>
          <p:cNvSpPr/>
          <p:nvPr/>
        </p:nvSpPr>
        <p:spPr>
          <a:xfrm>
            <a:off x="6434626" y="348762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3rd party platform</a:t>
            </a:r>
          </a:p>
        </p:txBody>
      </p:sp>
      <p:sp>
        <p:nvSpPr>
          <p:cNvPr id="70" name="Rectangle 69"/>
          <p:cNvSpPr/>
          <p:nvPr/>
        </p:nvSpPr>
        <p:spPr>
          <a:xfrm>
            <a:off x="4113681" y="4053127"/>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3rd party platform</a:t>
            </a:r>
          </a:p>
        </p:txBody>
      </p:sp>
      <p:sp>
        <p:nvSpPr>
          <p:cNvPr id="71" name="Rectangle 70"/>
          <p:cNvSpPr/>
          <p:nvPr/>
        </p:nvSpPr>
        <p:spPr>
          <a:xfrm>
            <a:off x="7981806" y="34876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Paper</a:t>
            </a:r>
          </a:p>
        </p:txBody>
      </p:sp>
      <p:sp>
        <p:nvSpPr>
          <p:cNvPr id="72" name="Rectangle 71"/>
          <p:cNvSpPr/>
          <p:nvPr/>
        </p:nvSpPr>
        <p:spPr>
          <a:xfrm>
            <a:off x="9502930" y="23631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Payment run</a:t>
            </a:r>
          </a:p>
        </p:txBody>
      </p:sp>
      <p:sp>
        <p:nvSpPr>
          <p:cNvPr id="73" name="Rectangle 72"/>
          <p:cNvSpPr/>
          <p:nvPr/>
        </p:nvSpPr>
        <p:spPr>
          <a:xfrm>
            <a:off x="6434626" y="405910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No PO</a:t>
            </a:r>
          </a:p>
        </p:txBody>
      </p:sp>
      <p:sp>
        <p:nvSpPr>
          <p:cNvPr id="74" name="Rectangle 73"/>
          <p:cNvSpPr/>
          <p:nvPr/>
        </p:nvSpPr>
        <p:spPr>
          <a:xfrm>
            <a:off x="9502930" y="4053127"/>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T&amp;E</a:t>
            </a:r>
          </a:p>
        </p:txBody>
      </p:sp>
      <p:sp>
        <p:nvSpPr>
          <p:cNvPr id="75" name="Rectangle 74"/>
          <p:cNvSpPr/>
          <p:nvPr/>
        </p:nvSpPr>
        <p:spPr>
          <a:xfrm>
            <a:off x="7211516" y="23631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smtClean="0">
                <a:solidFill>
                  <a:schemeClr val="bg1"/>
                </a:solidFill>
              </a:rPr>
              <a:t>OC - Auto </a:t>
            </a:r>
            <a:r>
              <a:rPr lang="en-US" sz="800" dirty="0">
                <a:solidFill>
                  <a:schemeClr val="bg1"/>
                </a:solidFill>
              </a:rPr>
              <a:t>via supplier network</a:t>
            </a:r>
          </a:p>
        </p:txBody>
      </p:sp>
      <p:sp>
        <p:nvSpPr>
          <p:cNvPr id="76" name="Rectangle 75"/>
          <p:cNvSpPr/>
          <p:nvPr/>
        </p:nvSpPr>
        <p:spPr>
          <a:xfrm>
            <a:off x="7211516" y="348762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3rd party platform </a:t>
            </a:r>
          </a:p>
        </p:txBody>
      </p:sp>
      <p:sp>
        <p:nvSpPr>
          <p:cNvPr id="77" name="Rectangle 76"/>
          <p:cNvSpPr/>
          <p:nvPr/>
        </p:nvSpPr>
        <p:spPr>
          <a:xfrm>
            <a:off x="8742368" y="23631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Auto reconcile / </a:t>
            </a:r>
          </a:p>
          <a:p>
            <a:pPr algn="ctr"/>
            <a:r>
              <a:rPr lang="en-US" sz="800" dirty="0">
                <a:solidFill>
                  <a:schemeClr val="bg1"/>
                </a:solidFill>
              </a:rPr>
              <a:t>auto reject</a:t>
            </a:r>
          </a:p>
        </p:txBody>
      </p:sp>
      <p:sp>
        <p:nvSpPr>
          <p:cNvPr id="78" name="Rectangle 77"/>
          <p:cNvSpPr/>
          <p:nvPr/>
        </p:nvSpPr>
        <p:spPr>
          <a:xfrm>
            <a:off x="7211516" y="2922118"/>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GR or SC – Manual in Ariba</a:t>
            </a:r>
          </a:p>
        </p:txBody>
      </p:sp>
      <p:sp>
        <p:nvSpPr>
          <p:cNvPr id="79" name="Rectangle 78"/>
          <p:cNvSpPr/>
          <p:nvPr/>
        </p:nvSpPr>
        <p:spPr>
          <a:xfrm>
            <a:off x="4113681" y="235661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Catalog</a:t>
            </a:r>
          </a:p>
        </p:txBody>
      </p:sp>
      <p:sp>
        <p:nvSpPr>
          <p:cNvPr id="80" name="Rectangle 79"/>
          <p:cNvSpPr/>
          <p:nvPr/>
        </p:nvSpPr>
        <p:spPr>
          <a:xfrm>
            <a:off x="8742368" y="3487623"/>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Manual Process</a:t>
            </a:r>
          </a:p>
        </p:txBody>
      </p:sp>
      <p:sp>
        <p:nvSpPr>
          <p:cNvPr id="81" name="Rectangle 80"/>
          <p:cNvSpPr/>
          <p:nvPr/>
        </p:nvSpPr>
        <p:spPr>
          <a:xfrm>
            <a:off x="8742368" y="2922118"/>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Workflow to exception handler</a:t>
            </a:r>
          </a:p>
        </p:txBody>
      </p:sp>
      <p:sp>
        <p:nvSpPr>
          <p:cNvPr id="82" name="Rectangle 81"/>
          <p:cNvSpPr/>
          <p:nvPr/>
        </p:nvSpPr>
        <p:spPr>
          <a:xfrm>
            <a:off x="4882040" y="2359798"/>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Pre-selected preferred supplier</a:t>
            </a:r>
          </a:p>
        </p:txBody>
      </p:sp>
      <p:sp>
        <p:nvSpPr>
          <p:cNvPr id="83" name="Rectangle 82"/>
          <p:cNvSpPr/>
          <p:nvPr/>
        </p:nvSpPr>
        <p:spPr>
          <a:xfrm>
            <a:off x="5656172" y="4053127"/>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Other approval </a:t>
            </a:r>
          </a:p>
        </p:txBody>
      </p:sp>
      <p:sp>
        <p:nvSpPr>
          <p:cNvPr id="84" name="Oval 32"/>
          <p:cNvSpPr>
            <a:spLocks noChangeArrowheads="1"/>
          </p:cNvSpPr>
          <p:nvPr>
            <p:custDataLst>
              <p:tags r:id="rId1"/>
            </p:custDataLst>
          </p:nvPr>
        </p:nvSpPr>
        <p:spPr bwMode="gray">
          <a:xfrm>
            <a:off x="2938202" y="6546828"/>
            <a:ext cx="155075" cy="138454"/>
          </a:xfrm>
          <a:prstGeom prst="ellipse">
            <a:avLst/>
          </a:prstGeom>
          <a:solidFill>
            <a:srgbClr val="D1ECA0"/>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85" name="Oval 34"/>
          <p:cNvSpPr>
            <a:spLocks noChangeAspect="1" noChangeArrowheads="1"/>
          </p:cNvSpPr>
          <p:nvPr>
            <p:custDataLst>
              <p:tags r:id="rId2"/>
            </p:custDataLst>
          </p:nvPr>
        </p:nvSpPr>
        <p:spPr bwMode="gray">
          <a:xfrm>
            <a:off x="4199651" y="6546248"/>
            <a:ext cx="157714" cy="135690"/>
          </a:xfrm>
          <a:prstGeom prst="ellipse">
            <a:avLst/>
          </a:prstGeom>
          <a:solidFill>
            <a:schemeClr val="accent4"/>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86" name="Oval 40"/>
          <p:cNvSpPr>
            <a:spLocks noChangeAspect="1" noChangeArrowheads="1"/>
          </p:cNvSpPr>
          <p:nvPr>
            <p:custDataLst>
              <p:tags r:id="rId3"/>
            </p:custDataLst>
          </p:nvPr>
        </p:nvSpPr>
        <p:spPr bwMode="gray">
          <a:xfrm>
            <a:off x="5663395" y="6552198"/>
            <a:ext cx="156280" cy="134423"/>
          </a:xfrm>
          <a:prstGeom prst="ellipse">
            <a:avLst/>
          </a:prstGeom>
          <a:solidFill>
            <a:srgbClr val="FF0000"/>
          </a:solidFill>
          <a:ln w="12700">
            <a:noFill/>
            <a:round/>
            <a:headEnd/>
            <a:tailEnd/>
          </a:ln>
        </p:spPr>
        <p:txBody>
          <a:bodyPr vert="eaVert" wrap="none" anchor="ctr"/>
          <a:lstStyle/>
          <a:p>
            <a:pPr algn="ctr" fontAlgn="base">
              <a:spcBef>
                <a:spcPct val="0"/>
              </a:spcBef>
              <a:spcAft>
                <a:spcPct val="0"/>
              </a:spcAft>
            </a:pPr>
            <a:endParaRPr lang="en-US" sz="1600" kern="0" dirty="0">
              <a:solidFill>
                <a:srgbClr val="000000"/>
              </a:solidFill>
              <a:cs typeface="Arial" charset="0"/>
            </a:endParaRPr>
          </a:p>
        </p:txBody>
      </p:sp>
      <p:sp>
        <p:nvSpPr>
          <p:cNvPr id="87" name="TextBox 86"/>
          <p:cNvSpPr txBox="1"/>
          <p:nvPr/>
        </p:nvSpPr>
        <p:spPr bwMode="gray">
          <a:xfrm>
            <a:off x="7325246" y="6535616"/>
            <a:ext cx="1199003" cy="196644"/>
          </a:xfrm>
          <a:prstGeom prst="rect">
            <a:avLst/>
          </a:prstGeom>
          <a:noFill/>
          <a:ln w="9525">
            <a:noFill/>
            <a:miter lim="800000"/>
            <a:headEnd/>
            <a:tailEnd/>
          </a:ln>
        </p:spPr>
        <p:txBody>
          <a:bodyPr wrap="square" lIns="0" tIns="0" rIns="0" bIns="0" rtlCol="0" anchor="ctr" anchorCtr="0">
            <a:noAutofit/>
          </a:bodyPr>
          <a:lstStyle/>
          <a:p>
            <a:pPr eaLnBrk="0" fontAlgn="base" hangingPunct="0">
              <a:lnSpc>
                <a:spcPct val="106000"/>
              </a:lnSpc>
              <a:spcBef>
                <a:spcPct val="0"/>
              </a:spcBef>
              <a:spcAft>
                <a:spcPct val="0"/>
              </a:spcAft>
            </a:pPr>
            <a:r>
              <a:rPr lang="en-US" sz="800" b="1" dirty="0" smtClean="0">
                <a:cs typeface="Arial" charset="0"/>
              </a:rPr>
              <a:t>Applicable</a:t>
            </a:r>
            <a:endParaRPr lang="en-US" sz="800" b="1" dirty="0">
              <a:cs typeface="Arial" charset="0"/>
            </a:endParaRPr>
          </a:p>
        </p:txBody>
      </p:sp>
      <p:sp>
        <p:nvSpPr>
          <p:cNvPr id="88" name="TextBox 87"/>
          <p:cNvSpPr txBox="1"/>
          <p:nvPr/>
        </p:nvSpPr>
        <p:spPr bwMode="gray">
          <a:xfrm>
            <a:off x="4422948" y="6561403"/>
            <a:ext cx="1197455" cy="126645"/>
          </a:xfrm>
          <a:prstGeom prst="rect">
            <a:avLst/>
          </a:prstGeom>
          <a:noFill/>
          <a:ln w="9525">
            <a:noFill/>
            <a:miter lim="800000"/>
            <a:headEnd/>
            <a:tailEnd/>
          </a:ln>
        </p:spPr>
        <p:txBody>
          <a:bodyPr wrap="square" lIns="0" tIns="0" rIns="0" bIns="0" rtlCol="0" anchor="ctr" anchorCtr="0">
            <a:noAutofit/>
          </a:bodyPr>
          <a:lstStyle/>
          <a:p>
            <a:pPr eaLnBrk="0" hangingPunct="0">
              <a:lnSpc>
                <a:spcPct val="106000"/>
              </a:lnSpc>
            </a:pPr>
            <a:r>
              <a:rPr lang="en-US" sz="800" b="1" dirty="0" smtClean="0">
                <a:cs typeface="Arial" charset="0"/>
              </a:rPr>
              <a:t>Medium Complexity</a:t>
            </a:r>
            <a:endParaRPr lang="en-US" sz="800" b="1" dirty="0">
              <a:cs typeface="Arial" charset="0"/>
            </a:endParaRPr>
          </a:p>
        </p:txBody>
      </p:sp>
      <p:sp>
        <p:nvSpPr>
          <p:cNvPr id="89" name="TextBox 88"/>
          <p:cNvSpPr txBox="1"/>
          <p:nvPr/>
        </p:nvSpPr>
        <p:spPr bwMode="gray">
          <a:xfrm>
            <a:off x="3139170" y="6532552"/>
            <a:ext cx="1021292" cy="184346"/>
          </a:xfrm>
          <a:prstGeom prst="rect">
            <a:avLst/>
          </a:prstGeom>
          <a:noFill/>
          <a:ln w="9525">
            <a:noFill/>
            <a:miter lim="800000"/>
            <a:headEnd/>
            <a:tailEnd/>
          </a:ln>
        </p:spPr>
        <p:txBody>
          <a:bodyPr wrap="square" lIns="0" tIns="0" rIns="0" bIns="0" rtlCol="0" anchor="ctr" anchorCtr="0">
            <a:noAutofit/>
          </a:bodyPr>
          <a:lstStyle/>
          <a:p>
            <a:pPr eaLnBrk="0" hangingPunct="0">
              <a:lnSpc>
                <a:spcPct val="106000"/>
              </a:lnSpc>
            </a:pPr>
            <a:r>
              <a:rPr lang="en-US" sz="800" b="1" dirty="0">
                <a:cs typeface="Arial" charset="0"/>
              </a:rPr>
              <a:t>Low </a:t>
            </a:r>
            <a:r>
              <a:rPr lang="en-US" sz="800" b="1" dirty="0" smtClean="0">
                <a:cs typeface="Arial" charset="0"/>
              </a:rPr>
              <a:t>Complexity</a:t>
            </a:r>
            <a:endParaRPr lang="en-US" sz="800" b="1" dirty="0">
              <a:cs typeface="Arial" charset="0"/>
            </a:endParaRPr>
          </a:p>
        </p:txBody>
      </p:sp>
      <p:sp>
        <p:nvSpPr>
          <p:cNvPr id="90" name="TextBox 89"/>
          <p:cNvSpPr txBox="1"/>
          <p:nvPr/>
        </p:nvSpPr>
        <p:spPr bwMode="gray">
          <a:xfrm>
            <a:off x="5898568" y="6556016"/>
            <a:ext cx="1057470" cy="137418"/>
          </a:xfrm>
          <a:prstGeom prst="rect">
            <a:avLst/>
          </a:prstGeom>
          <a:noFill/>
          <a:ln w="9525">
            <a:noFill/>
            <a:miter lim="800000"/>
            <a:headEnd/>
            <a:tailEnd/>
          </a:ln>
        </p:spPr>
        <p:txBody>
          <a:bodyPr wrap="square" lIns="0" tIns="0" rIns="0" bIns="0" rtlCol="0" anchor="ctr" anchorCtr="0">
            <a:noAutofit/>
          </a:bodyPr>
          <a:lstStyle/>
          <a:p>
            <a:pPr eaLnBrk="0" hangingPunct="0">
              <a:lnSpc>
                <a:spcPct val="106000"/>
              </a:lnSpc>
            </a:pPr>
            <a:r>
              <a:rPr lang="en-US" sz="800" b="1" dirty="0" smtClean="0">
                <a:cs typeface="Arial" charset="0"/>
              </a:rPr>
              <a:t>High Complexity</a:t>
            </a:r>
            <a:endParaRPr lang="en-US" sz="800" b="1" dirty="0">
              <a:cs typeface="Arial" charset="0"/>
            </a:endParaRPr>
          </a:p>
        </p:txBody>
      </p:sp>
      <p:sp>
        <p:nvSpPr>
          <p:cNvPr id="91" name="TextBox 90"/>
          <p:cNvSpPr txBox="1"/>
          <p:nvPr/>
        </p:nvSpPr>
        <p:spPr bwMode="gray">
          <a:xfrm>
            <a:off x="8410147" y="6522913"/>
            <a:ext cx="962693" cy="203624"/>
          </a:xfrm>
          <a:prstGeom prst="rect">
            <a:avLst/>
          </a:prstGeom>
          <a:noFill/>
          <a:ln w="9525">
            <a:noFill/>
            <a:miter lim="800000"/>
            <a:headEnd/>
            <a:tailEnd/>
          </a:ln>
        </p:spPr>
        <p:txBody>
          <a:bodyPr wrap="square" lIns="0" tIns="0" rIns="0" bIns="0" rtlCol="0" anchor="ctr" anchorCtr="0">
            <a:noAutofit/>
          </a:bodyPr>
          <a:lstStyle/>
          <a:p>
            <a:pPr eaLnBrk="0" fontAlgn="base" hangingPunct="0">
              <a:lnSpc>
                <a:spcPct val="106000"/>
              </a:lnSpc>
              <a:spcBef>
                <a:spcPct val="0"/>
              </a:spcBef>
              <a:spcAft>
                <a:spcPct val="0"/>
              </a:spcAft>
            </a:pPr>
            <a:r>
              <a:rPr lang="en-US" sz="800" b="1" dirty="0" smtClean="0">
                <a:cs typeface="Arial" charset="0"/>
              </a:rPr>
              <a:t>Not-applicable</a:t>
            </a:r>
            <a:endParaRPr lang="en-US" sz="800" b="1" dirty="0">
              <a:cs typeface="Arial" charset="0"/>
            </a:endParaRPr>
          </a:p>
        </p:txBody>
      </p:sp>
      <p:sp>
        <p:nvSpPr>
          <p:cNvPr id="92" name="Rectangle 91"/>
          <p:cNvSpPr/>
          <p:nvPr/>
        </p:nvSpPr>
        <p:spPr bwMode="gray">
          <a:xfrm>
            <a:off x="2777808" y="6530032"/>
            <a:ext cx="6551170" cy="189386"/>
          </a:xfrm>
          <a:prstGeom prst="rect">
            <a:avLst/>
          </a:prstGeom>
          <a:noFill/>
          <a:ln w="12700" cap="rnd" algn="ctr">
            <a:solidFill>
              <a:schemeClr val="bg1">
                <a:lumMod val="65000"/>
              </a:schemeClr>
            </a:solidFill>
            <a:prstDash val="sysDash"/>
            <a:miter lim="800000"/>
            <a:headEnd/>
            <a:tailEnd/>
          </a:ln>
        </p:spPr>
        <p:txBody>
          <a:bodyPr lIns="182880" rtlCol="0" anchor="ctr" anchorCtr="1"/>
          <a:lstStyle/>
          <a:p>
            <a:pPr algn="ctr" eaLnBrk="0" fontAlgn="base" hangingPunct="0">
              <a:lnSpc>
                <a:spcPct val="106000"/>
              </a:lnSpc>
              <a:spcBef>
                <a:spcPct val="0"/>
              </a:spcBef>
              <a:spcAft>
                <a:spcPct val="0"/>
              </a:spcAft>
            </a:pPr>
            <a:endParaRPr lang="en-US" sz="1100" b="1" dirty="0">
              <a:cs typeface="Arial" charset="0"/>
            </a:endParaRPr>
          </a:p>
        </p:txBody>
      </p:sp>
      <p:sp>
        <p:nvSpPr>
          <p:cNvPr id="93" name="Rectangle 92"/>
          <p:cNvSpPr/>
          <p:nvPr/>
        </p:nvSpPr>
        <p:spPr>
          <a:xfrm>
            <a:off x="6999030" y="6559788"/>
            <a:ext cx="273846" cy="129874"/>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4" name="Rectangle 93"/>
          <p:cNvSpPr/>
          <p:nvPr/>
        </p:nvSpPr>
        <p:spPr>
          <a:xfrm>
            <a:off x="8093309" y="6559788"/>
            <a:ext cx="273846" cy="129874"/>
          </a:xfrm>
          <a:prstGeom prst="rect">
            <a:avLst/>
          </a:prstGeom>
          <a:solidFill>
            <a:srgbClr val="F2F2F2"/>
          </a:solidFill>
          <a:ln w="9525">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endParaRPr lang="en-US" sz="800" dirty="0">
              <a:solidFill>
                <a:srgbClr val="A6A6A6"/>
              </a:solidFill>
            </a:endParaRPr>
          </a:p>
        </p:txBody>
      </p:sp>
      <p:sp>
        <p:nvSpPr>
          <p:cNvPr id="98" name="Rectangle 97"/>
          <p:cNvSpPr/>
          <p:nvPr/>
        </p:nvSpPr>
        <p:spPr>
          <a:xfrm>
            <a:off x="2567812" y="348439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Spot buy</a:t>
            </a:r>
          </a:p>
        </p:txBody>
      </p:sp>
      <p:sp>
        <p:nvSpPr>
          <p:cNvPr id="99" name="Rectangle 98"/>
          <p:cNvSpPr/>
          <p:nvPr/>
        </p:nvSpPr>
        <p:spPr>
          <a:xfrm>
            <a:off x="2567812" y="2909445"/>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Buyer sourced</a:t>
            </a:r>
          </a:p>
        </p:txBody>
      </p:sp>
      <p:sp>
        <p:nvSpPr>
          <p:cNvPr id="100" name="Rectangle 99"/>
          <p:cNvSpPr/>
          <p:nvPr/>
        </p:nvSpPr>
        <p:spPr>
          <a:xfrm>
            <a:off x="2567812" y="4049897"/>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No sourcing</a:t>
            </a:r>
          </a:p>
        </p:txBody>
      </p:sp>
      <p:sp>
        <p:nvSpPr>
          <p:cNvPr id="101" name="Rectangle 100"/>
          <p:cNvSpPr/>
          <p:nvPr/>
        </p:nvSpPr>
        <p:spPr>
          <a:xfrm>
            <a:off x="2558084" y="2343940"/>
            <a:ext cx="713232" cy="4572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Strategically sourced</a:t>
            </a:r>
          </a:p>
        </p:txBody>
      </p:sp>
      <p:sp>
        <p:nvSpPr>
          <p:cNvPr id="102" name="Rectangle 101"/>
          <p:cNvSpPr/>
          <p:nvPr/>
        </p:nvSpPr>
        <p:spPr>
          <a:xfrm>
            <a:off x="3327911" y="3478745"/>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Rate card</a:t>
            </a:r>
          </a:p>
        </p:txBody>
      </p:sp>
      <p:sp>
        <p:nvSpPr>
          <p:cNvPr id="103" name="Rectangle 102"/>
          <p:cNvSpPr/>
          <p:nvPr/>
        </p:nvSpPr>
        <p:spPr>
          <a:xfrm>
            <a:off x="3336856" y="2922118"/>
            <a:ext cx="713232" cy="4572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SOW</a:t>
            </a:r>
          </a:p>
        </p:txBody>
      </p:sp>
      <p:sp>
        <p:nvSpPr>
          <p:cNvPr id="104" name="Rectangle 103"/>
          <p:cNvSpPr/>
          <p:nvPr/>
        </p:nvSpPr>
        <p:spPr>
          <a:xfrm>
            <a:off x="3338284" y="4051719"/>
            <a:ext cx="713232" cy="457200"/>
          </a:xfrm>
          <a:prstGeom prst="rect">
            <a:avLst/>
          </a:prstGeom>
          <a:solidFill>
            <a:srgbClr val="F2F2F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Contract with pricing terms</a:t>
            </a:r>
          </a:p>
        </p:txBody>
      </p:sp>
      <p:sp>
        <p:nvSpPr>
          <p:cNvPr id="105" name="Rectangle 104"/>
          <p:cNvSpPr/>
          <p:nvPr/>
        </p:nvSpPr>
        <p:spPr>
          <a:xfrm>
            <a:off x="3336856" y="2356613"/>
            <a:ext cx="713232" cy="4572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MSA</a:t>
            </a:r>
          </a:p>
        </p:txBody>
      </p:sp>
      <p:sp>
        <p:nvSpPr>
          <p:cNvPr id="108" name="Rectangle 107"/>
          <p:cNvSpPr/>
          <p:nvPr/>
        </p:nvSpPr>
        <p:spPr>
          <a:xfrm>
            <a:off x="4882040" y="3487623"/>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Existing non-preferred supplier</a:t>
            </a:r>
          </a:p>
        </p:txBody>
      </p:sp>
      <p:sp>
        <p:nvSpPr>
          <p:cNvPr id="109" name="Rectangle 108"/>
          <p:cNvSpPr/>
          <p:nvPr/>
        </p:nvSpPr>
        <p:spPr>
          <a:xfrm>
            <a:off x="1796076" y="1883741"/>
            <a:ext cx="8420085" cy="359786"/>
          </a:xfrm>
          <a:prstGeom prst="rect">
            <a:avLst/>
          </a:prstGeom>
          <a:solidFill>
            <a:schemeClr val="bg1">
              <a:lumMod val="95000"/>
              <a:alpha val="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10" name="Oval 32"/>
          <p:cNvSpPr>
            <a:spLocks noChangeArrowheads="1"/>
          </p:cNvSpPr>
          <p:nvPr>
            <p:custDataLst>
              <p:tags r:id="rId4"/>
            </p:custDataLst>
          </p:nvPr>
        </p:nvSpPr>
        <p:spPr bwMode="gray">
          <a:xfrm>
            <a:off x="4393947" y="1977289"/>
            <a:ext cx="182880" cy="182880"/>
          </a:xfrm>
          <a:prstGeom prst="ellipse">
            <a:avLst/>
          </a:prstGeom>
          <a:solidFill>
            <a:srgbClr val="D1ECA0"/>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1" name="Oval 32"/>
          <p:cNvSpPr>
            <a:spLocks noChangeArrowheads="1"/>
          </p:cNvSpPr>
          <p:nvPr>
            <p:custDataLst>
              <p:tags r:id="rId5"/>
            </p:custDataLst>
          </p:nvPr>
        </p:nvSpPr>
        <p:spPr bwMode="gray">
          <a:xfrm>
            <a:off x="5174585" y="1977289"/>
            <a:ext cx="182880" cy="182880"/>
          </a:xfrm>
          <a:prstGeom prst="ellipse">
            <a:avLst/>
          </a:prstGeom>
          <a:solidFill>
            <a:srgbClr val="FF0000"/>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2" name="Oval 32"/>
          <p:cNvSpPr>
            <a:spLocks noChangeArrowheads="1"/>
          </p:cNvSpPr>
          <p:nvPr>
            <p:custDataLst>
              <p:tags r:id="rId6"/>
            </p:custDataLst>
          </p:nvPr>
        </p:nvSpPr>
        <p:spPr bwMode="gray">
          <a:xfrm>
            <a:off x="5931778" y="1977289"/>
            <a:ext cx="182880" cy="182880"/>
          </a:xfrm>
          <a:prstGeom prst="ellipse">
            <a:avLst/>
          </a:prstGeom>
          <a:solidFill>
            <a:schemeClr val="accent4"/>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3" name="Oval 32"/>
          <p:cNvSpPr>
            <a:spLocks noChangeArrowheads="1"/>
          </p:cNvSpPr>
          <p:nvPr>
            <p:custDataLst>
              <p:tags r:id="rId7"/>
            </p:custDataLst>
          </p:nvPr>
        </p:nvSpPr>
        <p:spPr bwMode="gray">
          <a:xfrm>
            <a:off x="6688970" y="1977289"/>
            <a:ext cx="182880" cy="182880"/>
          </a:xfrm>
          <a:prstGeom prst="ellipse">
            <a:avLst/>
          </a:prstGeom>
          <a:solidFill>
            <a:schemeClr val="accent4"/>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4" name="Oval 32"/>
          <p:cNvSpPr>
            <a:spLocks noChangeArrowheads="1"/>
          </p:cNvSpPr>
          <p:nvPr>
            <p:custDataLst>
              <p:tags r:id="rId8"/>
            </p:custDataLst>
          </p:nvPr>
        </p:nvSpPr>
        <p:spPr bwMode="gray">
          <a:xfrm>
            <a:off x="7438348" y="1977289"/>
            <a:ext cx="182880" cy="182880"/>
          </a:xfrm>
          <a:prstGeom prst="ellipse">
            <a:avLst/>
          </a:prstGeom>
          <a:solidFill>
            <a:schemeClr val="accent4"/>
          </a:solidFill>
          <a:ln w="12700">
            <a:noFill/>
            <a:round/>
            <a:headEnd/>
            <a:tailEnd/>
          </a:ln>
        </p:spPr>
        <p:txBody>
          <a:bodyPr vert="eaVert" wrap="none" anchor="ctr"/>
          <a:lstStyle/>
          <a:p>
            <a:pPr algn="ctr"/>
            <a:endParaRPr lang="en-US" kern="0" dirty="0">
              <a:solidFill>
                <a:srgbClr val="000000"/>
              </a:solidFill>
              <a:cs typeface="Arial" charset="0"/>
            </a:endParaRPr>
          </a:p>
        </p:txBody>
      </p:sp>
      <p:sp>
        <p:nvSpPr>
          <p:cNvPr id="115" name="Oval 32"/>
          <p:cNvSpPr>
            <a:spLocks noChangeArrowheads="1"/>
          </p:cNvSpPr>
          <p:nvPr>
            <p:custDataLst>
              <p:tags r:id="rId9"/>
            </p:custDataLst>
          </p:nvPr>
        </p:nvSpPr>
        <p:spPr bwMode="gray">
          <a:xfrm>
            <a:off x="8228220" y="1971129"/>
            <a:ext cx="182880" cy="182880"/>
          </a:xfrm>
          <a:prstGeom prst="ellipse">
            <a:avLst/>
          </a:prstGeom>
          <a:solidFill>
            <a:schemeClr val="accent4"/>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6" name="Oval 32"/>
          <p:cNvSpPr>
            <a:spLocks noChangeArrowheads="1"/>
          </p:cNvSpPr>
          <p:nvPr>
            <p:custDataLst>
              <p:tags r:id="rId10"/>
            </p:custDataLst>
          </p:nvPr>
        </p:nvSpPr>
        <p:spPr bwMode="gray">
          <a:xfrm>
            <a:off x="9015251" y="1977289"/>
            <a:ext cx="182880" cy="182880"/>
          </a:xfrm>
          <a:prstGeom prst="ellipse">
            <a:avLst/>
          </a:prstGeom>
          <a:solidFill>
            <a:schemeClr val="accent4"/>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7" name="Oval 32"/>
          <p:cNvSpPr>
            <a:spLocks noChangeArrowheads="1"/>
          </p:cNvSpPr>
          <p:nvPr>
            <p:custDataLst>
              <p:tags r:id="rId11"/>
            </p:custDataLst>
          </p:nvPr>
        </p:nvSpPr>
        <p:spPr bwMode="gray">
          <a:xfrm>
            <a:off x="9733368" y="1977289"/>
            <a:ext cx="182880" cy="182880"/>
          </a:xfrm>
          <a:prstGeom prst="ellipse">
            <a:avLst/>
          </a:prstGeom>
          <a:solidFill>
            <a:srgbClr val="D1ECA0"/>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8" name="Oval 32"/>
          <p:cNvSpPr>
            <a:spLocks noChangeArrowheads="1"/>
          </p:cNvSpPr>
          <p:nvPr>
            <p:custDataLst>
              <p:tags r:id="rId12"/>
            </p:custDataLst>
          </p:nvPr>
        </p:nvSpPr>
        <p:spPr bwMode="gray">
          <a:xfrm>
            <a:off x="2824730" y="1968920"/>
            <a:ext cx="182880" cy="182880"/>
          </a:xfrm>
          <a:prstGeom prst="ellipse">
            <a:avLst/>
          </a:prstGeom>
          <a:solidFill>
            <a:schemeClr val="accent4"/>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19" name="Oval 32"/>
          <p:cNvSpPr>
            <a:spLocks noChangeArrowheads="1"/>
          </p:cNvSpPr>
          <p:nvPr>
            <p:custDataLst>
              <p:tags r:id="rId13"/>
            </p:custDataLst>
          </p:nvPr>
        </p:nvSpPr>
        <p:spPr bwMode="gray">
          <a:xfrm>
            <a:off x="3593087" y="1968920"/>
            <a:ext cx="182880" cy="182880"/>
          </a:xfrm>
          <a:prstGeom prst="ellipse">
            <a:avLst/>
          </a:prstGeom>
          <a:solidFill>
            <a:schemeClr val="accent4"/>
          </a:solidFill>
          <a:ln w="12700">
            <a:noFill/>
            <a:round/>
            <a:headEnd/>
            <a:tailEnd/>
          </a:ln>
        </p:spPr>
        <p:txBody>
          <a:bodyPr vert="eaVert" wrap="none" anchor="ctr"/>
          <a:lstStyle/>
          <a:p>
            <a:pPr algn="ctr" fontAlgn="base">
              <a:spcBef>
                <a:spcPct val="0"/>
              </a:spcBef>
              <a:spcAft>
                <a:spcPct val="0"/>
              </a:spcAft>
              <a:defRPr/>
            </a:pPr>
            <a:endParaRPr lang="en-US" sz="1600" kern="0" dirty="0">
              <a:solidFill>
                <a:srgbClr val="000000"/>
              </a:solidFill>
              <a:cs typeface="Arial" charset="0"/>
            </a:endParaRPr>
          </a:p>
        </p:txBody>
      </p:sp>
      <p:sp>
        <p:nvSpPr>
          <p:cNvPr id="120" name="Rectangle 119"/>
          <p:cNvSpPr/>
          <p:nvPr/>
        </p:nvSpPr>
        <p:spPr>
          <a:xfrm>
            <a:off x="1796077" y="3481998"/>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Unplanned / Ad hoc</a:t>
            </a:r>
          </a:p>
        </p:txBody>
      </p:sp>
      <p:sp>
        <p:nvSpPr>
          <p:cNvPr id="121" name="Rectangle 120"/>
          <p:cNvSpPr/>
          <p:nvPr/>
        </p:nvSpPr>
        <p:spPr>
          <a:xfrm>
            <a:off x="1796077" y="2915928"/>
            <a:ext cx="713232" cy="4572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chemeClr val="bg1"/>
                </a:solidFill>
              </a:rPr>
              <a:t>Business Requirement</a:t>
            </a:r>
          </a:p>
        </p:txBody>
      </p:sp>
      <p:sp>
        <p:nvSpPr>
          <p:cNvPr id="122" name="Rectangle 121"/>
          <p:cNvSpPr/>
          <p:nvPr/>
        </p:nvSpPr>
        <p:spPr>
          <a:xfrm>
            <a:off x="1786349" y="2350423"/>
            <a:ext cx="713232" cy="457200"/>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288" tIns="0" rIns="18288" bIns="0" rtlCol="0" anchor="ctr"/>
          <a:lstStyle/>
          <a:p>
            <a:pPr algn="ctr"/>
            <a:r>
              <a:rPr lang="en-US" sz="800" dirty="0">
                <a:solidFill>
                  <a:srgbClr val="A6A6A6"/>
                </a:solidFill>
              </a:rPr>
              <a:t>Planned / Forecasted</a:t>
            </a:r>
          </a:p>
        </p:txBody>
      </p:sp>
      <p:sp>
        <p:nvSpPr>
          <p:cNvPr id="123" name="Oval 32"/>
          <p:cNvSpPr>
            <a:spLocks noChangeArrowheads="1"/>
          </p:cNvSpPr>
          <p:nvPr>
            <p:custDataLst>
              <p:tags r:id="rId14"/>
            </p:custDataLst>
          </p:nvPr>
        </p:nvSpPr>
        <p:spPr bwMode="gray">
          <a:xfrm>
            <a:off x="2061253" y="1964609"/>
            <a:ext cx="182880" cy="182880"/>
          </a:xfrm>
          <a:prstGeom prst="ellipse">
            <a:avLst/>
          </a:prstGeom>
          <a:solidFill>
            <a:srgbClr val="D1ECA0"/>
          </a:solidFill>
          <a:ln w="12700">
            <a:noFill/>
            <a:round/>
            <a:headEnd/>
            <a:tailEnd/>
          </a:ln>
        </p:spPr>
        <p:txBody>
          <a:bodyPr vert="eaVert" wrap="none" anchor="ctr"/>
          <a:lstStyle/>
          <a:p>
            <a:pPr algn="ctr" fontAlgn="base">
              <a:spcBef>
                <a:spcPct val="0"/>
              </a:spcBef>
              <a:spcAft>
                <a:spcPct val="0"/>
              </a:spcAft>
            </a:pPr>
            <a:endParaRPr lang="en-US" sz="1600" kern="0" dirty="0">
              <a:solidFill>
                <a:srgbClr val="000000"/>
              </a:solidFill>
              <a:cs typeface="Arial" charset="0"/>
            </a:endParaRPr>
          </a:p>
        </p:txBody>
      </p:sp>
      <p:sp>
        <p:nvSpPr>
          <p:cNvPr id="138" name="Pentagon 137"/>
          <p:cNvSpPr/>
          <p:nvPr/>
        </p:nvSpPr>
        <p:spPr>
          <a:xfrm>
            <a:off x="1803890" y="776663"/>
            <a:ext cx="2231130" cy="398105"/>
          </a:xfrm>
          <a:prstGeom prst="homePlate">
            <a:avLst/>
          </a:prstGeom>
          <a:ln w="28575">
            <a:solidFill>
              <a:schemeClr val="accent3"/>
            </a:solidFill>
          </a:ln>
          <a:effectLst/>
          <a:scene3d>
            <a:camera prst="orthographicFront">
              <a:rot lat="0" lon="0" rev="0"/>
            </a:camera>
            <a:lightRig rig="contrasting" dir="t">
              <a:rot lat="0" lon="0" rev="7800000"/>
            </a:lightRig>
          </a:scene3d>
          <a:sp3d>
            <a:bevelT w="139700" h="139700" prst="angle"/>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smtClean="0">
                <a:solidFill>
                  <a:schemeClr val="tx1"/>
                </a:solidFill>
              </a:rPr>
              <a:t>Sourcing</a:t>
            </a:r>
          </a:p>
        </p:txBody>
      </p:sp>
      <p:sp>
        <p:nvSpPr>
          <p:cNvPr id="139" name="Chevron 138"/>
          <p:cNvSpPr/>
          <p:nvPr/>
        </p:nvSpPr>
        <p:spPr>
          <a:xfrm>
            <a:off x="7878590" y="807788"/>
            <a:ext cx="2274510" cy="357041"/>
          </a:xfrm>
          <a:prstGeom prst="chevron">
            <a:avLst/>
          </a:prstGeom>
          <a:ln w="28575">
            <a:solidFill>
              <a:schemeClr val="accent5"/>
            </a:solidFill>
          </a:ln>
          <a:effectLst/>
          <a:scene3d>
            <a:camera prst="orthographicFront">
              <a:rot lat="0" lon="0" rev="0"/>
            </a:camera>
            <a:lightRig rig="contrasting" dir="t">
              <a:rot lat="0" lon="0" rev="7800000"/>
            </a:lightRig>
          </a:scene3d>
          <a:sp3d>
            <a:bevelT w="139700" h="139700" prst="angle"/>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tx1"/>
                </a:solidFill>
              </a:rPr>
              <a:t>Pay</a:t>
            </a:r>
          </a:p>
        </p:txBody>
      </p:sp>
      <p:sp>
        <p:nvSpPr>
          <p:cNvPr id="140" name="Chevron 139"/>
          <p:cNvSpPr/>
          <p:nvPr/>
        </p:nvSpPr>
        <p:spPr>
          <a:xfrm>
            <a:off x="4025720" y="798950"/>
            <a:ext cx="3862172" cy="365879"/>
          </a:xfrm>
          <a:prstGeom prst="chevron">
            <a:avLst/>
          </a:prstGeom>
          <a:ln w="28575">
            <a:solidFill>
              <a:schemeClr val="accent2"/>
            </a:solidFill>
          </a:ln>
          <a:effectLst/>
          <a:scene3d>
            <a:camera prst="orthographicFront">
              <a:rot lat="0" lon="0" rev="0"/>
            </a:camera>
            <a:lightRig rig="contrasting" dir="t">
              <a:rot lat="0" lon="0" rev="7800000"/>
            </a:lightRig>
          </a:scene3d>
          <a:sp3d>
            <a:bevelT w="139700" h="139700" prst="angle"/>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b="1" dirty="0">
                <a:solidFill>
                  <a:schemeClr val="tx1"/>
                </a:solidFill>
              </a:rPr>
              <a:t>Requisition</a:t>
            </a:r>
          </a:p>
        </p:txBody>
      </p:sp>
      <p:sp>
        <p:nvSpPr>
          <p:cNvPr id="127" name="Pentagon 126"/>
          <p:cNvSpPr/>
          <p:nvPr/>
        </p:nvSpPr>
        <p:spPr>
          <a:xfrm>
            <a:off x="1803890" y="1218458"/>
            <a:ext cx="891988" cy="382297"/>
          </a:xfrm>
          <a:prstGeom prst="homePlate">
            <a:avLst/>
          </a:prstGeom>
          <a:solidFill>
            <a:srgbClr val="FF5B1F"/>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smtClean="0">
                <a:solidFill>
                  <a:srgbClr val="FFFFFF"/>
                </a:solidFill>
              </a:rPr>
              <a:t>Identify Need</a:t>
            </a:r>
            <a:endParaRPr lang="en-US" sz="900" dirty="0">
              <a:solidFill>
                <a:srgbClr val="FFFFFF"/>
              </a:solidFill>
            </a:endParaRPr>
          </a:p>
        </p:txBody>
      </p:sp>
      <p:sp>
        <p:nvSpPr>
          <p:cNvPr id="128" name="Chevron 127"/>
          <p:cNvSpPr/>
          <p:nvPr/>
        </p:nvSpPr>
        <p:spPr>
          <a:xfrm>
            <a:off x="3280529" y="1218458"/>
            <a:ext cx="891988" cy="382297"/>
          </a:xfrm>
          <a:prstGeom prst="chevron">
            <a:avLst/>
          </a:prstGeom>
          <a:solidFill>
            <a:srgbClr val="FF5B1F"/>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Contract</a:t>
            </a:r>
          </a:p>
        </p:txBody>
      </p:sp>
      <p:sp>
        <p:nvSpPr>
          <p:cNvPr id="129" name="Chevron 128"/>
          <p:cNvSpPr/>
          <p:nvPr/>
        </p:nvSpPr>
        <p:spPr>
          <a:xfrm>
            <a:off x="4007228" y="1218458"/>
            <a:ext cx="991098" cy="382297"/>
          </a:xfrm>
          <a:prstGeom prst="chevron">
            <a:avLst/>
          </a:prstGeom>
          <a:solidFill>
            <a:srgbClr val="D70902"/>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smtClean="0">
                <a:solidFill>
                  <a:srgbClr val="FFFFFF"/>
                </a:solidFill>
              </a:rPr>
              <a:t>Create Requisition</a:t>
            </a:r>
            <a:endParaRPr lang="en-US" sz="900" dirty="0">
              <a:solidFill>
                <a:srgbClr val="FFFFFF"/>
              </a:solidFill>
            </a:endParaRPr>
          </a:p>
        </p:txBody>
      </p:sp>
      <p:sp>
        <p:nvSpPr>
          <p:cNvPr id="130" name="Chevron 129"/>
          <p:cNvSpPr/>
          <p:nvPr/>
        </p:nvSpPr>
        <p:spPr>
          <a:xfrm>
            <a:off x="4833038" y="1218458"/>
            <a:ext cx="891988" cy="382297"/>
          </a:xfrm>
          <a:prstGeom prst="chevron">
            <a:avLst/>
          </a:prstGeom>
          <a:solidFill>
            <a:srgbClr val="D70902"/>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Identify Supplier</a:t>
            </a:r>
          </a:p>
        </p:txBody>
      </p:sp>
      <p:sp>
        <p:nvSpPr>
          <p:cNvPr id="131" name="Chevron 130"/>
          <p:cNvSpPr/>
          <p:nvPr/>
        </p:nvSpPr>
        <p:spPr>
          <a:xfrm>
            <a:off x="5559738" y="1218458"/>
            <a:ext cx="891988" cy="382297"/>
          </a:xfrm>
          <a:prstGeom prst="chevron">
            <a:avLst/>
          </a:prstGeom>
          <a:solidFill>
            <a:srgbClr val="D70902"/>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Approval</a:t>
            </a:r>
          </a:p>
        </p:txBody>
      </p:sp>
      <p:sp>
        <p:nvSpPr>
          <p:cNvPr id="132" name="Chevron 131"/>
          <p:cNvSpPr/>
          <p:nvPr/>
        </p:nvSpPr>
        <p:spPr>
          <a:xfrm>
            <a:off x="6286438" y="1218458"/>
            <a:ext cx="891988" cy="382297"/>
          </a:xfrm>
          <a:prstGeom prst="chevron">
            <a:avLst/>
          </a:prstGeom>
          <a:solidFill>
            <a:srgbClr val="D70902"/>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PO Process</a:t>
            </a:r>
          </a:p>
        </p:txBody>
      </p:sp>
      <p:sp>
        <p:nvSpPr>
          <p:cNvPr id="133" name="Chevron 132"/>
          <p:cNvSpPr/>
          <p:nvPr/>
        </p:nvSpPr>
        <p:spPr>
          <a:xfrm>
            <a:off x="7013137" y="1218458"/>
            <a:ext cx="1030742" cy="382297"/>
          </a:xfrm>
          <a:prstGeom prst="chevron">
            <a:avLst/>
          </a:prstGeom>
          <a:solidFill>
            <a:srgbClr val="D70902"/>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Receipt / Order Confirmation</a:t>
            </a:r>
          </a:p>
        </p:txBody>
      </p:sp>
      <p:sp>
        <p:nvSpPr>
          <p:cNvPr id="134" name="Chevron 133"/>
          <p:cNvSpPr/>
          <p:nvPr/>
        </p:nvSpPr>
        <p:spPr>
          <a:xfrm>
            <a:off x="7878591" y="1218458"/>
            <a:ext cx="891988" cy="382297"/>
          </a:xfrm>
          <a:prstGeom prst="chevron">
            <a:avLst/>
          </a:prstGeom>
          <a:solidFill>
            <a:srgbClr val="00CC74"/>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smtClean="0">
                <a:solidFill>
                  <a:srgbClr val="FFFFFF"/>
                </a:solidFill>
              </a:rPr>
              <a:t>Invoice Receipt</a:t>
            </a:r>
            <a:endParaRPr lang="en-US" sz="900" dirty="0">
              <a:solidFill>
                <a:srgbClr val="FFFFFF"/>
              </a:solidFill>
            </a:endParaRPr>
          </a:p>
        </p:txBody>
      </p:sp>
      <p:sp>
        <p:nvSpPr>
          <p:cNvPr id="135" name="Chevron 134"/>
          <p:cNvSpPr/>
          <p:nvPr/>
        </p:nvSpPr>
        <p:spPr>
          <a:xfrm>
            <a:off x="8605291" y="1218458"/>
            <a:ext cx="891988" cy="382297"/>
          </a:xfrm>
          <a:prstGeom prst="chevron">
            <a:avLst/>
          </a:prstGeom>
          <a:solidFill>
            <a:srgbClr val="00CC74"/>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Reconcile Invoice</a:t>
            </a:r>
          </a:p>
        </p:txBody>
      </p:sp>
      <p:sp>
        <p:nvSpPr>
          <p:cNvPr id="136" name="Chevron 135"/>
          <p:cNvSpPr/>
          <p:nvPr/>
        </p:nvSpPr>
        <p:spPr>
          <a:xfrm>
            <a:off x="9331987" y="1218458"/>
            <a:ext cx="891988" cy="382297"/>
          </a:xfrm>
          <a:prstGeom prst="chevron">
            <a:avLst/>
          </a:prstGeom>
          <a:solidFill>
            <a:srgbClr val="00CC74"/>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Payment</a:t>
            </a:r>
          </a:p>
        </p:txBody>
      </p:sp>
      <p:sp>
        <p:nvSpPr>
          <p:cNvPr id="137" name="Chevron 136"/>
          <p:cNvSpPr/>
          <p:nvPr/>
        </p:nvSpPr>
        <p:spPr>
          <a:xfrm>
            <a:off x="2530590" y="1218458"/>
            <a:ext cx="915227" cy="382297"/>
          </a:xfrm>
          <a:prstGeom prst="chevron">
            <a:avLst/>
          </a:prstGeom>
          <a:solidFill>
            <a:srgbClr val="FF5B1F"/>
          </a:solidFill>
          <a:ln w="635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88900" rIns="0" bIns="88900" rtlCol="0" anchor="ctr"/>
          <a:lstStyle/>
          <a:p>
            <a:pPr algn="ctr"/>
            <a:r>
              <a:rPr lang="en-US" sz="900" dirty="0">
                <a:solidFill>
                  <a:srgbClr val="FFFFFF"/>
                </a:solidFill>
              </a:rPr>
              <a:t>Source</a:t>
            </a:r>
          </a:p>
        </p:txBody>
      </p:sp>
      <p:sp>
        <p:nvSpPr>
          <p:cNvPr id="141" name="TextBox 140"/>
          <p:cNvSpPr txBox="1"/>
          <p:nvPr/>
        </p:nvSpPr>
        <p:spPr>
          <a:xfrm>
            <a:off x="4912599" y="1773841"/>
            <a:ext cx="2273693" cy="153233"/>
          </a:xfrm>
          <a:prstGeom prst="roundRect">
            <a:avLst/>
          </a:prstGeom>
          <a:solidFill>
            <a:schemeClr val="bg1"/>
          </a:solidFill>
        </p:spPr>
        <p:txBody>
          <a:bodyPr wrap="square" lIns="0" tIns="0" rIns="0" bIns="0" rtlCol="0" anchor="ctr">
            <a:spAutoFit/>
          </a:bodyPr>
          <a:lstStyle/>
          <a:p>
            <a:pPr algn="ctr"/>
            <a:r>
              <a:rPr lang="en-US" sz="900" b="1" dirty="0" smtClean="0"/>
              <a:t>Level of Effort / Complexity</a:t>
            </a:r>
            <a:endParaRPr lang="en-US" sz="900" b="1" dirty="0"/>
          </a:p>
        </p:txBody>
      </p:sp>
      <p:sp>
        <p:nvSpPr>
          <p:cNvPr id="197" name="Rectangle 196"/>
          <p:cNvSpPr/>
          <p:nvPr/>
        </p:nvSpPr>
        <p:spPr bwMode="gray">
          <a:xfrm>
            <a:off x="1073232" y="4861987"/>
            <a:ext cx="5213206" cy="1612953"/>
          </a:xfrm>
          <a:prstGeom prst="rect">
            <a:avLst/>
          </a:prstGeom>
          <a:solidFill>
            <a:schemeClr val="accent4"/>
          </a:solidFill>
          <a:ln w="12700" algn="ctr">
            <a:noFill/>
            <a:miter lim="800000"/>
            <a:headEnd/>
            <a:tailEnd/>
          </a:ln>
        </p:spPr>
        <p:txBody>
          <a:bodyPr wrap="square" lIns="88900" tIns="88900" rIns="88900" bIns="88900" rtlCol="0" anchor="ctr"/>
          <a:lstStyle/>
          <a:p>
            <a:pPr>
              <a:spcBef>
                <a:spcPts val="600"/>
              </a:spcBef>
              <a:buSzPct val="80000"/>
            </a:pPr>
            <a:endParaRPr lang="en-US" sz="1000" dirty="0"/>
          </a:p>
        </p:txBody>
      </p:sp>
      <p:grpSp>
        <p:nvGrpSpPr>
          <p:cNvPr id="198" name="Group 197"/>
          <p:cNvGrpSpPr/>
          <p:nvPr/>
        </p:nvGrpSpPr>
        <p:grpSpPr>
          <a:xfrm>
            <a:off x="1079668" y="4680522"/>
            <a:ext cx="2386202" cy="659593"/>
            <a:chOff x="7639079" y="4649076"/>
            <a:chExt cx="2386202" cy="659593"/>
          </a:xfrm>
        </p:grpSpPr>
        <p:sp>
          <p:nvSpPr>
            <p:cNvPr id="199" name="Rounded Rectangle 198"/>
            <p:cNvSpPr/>
            <p:nvPr/>
          </p:nvSpPr>
          <p:spPr>
            <a:xfrm>
              <a:off x="7639079" y="4649076"/>
              <a:ext cx="2286000" cy="271163"/>
            </a:xfrm>
            <a:prstGeom prst="round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sz="1100" dirty="0" smtClean="0">
                <a:solidFill>
                  <a:schemeClr val="tx1"/>
                </a:solidFill>
              </a:endParaRPr>
            </a:p>
          </p:txBody>
        </p:sp>
        <p:sp>
          <p:nvSpPr>
            <p:cNvPr id="200" name="TextBox 199"/>
            <p:cNvSpPr txBox="1"/>
            <p:nvPr/>
          </p:nvSpPr>
          <p:spPr>
            <a:xfrm>
              <a:off x="7639079" y="4660449"/>
              <a:ext cx="2386202" cy="648220"/>
            </a:xfrm>
            <a:prstGeom prst="rect">
              <a:avLst/>
            </a:prstGeom>
            <a:noFill/>
          </p:spPr>
          <p:txBody>
            <a:bodyPr wrap="square" rtlCol="0">
              <a:noAutofit/>
            </a:bodyPr>
            <a:lstStyle/>
            <a:p>
              <a:r>
                <a:rPr lang="en-US" sz="1050" b="1" dirty="0" smtClean="0"/>
                <a:t>Key Elements</a:t>
              </a:r>
            </a:p>
          </p:txBody>
        </p:sp>
      </p:grpSp>
      <p:sp>
        <p:nvSpPr>
          <p:cNvPr id="10" name="TextBox 9"/>
          <p:cNvSpPr txBox="1"/>
          <p:nvPr/>
        </p:nvSpPr>
        <p:spPr>
          <a:xfrm>
            <a:off x="1105230" y="4958970"/>
            <a:ext cx="5264174" cy="1673582"/>
          </a:xfrm>
          <a:prstGeom prst="rect">
            <a:avLst/>
          </a:prstGeom>
          <a:noFill/>
        </p:spPr>
        <p:txBody>
          <a:bodyPr wrap="square" rtlCol="0">
            <a:noAutofit/>
          </a:bodyPr>
          <a:lstStyle/>
          <a:p>
            <a:pPr marL="176213" indent="-176213">
              <a:spcBef>
                <a:spcPts val="600"/>
              </a:spcBef>
              <a:buSzPct val="80000"/>
              <a:buFont typeface="Wingdings" panose="05000000000000000000" pitchFamily="2" charset="2"/>
              <a:buChar char="§"/>
            </a:pPr>
            <a:r>
              <a:rPr lang="en-US" sz="1000" dirty="0"/>
              <a:t>Below $2,500 does not require multiple bids</a:t>
            </a:r>
          </a:p>
          <a:p>
            <a:pPr marL="176213" indent="-176213">
              <a:spcBef>
                <a:spcPts val="600"/>
              </a:spcBef>
              <a:buSzPct val="80000"/>
              <a:buFont typeface="Wingdings" panose="05000000000000000000" pitchFamily="2" charset="2"/>
              <a:buChar char="§"/>
            </a:pPr>
            <a:r>
              <a:rPr lang="en-US" sz="1000" dirty="0"/>
              <a:t>$2,500-$50,000 requires at least 2 bids before buy</a:t>
            </a:r>
          </a:p>
          <a:p>
            <a:pPr marL="176213" indent="-176213">
              <a:spcBef>
                <a:spcPts val="600"/>
              </a:spcBef>
              <a:buSzPct val="80000"/>
              <a:buFont typeface="Wingdings" panose="05000000000000000000" pitchFamily="2" charset="2"/>
              <a:buChar char="§"/>
            </a:pPr>
            <a:r>
              <a:rPr lang="en-US" sz="1000" dirty="0"/>
              <a:t>Leverage preferred supplier when possible to streamline downstream S2P activities</a:t>
            </a:r>
          </a:p>
          <a:p>
            <a:pPr marL="176213" indent="-176213">
              <a:spcBef>
                <a:spcPts val="600"/>
              </a:spcBef>
              <a:buSzPct val="80000"/>
              <a:buFont typeface="Wingdings" panose="05000000000000000000" pitchFamily="2" charset="2"/>
              <a:buChar char="§"/>
            </a:pPr>
            <a:r>
              <a:rPr lang="en-US" sz="1000" dirty="0"/>
              <a:t>PO processing, order confirmations and possibly invoicing would be manual when preferred supplier not leveraged (if the supplier is not on the AN</a:t>
            </a:r>
            <a:r>
              <a:rPr lang="en-US" sz="1000" dirty="0" smtClean="0"/>
              <a:t>)</a:t>
            </a:r>
          </a:p>
          <a:p>
            <a:pPr marL="633413" lvl="1" indent="-176213">
              <a:spcBef>
                <a:spcPts val="600"/>
              </a:spcBef>
              <a:buSzPct val="80000"/>
              <a:buFont typeface="Wingdings" panose="05000000000000000000" pitchFamily="2" charset="2"/>
              <a:buChar char="§"/>
            </a:pPr>
            <a:r>
              <a:rPr lang="en-US" sz="1000" dirty="0" smtClean="0"/>
              <a:t>Possibly higher number of invoice exceptions</a:t>
            </a:r>
          </a:p>
          <a:p>
            <a:pPr marL="176213" indent="-176213">
              <a:spcBef>
                <a:spcPts val="600"/>
              </a:spcBef>
              <a:buSzPct val="80000"/>
              <a:buFont typeface="Wingdings" panose="05000000000000000000" pitchFamily="2" charset="2"/>
              <a:buChar char="§"/>
            </a:pPr>
            <a:r>
              <a:rPr lang="en-US" sz="1000" dirty="0" smtClean="0"/>
              <a:t>Process path for new suppliers</a:t>
            </a:r>
            <a:endParaRPr lang="en-US" sz="1000" dirty="0"/>
          </a:p>
        </p:txBody>
      </p:sp>
      <p:sp>
        <p:nvSpPr>
          <p:cNvPr id="97" name="Rectangle 96"/>
          <p:cNvSpPr/>
          <p:nvPr/>
        </p:nvSpPr>
        <p:spPr bwMode="gray">
          <a:xfrm>
            <a:off x="6479622" y="4850615"/>
            <a:ext cx="4572691" cy="1624325"/>
          </a:xfrm>
          <a:prstGeom prst="rect">
            <a:avLst/>
          </a:prstGeom>
          <a:solidFill>
            <a:schemeClr val="accent4"/>
          </a:solidFill>
          <a:ln w="1270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6" name="TextBox 105"/>
          <p:cNvSpPr txBox="1"/>
          <p:nvPr/>
        </p:nvSpPr>
        <p:spPr>
          <a:xfrm>
            <a:off x="6594023" y="4958970"/>
            <a:ext cx="3447991" cy="1492118"/>
          </a:xfrm>
          <a:prstGeom prst="rect">
            <a:avLst/>
          </a:prstGeom>
          <a:noFill/>
          <a:ln>
            <a:noFill/>
          </a:ln>
        </p:spPr>
        <p:txBody>
          <a:bodyPr wrap="square" rtlCol="0">
            <a:noAutofit/>
          </a:bodyPr>
          <a:lstStyle/>
          <a:p>
            <a:pPr marL="171450" indent="-171450">
              <a:buFont typeface="Wingdings" panose="05000000000000000000" pitchFamily="2" charset="2"/>
              <a:buChar char="§"/>
            </a:pPr>
            <a:r>
              <a:rPr lang="en-US" sz="1000" dirty="0"/>
              <a:t>Sponsorships</a:t>
            </a:r>
          </a:p>
          <a:p>
            <a:pPr marL="171450" indent="-171450">
              <a:buFont typeface="Wingdings" panose="05000000000000000000" pitchFamily="2" charset="2"/>
              <a:buChar char="§"/>
            </a:pPr>
            <a:r>
              <a:rPr lang="en-US" sz="1000" dirty="0"/>
              <a:t>New Program Tooling and </a:t>
            </a:r>
            <a:r>
              <a:rPr lang="en-US" sz="1000" dirty="0" smtClean="0"/>
              <a:t>Fixtures</a:t>
            </a:r>
            <a:endParaRPr lang="en-US" sz="1000" dirty="0"/>
          </a:p>
          <a:p>
            <a:pPr marL="171450" indent="-171450">
              <a:buFont typeface="Wingdings" panose="05000000000000000000" pitchFamily="2" charset="2"/>
              <a:buChar char="§"/>
            </a:pPr>
            <a:r>
              <a:rPr lang="en-US" sz="1000" dirty="0"/>
              <a:t>New Program - Unclassified </a:t>
            </a:r>
            <a:endParaRPr lang="en-US" sz="1000" dirty="0" smtClean="0"/>
          </a:p>
          <a:p>
            <a:pPr marL="171450" indent="-171450">
              <a:buFont typeface="Wingdings" panose="05000000000000000000" pitchFamily="2" charset="2"/>
              <a:buChar char="§"/>
            </a:pPr>
            <a:r>
              <a:rPr lang="en-US" sz="1000" dirty="0" smtClean="0"/>
              <a:t>New </a:t>
            </a:r>
            <a:r>
              <a:rPr lang="en-US" sz="1000" dirty="0"/>
              <a:t>Program Prototype </a:t>
            </a:r>
            <a:r>
              <a:rPr lang="en-US" sz="1000" dirty="0" smtClean="0"/>
              <a:t>Parts</a:t>
            </a:r>
            <a:endParaRPr lang="en-US" sz="1000" dirty="0"/>
          </a:p>
          <a:p>
            <a:pPr marL="171450" indent="-171450">
              <a:buFont typeface="Wingdings" panose="05000000000000000000" pitchFamily="2" charset="2"/>
              <a:buChar char="§"/>
            </a:pPr>
            <a:r>
              <a:rPr lang="en-US" sz="1000" dirty="0"/>
              <a:t>Industrial Equipment and Machinery</a:t>
            </a:r>
          </a:p>
          <a:p>
            <a:pPr marL="171450" indent="-171450">
              <a:buFont typeface="Wingdings" panose="05000000000000000000" pitchFamily="2" charset="2"/>
              <a:buChar char="§"/>
            </a:pPr>
            <a:r>
              <a:rPr lang="en-US" sz="1000" dirty="0"/>
              <a:t>Equipment </a:t>
            </a:r>
            <a:r>
              <a:rPr lang="en-US" sz="1000" dirty="0" smtClean="0"/>
              <a:t>Rental</a:t>
            </a:r>
            <a:endParaRPr lang="en-US" sz="1000" dirty="0"/>
          </a:p>
          <a:p>
            <a:pPr marL="171450" indent="-171450">
              <a:buFont typeface="Wingdings" panose="05000000000000000000" pitchFamily="2" charset="2"/>
              <a:buChar char="§"/>
            </a:pPr>
            <a:r>
              <a:rPr lang="en-US" sz="1000" dirty="0" smtClean="0"/>
              <a:t>Employee Benefits</a:t>
            </a:r>
          </a:p>
          <a:p>
            <a:pPr marL="171450" indent="-171450">
              <a:buFont typeface="Wingdings" panose="05000000000000000000" pitchFamily="2" charset="2"/>
              <a:buChar char="§"/>
            </a:pPr>
            <a:r>
              <a:rPr lang="en-US" sz="1000" dirty="0" smtClean="0"/>
              <a:t>Unclassified </a:t>
            </a:r>
          </a:p>
          <a:p>
            <a:pPr marL="171450" indent="-171450">
              <a:buFont typeface="Wingdings" panose="05000000000000000000" pitchFamily="2" charset="2"/>
              <a:buChar char="§"/>
            </a:pPr>
            <a:r>
              <a:rPr lang="en-US" sz="1000" dirty="0" smtClean="0"/>
              <a:t>Meetings</a:t>
            </a:r>
          </a:p>
        </p:txBody>
      </p:sp>
      <p:sp>
        <p:nvSpPr>
          <p:cNvPr id="107" name="TextBox 106"/>
          <p:cNvSpPr txBox="1"/>
          <p:nvPr/>
        </p:nvSpPr>
        <p:spPr>
          <a:xfrm>
            <a:off x="8892008" y="5314559"/>
            <a:ext cx="2280254" cy="1430763"/>
          </a:xfrm>
          <a:prstGeom prst="rect">
            <a:avLst/>
          </a:prstGeom>
          <a:noFill/>
          <a:ln>
            <a:noFill/>
          </a:ln>
        </p:spPr>
        <p:txBody>
          <a:bodyPr wrap="square" rtlCol="0">
            <a:noAutofit/>
          </a:bodyPr>
          <a:lstStyle/>
          <a:p>
            <a:pPr marL="171450" indent="-171450">
              <a:buFont typeface="Wingdings" panose="05000000000000000000" pitchFamily="2" charset="2"/>
              <a:buChar char="§"/>
            </a:pPr>
            <a:r>
              <a:rPr lang="en-US" sz="1000" dirty="0" smtClean="0"/>
              <a:t>Test &amp; Measurement Equipment</a:t>
            </a:r>
          </a:p>
          <a:p>
            <a:pPr marL="171450" indent="-171450">
              <a:buFont typeface="Wingdings" panose="05000000000000000000" pitchFamily="2" charset="2"/>
              <a:buChar char="§"/>
            </a:pPr>
            <a:r>
              <a:rPr lang="en-US" sz="1000" dirty="0" smtClean="0"/>
              <a:t>Hotels</a:t>
            </a:r>
          </a:p>
          <a:p>
            <a:pPr marL="171450" indent="-171450">
              <a:buFont typeface="Wingdings" panose="05000000000000000000" pitchFamily="2" charset="2"/>
              <a:buChar char="§"/>
            </a:pPr>
            <a:endParaRPr lang="en-US" sz="1000" dirty="0"/>
          </a:p>
        </p:txBody>
      </p:sp>
      <p:grpSp>
        <p:nvGrpSpPr>
          <p:cNvPr id="124" name="Group 123"/>
          <p:cNvGrpSpPr/>
          <p:nvPr/>
        </p:nvGrpSpPr>
        <p:grpSpPr>
          <a:xfrm>
            <a:off x="6486058" y="4669149"/>
            <a:ext cx="2386202" cy="659593"/>
            <a:chOff x="7639079" y="4649076"/>
            <a:chExt cx="2386202" cy="659593"/>
          </a:xfrm>
        </p:grpSpPr>
        <p:sp>
          <p:nvSpPr>
            <p:cNvPr id="125" name="Rounded Rectangle 124"/>
            <p:cNvSpPr/>
            <p:nvPr/>
          </p:nvSpPr>
          <p:spPr>
            <a:xfrm>
              <a:off x="7639079" y="4649076"/>
              <a:ext cx="2286000" cy="271163"/>
            </a:xfrm>
            <a:prstGeom prst="round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sz="1100" dirty="0" smtClean="0">
                <a:solidFill>
                  <a:schemeClr val="tx1"/>
                </a:solidFill>
              </a:endParaRPr>
            </a:p>
          </p:txBody>
        </p:sp>
        <p:sp>
          <p:nvSpPr>
            <p:cNvPr id="126" name="TextBox 125"/>
            <p:cNvSpPr txBox="1"/>
            <p:nvPr/>
          </p:nvSpPr>
          <p:spPr>
            <a:xfrm>
              <a:off x="7639079" y="4660449"/>
              <a:ext cx="2386202" cy="648220"/>
            </a:xfrm>
            <a:prstGeom prst="rect">
              <a:avLst/>
            </a:prstGeom>
            <a:noFill/>
          </p:spPr>
          <p:txBody>
            <a:bodyPr wrap="square" rtlCol="0">
              <a:noAutofit/>
            </a:bodyPr>
            <a:lstStyle/>
            <a:p>
              <a:r>
                <a:rPr lang="en-US" sz="1050" b="1" dirty="0" smtClean="0"/>
                <a:t>Spend Categories in Future State</a:t>
              </a:r>
            </a:p>
          </p:txBody>
        </p:sp>
      </p:grpSp>
      <p:sp>
        <p:nvSpPr>
          <p:cNvPr id="95" name="Freeform 5"/>
          <p:cNvSpPr>
            <a:spLocks noChangeAspect="1" noEditPoints="1"/>
          </p:cNvSpPr>
          <p:nvPr/>
        </p:nvSpPr>
        <p:spPr bwMode="auto">
          <a:xfrm rot="18900000" flipH="1">
            <a:off x="10668569" y="4834842"/>
            <a:ext cx="264996" cy="430399"/>
          </a:xfrm>
          <a:custGeom>
            <a:avLst/>
            <a:gdLst>
              <a:gd name="T0" fmla="*/ 935 w 994"/>
              <a:gd name="T1" fmla="*/ 127 h 1621"/>
              <a:gd name="T2" fmla="*/ 927 w 994"/>
              <a:gd name="T3" fmla="*/ 148 h 1621"/>
              <a:gd name="T4" fmla="*/ 910 w 994"/>
              <a:gd name="T5" fmla="*/ 175 h 1621"/>
              <a:gd name="T6" fmla="*/ 879 w 994"/>
              <a:gd name="T7" fmla="*/ 209 h 1621"/>
              <a:gd name="T8" fmla="*/ 832 w 994"/>
              <a:gd name="T9" fmla="*/ 249 h 1621"/>
              <a:gd name="T10" fmla="*/ 766 w 994"/>
              <a:gd name="T11" fmla="*/ 296 h 1621"/>
              <a:gd name="T12" fmla="*/ 688 w 994"/>
              <a:gd name="T13" fmla="*/ 237 h 1621"/>
              <a:gd name="T14" fmla="*/ 737 w 994"/>
              <a:gd name="T15" fmla="*/ 170 h 1621"/>
              <a:gd name="T16" fmla="*/ 786 w 994"/>
              <a:gd name="T17" fmla="*/ 116 h 1621"/>
              <a:gd name="T18" fmla="*/ 833 w 994"/>
              <a:gd name="T19" fmla="*/ 77 h 1621"/>
              <a:gd name="T20" fmla="*/ 876 w 994"/>
              <a:gd name="T21" fmla="*/ 59 h 1621"/>
              <a:gd name="T22" fmla="*/ 904 w 994"/>
              <a:gd name="T23" fmla="*/ 63 h 1621"/>
              <a:gd name="T24" fmla="*/ 928 w 994"/>
              <a:gd name="T25" fmla="*/ 86 h 1621"/>
              <a:gd name="T26" fmla="*/ 936 w 994"/>
              <a:gd name="T27" fmla="*/ 121 h 1621"/>
              <a:gd name="T28" fmla="*/ 871 w 994"/>
              <a:gd name="T29" fmla="*/ 515 h 1621"/>
              <a:gd name="T30" fmla="*/ 99 w 994"/>
              <a:gd name="T31" fmla="*/ 515 h 1621"/>
              <a:gd name="T32" fmla="*/ 563 w 994"/>
              <a:gd name="T33" fmla="*/ 325 h 1621"/>
              <a:gd name="T34" fmla="*/ 531 w 994"/>
              <a:gd name="T35" fmla="*/ 380 h 1621"/>
              <a:gd name="T36" fmla="*/ 509 w 994"/>
              <a:gd name="T37" fmla="*/ 422 h 1621"/>
              <a:gd name="T38" fmla="*/ 485 w 994"/>
              <a:gd name="T39" fmla="*/ 426 h 1621"/>
              <a:gd name="T40" fmla="*/ 439 w 994"/>
              <a:gd name="T41" fmla="*/ 437 h 1621"/>
              <a:gd name="T42" fmla="*/ 405 w 994"/>
              <a:gd name="T43" fmla="*/ 466 h 1621"/>
              <a:gd name="T44" fmla="*/ 386 w 994"/>
              <a:gd name="T45" fmla="*/ 509 h 1621"/>
              <a:gd name="T46" fmla="*/ 390 w 994"/>
              <a:gd name="T47" fmla="*/ 557 h 1621"/>
              <a:gd name="T48" fmla="*/ 414 w 994"/>
              <a:gd name="T49" fmla="*/ 596 h 1621"/>
              <a:gd name="T50" fmla="*/ 453 w 994"/>
              <a:gd name="T51" fmla="*/ 620 h 1621"/>
              <a:gd name="T52" fmla="*/ 501 w 994"/>
              <a:gd name="T53" fmla="*/ 624 h 1621"/>
              <a:gd name="T54" fmla="*/ 544 w 994"/>
              <a:gd name="T55" fmla="*/ 606 h 1621"/>
              <a:gd name="T56" fmla="*/ 574 w 994"/>
              <a:gd name="T57" fmla="*/ 571 h 1621"/>
              <a:gd name="T58" fmla="*/ 584 w 994"/>
              <a:gd name="T59" fmla="*/ 525 h 1621"/>
              <a:gd name="T60" fmla="*/ 574 w 994"/>
              <a:gd name="T61" fmla="*/ 480 h 1621"/>
              <a:gd name="T62" fmla="*/ 558 w 994"/>
              <a:gd name="T63" fmla="*/ 451 h 1621"/>
              <a:gd name="T64" fmla="*/ 596 w 994"/>
              <a:gd name="T65" fmla="*/ 382 h 1621"/>
              <a:gd name="T66" fmla="*/ 871 w 994"/>
              <a:gd name="T67" fmla="*/ 515 h 1621"/>
              <a:gd name="T68" fmla="*/ 993 w 994"/>
              <a:gd name="T69" fmla="*/ 96 h 1621"/>
              <a:gd name="T70" fmla="*/ 974 w 994"/>
              <a:gd name="T71" fmla="*/ 51 h 1621"/>
              <a:gd name="T72" fmla="*/ 934 w 994"/>
              <a:gd name="T73" fmla="*/ 14 h 1621"/>
              <a:gd name="T74" fmla="*/ 885 w 994"/>
              <a:gd name="T75" fmla="*/ 0 h 1621"/>
              <a:gd name="T76" fmla="*/ 833 w 994"/>
              <a:gd name="T77" fmla="*/ 12 h 1621"/>
              <a:gd name="T78" fmla="*/ 781 w 994"/>
              <a:gd name="T79" fmla="*/ 44 h 1621"/>
              <a:gd name="T80" fmla="*/ 729 w 994"/>
              <a:gd name="T81" fmla="*/ 93 h 1621"/>
              <a:gd name="T82" fmla="*/ 678 w 994"/>
              <a:gd name="T83" fmla="*/ 152 h 1621"/>
              <a:gd name="T84" fmla="*/ 631 w 994"/>
              <a:gd name="T85" fmla="*/ 217 h 1621"/>
              <a:gd name="T86" fmla="*/ 528 w 994"/>
              <a:gd name="T87" fmla="*/ 149 h 1621"/>
              <a:gd name="T88" fmla="*/ 485 w 994"/>
              <a:gd name="T89" fmla="*/ 139 h 1621"/>
              <a:gd name="T90" fmla="*/ 442 w 994"/>
              <a:gd name="T91" fmla="*/ 149 h 1621"/>
              <a:gd name="T92" fmla="*/ 27 w 994"/>
              <a:gd name="T93" fmla="*/ 445 h 1621"/>
              <a:gd name="T94" fmla="*/ 4 w 994"/>
              <a:gd name="T95" fmla="*/ 483 h 1621"/>
              <a:gd name="T96" fmla="*/ 0 w 994"/>
              <a:gd name="T97" fmla="*/ 1525 h 1621"/>
              <a:gd name="T98" fmla="*/ 12 w 994"/>
              <a:gd name="T99" fmla="*/ 1573 h 1621"/>
              <a:gd name="T100" fmla="*/ 47 w 994"/>
              <a:gd name="T101" fmla="*/ 1607 h 1621"/>
              <a:gd name="T102" fmla="*/ 95 w 994"/>
              <a:gd name="T103" fmla="*/ 1621 h 1621"/>
              <a:gd name="T104" fmla="*/ 908 w 994"/>
              <a:gd name="T105" fmla="*/ 1615 h 1621"/>
              <a:gd name="T106" fmla="*/ 948 w 994"/>
              <a:gd name="T107" fmla="*/ 1587 h 1621"/>
              <a:gd name="T108" fmla="*/ 969 w 994"/>
              <a:gd name="T109" fmla="*/ 1542 h 1621"/>
              <a:gd name="T110" fmla="*/ 969 w 994"/>
              <a:gd name="T111" fmla="*/ 498 h 1621"/>
              <a:gd name="T112" fmla="*/ 952 w 994"/>
              <a:gd name="T113" fmla="*/ 456 h 1621"/>
              <a:gd name="T114" fmla="*/ 800 w 994"/>
              <a:gd name="T115" fmla="*/ 342 h 1621"/>
              <a:gd name="T116" fmla="*/ 872 w 994"/>
              <a:gd name="T117" fmla="*/ 291 h 1621"/>
              <a:gd name="T118" fmla="*/ 941 w 994"/>
              <a:gd name="T119" fmla="*/ 228 h 1621"/>
              <a:gd name="T120" fmla="*/ 981 w 994"/>
              <a:gd name="T121" fmla="*/ 168 h 1621"/>
              <a:gd name="T122" fmla="*/ 994 w 994"/>
              <a:gd name="T123" fmla="*/ 113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4" h="1621">
                <a:moveTo>
                  <a:pt x="936" y="121"/>
                </a:moveTo>
                <a:lnTo>
                  <a:pt x="936" y="121"/>
                </a:lnTo>
                <a:lnTo>
                  <a:pt x="935" y="127"/>
                </a:lnTo>
                <a:lnTo>
                  <a:pt x="933" y="133"/>
                </a:lnTo>
                <a:lnTo>
                  <a:pt x="930" y="140"/>
                </a:lnTo>
                <a:lnTo>
                  <a:pt x="927" y="148"/>
                </a:lnTo>
                <a:lnTo>
                  <a:pt x="922" y="156"/>
                </a:lnTo>
                <a:lnTo>
                  <a:pt x="916" y="166"/>
                </a:lnTo>
                <a:lnTo>
                  <a:pt x="910" y="175"/>
                </a:lnTo>
                <a:lnTo>
                  <a:pt x="901" y="186"/>
                </a:lnTo>
                <a:lnTo>
                  <a:pt x="891" y="197"/>
                </a:lnTo>
                <a:lnTo>
                  <a:pt x="879" y="209"/>
                </a:lnTo>
                <a:lnTo>
                  <a:pt x="865" y="222"/>
                </a:lnTo>
                <a:lnTo>
                  <a:pt x="850" y="235"/>
                </a:lnTo>
                <a:lnTo>
                  <a:pt x="832" y="249"/>
                </a:lnTo>
                <a:lnTo>
                  <a:pt x="813" y="265"/>
                </a:lnTo>
                <a:lnTo>
                  <a:pt x="791" y="280"/>
                </a:lnTo>
                <a:lnTo>
                  <a:pt x="766" y="296"/>
                </a:lnTo>
                <a:lnTo>
                  <a:pt x="750" y="307"/>
                </a:lnTo>
                <a:lnTo>
                  <a:pt x="676" y="254"/>
                </a:lnTo>
                <a:lnTo>
                  <a:pt x="688" y="237"/>
                </a:lnTo>
                <a:lnTo>
                  <a:pt x="704" y="214"/>
                </a:lnTo>
                <a:lnTo>
                  <a:pt x="721" y="192"/>
                </a:lnTo>
                <a:lnTo>
                  <a:pt x="737" y="170"/>
                </a:lnTo>
                <a:lnTo>
                  <a:pt x="754" y="151"/>
                </a:lnTo>
                <a:lnTo>
                  <a:pt x="770" y="132"/>
                </a:lnTo>
                <a:lnTo>
                  <a:pt x="786" y="116"/>
                </a:lnTo>
                <a:lnTo>
                  <a:pt x="802" y="101"/>
                </a:lnTo>
                <a:lnTo>
                  <a:pt x="818" y="88"/>
                </a:lnTo>
                <a:lnTo>
                  <a:pt x="833" y="77"/>
                </a:lnTo>
                <a:lnTo>
                  <a:pt x="848" y="68"/>
                </a:lnTo>
                <a:lnTo>
                  <a:pt x="862" y="62"/>
                </a:lnTo>
                <a:lnTo>
                  <a:pt x="876" y="59"/>
                </a:lnTo>
                <a:lnTo>
                  <a:pt x="886" y="58"/>
                </a:lnTo>
                <a:lnTo>
                  <a:pt x="895" y="60"/>
                </a:lnTo>
                <a:lnTo>
                  <a:pt x="904" y="63"/>
                </a:lnTo>
                <a:lnTo>
                  <a:pt x="911" y="68"/>
                </a:lnTo>
                <a:lnTo>
                  <a:pt x="920" y="76"/>
                </a:lnTo>
                <a:lnTo>
                  <a:pt x="928" y="86"/>
                </a:lnTo>
                <a:lnTo>
                  <a:pt x="934" y="98"/>
                </a:lnTo>
                <a:lnTo>
                  <a:pt x="936" y="110"/>
                </a:lnTo>
                <a:lnTo>
                  <a:pt x="936" y="121"/>
                </a:lnTo>
                <a:lnTo>
                  <a:pt x="936" y="121"/>
                </a:lnTo>
                <a:close/>
                <a:moveTo>
                  <a:pt x="871" y="515"/>
                </a:moveTo>
                <a:lnTo>
                  <a:pt x="871" y="515"/>
                </a:lnTo>
                <a:lnTo>
                  <a:pt x="871" y="1521"/>
                </a:lnTo>
                <a:lnTo>
                  <a:pt x="99" y="1521"/>
                </a:lnTo>
                <a:lnTo>
                  <a:pt x="99" y="515"/>
                </a:lnTo>
                <a:lnTo>
                  <a:pt x="485" y="240"/>
                </a:lnTo>
                <a:lnTo>
                  <a:pt x="575" y="304"/>
                </a:lnTo>
                <a:lnTo>
                  <a:pt x="563" y="325"/>
                </a:lnTo>
                <a:lnTo>
                  <a:pt x="551" y="344"/>
                </a:lnTo>
                <a:lnTo>
                  <a:pt x="541" y="362"/>
                </a:lnTo>
                <a:lnTo>
                  <a:pt x="531" y="380"/>
                </a:lnTo>
                <a:lnTo>
                  <a:pt x="523" y="396"/>
                </a:lnTo>
                <a:lnTo>
                  <a:pt x="515" y="410"/>
                </a:lnTo>
                <a:lnTo>
                  <a:pt x="509" y="422"/>
                </a:lnTo>
                <a:lnTo>
                  <a:pt x="506" y="428"/>
                </a:lnTo>
                <a:lnTo>
                  <a:pt x="501" y="427"/>
                </a:lnTo>
                <a:lnTo>
                  <a:pt x="485" y="426"/>
                </a:lnTo>
                <a:lnTo>
                  <a:pt x="469" y="427"/>
                </a:lnTo>
                <a:lnTo>
                  <a:pt x="453" y="431"/>
                </a:lnTo>
                <a:lnTo>
                  <a:pt x="439" y="437"/>
                </a:lnTo>
                <a:lnTo>
                  <a:pt x="426" y="445"/>
                </a:lnTo>
                <a:lnTo>
                  <a:pt x="414" y="455"/>
                </a:lnTo>
                <a:lnTo>
                  <a:pt x="405" y="466"/>
                </a:lnTo>
                <a:lnTo>
                  <a:pt x="396" y="480"/>
                </a:lnTo>
                <a:lnTo>
                  <a:pt x="390" y="494"/>
                </a:lnTo>
                <a:lnTo>
                  <a:pt x="386" y="509"/>
                </a:lnTo>
                <a:lnTo>
                  <a:pt x="385" y="525"/>
                </a:lnTo>
                <a:lnTo>
                  <a:pt x="386" y="542"/>
                </a:lnTo>
                <a:lnTo>
                  <a:pt x="390" y="557"/>
                </a:lnTo>
                <a:lnTo>
                  <a:pt x="396" y="571"/>
                </a:lnTo>
                <a:lnTo>
                  <a:pt x="405" y="585"/>
                </a:lnTo>
                <a:lnTo>
                  <a:pt x="414" y="596"/>
                </a:lnTo>
                <a:lnTo>
                  <a:pt x="426" y="606"/>
                </a:lnTo>
                <a:lnTo>
                  <a:pt x="439" y="614"/>
                </a:lnTo>
                <a:lnTo>
                  <a:pt x="453" y="620"/>
                </a:lnTo>
                <a:lnTo>
                  <a:pt x="469" y="624"/>
                </a:lnTo>
                <a:lnTo>
                  <a:pt x="485" y="625"/>
                </a:lnTo>
                <a:lnTo>
                  <a:pt x="501" y="624"/>
                </a:lnTo>
                <a:lnTo>
                  <a:pt x="516" y="620"/>
                </a:lnTo>
                <a:lnTo>
                  <a:pt x="531" y="614"/>
                </a:lnTo>
                <a:lnTo>
                  <a:pt x="544" y="606"/>
                </a:lnTo>
                <a:lnTo>
                  <a:pt x="556" y="596"/>
                </a:lnTo>
                <a:lnTo>
                  <a:pt x="566" y="585"/>
                </a:lnTo>
                <a:lnTo>
                  <a:pt x="574" y="571"/>
                </a:lnTo>
                <a:lnTo>
                  <a:pt x="580" y="557"/>
                </a:lnTo>
                <a:lnTo>
                  <a:pt x="584" y="542"/>
                </a:lnTo>
                <a:lnTo>
                  <a:pt x="584" y="525"/>
                </a:lnTo>
                <a:lnTo>
                  <a:pt x="584" y="509"/>
                </a:lnTo>
                <a:lnTo>
                  <a:pt x="580" y="494"/>
                </a:lnTo>
                <a:lnTo>
                  <a:pt x="574" y="480"/>
                </a:lnTo>
                <a:lnTo>
                  <a:pt x="566" y="466"/>
                </a:lnTo>
                <a:lnTo>
                  <a:pt x="556" y="456"/>
                </a:lnTo>
                <a:lnTo>
                  <a:pt x="558" y="451"/>
                </a:lnTo>
                <a:lnTo>
                  <a:pt x="570" y="429"/>
                </a:lnTo>
                <a:lnTo>
                  <a:pt x="583" y="406"/>
                </a:lnTo>
                <a:lnTo>
                  <a:pt x="596" y="382"/>
                </a:lnTo>
                <a:lnTo>
                  <a:pt x="610" y="358"/>
                </a:lnTo>
                <a:lnTo>
                  <a:pt x="622" y="338"/>
                </a:lnTo>
                <a:lnTo>
                  <a:pt x="871" y="515"/>
                </a:lnTo>
                <a:lnTo>
                  <a:pt x="871" y="515"/>
                </a:lnTo>
                <a:close/>
                <a:moveTo>
                  <a:pt x="993" y="96"/>
                </a:moveTo>
                <a:lnTo>
                  <a:pt x="993" y="96"/>
                </a:lnTo>
                <a:lnTo>
                  <a:pt x="989" y="81"/>
                </a:lnTo>
                <a:lnTo>
                  <a:pt x="982" y="65"/>
                </a:lnTo>
                <a:lnTo>
                  <a:pt x="974" y="51"/>
                </a:lnTo>
                <a:lnTo>
                  <a:pt x="962" y="36"/>
                </a:lnTo>
                <a:lnTo>
                  <a:pt x="948" y="24"/>
                </a:lnTo>
                <a:lnTo>
                  <a:pt x="934" y="14"/>
                </a:lnTo>
                <a:lnTo>
                  <a:pt x="918" y="7"/>
                </a:lnTo>
                <a:lnTo>
                  <a:pt x="902" y="2"/>
                </a:lnTo>
                <a:lnTo>
                  <a:pt x="885" y="0"/>
                </a:lnTo>
                <a:lnTo>
                  <a:pt x="868" y="2"/>
                </a:lnTo>
                <a:lnTo>
                  <a:pt x="851" y="6"/>
                </a:lnTo>
                <a:lnTo>
                  <a:pt x="833" y="12"/>
                </a:lnTo>
                <a:lnTo>
                  <a:pt x="816" y="21"/>
                </a:lnTo>
                <a:lnTo>
                  <a:pt x="798" y="31"/>
                </a:lnTo>
                <a:lnTo>
                  <a:pt x="781" y="44"/>
                </a:lnTo>
                <a:lnTo>
                  <a:pt x="763" y="59"/>
                </a:lnTo>
                <a:lnTo>
                  <a:pt x="746" y="75"/>
                </a:lnTo>
                <a:lnTo>
                  <a:pt x="729" y="93"/>
                </a:lnTo>
                <a:lnTo>
                  <a:pt x="711" y="111"/>
                </a:lnTo>
                <a:lnTo>
                  <a:pt x="695" y="131"/>
                </a:lnTo>
                <a:lnTo>
                  <a:pt x="678" y="152"/>
                </a:lnTo>
                <a:lnTo>
                  <a:pt x="662" y="173"/>
                </a:lnTo>
                <a:lnTo>
                  <a:pt x="646" y="195"/>
                </a:lnTo>
                <a:lnTo>
                  <a:pt x="631" y="217"/>
                </a:lnTo>
                <a:lnTo>
                  <a:pt x="629" y="220"/>
                </a:lnTo>
                <a:lnTo>
                  <a:pt x="540" y="157"/>
                </a:lnTo>
                <a:lnTo>
                  <a:pt x="528" y="149"/>
                </a:lnTo>
                <a:lnTo>
                  <a:pt x="514" y="144"/>
                </a:lnTo>
                <a:lnTo>
                  <a:pt x="499" y="140"/>
                </a:lnTo>
                <a:lnTo>
                  <a:pt x="485" y="139"/>
                </a:lnTo>
                <a:lnTo>
                  <a:pt x="470" y="140"/>
                </a:lnTo>
                <a:lnTo>
                  <a:pt x="456" y="144"/>
                </a:lnTo>
                <a:lnTo>
                  <a:pt x="442" y="149"/>
                </a:lnTo>
                <a:lnTo>
                  <a:pt x="429" y="157"/>
                </a:lnTo>
                <a:lnTo>
                  <a:pt x="39" y="435"/>
                </a:lnTo>
                <a:lnTo>
                  <a:pt x="27" y="445"/>
                </a:lnTo>
                <a:lnTo>
                  <a:pt x="18" y="456"/>
                </a:lnTo>
                <a:lnTo>
                  <a:pt x="10" y="469"/>
                </a:lnTo>
                <a:lnTo>
                  <a:pt x="4" y="483"/>
                </a:lnTo>
                <a:lnTo>
                  <a:pt x="1" y="498"/>
                </a:lnTo>
                <a:lnTo>
                  <a:pt x="0" y="513"/>
                </a:lnTo>
                <a:lnTo>
                  <a:pt x="0" y="1525"/>
                </a:lnTo>
                <a:lnTo>
                  <a:pt x="1" y="1542"/>
                </a:lnTo>
                <a:lnTo>
                  <a:pt x="5" y="1558"/>
                </a:lnTo>
                <a:lnTo>
                  <a:pt x="12" y="1573"/>
                </a:lnTo>
                <a:lnTo>
                  <a:pt x="22" y="1587"/>
                </a:lnTo>
                <a:lnTo>
                  <a:pt x="33" y="1598"/>
                </a:lnTo>
                <a:lnTo>
                  <a:pt x="47" y="1607"/>
                </a:lnTo>
                <a:lnTo>
                  <a:pt x="61" y="1615"/>
                </a:lnTo>
                <a:lnTo>
                  <a:pt x="78" y="1619"/>
                </a:lnTo>
                <a:lnTo>
                  <a:pt x="95" y="1621"/>
                </a:lnTo>
                <a:lnTo>
                  <a:pt x="875" y="1621"/>
                </a:lnTo>
                <a:lnTo>
                  <a:pt x="892" y="1619"/>
                </a:lnTo>
                <a:lnTo>
                  <a:pt x="908" y="1615"/>
                </a:lnTo>
                <a:lnTo>
                  <a:pt x="923" y="1607"/>
                </a:lnTo>
                <a:lnTo>
                  <a:pt x="937" y="1598"/>
                </a:lnTo>
                <a:lnTo>
                  <a:pt x="948" y="1587"/>
                </a:lnTo>
                <a:lnTo>
                  <a:pt x="958" y="1573"/>
                </a:lnTo>
                <a:lnTo>
                  <a:pt x="965" y="1558"/>
                </a:lnTo>
                <a:lnTo>
                  <a:pt x="969" y="1542"/>
                </a:lnTo>
                <a:lnTo>
                  <a:pt x="970" y="1525"/>
                </a:lnTo>
                <a:lnTo>
                  <a:pt x="970" y="513"/>
                </a:lnTo>
                <a:lnTo>
                  <a:pt x="969" y="498"/>
                </a:lnTo>
                <a:lnTo>
                  <a:pt x="966" y="483"/>
                </a:lnTo>
                <a:lnTo>
                  <a:pt x="960" y="469"/>
                </a:lnTo>
                <a:lnTo>
                  <a:pt x="952" y="456"/>
                </a:lnTo>
                <a:lnTo>
                  <a:pt x="942" y="445"/>
                </a:lnTo>
                <a:lnTo>
                  <a:pt x="930" y="435"/>
                </a:lnTo>
                <a:lnTo>
                  <a:pt x="800" y="342"/>
                </a:lnTo>
                <a:lnTo>
                  <a:pt x="811" y="335"/>
                </a:lnTo>
                <a:lnTo>
                  <a:pt x="843" y="313"/>
                </a:lnTo>
                <a:lnTo>
                  <a:pt x="872" y="291"/>
                </a:lnTo>
                <a:lnTo>
                  <a:pt x="898" y="270"/>
                </a:lnTo>
                <a:lnTo>
                  <a:pt x="921" y="248"/>
                </a:lnTo>
                <a:lnTo>
                  <a:pt x="941" y="228"/>
                </a:lnTo>
                <a:lnTo>
                  <a:pt x="957" y="207"/>
                </a:lnTo>
                <a:lnTo>
                  <a:pt x="971" y="187"/>
                </a:lnTo>
                <a:lnTo>
                  <a:pt x="981" y="168"/>
                </a:lnTo>
                <a:lnTo>
                  <a:pt x="989" y="148"/>
                </a:lnTo>
                <a:lnTo>
                  <a:pt x="993" y="130"/>
                </a:lnTo>
                <a:lnTo>
                  <a:pt x="994" y="113"/>
                </a:lnTo>
                <a:lnTo>
                  <a:pt x="993" y="96"/>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5"/>
          <p:cNvSpPr>
            <a:spLocks noEditPoints="1"/>
          </p:cNvSpPr>
          <p:nvPr/>
        </p:nvSpPr>
        <p:spPr bwMode="auto">
          <a:xfrm>
            <a:off x="5891926" y="4899400"/>
            <a:ext cx="315037" cy="358400"/>
          </a:xfrm>
          <a:custGeom>
            <a:avLst/>
            <a:gdLst>
              <a:gd name="T0" fmla="*/ 0 w 771"/>
              <a:gd name="T1" fmla="*/ 609 h 662"/>
              <a:gd name="T2" fmla="*/ 10 w 771"/>
              <a:gd name="T3" fmla="*/ 633 h 662"/>
              <a:gd name="T4" fmla="*/ 28 w 771"/>
              <a:gd name="T5" fmla="*/ 651 h 662"/>
              <a:gd name="T6" fmla="*/ 52 w 771"/>
              <a:gd name="T7" fmla="*/ 661 h 662"/>
              <a:gd name="T8" fmla="*/ 412 w 771"/>
              <a:gd name="T9" fmla="*/ 612 h 662"/>
              <a:gd name="T10" fmla="*/ 380 w 771"/>
              <a:gd name="T11" fmla="*/ 618 h 662"/>
              <a:gd name="T12" fmla="*/ 348 w 771"/>
              <a:gd name="T13" fmla="*/ 612 h 662"/>
              <a:gd name="T14" fmla="*/ 320 w 771"/>
              <a:gd name="T15" fmla="*/ 596 h 662"/>
              <a:gd name="T16" fmla="*/ 298 w 771"/>
              <a:gd name="T17" fmla="*/ 572 h 662"/>
              <a:gd name="T18" fmla="*/ 286 w 771"/>
              <a:gd name="T19" fmla="*/ 543 h 662"/>
              <a:gd name="T20" fmla="*/ 284 w 771"/>
              <a:gd name="T21" fmla="*/ 509 h 662"/>
              <a:gd name="T22" fmla="*/ 341 w 771"/>
              <a:gd name="T23" fmla="*/ 541 h 662"/>
              <a:gd name="T24" fmla="*/ 347 w 771"/>
              <a:gd name="T25" fmla="*/ 542 h 662"/>
              <a:gd name="T26" fmla="*/ 390 w 771"/>
              <a:gd name="T27" fmla="*/ 529 h 662"/>
              <a:gd name="T28" fmla="*/ 402 w 771"/>
              <a:gd name="T29" fmla="*/ 485 h 662"/>
              <a:gd name="T30" fmla="*/ 348 w 771"/>
              <a:gd name="T31" fmla="*/ 429 h 662"/>
              <a:gd name="T32" fmla="*/ 380 w 771"/>
              <a:gd name="T33" fmla="*/ 423 h 662"/>
              <a:gd name="T34" fmla="*/ 413 w 771"/>
              <a:gd name="T35" fmla="*/ 429 h 662"/>
              <a:gd name="T36" fmla="*/ 441 w 771"/>
              <a:gd name="T37" fmla="*/ 445 h 662"/>
              <a:gd name="T38" fmla="*/ 462 w 771"/>
              <a:gd name="T39" fmla="*/ 468 h 662"/>
              <a:gd name="T40" fmla="*/ 475 w 771"/>
              <a:gd name="T41" fmla="*/ 498 h 662"/>
              <a:gd name="T42" fmla="*/ 477 w 771"/>
              <a:gd name="T43" fmla="*/ 532 h 662"/>
              <a:gd name="T44" fmla="*/ 581 w 771"/>
              <a:gd name="T45" fmla="*/ 662 h 662"/>
              <a:gd name="T46" fmla="*/ 727 w 771"/>
              <a:gd name="T47" fmla="*/ 659 h 662"/>
              <a:gd name="T48" fmla="*/ 749 w 771"/>
              <a:gd name="T49" fmla="*/ 646 h 662"/>
              <a:gd name="T50" fmla="*/ 765 w 771"/>
              <a:gd name="T51" fmla="*/ 626 h 662"/>
              <a:gd name="T52" fmla="*/ 771 w 771"/>
              <a:gd name="T53" fmla="*/ 600 h 662"/>
              <a:gd name="T54" fmla="*/ 0 w 771"/>
              <a:gd name="T55" fmla="*/ 600 h 662"/>
              <a:gd name="T56" fmla="*/ 770 w 771"/>
              <a:gd name="T57" fmla="*/ 205 h 662"/>
              <a:gd name="T58" fmla="*/ 761 w 771"/>
              <a:gd name="T59" fmla="*/ 181 h 662"/>
              <a:gd name="T60" fmla="*/ 742 w 771"/>
              <a:gd name="T61" fmla="*/ 162 h 662"/>
              <a:gd name="T62" fmla="*/ 718 w 771"/>
              <a:gd name="T63" fmla="*/ 153 h 662"/>
              <a:gd name="T64" fmla="*/ 52 w 771"/>
              <a:gd name="T65" fmla="*/ 153 h 662"/>
              <a:gd name="T66" fmla="*/ 28 w 771"/>
              <a:gd name="T67" fmla="*/ 162 h 662"/>
              <a:gd name="T68" fmla="*/ 10 w 771"/>
              <a:gd name="T69" fmla="*/ 181 h 662"/>
              <a:gd name="T70" fmla="*/ 0 w 771"/>
              <a:gd name="T71" fmla="*/ 205 h 662"/>
              <a:gd name="T72" fmla="*/ 771 w 771"/>
              <a:gd name="T73" fmla="*/ 339 h 662"/>
              <a:gd name="T74" fmla="*/ 770 w 771"/>
              <a:gd name="T75" fmla="*/ 205 h 662"/>
              <a:gd name="T76" fmla="*/ 270 w 771"/>
              <a:gd name="T77" fmla="*/ 106 h 662"/>
              <a:gd name="T78" fmla="*/ 273 w 771"/>
              <a:gd name="T79" fmla="*/ 19 h 662"/>
              <a:gd name="T80" fmla="*/ 284 w 771"/>
              <a:gd name="T81" fmla="*/ 6 h 662"/>
              <a:gd name="T82" fmla="*/ 301 w 771"/>
              <a:gd name="T83" fmla="*/ 0 h 662"/>
              <a:gd name="T84" fmla="*/ 483 w 771"/>
              <a:gd name="T85" fmla="*/ 3 h 662"/>
              <a:gd name="T86" fmla="*/ 497 w 771"/>
              <a:gd name="T87" fmla="*/ 14 h 662"/>
              <a:gd name="T88" fmla="*/ 502 w 771"/>
              <a:gd name="T89" fmla="*/ 31 h 662"/>
              <a:gd name="T90" fmla="*/ 456 w 771"/>
              <a:gd name="T91" fmla="*/ 47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1" h="662">
                <a:moveTo>
                  <a:pt x="0" y="600"/>
                </a:moveTo>
                <a:lnTo>
                  <a:pt x="0" y="600"/>
                </a:lnTo>
                <a:lnTo>
                  <a:pt x="0" y="609"/>
                </a:lnTo>
                <a:lnTo>
                  <a:pt x="2" y="618"/>
                </a:lnTo>
                <a:lnTo>
                  <a:pt x="5" y="626"/>
                </a:lnTo>
                <a:lnTo>
                  <a:pt x="10" y="633"/>
                </a:lnTo>
                <a:lnTo>
                  <a:pt x="15" y="640"/>
                </a:lnTo>
                <a:lnTo>
                  <a:pt x="21" y="646"/>
                </a:lnTo>
                <a:lnTo>
                  <a:pt x="28" y="651"/>
                </a:lnTo>
                <a:lnTo>
                  <a:pt x="35" y="656"/>
                </a:lnTo>
                <a:lnTo>
                  <a:pt x="43" y="659"/>
                </a:lnTo>
                <a:lnTo>
                  <a:pt x="52" y="661"/>
                </a:lnTo>
                <a:lnTo>
                  <a:pt x="61" y="662"/>
                </a:lnTo>
                <a:lnTo>
                  <a:pt x="462" y="662"/>
                </a:lnTo>
                <a:lnTo>
                  <a:pt x="412" y="612"/>
                </a:lnTo>
                <a:lnTo>
                  <a:pt x="402" y="615"/>
                </a:lnTo>
                <a:lnTo>
                  <a:pt x="391" y="617"/>
                </a:lnTo>
                <a:lnTo>
                  <a:pt x="380" y="618"/>
                </a:lnTo>
                <a:lnTo>
                  <a:pt x="369" y="617"/>
                </a:lnTo>
                <a:lnTo>
                  <a:pt x="358" y="615"/>
                </a:lnTo>
                <a:lnTo>
                  <a:pt x="348" y="612"/>
                </a:lnTo>
                <a:lnTo>
                  <a:pt x="338" y="608"/>
                </a:lnTo>
                <a:lnTo>
                  <a:pt x="328" y="602"/>
                </a:lnTo>
                <a:lnTo>
                  <a:pt x="320" y="596"/>
                </a:lnTo>
                <a:lnTo>
                  <a:pt x="312" y="589"/>
                </a:lnTo>
                <a:lnTo>
                  <a:pt x="304" y="581"/>
                </a:lnTo>
                <a:lnTo>
                  <a:pt x="298" y="572"/>
                </a:lnTo>
                <a:lnTo>
                  <a:pt x="293" y="563"/>
                </a:lnTo>
                <a:lnTo>
                  <a:pt x="289" y="553"/>
                </a:lnTo>
                <a:lnTo>
                  <a:pt x="286" y="543"/>
                </a:lnTo>
                <a:lnTo>
                  <a:pt x="284" y="532"/>
                </a:lnTo>
                <a:lnTo>
                  <a:pt x="283" y="520"/>
                </a:lnTo>
                <a:lnTo>
                  <a:pt x="284" y="509"/>
                </a:lnTo>
                <a:lnTo>
                  <a:pt x="286" y="499"/>
                </a:lnTo>
                <a:lnTo>
                  <a:pt x="288" y="489"/>
                </a:lnTo>
                <a:lnTo>
                  <a:pt x="341" y="541"/>
                </a:lnTo>
                <a:lnTo>
                  <a:pt x="343" y="542"/>
                </a:lnTo>
                <a:lnTo>
                  <a:pt x="345" y="543"/>
                </a:lnTo>
                <a:lnTo>
                  <a:pt x="347" y="542"/>
                </a:lnTo>
                <a:lnTo>
                  <a:pt x="386" y="532"/>
                </a:lnTo>
                <a:lnTo>
                  <a:pt x="388" y="530"/>
                </a:lnTo>
                <a:lnTo>
                  <a:pt x="390" y="529"/>
                </a:lnTo>
                <a:lnTo>
                  <a:pt x="391" y="527"/>
                </a:lnTo>
                <a:lnTo>
                  <a:pt x="402" y="487"/>
                </a:lnTo>
                <a:lnTo>
                  <a:pt x="402" y="485"/>
                </a:lnTo>
                <a:lnTo>
                  <a:pt x="401" y="483"/>
                </a:lnTo>
                <a:lnTo>
                  <a:pt x="400" y="481"/>
                </a:lnTo>
                <a:lnTo>
                  <a:pt x="348" y="429"/>
                </a:lnTo>
                <a:lnTo>
                  <a:pt x="358" y="426"/>
                </a:lnTo>
                <a:lnTo>
                  <a:pt x="369" y="424"/>
                </a:lnTo>
                <a:lnTo>
                  <a:pt x="380" y="423"/>
                </a:lnTo>
                <a:lnTo>
                  <a:pt x="392" y="424"/>
                </a:lnTo>
                <a:lnTo>
                  <a:pt x="403" y="426"/>
                </a:lnTo>
                <a:lnTo>
                  <a:pt x="413" y="429"/>
                </a:lnTo>
                <a:lnTo>
                  <a:pt x="423" y="433"/>
                </a:lnTo>
                <a:lnTo>
                  <a:pt x="432" y="439"/>
                </a:lnTo>
                <a:lnTo>
                  <a:pt x="441" y="445"/>
                </a:lnTo>
                <a:lnTo>
                  <a:pt x="449" y="452"/>
                </a:lnTo>
                <a:lnTo>
                  <a:pt x="456" y="460"/>
                </a:lnTo>
                <a:lnTo>
                  <a:pt x="462" y="468"/>
                </a:lnTo>
                <a:lnTo>
                  <a:pt x="468" y="478"/>
                </a:lnTo>
                <a:lnTo>
                  <a:pt x="472" y="488"/>
                </a:lnTo>
                <a:lnTo>
                  <a:pt x="475" y="498"/>
                </a:lnTo>
                <a:lnTo>
                  <a:pt x="477" y="509"/>
                </a:lnTo>
                <a:lnTo>
                  <a:pt x="477" y="520"/>
                </a:lnTo>
                <a:lnTo>
                  <a:pt x="477" y="532"/>
                </a:lnTo>
                <a:lnTo>
                  <a:pt x="475" y="542"/>
                </a:lnTo>
                <a:lnTo>
                  <a:pt x="472" y="553"/>
                </a:lnTo>
                <a:lnTo>
                  <a:pt x="581" y="662"/>
                </a:lnTo>
                <a:lnTo>
                  <a:pt x="709" y="662"/>
                </a:lnTo>
                <a:lnTo>
                  <a:pt x="718" y="661"/>
                </a:lnTo>
                <a:lnTo>
                  <a:pt x="727" y="659"/>
                </a:lnTo>
                <a:lnTo>
                  <a:pt x="735" y="656"/>
                </a:lnTo>
                <a:lnTo>
                  <a:pt x="742" y="651"/>
                </a:lnTo>
                <a:lnTo>
                  <a:pt x="749" y="646"/>
                </a:lnTo>
                <a:lnTo>
                  <a:pt x="755" y="640"/>
                </a:lnTo>
                <a:lnTo>
                  <a:pt x="761" y="633"/>
                </a:lnTo>
                <a:lnTo>
                  <a:pt x="765" y="626"/>
                </a:lnTo>
                <a:lnTo>
                  <a:pt x="768" y="618"/>
                </a:lnTo>
                <a:lnTo>
                  <a:pt x="770" y="609"/>
                </a:lnTo>
                <a:lnTo>
                  <a:pt x="771" y="600"/>
                </a:lnTo>
                <a:lnTo>
                  <a:pt x="771" y="386"/>
                </a:lnTo>
                <a:lnTo>
                  <a:pt x="0" y="386"/>
                </a:lnTo>
                <a:lnTo>
                  <a:pt x="0" y="600"/>
                </a:lnTo>
                <a:lnTo>
                  <a:pt x="0" y="600"/>
                </a:lnTo>
                <a:close/>
                <a:moveTo>
                  <a:pt x="770" y="205"/>
                </a:moveTo>
                <a:lnTo>
                  <a:pt x="770" y="205"/>
                </a:lnTo>
                <a:lnTo>
                  <a:pt x="768" y="196"/>
                </a:lnTo>
                <a:lnTo>
                  <a:pt x="765" y="188"/>
                </a:lnTo>
                <a:lnTo>
                  <a:pt x="761" y="181"/>
                </a:lnTo>
                <a:lnTo>
                  <a:pt x="755" y="174"/>
                </a:lnTo>
                <a:lnTo>
                  <a:pt x="749" y="168"/>
                </a:lnTo>
                <a:lnTo>
                  <a:pt x="742" y="162"/>
                </a:lnTo>
                <a:lnTo>
                  <a:pt x="735" y="158"/>
                </a:lnTo>
                <a:lnTo>
                  <a:pt x="727" y="155"/>
                </a:lnTo>
                <a:lnTo>
                  <a:pt x="718" y="153"/>
                </a:lnTo>
                <a:lnTo>
                  <a:pt x="709" y="152"/>
                </a:lnTo>
                <a:lnTo>
                  <a:pt x="61" y="152"/>
                </a:lnTo>
                <a:lnTo>
                  <a:pt x="52" y="153"/>
                </a:lnTo>
                <a:lnTo>
                  <a:pt x="43" y="155"/>
                </a:lnTo>
                <a:lnTo>
                  <a:pt x="35" y="158"/>
                </a:lnTo>
                <a:lnTo>
                  <a:pt x="28" y="162"/>
                </a:lnTo>
                <a:lnTo>
                  <a:pt x="21" y="168"/>
                </a:lnTo>
                <a:lnTo>
                  <a:pt x="15" y="174"/>
                </a:lnTo>
                <a:lnTo>
                  <a:pt x="10" y="181"/>
                </a:lnTo>
                <a:lnTo>
                  <a:pt x="5" y="188"/>
                </a:lnTo>
                <a:lnTo>
                  <a:pt x="2" y="196"/>
                </a:lnTo>
                <a:lnTo>
                  <a:pt x="0" y="205"/>
                </a:lnTo>
                <a:lnTo>
                  <a:pt x="0" y="214"/>
                </a:lnTo>
                <a:lnTo>
                  <a:pt x="0" y="339"/>
                </a:lnTo>
                <a:lnTo>
                  <a:pt x="771" y="339"/>
                </a:lnTo>
                <a:lnTo>
                  <a:pt x="771" y="214"/>
                </a:lnTo>
                <a:lnTo>
                  <a:pt x="770" y="205"/>
                </a:lnTo>
                <a:lnTo>
                  <a:pt x="770" y="205"/>
                </a:lnTo>
                <a:close/>
                <a:moveTo>
                  <a:pt x="317" y="106"/>
                </a:moveTo>
                <a:lnTo>
                  <a:pt x="317" y="106"/>
                </a:lnTo>
                <a:lnTo>
                  <a:pt x="270" y="106"/>
                </a:lnTo>
                <a:lnTo>
                  <a:pt x="270" y="31"/>
                </a:lnTo>
                <a:lnTo>
                  <a:pt x="271" y="25"/>
                </a:lnTo>
                <a:lnTo>
                  <a:pt x="273" y="19"/>
                </a:lnTo>
                <a:lnTo>
                  <a:pt x="276" y="14"/>
                </a:lnTo>
                <a:lnTo>
                  <a:pt x="280" y="10"/>
                </a:lnTo>
                <a:lnTo>
                  <a:pt x="284" y="6"/>
                </a:lnTo>
                <a:lnTo>
                  <a:pt x="289" y="3"/>
                </a:lnTo>
                <a:lnTo>
                  <a:pt x="295" y="1"/>
                </a:lnTo>
                <a:lnTo>
                  <a:pt x="301" y="0"/>
                </a:lnTo>
                <a:lnTo>
                  <a:pt x="471" y="0"/>
                </a:lnTo>
                <a:lnTo>
                  <a:pt x="477" y="1"/>
                </a:lnTo>
                <a:lnTo>
                  <a:pt x="483" y="3"/>
                </a:lnTo>
                <a:lnTo>
                  <a:pt x="488" y="6"/>
                </a:lnTo>
                <a:lnTo>
                  <a:pt x="493" y="10"/>
                </a:lnTo>
                <a:lnTo>
                  <a:pt x="497" y="14"/>
                </a:lnTo>
                <a:lnTo>
                  <a:pt x="499" y="19"/>
                </a:lnTo>
                <a:lnTo>
                  <a:pt x="501" y="25"/>
                </a:lnTo>
                <a:lnTo>
                  <a:pt x="502" y="31"/>
                </a:lnTo>
                <a:lnTo>
                  <a:pt x="502" y="106"/>
                </a:lnTo>
                <a:lnTo>
                  <a:pt x="456" y="106"/>
                </a:lnTo>
                <a:lnTo>
                  <a:pt x="456" y="47"/>
                </a:lnTo>
                <a:lnTo>
                  <a:pt x="317" y="47"/>
                </a:lnTo>
                <a:lnTo>
                  <a:pt x="317" y="106"/>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0429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2060813" y="1714500"/>
            <a:ext cx="9580728" cy="4672576"/>
          </a:xfrm>
          <a:prstGeom prst="rect">
            <a:avLst/>
          </a:prstGeom>
          <a:solidFill>
            <a:schemeClr val="bg2">
              <a:lumMod val="10000"/>
              <a:lumOff val="90000"/>
            </a:schemeClr>
          </a:solidFill>
          <a:ln w="19050" cap="flat" cmpd="sng" algn="ctr">
            <a:solidFill>
              <a:schemeClr val="tx1"/>
            </a:solidFill>
            <a:prstDash val="sysDot"/>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ea typeface="+mn-ea"/>
              <a:cs typeface="+mn-cs"/>
            </a:endParaRPr>
          </a:p>
        </p:txBody>
      </p:sp>
      <p:sp>
        <p:nvSpPr>
          <p:cNvPr id="60" name="Rectangle 59"/>
          <p:cNvSpPr/>
          <p:nvPr/>
        </p:nvSpPr>
        <p:spPr>
          <a:xfrm>
            <a:off x="2065387" y="4877114"/>
            <a:ext cx="9576154" cy="1246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59" name="Rectangle 58"/>
          <p:cNvSpPr/>
          <p:nvPr/>
        </p:nvSpPr>
        <p:spPr>
          <a:xfrm>
            <a:off x="2060813" y="2352675"/>
            <a:ext cx="9580728" cy="1246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sz="1200" dirty="0" smtClean="0">
              <a:solidFill>
                <a:schemeClr val="tx1"/>
              </a:solidFill>
            </a:endParaRPr>
          </a:p>
        </p:txBody>
      </p:sp>
      <p:sp>
        <p:nvSpPr>
          <p:cNvPr id="37" name="TextBox 36"/>
          <p:cNvSpPr txBox="1"/>
          <p:nvPr/>
        </p:nvSpPr>
        <p:spPr>
          <a:xfrm>
            <a:off x="467018" y="1137785"/>
            <a:ext cx="11071266" cy="299184"/>
          </a:xfrm>
          <a:prstGeom prst="rect">
            <a:avLst/>
          </a:prstGeom>
          <a:noFill/>
        </p:spPr>
        <p:txBody>
          <a:bodyPr wrap="square" rtlCol="0">
            <a:spAutoFit/>
          </a:bodyPr>
          <a:lstStyle/>
          <a:p>
            <a:pPr marL="1191" lvl="1" fontAlgn="base">
              <a:lnSpc>
                <a:spcPct val="96000"/>
              </a:lnSpc>
              <a:spcBef>
                <a:spcPts val="225"/>
              </a:spcBef>
              <a:spcAft>
                <a:spcPts val="225"/>
              </a:spcAft>
              <a:buSzPct val="100000"/>
            </a:pPr>
            <a:r>
              <a:rPr lang="en-US" sz="1400" dirty="0" smtClean="0">
                <a:latin typeface="+mj-lt"/>
              </a:rPr>
              <a:t>Purchase requisitions can be created using the following options:</a:t>
            </a:r>
            <a:endParaRPr lang="en-US" sz="1400" dirty="0">
              <a:latin typeface="+mj-lt"/>
            </a:endParaRP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Types of Purchase Requisitions</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32</a:t>
            </a:fld>
            <a:endParaRPr lang="en-US" dirty="0"/>
          </a:p>
        </p:txBody>
      </p:sp>
      <p:sp>
        <p:nvSpPr>
          <p:cNvPr id="16" name="TextBox 106"/>
          <p:cNvSpPr txBox="1">
            <a:spLocks noChangeArrowheads="1"/>
          </p:cNvSpPr>
          <p:nvPr/>
        </p:nvSpPr>
        <p:spPr bwMode="auto">
          <a:xfrm>
            <a:off x="5009871" y="1746974"/>
            <a:ext cx="4907190" cy="276999"/>
          </a:xfrm>
          <a:prstGeom prst="rect">
            <a:avLst/>
          </a:prstGeom>
          <a:solidFill>
            <a:schemeClr val="bg1"/>
          </a:solidFill>
          <a:ln w="28575">
            <a:solidFill>
              <a:schemeClr val="bg1">
                <a:lumMod val="9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smtClean="0">
                <a:ln>
                  <a:noFill/>
                </a:ln>
                <a:effectLst/>
                <a:uLnTx/>
                <a:uFillTx/>
                <a:ea typeface="+mn-ea"/>
                <a:cs typeface="+mn-cs"/>
              </a:rPr>
              <a:t>Requisition with </a:t>
            </a:r>
            <a:r>
              <a:rPr kumimoji="0" lang="en-US" sz="1200" b="1" i="0" u="none" strike="noStrike" kern="1200" cap="none" spc="0" normalizeH="0" baseline="0" noProof="0" dirty="0" smtClean="0">
                <a:ln>
                  <a:noFill/>
                </a:ln>
                <a:effectLst/>
                <a:uLnTx/>
                <a:uFillTx/>
                <a:ea typeface="+mn-ea"/>
                <a:cs typeface="+mn-cs"/>
              </a:rPr>
              <a:t>Catalog / Contract</a:t>
            </a:r>
            <a:r>
              <a:rPr kumimoji="0" lang="en-US" sz="1200" b="1" i="0" u="none" strike="noStrike" kern="1200" cap="none" spc="0" normalizeH="0" noProof="0" dirty="0" smtClean="0">
                <a:ln>
                  <a:noFill/>
                </a:ln>
                <a:effectLst/>
                <a:uLnTx/>
                <a:uFillTx/>
                <a:ea typeface="+mn-ea"/>
                <a:cs typeface="+mn-cs"/>
              </a:rPr>
              <a:t> items (Touchless)</a:t>
            </a:r>
            <a:r>
              <a:rPr kumimoji="0" lang="en-US" sz="1200" b="1" i="0" u="none" strike="noStrike" kern="1200" cap="none" spc="0" normalizeH="0" baseline="0" noProof="0" dirty="0" smtClean="0">
                <a:ln>
                  <a:noFill/>
                </a:ln>
                <a:effectLst/>
                <a:uLnTx/>
                <a:uFillTx/>
                <a:ea typeface="+mn-ea"/>
                <a:cs typeface="+mn-cs"/>
              </a:rPr>
              <a:t> </a:t>
            </a:r>
            <a:endParaRPr kumimoji="0" lang="en-US" sz="1200" b="1" i="0" u="none" strike="noStrike" kern="1200" cap="none" spc="0" normalizeH="0" baseline="0" noProof="0" dirty="0">
              <a:ln>
                <a:noFill/>
              </a:ln>
              <a:effectLst/>
              <a:uLnTx/>
              <a:uFillTx/>
              <a:ea typeface="+mn-ea"/>
              <a:cs typeface="+mn-cs"/>
            </a:endParaRPr>
          </a:p>
        </p:txBody>
      </p:sp>
      <p:sp>
        <p:nvSpPr>
          <p:cNvPr id="25" name="Rectangle 24"/>
          <p:cNvSpPr>
            <a:spLocks noChangeArrowheads="1"/>
          </p:cNvSpPr>
          <p:nvPr/>
        </p:nvSpPr>
        <p:spPr bwMode="gray">
          <a:xfrm>
            <a:off x="5334184" y="2469954"/>
            <a:ext cx="1416846" cy="887412"/>
          </a:xfrm>
          <a:prstGeom prst="rect">
            <a:avLst/>
          </a:prstGeom>
          <a:solidFill>
            <a:schemeClr val="accent3"/>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lang="en-US" sz="1200" dirty="0" smtClean="0">
                <a:solidFill>
                  <a:srgbClr val="FFFFFF"/>
                </a:solidFill>
              </a:rPr>
              <a:t>Auto convert to Purchase Order</a:t>
            </a:r>
            <a:r>
              <a:rPr kumimoji="0" lang="en-US" sz="1200" i="0" u="none" strike="noStrike" kern="1200" cap="none" spc="0" normalizeH="0" baseline="0" noProof="0" dirty="0" smtClean="0">
                <a:ln>
                  <a:noFill/>
                </a:ln>
                <a:solidFill>
                  <a:srgbClr val="FFFFFF"/>
                </a:solidFill>
                <a:effectLst/>
                <a:uLnTx/>
                <a:uFillTx/>
              </a:rPr>
              <a:t> </a:t>
            </a:r>
            <a:r>
              <a:rPr kumimoji="0" lang="en-US" sz="1200" i="0" u="none" strike="noStrike" kern="1200" cap="none" spc="0" normalizeH="0" baseline="0" noProof="0" dirty="0">
                <a:ln>
                  <a:noFill/>
                </a:ln>
                <a:solidFill>
                  <a:srgbClr val="FFFFFF"/>
                </a:solidFill>
                <a:effectLst/>
                <a:uLnTx/>
                <a:uFillTx/>
              </a:rPr>
              <a:t>and </a:t>
            </a:r>
            <a:r>
              <a:rPr kumimoji="0" lang="en-US" sz="1200" i="0" u="none" strike="noStrike" kern="1200" cap="none" spc="0" normalizeH="0" baseline="0" noProof="0" dirty="0" smtClean="0">
                <a:ln>
                  <a:noFill/>
                </a:ln>
                <a:solidFill>
                  <a:srgbClr val="FFFFFF"/>
                </a:solidFill>
                <a:effectLst/>
                <a:uLnTx/>
                <a:uFillTx/>
              </a:rPr>
              <a:t>transmit </a:t>
            </a:r>
            <a:r>
              <a:rPr lang="en-US" sz="1200" dirty="0" smtClean="0">
                <a:solidFill>
                  <a:srgbClr val="FFFFFF"/>
                </a:solidFill>
              </a:rPr>
              <a:t>to supplier</a:t>
            </a:r>
            <a:endParaRPr kumimoji="0" lang="en-US" sz="1200" i="0" u="none" strike="noStrike" kern="1200" cap="none" spc="0" normalizeH="0" baseline="0" noProof="0" dirty="0">
              <a:ln>
                <a:noFill/>
              </a:ln>
              <a:solidFill>
                <a:srgbClr val="FFFFFF"/>
              </a:solidFill>
              <a:effectLst/>
              <a:uLnTx/>
              <a:uFillTx/>
            </a:endParaRPr>
          </a:p>
        </p:txBody>
      </p:sp>
      <p:sp>
        <p:nvSpPr>
          <p:cNvPr id="26" name="Rectangle 25"/>
          <p:cNvSpPr>
            <a:spLocks noChangeArrowheads="1"/>
          </p:cNvSpPr>
          <p:nvPr/>
        </p:nvSpPr>
        <p:spPr bwMode="gray">
          <a:xfrm>
            <a:off x="6930844" y="2469954"/>
            <a:ext cx="1416848" cy="887412"/>
          </a:xfrm>
          <a:prstGeom prst="rect">
            <a:avLst/>
          </a:prstGeom>
          <a:solidFill>
            <a:schemeClr val="bg2"/>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ea typeface="+mn-ea"/>
                <a:cs typeface="+mn-cs"/>
              </a:rPr>
              <a:t>Process </a:t>
            </a:r>
            <a:r>
              <a:rPr kumimoji="0" lang="en-US" sz="1200" i="0" u="none" strike="noStrike" kern="1200" cap="none" spc="0" normalizeH="0" baseline="0" noProof="0" dirty="0" smtClean="0">
                <a:ln>
                  <a:noFill/>
                </a:ln>
                <a:solidFill>
                  <a:srgbClr val="FFFFFF"/>
                </a:solidFill>
                <a:effectLst/>
                <a:uLnTx/>
                <a:uFillTx/>
                <a:ea typeface="+mn-ea"/>
                <a:cs typeface="+mn-cs"/>
              </a:rPr>
              <a:t>Receipt</a:t>
            </a:r>
            <a:endParaRPr kumimoji="0" lang="en-US" sz="1200" i="0" u="none" strike="noStrike" kern="1200" cap="none" spc="0" normalizeH="0" baseline="0" noProof="0" dirty="0">
              <a:ln>
                <a:noFill/>
              </a:ln>
              <a:solidFill>
                <a:srgbClr val="FFFFFF"/>
              </a:solidFill>
              <a:effectLst/>
              <a:uLnTx/>
              <a:uFillTx/>
              <a:ea typeface="+mn-ea"/>
              <a:cs typeface="+mn-cs"/>
            </a:endParaRPr>
          </a:p>
        </p:txBody>
      </p:sp>
      <p:sp>
        <p:nvSpPr>
          <p:cNvPr id="27" name="Rectangle 26"/>
          <p:cNvSpPr>
            <a:spLocks noChangeArrowheads="1"/>
          </p:cNvSpPr>
          <p:nvPr/>
        </p:nvSpPr>
        <p:spPr bwMode="gray">
          <a:xfrm>
            <a:off x="8500215" y="2469954"/>
            <a:ext cx="1416846" cy="887412"/>
          </a:xfrm>
          <a:prstGeom prst="rect">
            <a:avLst/>
          </a:prstGeom>
          <a:solidFill>
            <a:schemeClr val="accent2"/>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rPr>
              <a:t>Verify </a:t>
            </a:r>
            <a:r>
              <a:rPr kumimoji="0" lang="en-US" sz="1200" i="0" u="none" strike="noStrike" kern="1200" cap="none" spc="0" normalizeH="0" baseline="0" noProof="0" dirty="0" smtClean="0">
                <a:ln>
                  <a:noFill/>
                </a:ln>
                <a:solidFill>
                  <a:srgbClr val="FFFFFF"/>
                </a:solidFill>
                <a:effectLst/>
                <a:uLnTx/>
                <a:uFillTx/>
              </a:rPr>
              <a:t>Invoice against PO and </a:t>
            </a:r>
            <a:r>
              <a:rPr lang="en-US" sz="1200" dirty="0">
                <a:solidFill>
                  <a:srgbClr val="FFFFFF"/>
                </a:solidFill>
              </a:rPr>
              <a:t>R</a:t>
            </a:r>
            <a:r>
              <a:rPr kumimoji="0" lang="en-US" sz="1200" i="0" u="none" strike="noStrike" kern="1200" cap="none" spc="0" normalizeH="0" baseline="0" noProof="0" dirty="0" smtClean="0">
                <a:ln>
                  <a:noFill/>
                </a:ln>
                <a:solidFill>
                  <a:srgbClr val="FFFFFF"/>
                </a:solidFill>
                <a:effectLst/>
                <a:uLnTx/>
                <a:uFillTx/>
              </a:rPr>
              <a:t>eceipt</a:t>
            </a:r>
            <a:endParaRPr kumimoji="0" lang="en-US" sz="1200" i="0" u="none" strike="noStrike" kern="1200" cap="none" spc="0" normalizeH="0" baseline="0" noProof="0" dirty="0">
              <a:ln>
                <a:noFill/>
              </a:ln>
              <a:solidFill>
                <a:srgbClr val="FFFFFF"/>
              </a:solidFill>
              <a:effectLst/>
              <a:uLnTx/>
              <a:uFillTx/>
            </a:endParaRPr>
          </a:p>
        </p:txBody>
      </p:sp>
      <p:sp>
        <p:nvSpPr>
          <p:cNvPr id="28" name="Rectangle 27"/>
          <p:cNvSpPr>
            <a:spLocks noChangeArrowheads="1"/>
          </p:cNvSpPr>
          <p:nvPr/>
        </p:nvSpPr>
        <p:spPr bwMode="gray">
          <a:xfrm>
            <a:off x="10088139" y="2466854"/>
            <a:ext cx="1419400" cy="887412"/>
          </a:xfrm>
          <a:prstGeom prst="rect">
            <a:avLst/>
          </a:prstGeom>
          <a:solidFill>
            <a:schemeClr val="accent2">
              <a:lumMod val="20000"/>
              <a:lumOff val="80000"/>
            </a:schemeClr>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mn-cs"/>
              </a:rPr>
              <a:t>Process </a:t>
            </a:r>
            <a:r>
              <a:rPr kumimoji="0" lang="en-US" sz="1200" i="0" u="none" strike="noStrike" kern="1200" cap="none" spc="0" normalizeH="0" baseline="0" noProof="0" dirty="0" smtClean="0">
                <a:ln>
                  <a:noFill/>
                </a:ln>
                <a:effectLst/>
                <a:uLnTx/>
                <a:uFillTx/>
                <a:ea typeface="+mn-ea"/>
                <a:cs typeface="+mn-cs"/>
              </a:rPr>
              <a:t>Payment</a:t>
            </a:r>
            <a:endParaRPr kumimoji="0" lang="en-US" sz="1200" i="0" u="none" strike="noStrike" kern="1200" cap="none" spc="0" normalizeH="0" baseline="0" noProof="0" dirty="0">
              <a:ln>
                <a:noFill/>
              </a:ln>
              <a:effectLst/>
              <a:uLnTx/>
              <a:uFillTx/>
              <a:ea typeface="+mn-ea"/>
              <a:cs typeface="+mn-cs"/>
            </a:endParaRPr>
          </a:p>
        </p:txBody>
      </p:sp>
      <p:cxnSp>
        <p:nvCxnSpPr>
          <p:cNvPr id="31" name="Elbow Connector 30"/>
          <p:cNvCxnSpPr>
            <a:cxnSpLocks noChangeShapeType="1"/>
          </p:cNvCxnSpPr>
          <p:nvPr/>
        </p:nvCxnSpPr>
        <p:spPr bwMode="auto">
          <a:xfrm>
            <a:off x="7814405" y="2970307"/>
            <a:ext cx="168275" cy="1587"/>
          </a:xfrm>
          <a:prstGeom prst="bentConnector3">
            <a:avLst>
              <a:gd name="adj1" fmla="val 50000"/>
            </a:avLst>
          </a:prstGeom>
          <a:noFill/>
          <a:ln w="12700" algn="ctr">
            <a:solidFill>
              <a:schemeClr val="tx1"/>
            </a:solidFill>
            <a:round/>
            <a:headEnd type="none" w="med" len="med"/>
            <a:tailEnd type="triangle" w="med" len="med"/>
          </a:ln>
        </p:spPr>
      </p:cxnSp>
      <p:cxnSp>
        <p:nvCxnSpPr>
          <p:cNvPr id="32" name="Elbow Connector 31"/>
          <p:cNvCxnSpPr>
            <a:cxnSpLocks noChangeShapeType="1"/>
          </p:cNvCxnSpPr>
          <p:nvPr/>
        </p:nvCxnSpPr>
        <p:spPr bwMode="auto">
          <a:xfrm>
            <a:off x="8337198" y="2949115"/>
            <a:ext cx="166688" cy="1587"/>
          </a:xfrm>
          <a:prstGeom prst="bentConnector3">
            <a:avLst>
              <a:gd name="adj1" fmla="val 50000"/>
            </a:avLst>
          </a:prstGeom>
          <a:noFill/>
          <a:ln w="12700" algn="ctr">
            <a:solidFill>
              <a:schemeClr val="tx1"/>
            </a:solidFill>
            <a:round/>
            <a:headEnd type="none" w="med" len="med"/>
            <a:tailEnd type="triangle" w="med" len="med"/>
          </a:ln>
        </p:spPr>
      </p:cxnSp>
      <p:cxnSp>
        <p:nvCxnSpPr>
          <p:cNvPr id="33" name="Elbow Connector 32"/>
          <p:cNvCxnSpPr>
            <a:cxnSpLocks noChangeShapeType="1"/>
          </p:cNvCxnSpPr>
          <p:nvPr/>
        </p:nvCxnSpPr>
        <p:spPr bwMode="auto">
          <a:xfrm>
            <a:off x="5154896" y="2971867"/>
            <a:ext cx="166688" cy="1587"/>
          </a:xfrm>
          <a:prstGeom prst="bentConnector3">
            <a:avLst>
              <a:gd name="adj1" fmla="val 50000"/>
            </a:avLst>
          </a:prstGeom>
          <a:noFill/>
          <a:ln w="12700" algn="ctr">
            <a:solidFill>
              <a:schemeClr val="tx1"/>
            </a:solidFill>
            <a:round/>
            <a:headEnd type="none" w="med" len="med"/>
            <a:tailEnd type="triangle" w="med" len="med"/>
          </a:ln>
        </p:spPr>
      </p:cxnSp>
      <p:cxnSp>
        <p:nvCxnSpPr>
          <p:cNvPr id="34" name="Elbow Connector 33"/>
          <p:cNvCxnSpPr>
            <a:cxnSpLocks noChangeShapeType="1"/>
          </p:cNvCxnSpPr>
          <p:nvPr/>
        </p:nvCxnSpPr>
        <p:spPr bwMode="auto">
          <a:xfrm>
            <a:off x="6747867" y="2971867"/>
            <a:ext cx="168275" cy="1587"/>
          </a:xfrm>
          <a:prstGeom prst="bentConnector3">
            <a:avLst>
              <a:gd name="adj1" fmla="val 50000"/>
            </a:avLst>
          </a:prstGeom>
          <a:noFill/>
          <a:ln w="12700" algn="ctr">
            <a:solidFill>
              <a:schemeClr val="tx1"/>
            </a:solidFill>
            <a:round/>
            <a:headEnd type="none" w="med" len="med"/>
            <a:tailEnd type="triangle" w="med" len="med"/>
          </a:ln>
        </p:spPr>
      </p:cxnSp>
      <p:cxnSp>
        <p:nvCxnSpPr>
          <p:cNvPr id="40" name="Elbow Connector 39"/>
          <p:cNvCxnSpPr>
            <a:cxnSpLocks noChangeShapeType="1"/>
          </p:cNvCxnSpPr>
          <p:nvPr/>
        </p:nvCxnSpPr>
        <p:spPr bwMode="auto">
          <a:xfrm flipV="1">
            <a:off x="1702643" y="4093885"/>
            <a:ext cx="365760" cy="1588"/>
          </a:xfrm>
          <a:prstGeom prst="bentConnector3">
            <a:avLst>
              <a:gd name="adj1" fmla="val 50000"/>
            </a:avLst>
          </a:prstGeom>
          <a:noFill/>
          <a:ln w="12700" algn="ctr">
            <a:solidFill>
              <a:schemeClr val="tx1"/>
            </a:solidFill>
            <a:round/>
            <a:headEnd type="none" w="med" len="med"/>
            <a:tailEnd type="triangle" w="med" len="med"/>
          </a:ln>
        </p:spPr>
      </p:cxnSp>
      <p:cxnSp>
        <p:nvCxnSpPr>
          <p:cNvPr id="41" name="Elbow Connector 40"/>
          <p:cNvCxnSpPr>
            <a:cxnSpLocks noChangeShapeType="1"/>
          </p:cNvCxnSpPr>
          <p:nvPr/>
        </p:nvCxnSpPr>
        <p:spPr bwMode="auto">
          <a:xfrm>
            <a:off x="9921544" y="2923446"/>
            <a:ext cx="166688" cy="1587"/>
          </a:xfrm>
          <a:prstGeom prst="bentConnector3">
            <a:avLst>
              <a:gd name="adj1" fmla="val 50000"/>
            </a:avLst>
          </a:prstGeom>
          <a:noFill/>
          <a:ln w="12700" algn="ctr">
            <a:solidFill>
              <a:schemeClr val="tx1"/>
            </a:solidFill>
            <a:round/>
            <a:headEnd type="none" w="med" len="med"/>
            <a:tailEnd type="triangle" w="med" len="med"/>
          </a:ln>
        </p:spPr>
      </p:cxnSp>
      <p:sp>
        <p:nvSpPr>
          <p:cNvPr id="14" name="Rectangle 13"/>
          <p:cNvSpPr>
            <a:spLocks noChangeArrowheads="1"/>
          </p:cNvSpPr>
          <p:nvPr/>
        </p:nvSpPr>
        <p:spPr bwMode="gray">
          <a:xfrm>
            <a:off x="378203" y="3599143"/>
            <a:ext cx="1413914" cy="863581"/>
          </a:xfrm>
          <a:prstGeom prst="rect">
            <a:avLst/>
          </a:prstGeom>
          <a:solidFill>
            <a:schemeClr val="tx2">
              <a:lumMod val="50000"/>
            </a:schemeClr>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ea typeface="+mn-ea"/>
                <a:cs typeface="+mn-cs"/>
              </a:rPr>
              <a:t>Identify </a:t>
            </a:r>
            <a:r>
              <a:rPr kumimoji="0" lang="en-US" sz="1100" i="0" u="none" strike="noStrike" kern="1200" cap="none" spc="0" normalizeH="0" baseline="0" noProof="0" dirty="0" smtClean="0">
                <a:ln>
                  <a:noFill/>
                </a:ln>
                <a:solidFill>
                  <a:srgbClr val="FFFFFF"/>
                </a:solidFill>
                <a:effectLst/>
                <a:uLnTx/>
                <a:uFillTx/>
                <a:ea typeface="+mn-ea"/>
                <a:cs typeface="+mn-cs"/>
              </a:rPr>
              <a:t>Need</a:t>
            </a:r>
            <a:endParaRPr kumimoji="0" lang="en-US" sz="1100" i="0" u="none" strike="noStrike" kern="1200" cap="none" spc="0" normalizeH="0" baseline="0" noProof="0" dirty="0">
              <a:ln>
                <a:noFill/>
              </a:ln>
              <a:solidFill>
                <a:srgbClr val="FFFFFF"/>
              </a:solidFill>
              <a:effectLst/>
              <a:uLnTx/>
              <a:uFillTx/>
              <a:ea typeface="+mn-ea"/>
              <a:cs typeface="+mn-cs"/>
            </a:endParaRPr>
          </a:p>
        </p:txBody>
      </p:sp>
      <p:sp>
        <p:nvSpPr>
          <p:cNvPr id="17" name="Rectangle 16"/>
          <p:cNvSpPr>
            <a:spLocks noChangeArrowheads="1"/>
          </p:cNvSpPr>
          <p:nvPr/>
        </p:nvSpPr>
        <p:spPr bwMode="gray">
          <a:xfrm>
            <a:off x="3748440" y="2488193"/>
            <a:ext cx="1399104" cy="866073"/>
          </a:xfrm>
          <a:prstGeom prst="rect">
            <a:avLst/>
          </a:prstGeom>
          <a:solidFill>
            <a:schemeClr val="accent6"/>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ea typeface="+mn-ea"/>
                <a:cs typeface="+mn-cs"/>
              </a:rPr>
              <a:t>Create </a:t>
            </a:r>
            <a:r>
              <a:rPr kumimoji="0" lang="en-US" sz="1200" i="0" u="none" strike="noStrike" kern="1200" cap="none" spc="0" normalizeH="0" baseline="0" noProof="0" dirty="0" smtClean="0">
                <a:ln>
                  <a:noFill/>
                </a:ln>
                <a:solidFill>
                  <a:srgbClr val="FFFFFF"/>
                </a:solidFill>
                <a:effectLst/>
                <a:uLnTx/>
                <a:uFillTx/>
                <a:ea typeface="+mn-ea"/>
                <a:cs typeface="+mn-cs"/>
              </a:rPr>
              <a:t>Requisition </a:t>
            </a:r>
            <a:r>
              <a:rPr kumimoji="0" lang="en-US" sz="1200" i="0" u="none" strike="noStrike" kern="1200" cap="none" spc="0" normalizeH="0" baseline="0" noProof="0" dirty="0">
                <a:ln>
                  <a:noFill/>
                </a:ln>
                <a:solidFill>
                  <a:srgbClr val="FFFFFF"/>
                </a:solidFill>
                <a:effectLst/>
                <a:uLnTx/>
                <a:uFillTx/>
                <a:ea typeface="+mn-ea"/>
                <a:cs typeface="+mn-cs"/>
              </a:rPr>
              <a:t>and </a:t>
            </a:r>
            <a:r>
              <a:rPr kumimoji="0" lang="en-US" sz="1200" i="0" u="none" strike="noStrike" kern="1200" cap="none" spc="0" normalizeH="0" baseline="0" noProof="0" dirty="0" smtClean="0">
                <a:ln>
                  <a:noFill/>
                </a:ln>
                <a:solidFill>
                  <a:srgbClr val="FFFFFF"/>
                </a:solidFill>
                <a:effectLst/>
                <a:uLnTx/>
                <a:uFillTx/>
                <a:ea typeface="+mn-ea"/>
                <a:cs typeface="+mn-cs"/>
              </a:rPr>
              <a:t>get approval</a:t>
            </a:r>
            <a:endParaRPr kumimoji="0" lang="en-US" sz="1200" i="0" u="none" strike="noStrike" kern="1200" cap="none" spc="0" normalizeH="0" baseline="0" noProof="0" dirty="0">
              <a:ln>
                <a:noFill/>
              </a:ln>
              <a:solidFill>
                <a:srgbClr val="FFFFFF"/>
              </a:solidFill>
              <a:effectLst/>
              <a:uLnTx/>
              <a:uFillTx/>
              <a:ea typeface="+mn-ea"/>
              <a:cs typeface="+mn-cs"/>
            </a:endParaRPr>
          </a:p>
        </p:txBody>
      </p:sp>
      <p:sp>
        <p:nvSpPr>
          <p:cNvPr id="42" name="TextBox 106"/>
          <p:cNvSpPr txBox="1">
            <a:spLocks noChangeArrowheads="1"/>
          </p:cNvSpPr>
          <p:nvPr/>
        </p:nvSpPr>
        <p:spPr bwMode="auto">
          <a:xfrm>
            <a:off x="5009871" y="4110355"/>
            <a:ext cx="4907190" cy="276999"/>
          </a:xfrm>
          <a:prstGeom prst="rect">
            <a:avLst/>
          </a:prstGeom>
          <a:solidFill>
            <a:schemeClr val="bg1"/>
          </a:solidFill>
          <a:ln w="28575">
            <a:solidFill>
              <a:schemeClr val="bg1">
                <a:lumMod val="95000"/>
              </a:schemeClr>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200" dirty="0"/>
              <a:t>Requisition with </a:t>
            </a:r>
            <a:r>
              <a:rPr lang="en-US" sz="1200" b="1" dirty="0"/>
              <a:t>Non-Catalog / Free text item description (Touch)</a:t>
            </a:r>
          </a:p>
        </p:txBody>
      </p:sp>
      <p:sp>
        <p:nvSpPr>
          <p:cNvPr id="43" name="Rectangle 42"/>
          <p:cNvSpPr>
            <a:spLocks noChangeArrowheads="1"/>
          </p:cNvSpPr>
          <p:nvPr/>
        </p:nvSpPr>
        <p:spPr bwMode="gray">
          <a:xfrm>
            <a:off x="5361475" y="5047521"/>
            <a:ext cx="1416846" cy="998570"/>
          </a:xfrm>
          <a:prstGeom prst="rect">
            <a:avLst/>
          </a:prstGeom>
          <a:solidFill>
            <a:schemeClr val="accent3"/>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hangingPunct="0">
              <a:lnSpc>
                <a:spcPct val="106000"/>
              </a:lnSpc>
              <a:defRPr/>
            </a:pPr>
            <a:r>
              <a:rPr lang="en-US" sz="1200" dirty="0" smtClean="0">
                <a:solidFill>
                  <a:srgbClr val="FFFFFF"/>
                </a:solidFill>
              </a:rPr>
              <a:t>Auto </a:t>
            </a:r>
            <a:r>
              <a:rPr lang="en-US" sz="1200" dirty="0">
                <a:solidFill>
                  <a:srgbClr val="FFFFFF"/>
                </a:solidFill>
              </a:rPr>
              <a:t>convert to Purchase Order and transmit to supplier</a:t>
            </a:r>
          </a:p>
        </p:txBody>
      </p:sp>
      <p:sp>
        <p:nvSpPr>
          <p:cNvPr id="44" name="Rectangle 43"/>
          <p:cNvSpPr>
            <a:spLocks noChangeArrowheads="1"/>
          </p:cNvSpPr>
          <p:nvPr/>
        </p:nvSpPr>
        <p:spPr bwMode="gray">
          <a:xfrm>
            <a:off x="6929560" y="5047521"/>
            <a:ext cx="1416848" cy="998570"/>
          </a:xfrm>
          <a:prstGeom prst="rect">
            <a:avLst/>
          </a:prstGeom>
          <a:solidFill>
            <a:schemeClr val="bg2"/>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ea typeface="+mn-ea"/>
                <a:cs typeface="+mn-cs"/>
              </a:rPr>
              <a:t>Process </a:t>
            </a:r>
            <a:r>
              <a:rPr kumimoji="0" lang="en-US" sz="1200" i="0" u="none" strike="noStrike" kern="1200" cap="none" spc="0" normalizeH="0" baseline="0" noProof="0" dirty="0" smtClean="0">
                <a:ln>
                  <a:noFill/>
                </a:ln>
                <a:solidFill>
                  <a:srgbClr val="FFFFFF"/>
                </a:solidFill>
                <a:effectLst/>
                <a:uLnTx/>
                <a:uFillTx/>
                <a:ea typeface="+mn-ea"/>
                <a:cs typeface="+mn-cs"/>
              </a:rPr>
              <a:t>Receipt</a:t>
            </a:r>
            <a:endParaRPr kumimoji="0" lang="en-US" sz="1200" i="0" u="none" strike="noStrike" kern="1200" cap="none" spc="0" normalizeH="0" baseline="0" noProof="0" dirty="0">
              <a:ln>
                <a:noFill/>
              </a:ln>
              <a:solidFill>
                <a:srgbClr val="FFFFFF"/>
              </a:solidFill>
              <a:effectLst/>
              <a:uLnTx/>
              <a:uFillTx/>
              <a:ea typeface="+mn-ea"/>
              <a:cs typeface="+mn-cs"/>
            </a:endParaRPr>
          </a:p>
        </p:txBody>
      </p:sp>
      <p:sp>
        <p:nvSpPr>
          <p:cNvPr id="45" name="Rectangle 44"/>
          <p:cNvSpPr>
            <a:spLocks noChangeArrowheads="1"/>
          </p:cNvSpPr>
          <p:nvPr/>
        </p:nvSpPr>
        <p:spPr bwMode="gray">
          <a:xfrm>
            <a:off x="8517981" y="5047521"/>
            <a:ext cx="1416846" cy="998570"/>
          </a:xfrm>
          <a:prstGeom prst="rect">
            <a:avLst/>
          </a:prstGeom>
          <a:solidFill>
            <a:schemeClr val="accent2"/>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rPr>
              <a:t>Verify </a:t>
            </a:r>
            <a:r>
              <a:rPr kumimoji="0" lang="en-US" sz="1200" i="0" u="none" strike="noStrike" kern="1200" cap="none" spc="0" normalizeH="0" baseline="0" noProof="0" dirty="0" smtClean="0">
                <a:ln>
                  <a:noFill/>
                </a:ln>
                <a:solidFill>
                  <a:srgbClr val="FFFFFF"/>
                </a:solidFill>
                <a:effectLst/>
                <a:uLnTx/>
                <a:uFillTx/>
              </a:rPr>
              <a:t>Invoice against PO and </a:t>
            </a:r>
            <a:r>
              <a:rPr lang="en-US" sz="1200" dirty="0">
                <a:solidFill>
                  <a:srgbClr val="FFFFFF"/>
                </a:solidFill>
              </a:rPr>
              <a:t>R</a:t>
            </a:r>
            <a:r>
              <a:rPr kumimoji="0" lang="en-US" sz="1200" i="0" u="none" strike="noStrike" kern="1200" cap="none" spc="0" normalizeH="0" baseline="0" noProof="0" dirty="0" smtClean="0">
                <a:ln>
                  <a:noFill/>
                </a:ln>
                <a:solidFill>
                  <a:srgbClr val="FFFFFF"/>
                </a:solidFill>
                <a:effectLst/>
                <a:uLnTx/>
                <a:uFillTx/>
              </a:rPr>
              <a:t>eceipt</a:t>
            </a:r>
            <a:endParaRPr kumimoji="0" lang="en-US" sz="1200" i="0" u="none" strike="noStrike" kern="1200" cap="none" spc="0" normalizeH="0" baseline="0" noProof="0" dirty="0">
              <a:ln>
                <a:noFill/>
              </a:ln>
              <a:solidFill>
                <a:srgbClr val="FFFFFF"/>
              </a:solidFill>
              <a:effectLst/>
              <a:uLnTx/>
              <a:uFillTx/>
            </a:endParaRPr>
          </a:p>
        </p:txBody>
      </p:sp>
      <p:sp>
        <p:nvSpPr>
          <p:cNvPr id="46" name="Rectangle 45"/>
          <p:cNvSpPr>
            <a:spLocks noChangeArrowheads="1"/>
          </p:cNvSpPr>
          <p:nvPr/>
        </p:nvSpPr>
        <p:spPr bwMode="gray">
          <a:xfrm>
            <a:off x="10115430" y="5044421"/>
            <a:ext cx="1419400" cy="998570"/>
          </a:xfrm>
          <a:prstGeom prst="rect">
            <a:avLst/>
          </a:prstGeom>
          <a:solidFill>
            <a:schemeClr val="accent2">
              <a:lumMod val="20000"/>
              <a:lumOff val="80000"/>
            </a:schemeClr>
          </a:solidFill>
          <a:ln w="12700" cap="rnd" algn="ctr">
            <a:noFill/>
            <a:miter lim="800000"/>
            <a:headEnd/>
            <a:tailEnd/>
          </a:ln>
          <a:scene3d>
            <a:camera prst="orthographicFront"/>
            <a:lightRig rig="threePt" dir="t"/>
          </a:scene3d>
          <a:sp3d>
            <a:bevelT/>
          </a:sp3d>
        </p:spPr>
        <p:txBody>
          <a:bodyPr lIns="45720" rIns="45720" anchor="ctr" anchorCtr="1"/>
          <a:lstStyle/>
          <a:p>
            <a:pPr algn="ctr" eaLnBrk="0" hangingPunct="0">
              <a:lnSpc>
                <a:spcPct val="106000"/>
              </a:lnSpc>
            </a:pPr>
            <a:r>
              <a:rPr lang="en-US" sz="1200" dirty="0"/>
              <a:t>Process Payment</a:t>
            </a:r>
          </a:p>
        </p:txBody>
      </p:sp>
      <p:cxnSp>
        <p:nvCxnSpPr>
          <p:cNvPr id="48" name="Elbow Connector 47"/>
          <p:cNvCxnSpPr>
            <a:cxnSpLocks noChangeShapeType="1"/>
          </p:cNvCxnSpPr>
          <p:nvPr/>
        </p:nvCxnSpPr>
        <p:spPr bwMode="auto">
          <a:xfrm>
            <a:off x="8364489" y="5526682"/>
            <a:ext cx="166688" cy="1587"/>
          </a:xfrm>
          <a:prstGeom prst="bentConnector3">
            <a:avLst>
              <a:gd name="adj1" fmla="val 50000"/>
            </a:avLst>
          </a:prstGeom>
          <a:noFill/>
          <a:ln w="12700" algn="ctr">
            <a:solidFill>
              <a:schemeClr val="tx1"/>
            </a:solidFill>
            <a:round/>
            <a:headEnd type="none" w="med" len="med"/>
            <a:tailEnd type="triangle" w="med" len="med"/>
          </a:ln>
        </p:spPr>
      </p:cxnSp>
      <p:cxnSp>
        <p:nvCxnSpPr>
          <p:cNvPr id="49" name="Elbow Connector 48"/>
          <p:cNvCxnSpPr>
            <a:cxnSpLocks noChangeShapeType="1"/>
          </p:cNvCxnSpPr>
          <p:nvPr/>
        </p:nvCxnSpPr>
        <p:spPr bwMode="auto">
          <a:xfrm>
            <a:off x="3649684" y="5527371"/>
            <a:ext cx="166688" cy="1587"/>
          </a:xfrm>
          <a:prstGeom prst="bentConnector3">
            <a:avLst>
              <a:gd name="adj1" fmla="val 50000"/>
            </a:avLst>
          </a:prstGeom>
          <a:noFill/>
          <a:ln w="12700" algn="ctr">
            <a:solidFill>
              <a:schemeClr val="tx1"/>
            </a:solidFill>
            <a:round/>
            <a:headEnd type="none" w="med" len="med"/>
            <a:tailEnd type="triangle" w="med" len="med"/>
          </a:ln>
        </p:spPr>
      </p:cxnSp>
      <p:cxnSp>
        <p:nvCxnSpPr>
          <p:cNvPr id="50" name="Elbow Connector 49"/>
          <p:cNvCxnSpPr>
            <a:cxnSpLocks noChangeShapeType="1"/>
          </p:cNvCxnSpPr>
          <p:nvPr/>
        </p:nvCxnSpPr>
        <p:spPr bwMode="auto">
          <a:xfrm>
            <a:off x="6775158" y="5549434"/>
            <a:ext cx="168275" cy="1587"/>
          </a:xfrm>
          <a:prstGeom prst="bentConnector3">
            <a:avLst>
              <a:gd name="adj1" fmla="val 50000"/>
            </a:avLst>
          </a:prstGeom>
          <a:noFill/>
          <a:ln w="12700" algn="ctr">
            <a:solidFill>
              <a:schemeClr val="tx1"/>
            </a:solidFill>
            <a:round/>
            <a:headEnd type="none" w="med" len="med"/>
            <a:tailEnd type="triangle" w="med" len="med"/>
          </a:ln>
        </p:spPr>
      </p:cxnSp>
      <p:cxnSp>
        <p:nvCxnSpPr>
          <p:cNvPr id="51" name="Elbow Connector 50"/>
          <p:cNvCxnSpPr>
            <a:cxnSpLocks noChangeShapeType="1"/>
          </p:cNvCxnSpPr>
          <p:nvPr/>
        </p:nvCxnSpPr>
        <p:spPr bwMode="auto">
          <a:xfrm>
            <a:off x="9948835" y="5501013"/>
            <a:ext cx="166688" cy="1587"/>
          </a:xfrm>
          <a:prstGeom prst="bentConnector3">
            <a:avLst>
              <a:gd name="adj1" fmla="val 50000"/>
            </a:avLst>
          </a:prstGeom>
          <a:noFill/>
          <a:ln w="12700" algn="ctr">
            <a:solidFill>
              <a:schemeClr val="tx1"/>
            </a:solidFill>
            <a:round/>
            <a:headEnd type="none" w="med" len="med"/>
            <a:tailEnd type="triangle" w="med" len="med"/>
          </a:ln>
        </p:spPr>
      </p:cxnSp>
      <p:sp>
        <p:nvSpPr>
          <p:cNvPr id="52" name="Rectangle 51"/>
          <p:cNvSpPr>
            <a:spLocks noChangeArrowheads="1"/>
          </p:cNvSpPr>
          <p:nvPr/>
        </p:nvSpPr>
        <p:spPr bwMode="gray">
          <a:xfrm>
            <a:off x="2280644" y="5069331"/>
            <a:ext cx="1399104" cy="970014"/>
          </a:xfrm>
          <a:prstGeom prst="rect">
            <a:avLst/>
          </a:prstGeom>
          <a:solidFill>
            <a:schemeClr val="accent6"/>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6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ea typeface="+mn-ea"/>
                <a:cs typeface="+mn-cs"/>
              </a:rPr>
              <a:t>Create </a:t>
            </a:r>
            <a:r>
              <a:rPr kumimoji="0" lang="en-US" sz="1200" i="0" u="none" strike="noStrike" kern="1200" cap="none" spc="0" normalizeH="0" baseline="0" noProof="0" dirty="0" smtClean="0">
                <a:ln>
                  <a:noFill/>
                </a:ln>
                <a:solidFill>
                  <a:srgbClr val="FFFFFF"/>
                </a:solidFill>
                <a:effectLst/>
                <a:uLnTx/>
                <a:uFillTx/>
                <a:ea typeface="+mn-ea"/>
                <a:cs typeface="+mn-cs"/>
              </a:rPr>
              <a:t>Requisition</a:t>
            </a:r>
            <a:endParaRPr kumimoji="0" lang="en-US" sz="1200" i="0" u="none" strike="noStrike" kern="1200" cap="none" spc="0" normalizeH="0" baseline="0" noProof="0" dirty="0">
              <a:ln>
                <a:noFill/>
              </a:ln>
              <a:solidFill>
                <a:srgbClr val="FFFFFF"/>
              </a:solidFill>
              <a:effectLst/>
              <a:uLnTx/>
              <a:uFillTx/>
              <a:ea typeface="+mn-ea"/>
              <a:cs typeface="+mn-cs"/>
            </a:endParaRPr>
          </a:p>
        </p:txBody>
      </p:sp>
      <p:sp>
        <p:nvSpPr>
          <p:cNvPr id="53" name="Rectangle 52"/>
          <p:cNvSpPr>
            <a:spLocks noChangeArrowheads="1"/>
          </p:cNvSpPr>
          <p:nvPr/>
        </p:nvSpPr>
        <p:spPr bwMode="gray">
          <a:xfrm>
            <a:off x="3806232" y="5047242"/>
            <a:ext cx="1416846" cy="998570"/>
          </a:xfrm>
          <a:prstGeom prst="rect">
            <a:avLst/>
          </a:prstGeom>
          <a:solidFill>
            <a:schemeClr val="accent5"/>
          </a:solidFill>
          <a:ln w="12700" cap="rnd" algn="ctr">
            <a:noFill/>
            <a:miter lim="800000"/>
            <a:headEnd/>
            <a:tailEnd/>
          </a:ln>
          <a:scene3d>
            <a:camera prst="orthographicFront"/>
            <a:lightRig rig="threePt" dir="t"/>
          </a:scene3d>
          <a:sp3d>
            <a:bevelT/>
          </a:sp3d>
        </p:spPr>
        <p:txBody>
          <a:bodyPr lIns="45720" rIns="45720" anchor="ctr" anchorCtr="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hangingPunct="0">
              <a:lnSpc>
                <a:spcPct val="106000"/>
              </a:lnSpc>
              <a:defRPr/>
            </a:pPr>
            <a:r>
              <a:rPr lang="en-US" sz="1200" dirty="0">
                <a:solidFill>
                  <a:srgbClr val="FFFFFF"/>
                </a:solidFill>
              </a:rPr>
              <a:t>Buyer edits </a:t>
            </a:r>
            <a:r>
              <a:rPr lang="en-US" sz="1200" dirty="0" smtClean="0">
                <a:solidFill>
                  <a:srgbClr val="FFFFFF"/>
                </a:solidFill>
              </a:rPr>
              <a:t>item by selecting supplier </a:t>
            </a:r>
            <a:br>
              <a:rPr lang="en-US" sz="1200" dirty="0" smtClean="0">
                <a:solidFill>
                  <a:srgbClr val="FFFFFF"/>
                </a:solidFill>
              </a:rPr>
            </a:br>
            <a:r>
              <a:rPr lang="en-US" sz="1200" dirty="0" smtClean="0">
                <a:solidFill>
                  <a:srgbClr val="FFFFFF"/>
                </a:solidFill>
              </a:rPr>
              <a:t>(</a:t>
            </a:r>
            <a:r>
              <a:rPr lang="en-US" sz="1200" dirty="0">
                <a:solidFill>
                  <a:srgbClr val="FFFFFF"/>
                </a:solidFill>
              </a:rPr>
              <a:t>2</a:t>
            </a:r>
            <a:r>
              <a:rPr lang="en-US" sz="1200" dirty="0" smtClean="0">
                <a:solidFill>
                  <a:srgbClr val="FFFFFF"/>
                </a:solidFill>
              </a:rPr>
              <a:t> </a:t>
            </a:r>
            <a:r>
              <a:rPr lang="en-US" sz="1200" dirty="0">
                <a:solidFill>
                  <a:srgbClr val="FFFFFF"/>
                </a:solidFill>
              </a:rPr>
              <a:t>bids &amp; </a:t>
            </a:r>
            <a:r>
              <a:rPr lang="en-US" sz="1200" dirty="0" smtClean="0">
                <a:solidFill>
                  <a:srgbClr val="FFFFFF"/>
                </a:solidFill>
              </a:rPr>
              <a:t>buy), get approval</a:t>
            </a:r>
            <a:endParaRPr lang="en-US" sz="1200" dirty="0">
              <a:solidFill>
                <a:srgbClr val="FFFFFF"/>
              </a:solidFill>
            </a:endParaRPr>
          </a:p>
        </p:txBody>
      </p:sp>
      <p:cxnSp>
        <p:nvCxnSpPr>
          <p:cNvPr id="54" name="Straight Connector 53"/>
          <p:cNvCxnSpPr/>
          <p:nvPr/>
        </p:nvCxnSpPr>
        <p:spPr>
          <a:xfrm>
            <a:off x="2068403" y="4084360"/>
            <a:ext cx="9573138" cy="0"/>
          </a:xfrm>
          <a:prstGeom prst="line">
            <a:avLst/>
          </a:prstGeom>
          <a:ln w="2857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195169" y="5541231"/>
            <a:ext cx="182880" cy="0"/>
          </a:xfrm>
          <a:prstGeom prst="straightConnector1">
            <a:avLst/>
          </a:prstGeom>
          <a:noFill/>
          <a:ln w="12700" algn="ctr">
            <a:solidFill>
              <a:schemeClr val="tx1"/>
            </a:solidFill>
            <a:round/>
            <a:headEnd type="none" w="med" len="med"/>
            <a:tailEnd type="triangle" w="med" len="med"/>
          </a:ln>
        </p:spPr>
      </p:cxnSp>
      <p:sp>
        <p:nvSpPr>
          <p:cNvPr id="4" name="Flowchart: Process 3"/>
          <p:cNvSpPr/>
          <p:nvPr/>
        </p:nvSpPr>
        <p:spPr>
          <a:xfrm>
            <a:off x="3799715" y="5040428"/>
            <a:ext cx="1430340" cy="1005384"/>
          </a:xfrm>
          <a:prstGeom prst="flowChartProcess">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38" name="5-Point Star 37"/>
          <p:cNvSpPr/>
          <p:nvPr/>
        </p:nvSpPr>
        <p:spPr>
          <a:xfrm>
            <a:off x="3627106" y="4783748"/>
            <a:ext cx="461964" cy="376238"/>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dirty="0">
              <a:solidFill>
                <a:srgbClr val="FF0000"/>
              </a:solidFill>
            </a:endParaRPr>
          </a:p>
        </p:txBody>
      </p:sp>
      <p:sp>
        <p:nvSpPr>
          <p:cNvPr id="39" name="5-Point Star 38"/>
          <p:cNvSpPr/>
          <p:nvPr/>
        </p:nvSpPr>
        <p:spPr>
          <a:xfrm>
            <a:off x="2060813" y="6439929"/>
            <a:ext cx="317598" cy="258662"/>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dirty="0">
              <a:solidFill>
                <a:srgbClr val="FF0000"/>
              </a:solidFill>
            </a:endParaRPr>
          </a:p>
        </p:txBody>
      </p:sp>
      <p:cxnSp>
        <p:nvCxnSpPr>
          <p:cNvPr id="7" name="Straight Arrow Connector 6"/>
          <p:cNvCxnSpPr/>
          <p:nvPr/>
        </p:nvCxnSpPr>
        <p:spPr>
          <a:xfrm>
            <a:off x="2393343" y="6575445"/>
            <a:ext cx="286247" cy="0"/>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656715" y="6446328"/>
            <a:ext cx="3200400" cy="376238"/>
          </a:xfrm>
          <a:prstGeom prst="rect">
            <a:avLst/>
          </a:prstGeom>
          <a:noFill/>
        </p:spPr>
        <p:txBody>
          <a:bodyPr wrap="square" rtlCol="0">
            <a:noAutofit/>
          </a:bodyPr>
          <a:lstStyle/>
          <a:p>
            <a:r>
              <a:rPr lang="en-US" sz="1100" dirty="0" smtClean="0"/>
              <a:t>Buyer involvement in the Procure to Pay process</a:t>
            </a:r>
          </a:p>
        </p:txBody>
      </p:sp>
      <p:sp>
        <p:nvSpPr>
          <p:cNvPr id="5" name="Rectangle 4"/>
          <p:cNvSpPr/>
          <p:nvPr/>
        </p:nvSpPr>
        <p:spPr>
          <a:xfrm>
            <a:off x="2060813" y="4093885"/>
            <a:ext cx="9580728" cy="2293191"/>
          </a:xfrm>
          <a:prstGeom prst="rect">
            <a:avLst/>
          </a:prstGeom>
          <a:no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4695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501650" y="732268"/>
            <a:ext cx="10996875" cy="506036"/>
          </a:xfrm>
          <a:prstGeom prst="rect">
            <a:avLst/>
          </a:prstGeom>
          <a:noFill/>
        </p:spPr>
        <p:txBody>
          <a:bodyPr wrap="square" rtlCol="0">
            <a:spAutoFit/>
          </a:bodyPr>
          <a:lstStyle/>
          <a:p>
            <a:pPr marL="1191" lvl="1" fontAlgn="base">
              <a:lnSpc>
                <a:spcPct val="96000"/>
              </a:lnSpc>
              <a:spcBef>
                <a:spcPts val="225"/>
              </a:spcBef>
              <a:spcAft>
                <a:spcPts val="225"/>
              </a:spcAft>
              <a:buSzPct val="100000"/>
            </a:pPr>
            <a:r>
              <a:rPr lang="en-US" sz="1400" dirty="0" smtClean="0"/>
              <a:t>The FP1 approval policy has been updated to standardize procurement approval </a:t>
            </a:r>
            <a:r>
              <a:rPr lang="en-US" sz="1400" dirty="0"/>
              <a:t>processes, increase spend visibility and improve ease of </a:t>
            </a:r>
            <a:r>
              <a:rPr lang="en-US" sz="1400" dirty="0" smtClean="0"/>
              <a:t>transaction.</a:t>
            </a:r>
            <a:endParaRPr lang="en-US" sz="1400" dirty="0"/>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Global FP-1 Approval Matrix and Ariba Workflow</a:t>
            </a:r>
            <a:endParaRPr lang="en-US" b="1" dirty="0"/>
          </a:p>
        </p:txBody>
      </p:sp>
      <p:graphicFrame>
        <p:nvGraphicFramePr>
          <p:cNvPr id="3" name="Table 2"/>
          <p:cNvGraphicFramePr>
            <a:graphicFrameLocks noGrp="1"/>
          </p:cNvGraphicFramePr>
          <p:nvPr>
            <p:extLst/>
          </p:nvPr>
        </p:nvGraphicFramePr>
        <p:xfrm>
          <a:off x="6408420" y="1484629"/>
          <a:ext cx="5403850" cy="4889439"/>
        </p:xfrm>
        <a:graphic>
          <a:graphicData uri="http://schemas.openxmlformats.org/drawingml/2006/table">
            <a:tbl>
              <a:tblPr/>
              <a:tblGrid>
                <a:gridCol w="662491"/>
                <a:gridCol w="1428902"/>
                <a:gridCol w="2104385"/>
                <a:gridCol w="1208072"/>
              </a:tblGrid>
              <a:tr h="419888">
                <a:tc>
                  <a:txBody>
                    <a:bodyPr/>
                    <a:lstStyle/>
                    <a:p>
                      <a:pPr algn="ctr" fontAlgn="ctr"/>
                      <a:r>
                        <a:rPr lang="en-US" sz="1200" b="1" i="0" u="none" strike="noStrike" dirty="0">
                          <a:solidFill>
                            <a:srgbClr val="FFFFFF"/>
                          </a:solidFill>
                          <a:effectLst/>
                          <a:latin typeface="Gotham book"/>
                        </a:rPr>
                        <a:t>Level</a:t>
                      </a:r>
                    </a:p>
                  </a:txBody>
                  <a:tcPr marL="0" marR="0" marT="0" marB="0" anchor="ctr">
                    <a:lnL w="12700" cap="flat" cmpd="sng" algn="ctr">
                      <a:solidFill>
                        <a:schemeClr val="accent3"/>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a:noFill/>
                    </a:lnB>
                    <a:solidFill>
                      <a:schemeClr val="accent3"/>
                    </a:solidFill>
                  </a:tcPr>
                </a:tc>
                <a:tc>
                  <a:txBody>
                    <a:bodyPr/>
                    <a:lstStyle/>
                    <a:p>
                      <a:pPr algn="ctr" fontAlgn="ctr"/>
                      <a:r>
                        <a:rPr lang="en-US" sz="1200" b="1" i="0" u="none" strike="noStrike" dirty="0">
                          <a:solidFill>
                            <a:srgbClr val="FFFFFF"/>
                          </a:solidFill>
                          <a:effectLst/>
                          <a:latin typeface="Gotham book"/>
                        </a:rPr>
                        <a:t>Levels</a:t>
                      </a:r>
                      <a:br>
                        <a:rPr lang="en-US" sz="1200" b="1" i="0" u="none" strike="noStrike" dirty="0">
                          <a:solidFill>
                            <a:srgbClr val="FFFFFF"/>
                          </a:solidFill>
                          <a:effectLst/>
                          <a:latin typeface="Gotham book"/>
                        </a:rPr>
                      </a:br>
                      <a:r>
                        <a:rPr lang="en-US" sz="1200" b="1" i="0" u="none" strike="noStrike" dirty="0">
                          <a:solidFill>
                            <a:srgbClr val="FFFFFF"/>
                          </a:solidFill>
                          <a:effectLst/>
                          <a:latin typeface="Gotham book"/>
                        </a:rPr>
                        <a:t>(in USD)</a:t>
                      </a:r>
                    </a:p>
                  </a:txBody>
                  <a:tcPr marL="0" marR="0" marT="0" marB="0" anchor="ctr">
                    <a:lnL>
                      <a:noFill/>
                    </a:lnL>
                    <a:lnR>
                      <a:noFill/>
                    </a:lnR>
                    <a:lnT w="12700" cap="flat" cmpd="sng" algn="ctr">
                      <a:solidFill>
                        <a:schemeClr val="accent3"/>
                      </a:solidFill>
                      <a:prstDash val="solid"/>
                      <a:round/>
                      <a:headEnd type="none" w="med" len="med"/>
                      <a:tailEnd type="none" w="med" len="med"/>
                    </a:lnT>
                    <a:lnB>
                      <a:noFill/>
                    </a:lnB>
                    <a:solidFill>
                      <a:schemeClr val="accent3"/>
                    </a:solidFill>
                  </a:tcPr>
                </a:tc>
                <a:tc>
                  <a:txBody>
                    <a:bodyPr/>
                    <a:lstStyle/>
                    <a:p>
                      <a:pPr algn="ctr" fontAlgn="ctr"/>
                      <a:r>
                        <a:rPr lang="en-US" sz="1200" b="1" i="0" u="none" strike="noStrike" dirty="0">
                          <a:solidFill>
                            <a:srgbClr val="FFFFFF"/>
                          </a:solidFill>
                          <a:effectLst/>
                          <a:latin typeface="Gotham book"/>
                        </a:rPr>
                        <a:t>Business </a:t>
                      </a:r>
                      <a:br>
                        <a:rPr lang="en-US" sz="1200" b="1" i="0" u="none" strike="noStrike" dirty="0">
                          <a:solidFill>
                            <a:srgbClr val="FFFFFF"/>
                          </a:solidFill>
                          <a:effectLst/>
                          <a:latin typeface="Gotham book"/>
                        </a:rPr>
                      </a:br>
                      <a:r>
                        <a:rPr lang="en-US" sz="1200" b="1" i="0" u="none" strike="noStrike" dirty="0">
                          <a:solidFill>
                            <a:srgbClr val="FFFFFF"/>
                          </a:solidFill>
                          <a:effectLst/>
                          <a:latin typeface="Gotham book"/>
                        </a:rPr>
                        <a:t>Approval</a:t>
                      </a:r>
                    </a:p>
                  </a:txBody>
                  <a:tcPr marL="0" marR="0" marT="0" marB="0" anchor="ctr">
                    <a:lnL>
                      <a:noFill/>
                    </a:lnL>
                    <a:lnR>
                      <a:noFill/>
                    </a:lnR>
                    <a:lnT w="12700" cap="flat" cmpd="sng" algn="ctr">
                      <a:solidFill>
                        <a:schemeClr val="accent3"/>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chemeClr val="accent3"/>
                    </a:solidFill>
                  </a:tcPr>
                </a:tc>
                <a:tc>
                  <a:txBody>
                    <a:bodyPr/>
                    <a:lstStyle/>
                    <a:p>
                      <a:pPr algn="ctr" fontAlgn="ctr"/>
                      <a:r>
                        <a:rPr lang="en-US" sz="1200" b="1" i="0" u="none" strike="noStrike" dirty="0">
                          <a:solidFill>
                            <a:srgbClr val="FFFFFF"/>
                          </a:solidFill>
                          <a:effectLst/>
                          <a:latin typeface="Gotham book"/>
                        </a:rPr>
                        <a:t>Finance </a:t>
                      </a:r>
                      <a:r>
                        <a:rPr lang="en-US" sz="1200" b="1" i="0" u="none" strike="noStrike" dirty="0" smtClean="0">
                          <a:solidFill>
                            <a:srgbClr val="FFFFFF"/>
                          </a:solidFill>
                          <a:effectLst/>
                          <a:latin typeface="Gotham book"/>
                        </a:rPr>
                        <a:t/>
                      </a:r>
                      <a:br>
                        <a:rPr lang="en-US" sz="1200" b="1" i="0" u="none" strike="noStrike" dirty="0" smtClean="0">
                          <a:solidFill>
                            <a:srgbClr val="FFFFFF"/>
                          </a:solidFill>
                          <a:effectLst/>
                          <a:latin typeface="Gotham book"/>
                        </a:rPr>
                      </a:br>
                      <a:r>
                        <a:rPr lang="en-US" sz="1200" b="1" i="0" u="none" strike="noStrike" dirty="0" smtClean="0">
                          <a:solidFill>
                            <a:srgbClr val="FFFFFF"/>
                          </a:solidFill>
                          <a:effectLst/>
                          <a:latin typeface="Gotham book"/>
                        </a:rPr>
                        <a:t>Approval</a:t>
                      </a:r>
                      <a:endParaRPr lang="en-US" sz="1200" b="1" i="0" u="none" strike="noStrike" dirty="0">
                        <a:solidFill>
                          <a:srgbClr val="FFFFFF"/>
                        </a:solidFill>
                        <a:effectLst/>
                        <a:latin typeface="Gotham book"/>
                      </a:endParaRPr>
                    </a:p>
                  </a:txBody>
                  <a:tcPr marL="0" marR="0" marT="0" marB="0" anchor="ctr">
                    <a:lnL>
                      <a:noFill/>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a:noFill/>
                    </a:lnB>
                    <a:solidFill>
                      <a:schemeClr val="accent3"/>
                    </a:solidFill>
                  </a:tcPr>
                </a:tc>
              </a:tr>
              <a:tr h="419888">
                <a:tc>
                  <a:txBody>
                    <a:bodyPr/>
                    <a:lstStyle/>
                    <a:p>
                      <a:pPr algn="ctr" fontAlgn="ctr"/>
                      <a:r>
                        <a:rPr lang="en-US" sz="1100" b="0" i="0" u="none" strike="noStrike" dirty="0">
                          <a:solidFill>
                            <a:srgbClr val="000000"/>
                          </a:solidFill>
                          <a:effectLst/>
                          <a:latin typeface="Gotham book"/>
                        </a:rPr>
                        <a:t>9</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rgbClr val="000000"/>
                          </a:solidFill>
                          <a:effectLst/>
                          <a:latin typeface="Gotham book"/>
                        </a:rPr>
                        <a:t>$5,000,000+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President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ED7D31"/>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Gotham book"/>
                      </a:endParaRPr>
                    </a:p>
                  </a:txBody>
                  <a:tcPr marL="0" marR="0" marT="0" marB="0" anchor="b">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tcPr>
                </a:tc>
              </a:tr>
              <a:tr h="419888">
                <a:tc>
                  <a:txBody>
                    <a:bodyPr/>
                    <a:lstStyle/>
                    <a:p>
                      <a:pPr algn="ctr" fontAlgn="ctr"/>
                      <a:r>
                        <a:rPr lang="en-US" sz="1100" b="0" i="0" u="none" strike="noStrike" dirty="0">
                          <a:solidFill>
                            <a:srgbClr val="000000"/>
                          </a:solidFill>
                          <a:effectLst/>
                          <a:latin typeface="Gotham book"/>
                        </a:rPr>
                        <a:t>8</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rgbClr val="000000"/>
                          </a:solidFill>
                          <a:effectLst/>
                          <a:latin typeface="Gotham book"/>
                        </a:rPr>
                        <a:t>$</a:t>
                      </a:r>
                      <a:r>
                        <a:rPr lang="en-US" sz="1100" b="0" i="0" u="none" strike="noStrike" dirty="0" smtClean="0">
                          <a:solidFill>
                            <a:srgbClr val="000000"/>
                          </a:solidFill>
                          <a:effectLst/>
                          <a:latin typeface="Gotham book"/>
                        </a:rPr>
                        <a:t>2,000,001-5,000,000</a:t>
                      </a:r>
                      <a:endParaRPr lang="en-US" sz="1100" b="0" i="0" u="none" strike="noStrike" dirty="0">
                        <a:solidFill>
                          <a:srgbClr val="000000"/>
                        </a:solidFill>
                        <a:effectLst/>
                        <a:latin typeface="Gotham book"/>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EVP (direct report to President)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CFO</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419888">
                <a:tc>
                  <a:txBody>
                    <a:bodyPr/>
                    <a:lstStyle/>
                    <a:p>
                      <a:pPr algn="ctr" fontAlgn="ctr"/>
                      <a:r>
                        <a:rPr lang="en-US" sz="1100" b="0" i="0" u="none" strike="noStrike" dirty="0">
                          <a:solidFill>
                            <a:srgbClr val="000000"/>
                          </a:solidFill>
                          <a:effectLst/>
                          <a:latin typeface="Gotham book"/>
                        </a:rPr>
                        <a:t>7</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rgbClr val="000000"/>
                          </a:solidFill>
                          <a:effectLst/>
                          <a:latin typeface="Gotham book"/>
                        </a:rPr>
                        <a:t>$500,001- 2,000,000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VP, Executive GM, CIO</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Direct Report to CFO</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46510">
                <a:tc>
                  <a:txBody>
                    <a:bodyPr/>
                    <a:lstStyle/>
                    <a:p>
                      <a:pPr algn="ctr" fontAlgn="ctr"/>
                      <a:r>
                        <a:rPr lang="en-US" sz="1100" b="0" i="0" u="none" strike="noStrike" dirty="0">
                          <a:solidFill>
                            <a:srgbClr val="000000"/>
                          </a:solidFill>
                          <a:effectLst/>
                          <a:latin typeface="Gotham book"/>
                        </a:rPr>
                        <a:t>6</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rgbClr val="000000"/>
                          </a:solidFill>
                          <a:effectLst/>
                          <a:latin typeface="Gotham book"/>
                        </a:rPr>
                        <a:t>$250,001-500,000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Director or Plant Manager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Finance </a:t>
                      </a:r>
                      <a:r>
                        <a:rPr lang="en-US" sz="1100" b="0" i="0" u="none" strike="noStrike" dirty="0" smtClean="0">
                          <a:solidFill>
                            <a:srgbClr val="000000"/>
                          </a:solidFill>
                          <a:effectLst/>
                          <a:latin typeface="Gotham book"/>
                        </a:rPr>
                        <a:t>Director </a:t>
                      </a:r>
                      <a:br>
                        <a:rPr lang="en-US" sz="1100" b="0" i="0" u="none" strike="noStrike" dirty="0" smtClean="0">
                          <a:solidFill>
                            <a:srgbClr val="000000"/>
                          </a:solidFill>
                          <a:effectLst/>
                          <a:latin typeface="Gotham book"/>
                        </a:rPr>
                      </a:br>
                      <a:r>
                        <a:rPr lang="en-US" sz="1100" b="0" i="0" u="none" strike="noStrike" dirty="0" smtClean="0">
                          <a:solidFill>
                            <a:srgbClr val="000000"/>
                          </a:solidFill>
                          <a:effectLst/>
                          <a:latin typeface="Gotham book"/>
                        </a:rPr>
                        <a:t>or </a:t>
                      </a:r>
                      <a:r>
                        <a:rPr lang="en-US" sz="1100" b="0" i="0" u="none" strike="noStrike" dirty="0">
                          <a:solidFill>
                            <a:srgbClr val="000000"/>
                          </a:solidFill>
                          <a:effectLst/>
                          <a:latin typeface="Gotham book"/>
                        </a:rPr>
                        <a:t>Division Controller</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21580">
                <a:tc>
                  <a:txBody>
                    <a:bodyPr/>
                    <a:lstStyle/>
                    <a:p>
                      <a:pPr algn="ctr" fontAlgn="ctr"/>
                      <a:r>
                        <a:rPr lang="en-US" sz="1100" b="0" i="0" u="none" strike="noStrike" dirty="0">
                          <a:solidFill>
                            <a:srgbClr val="000000"/>
                          </a:solidFill>
                          <a:effectLst/>
                          <a:latin typeface="Gotham book"/>
                        </a:rPr>
                        <a:t>5</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rgbClr val="000000"/>
                          </a:solidFill>
                          <a:effectLst/>
                          <a:latin typeface="Gotham book"/>
                        </a:rPr>
                        <a:t>$</a:t>
                      </a:r>
                      <a:r>
                        <a:rPr lang="en-US" sz="1100" b="0" i="0" u="none" strike="noStrike" dirty="0" smtClean="0">
                          <a:solidFill>
                            <a:srgbClr val="000000"/>
                          </a:solidFill>
                          <a:effectLst/>
                          <a:latin typeface="Gotham book"/>
                        </a:rPr>
                        <a:t>100,001-250,000</a:t>
                      </a:r>
                      <a:endParaRPr lang="en-US" sz="1100" b="0" i="0" u="none" strike="noStrike" dirty="0">
                        <a:solidFill>
                          <a:srgbClr val="000000"/>
                        </a:solidFill>
                        <a:effectLst/>
                        <a:latin typeface="Gotham book"/>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Project Mgr (if Internal Order)</a:t>
                      </a:r>
                      <a:br>
                        <a:rPr lang="en-US" sz="1100" b="0" i="0" u="none" strike="noStrike" dirty="0">
                          <a:solidFill>
                            <a:srgbClr val="000000"/>
                          </a:solidFill>
                          <a:effectLst/>
                          <a:latin typeface="Gotham book"/>
                        </a:rPr>
                      </a:br>
                      <a:r>
                        <a:rPr lang="en-US" sz="1100" b="1" i="0" u="none" strike="noStrike" dirty="0" smtClean="0">
                          <a:solidFill>
                            <a:schemeClr val="accent2"/>
                          </a:solidFill>
                          <a:effectLst/>
                          <a:latin typeface="Gotham book"/>
                        </a:rPr>
                        <a:t>AND</a:t>
                      </a:r>
                      <a:r>
                        <a:rPr lang="en-US" sz="1100" b="0" i="0" u="none" strike="noStrike" dirty="0">
                          <a:solidFill>
                            <a:srgbClr val="000000"/>
                          </a:solidFill>
                          <a:effectLst/>
                          <a:latin typeface="Gotham book"/>
                        </a:rPr>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Cost Center Manager 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0" i="0" u="none" strike="noStrike" dirty="0">
                          <a:solidFill>
                            <a:srgbClr val="000000"/>
                          </a:solidFill>
                          <a:effectLst/>
                          <a:latin typeface="Gotham book"/>
                        </a:rPr>
                        <a:t>Controller</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21580">
                <a:tc>
                  <a:txBody>
                    <a:bodyPr/>
                    <a:lstStyle/>
                    <a:p>
                      <a:pPr algn="ctr" fontAlgn="ctr"/>
                      <a:r>
                        <a:rPr lang="en-US" sz="1100" b="0" i="0" u="none" strike="noStrike" dirty="0">
                          <a:solidFill>
                            <a:srgbClr val="000000"/>
                          </a:solidFill>
                          <a:effectLst/>
                          <a:latin typeface="Gotham book"/>
                        </a:rPr>
                        <a:t>4</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rgbClr val="000000"/>
                          </a:solidFill>
                          <a:effectLst/>
                          <a:latin typeface="Gotham book"/>
                        </a:rPr>
                        <a:t>$50,001-100,000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Project Mgr (if Internal Order)</a:t>
                      </a:r>
                      <a:br>
                        <a:rPr lang="en-US" sz="1100" b="0" i="0" u="none" strike="noStrike" dirty="0">
                          <a:solidFill>
                            <a:srgbClr val="000000"/>
                          </a:solidFill>
                          <a:effectLst/>
                          <a:latin typeface="Gotham book"/>
                        </a:rPr>
                      </a:br>
                      <a:r>
                        <a:rPr lang="en-US" sz="1100" b="1" i="0" u="none" strike="noStrike" dirty="0" smtClean="0">
                          <a:solidFill>
                            <a:schemeClr val="accent2"/>
                          </a:solidFill>
                          <a:effectLst/>
                          <a:latin typeface="Gotham book"/>
                        </a:rPr>
                        <a:t>AND</a:t>
                      </a:r>
                      <a:r>
                        <a:rPr lang="en-US" sz="1100" b="0" i="0" u="none" strike="noStrike" dirty="0">
                          <a:solidFill>
                            <a:srgbClr val="000000"/>
                          </a:solidFill>
                          <a:effectLst/>
                          <a:latin typeface="Gotham book"/>
                        </a:rPr>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Cost Center Manager 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0" i="0" u="none" strike="noStrike" dirty="0">
                          <a:solidFill>
                            <a:srgbClr val="000000"/>
                          </a:solidFill>
                          <a:effectLst/>
                          <a:latin typeface="Gotham book"/>
                        </a:rPr>
                        <a:t>Controller</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80627">
                <a:tc>
                  <a:txBody>
                    <a:bodyPr/>
                    <a:lstStyle/>
                    <a:p>
                      <a:pPr marL="0" algn="ctr" defTabSz="914400" rtl="0" eaLnBrk="1" fontAlgn="ctr" latinLnBrk="0" hangingPunct="1"/>
                      <a:r>
                        <a:rPr lang="en-US" sz="1100" b="0" i="0" u="none" strike="noStrike" kern="1200" dirty="0">
                          <a:solidFill>
                            <a:srgbClr val="000000"/>
                          </a:solidFill>
                          <a:effectLst/>
                          <a:latin typeface="Gotham book"/>
                          <a:ea typeface="+mn-ea"/>
                          <a:cs typeface="+mn-cs"/>
                        </a:rPr>
                        <a:t>3</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1" i="1" u="none" strike="noStrike" dirty="0" smtClean="0">
                          <a:solidFill>
                            <a:schemeClr val="accent2"/>
                          </a:solidFill>
                          <a:effectLst/>
                          <a:latin typeface="Gotham book"/>
                        </a:rPr>
                        <a:t>*$25,001 - 50,000</a:t>
                      </a:r>
                      <a:endParaRPr lang="en-US" sz="1100" b="1" i="1" u="none" strike="noStrike" dirty="0">
                        <a:solidFill>
                          <a:schemeClr val="accent2"/>
                        </a:solidFill>
                        <a:effectLst/>
                        <a:latin typeface="Gotham book"/>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1" u="none" strike="noStrike" dirty="0" smtClean="0">
                          <a:solidFill>
                            <a:schemeClr val="accent2"/>
                          </a:solidFill>
                          <a:effectLst/>
                          <a:latin typeface="Gotham book"/>
                        </a:rPr>
                        <a:t>**Project </a:t>
                      </a:r>
                      <a:r>
                        <a:rPr lang="en-US" sz="1100" b="0" i="1" u="none" strike="noStrike" dirty="0">
                          <a:solidFill>
                            <a:schemeClr val="accent2"/>
                          </a:solidFill>
                          <a:effectLst/>
                          <a:latin typeface="Gotham book"/>
                        </a:rPr>
                        <a:t>Mgr (if Internal Order)</a:t>
                      </a:r>
                      <a:br>
                        <a:rPr lang="en-US" sz="1100" b="0" i="1" u="none" strike="noStrike" dirty="0">
                          <a:solidFill>
                            <a:schemeClr val="accent2"/>
                          </a:solidFill>
                          <a:effectLst/>
                          <a:latin typeface="Gotham book"/>
                        </a:rPr>
                      </a:br>
                      <a:r>
                        <a:rPr lang="en-US" sz="1100" b="1" i="0" u="none" strike="noStrike" dirty="0">
                          <a:solidFill>
                            <a:srgbClr val="000000"/>
                          </a:solidFill>
                          <a:effectLst/>
                          <a:latin typeface="Gotham book"/>
                        </a:rPr>
                        <a:t>AND/OR</a:t>
                      </a:r>
                      <a:r>
                        <a:rPr lang="en-US" sz="1100" b="0" i="0" u="none" strike="noStrike" dirty="0">
                          <a:solidFill>
                            <a:srgbClr val="000000"/>
                          </a:solidFill>
                          <a:effectLst/>
                          <a:latin typeface="Gotham book"/>
                        </a:rPr>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Cost Center Manager </a:t>
                      </a:r>
                      <a:r>
                        <a:rPr lang="en-US" sz="1100" b="0" i="0" u="none" strike="noStrike" dirty="0" smtClean="0">
                          <a:solidFill>
                            <a:srgbClr val="000000"/>
                          </a:solidFill>
                          <a:effectLst/>
                          <a:latin typeface="Gotham book"/>
                        </a:rPr>
                        <a:t>3 </a:t>
                      </a:r>
                      <a:endParaRPr lang="en-US" sz="1100" b="0" i="0" u="none" strike="noStrike" dirty="0">
                        <a:solidFill>
                          <a:srgbClr val="000000"/>
                        </a:solidFill>
                        <a:effectLst/>
                        <a:latin typeface="Gotham book"/>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0" i="0" u="none" strike="noStrike" dirty="0">
                          <a:solidFill>
                            <a:srgbClr val="000000"/>
                          </a:solidFill>
                          <a:effectLst/>
                          <a:latin typeface="Gotham book"/>
                        </a:rPr>
                        <a:t>Controller</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36670">
                <a:tc>
                  <a:txBody>
                    <a:bodyPr/>
                    <a:lstStyle/>
                    <a:p>
                      <a:pPr marL="0" algn="ctr" defTabSz="914400" rtl="0" eaLnBrk="1" fontAlgn="ctr" latinLnBrk="0" hangingPunct="1"/>
                      <a:r>
                        <a:rPr lang="en-US" sz="1100" b="0" i="0" u="none" strike="noStrike" kern="1200" dirty="0">
                          <a:solidFill>
                            <a:srgbClr val="000000"/>
                          </a:solidFill>
                          <a:effectLst/>
                          <a:latin typeface="Gotham book"/>
                          <a:ea typeface="+mn-ea"/>
                          <a:cs typeface="+mn-cs"/>
                        </a:rPr>
                        <a:t>2</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1" i="1" u="none" strike="noStrike" dirty="0" smtClean="0">
                          <a:solidFill>
                            <a:schemeClr val="accent2"/>
                          </a:solidFill>
                          <a:effectLst/>
                          <a:latin typeface="Gotham book"/>
                        </a:rPr>
                        <a:t>*$</a:t>
                      </a:r>
                      <a:r>
                        <a:rPr lang="en-US" sz="1100" b="1" i="1" u="none" strike="noStrike" dirty="0">
                          <a:solidFill>
                            <a:schemeClr val="accent2"/>
                          </a:solidFill>
                          <a:effectLst/>
                          <a:latin typeface="Gotham book"/>
                        </a:rPr>
                        <a:t>10,001 - 25,000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1" u="none" strike="noStrike" kern="1200" dirty="0" smtClean="0">
                          <a:solidFill>
                            <a:schemeClr val="accent2"/>
                          </a:solidFill>
                          <a:effectLst/>
                          <a:latin typeface="Gotham book"/>
                          <a:ea typeface="+mn-ea"/>
                          <a:cs typeface="+mn-cs"/>
                        </a:rPr>
                        <a:t>**Project </a:t>
                      </a:r>
                      <a:r>
                        <a:rPr lang="en-US" sz="1100" b="0" i="1" u="none" strike="noStrike" kern="1200" dirty="0">
                          <a:solidFill>
                            <a:schemeClr val="accent2"/>
                          </a:solidFill>
                          <a:effectLst/>
                          <a:latin typeface="Gotham book"/>
                          <a:ea typeface="+mn-ea"/>
                          <a:cs typeface="+mn-cs"/>
                        </a:rPr>
                        <a:t>Mgr (if Internal Order)</a:t>
                      </a:r>
                      <a:br>
                        <a:rPr lang="en-US" sz="1100" b="0" i="1" u="none" strike="noStrike" kern="1200" dirty="0">
                          <a:solidFill>
                            <a:schemeClr val="accent2"/>
                          </a:solidFill>
                          <a:effectLst/>
                          <a:latin typeface="Gotham book"/>
                          <a:ea typeface="+mn-ea"/>
                          <a:cs typeface="+mn-cs"/>
                        </a:rPr>
                      </a:br>
                      <a:r>
                        <a:rPr lang="en-US" sz="1100" b="1" i="0" u="none" strike="noStrike" dirty="0">
                          <a:solidFill>
                            <a:srgbClr val="000000"/>
                          </a:solidFill>
                          <a:effectLst/>
                          <a:latin typeface="Gotham book"/>
                        </a:rPr>
                        <a:t>AND/OR</a:t>
                      </a:r>
                      <a:r>
                        <a:rPr lang="en-US" sz="1100" b="0" i="0" u="none" strike="noStrike" dirty="0">
                          <a:solidFill>
                            <a:srgbClr val="000000"/>
                          </a:solidFill>
                          <a:effectLst/>
                          <a:latin typeface="Gotham book"/>
                        </a:rPr>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Cost Center Manager 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0" i="0" u="none" strike="noStrike" dirty="0">
                          <a:solidFill>
                            <a:srgbClr val="000000"/>
                          </a:solidFill>
                          <a:effectLst/>
                          <a:latin typeface="Gotham book"/>
                        </a:rPr>
                        <a:t>Controller</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492057">
                <a:tc>
                  <a:txBody>
                    <a:bodyPr/>
                    <a:lstStyle/>
                    <a:p>
                      <a:pPr marL="0" algn="ctr" defTabSz="914400" rtl="0" eaLnBrk="1" fontAlgn="ctr" latinLnBrk="0" hangingPunct="1"/>
                      <a:r>
                        <a:rPr lang="en-US" sz="1100" b="0" i="0" u="none" strike="noStrike" kern="1200" dirty="0">
                          <a:solidFill>
                            <a:srgbClr val="000000"/>
                          </a:solidFill>
                          <a:effectLst/>
                          <a:latin typeface="Gotham book"/>
                          <a:ea typeface="+mn-ea"/>
                          <a:cs typeface="+mn-cs"/>
                        </a:rPr>
                        <a:t>1</a:t>
                      </a:r>
                    </a:p>
                  </a:txBody>
                  <a:tcPr marL="0" marR="0"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1" i="1" u="none" strike="noStrike" dirty="0" smtClean="0">
                          <a:solidFill>
                            <a:schemeClr val="accent2"/>
                          </a:solidFill>
                          <a:effectLst/>
                          <a:latin typeface="Gotham book"/>
                        </a:rPr>
                        <a:t>*$</a:t>
                      </a:r>
                      <a:r>
                        <a:rPr lang="en-US" sz="1100" b="1" i="1" u="none" strike="noStrike" dirty="0">
                          <a:solidFill>
                            <a:schemeClr val="accent2"/>
                          </a:solidFill>
                          <a:effectLst/>
                          <a:latin typeface="Gotham book"/>
                        </a:rPr>
                        <a:t>0 - 10,000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1" u="none" strike="noStrike" kern="1200" dirty="0" smtClean="0">
                          <a:solidFill>
                            <a:schemeClr val="accent2"/>
                          </a:solidFill>
                          <a:effectLst/>
                          <a:latin typeface="Gotham book"/>
                          <a:ea typeface="+mn-ea"/>
                          <a:cs typeface="+mn-cs"/>
                        </a:rPr>
                        <a:t>**Project </a:t>
                      </a:r>
                      <a:r>
                        <a:rPr lang="en-US" sz="1100" b="0" i="1" u="none" strike="noStrike" kern="1200" dirty="0">
                          <a:solidFill>
                            <a:schemeClr val="accent2"/>
                          </a:solidFill>
                          <a:effectLst/>
                          <a:latin typeface="Gotham book"/>
                          <a:ea typeface="+mn-ea"/>
                          <a:cs typeface="+mn-cs"/>
                        </a:rPr>
                        <a:t>Mgr (if Internal Order)</a:t>
                      </a:r>
                      <a:r>
                        <a:rPr lang="en-US" sz="1100" b="0" i="0" u="none" strike="noStrike" dirty="0">
                          <a:solidFill>
                            <a:srgbClr val="000000"/>
                          </a:solidFill>
                          <a:effectLst/>
                          <a:latin typeface="Gotham book"/>
                        </a:rPr>
                        <a:t/>
                      </a:r>
                      <a:br>
                        <a:rPr lang="en-US" sz="1100" b="0" i="0" u="none" strike="noStrike" dirty="0">
                          <a:solidFill>
                            <a:srgbClr val="000000"/>
                          </a:solidFill>
                          <a:effectLst/>
                          <a:latin typeface="Gotham book"/>
                        </a:rPr>
                      </a:br>
                      <a:r>
                        <a:rPr lang="en-US" sz="1100" b="1" i="0" u="none" strike="noStrike" dirty="0">
                          <a:solidFill>
                            <a:srgbClr val="000000"/>
                          </a:solidFill>
                          <a:effectLst/>
                          <a:latin typeface="Gotham book"/>
                        </a:rPr>
                        <a:t>AND/OR</a:t>
                      </a:r>
                      <a:r>
                        <a:rPr lang="en-US" sz="1100" b="0" i="0" u="none" strike="noStrike" dirty="0">
                          <a:solidFill>
                            <a:srgbClr val="000000"/>
                          </a:solidFill>
                          <a:effectLst/>
                          <a:latin typeface="Gotham book"/>
                        </a:rPr>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Cost Center Manager 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0" i="0" u="none" strike="noStrike" dirty="0">
                          <a:solidFill>
                            <a:srgbClr val="000000"/>
                          </a:solidFill>
                          <a:effectLst/>
                          <a:latin typeface="Gotham book"/>
                        </a:rPr>
                        <a:t>Analyst delegate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OR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Optional</a:t>
                      </a:r>
                    </a:p>
                  </a:txBody>
                  <a:tcPr marL="0" marR="0" marT="0"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nvPr>
        </p:nvGraphicFramePr>
        <p:xfrm>
          <a:off x="600173" y="1362669"/>
          <a:ext cx="5023387" cy="5133361"/>
        </p:xfrm>
        <a:graphic>
          <a:graphicData uri="http://schemas.openxmlformats.org/drawingml/2006/table">
            <a:tbl>
              <a:tblPr/>
              <a:tblGrid>
                <a:gridCol w="2470687"/>
                <a:gridCol w="2552700"/>
              </a:tblGrid>
              <a:tr h="335279">
                <a:tc gridSpan="2">
                  <a:txBody>
                    <a:bodyPr/>
                    <a:lstStyle/>
                    <a:p>
                      <a:pPr algn="ctr" fontAlgn="ctr"/>
                      <a:r>
                        <a:rPr lang="en-US" sz="1200" b="1" i="0" u="none" strike="noStrike" dirty="0">
                          <a:solidFill>
                            <a:schemeClr val="bg1"/>
                          </a:solidFill>
                          <a:effectLst/>
                          <a:latin typeface="Gotham book"/>
                        </a:rPr>
                        <a:t>Business Approval by Cost Assignment Type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A5A5A5"/>
                    </a:solidFill>
                  </a:tcPr>
                </a:tc>
                <a:tc hMerge="1">
                  <a:txBody>
                    <a:bodyPr/>
                    <a:lstStyle/>
                    <a:p>
                      <a:endParaRPr lang="en-US"/>
                    </a:p>
                  </a:txBody>
                  <a:tcPr/>
                </a:tc>
              </a:tr>
              <a:tr h="412448">
                <a:tc>
                  <a:txBody>
                    <a:bodyPr/>
                    <a:lstStyle/>
                    <a:p>
                      <a:pPr algn="ctr" fontAlgn="ctr"/>
                      <a:r>
                        <a:rPr lang="en-US" sz="1100" b="1" i="1" u="none" strike="noStrike" dirty="0">
                          <a:solidFill>
                            <a:schemeClr val="bg1"/>
                          </a:solidFill>
                          <a:effectLst/>
                          <a:latin typeface="Gotham book"/>
                        </a:rPr>
                        <a:t>Internal Order </a:t>
                      </a:r>
                      <a:endParaRPr lang="en-US" sz="1100" b="1" i="0" u="none" strike="noStrike" dirty="0">
                        <a:solidFill>
                          <a:schemeClr val="bg1"/>
                        </a:solidFill>
                        <a:effectLst/>
                        <a:latin typeface="Gotham book"/>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chemeClr val="accent3"/>
                    </a:solidFill>
                  </a:tcPr>
                </a:tc>
                <a:tc>
                  <a:txBody>
                    <a:bodyPr/>
                    <a:lstStyle/>
                    <a:p>
                      <a:pPr algn="ctr" fontAlgn="ctr"/>
                      <a:r>
                        <a:rPr lang="en-US" sz="1100" b="1" i="1" u="none" strike="noStrike" dirty="0">
                          <a:solidFill>
                            <a:schemeClr val="bg1"/>
                          </a:solidFill>
                          <a:effectLst/>
                          <a:latin typeface="Gotham book"/>
                        </a:rPr>
                        <a:t>Cost Center &amp; Asset </a:t>
                      </a:r>
                      <a:endParaRPr lang="en-US" sz="1100" b="1" i="0" u="none" strike="noStrike" dirty="0">
                        <a:solidFill>
                          <a:schemeClr val="bg1"/>
                        </a:solidFill>
                        <a:effectLst/>
                        <a:latin typeface="Gotham book"/>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chemeClr val="accent3"/>
                    </a:solidFill>
                  </a:tcPr>
                </a:tc>
              </a:tr>
              <a:tr h="412448">
                <a:tc>
                  <a:txBody>
                    <a:bodyPr/>
                    <a:lstStyle/>
                    <a:p>
                      <a:pPr algn="ctr" fontAlgn="ctr"/>
                      <a:r>
                        <a:rPr lang="en-US" sz="1100" b="0" i="0" u="none" strike="noStrike" dirty="0">
                          <a:solidFill>
                            <a:srgbClr val="000000"/>
                          </a:solidFill>
                          <a:effectLst/>
                          <a:latin typeface="Gotham book"/>
                        </a:rPr>
                        <a:t>President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President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412448">
                <a:tc>
                  <a:txBody>
                    <a:bodyPr/>
                    <a:lstStyle/>
                    <a:p>
                      <a:pPr algn="ctr" fontAlgn="ctr"/>
                      <a:r>
                        <a:rPr lang="en-US" sz="1100" b="0" i="0" u="none" strike="noStrike" dirty="0">
                          <a:solidFill>
                            <a:srgbClr val="000000"/>
                          </a:solidFill>
                          <a:effectLst/>
                          <a:latin typeface="Gotham book"/>
                        </a:rPr>
                        <a:t>EVP (direct report to President)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EVP</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(direct report to President)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412448">
                <a:tc>
                  <a:txBody>
                    <a:bodyPr/>
                    <a:lstStyle/>
                    <a:p>
                      <a:pPr algn="ctr" fontAlgn="ctr"/>
                      <a:r>
                        <a:rPr lang="en-US" sz="1100" b="0" i="0" u="none" strike="noStrike" dirty="0">
                          <a:solidFill>
                            <a:srgbClr val="000000"/>
                          </a:solidFill>
                          <a:effectLst/>
                          <a:latin typeface="Gotham book"/>
                        </a:rPr>
                        <a:t>VP, Executive GM, CIO</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VP, Executive GM, CIO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536827">
                <a:tc>
                  <a:txBody>
                    <a:bodyPr/>
                    <a:lstStyle/>
                    <a:p>
                      <a:pPr algn="ctr" fontAlgn="ctr"/>
                      <a:r>
                        <a:rPr lang="en-US" sz="1100" b="0" i="0" u="none" strike="noStrike" dirty="0">
                          <a:solidFill>
                            <a:srgbClr val="000000"/>
                          </a:solidFill>
                          <a:effectLst/>
                          <a:latin typeface="Gotham book"/>
                        </a:rPr>
                        <a:t>Director or Plant Manager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Director or Plant Manager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515315">
                <a:tc>
                  <a:txBody>
                    <a:bodyPr/>
                    <a:lstStyle/>
                    <a:p>
                      <a:pPr algn="ctr" fontAlgn="ctr"/>
                      <a:r>
                        <a:rPr lang="en-US" sz="1100" b="0" i="0" u="none" strike="noStrike" dirty="0">
                          <a:solidFill>
                            <a:srgbClr val="000000"/>
                          </a:solidFill>
                          <a:effectLst/>
                          <a:latin typeface="Gotham book"/>
                        </a:rPr>
                        <a:t>Cost Center Manager </a:t>
                      </a:r>
                      <a:br>
                        <a:rPr lang="en-US" sz="1100" b="0" i="0" u="none" strike="noStrike" dirty="0">
                          <a:solidFill>
                            <a:srgbClr val="000000"/>
                          </a:solidFill>
                          <a:effectLst/>
                          <a:latin typeface="Gotham book"/>
                        </a:rPr>
                      </a:br>
                      <a:r>
                        <a:rPr lang="en-US" sz="1100" b="1" i="0" u="none" strike="noStrike" dirty="0">
                          <a:solidFill>
                            <a:srgbClr val="000000"/>
                          </a:solidFill>
                          <a:effectLst/>
                          <a:latin typeface="Gotham book"/>
                        </a:rPr>
                        <a:t>AND </a:t>
                      </a:r>
                      <a:r>
                        <a:rPr lang="en-US" sz="1100" b="0" i="0" u="none" strike="noStrike" dirty="0">
                          <a:solidFill>
                            <a:srgbClr val="000000"/>
                          </a:solidFill>
                          <a:effectLst/>
                          <a:latin typeface="Gotham book"/>
                        </a:rPr>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Internal Order Project Mgr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0" i="0" u="none" strike="noStrike" dirty="0">
                          <a:solidFill>
                            <a:srgbClr val="000000"/>
                          </a:solidFill>
                          <a:effectLst/>
                          <a:latin typeface="Gotham book"/>
                        </a:rPr>
                        <a:t>Cost Center Manager 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515315">
                <a:tc>
                  <a:txBody>
                    <a:bodyPr/>
                    <a:lstStyle/>
                    <a:p>
                      <a:pPr algn="ctr" fontAlgn="ctr"/>
                      <a:r>
                        <a:rPr lang="en-US" sz="1100" b="0" i="0" u="none" strike="noStrike" dirty="0">
                          <a:solidFill>
                            <a:srgbClr val="000000"/>
                          </a:solidFill>
                          <a:effectLst/>
                          <a:latin typeface="Gotham book"/>
                        </a:rPr>
                        <a:t>Cost Center Manager </a:t>
                      </a:r>
                      <a:br>
                        <a:rPr lang="en-US" sz="1100" b="0" i="0" u="none" strike="noStrike" dirty="0">
                          <a:solidFill>
                            <a:srgbClr val="000000"/>
                          </a:solidFill>
                          <a:effectLst/>
                          <a:latin typeface="Gotham book"/>
                        </a:rPr>
                      </a:br>
                      <a:r>
                        <a:rPr lang="en-US" sz="1100" b="1" i="0" u="none" strike="noStrike" dirty="0">
                          <a:solidFill>
                            <a:srgbClr val="000000"/>
                          </a:solidFill>
                          <a:effectLst/>
                          <a:latin typeface="Gotham book"/>
                        </a:rPr>
                        <a:t>AND</a:t>
                      </a:r>
                      <a:r>
                        <a:rPr lang="en-US" sz="1100" b="0" i="0" u="none" strike="noStrike" dirty="0">
                          <a:solidFill>
                            <a:srgbClr val="000000"/>
                          </a:solidFill>
                          <a:effectLst/>
                          <a:latin typeface="Gotham book"/>
                        </a:rPr>
                        <a:t> </a:t>
                      </a:r>
                      <a:br>
                        <a:rPr lang="en-US" sz="1100" b="0" i="0" u="none" strike="noStrike" dirty="0">
                          <a:solidFill>
                            <a:srgbClr val="000000"/>
                          </a:solidFill>
                          <a:effectLst/>
                          <a:latin typeface="Gotham book"/>
                        </a:rPr>
                      </a:br>
                      <a:r>
                        <a:rPr lang="en-US" sz="1100" b="0" i="0" u="none" strike="noStrike" dirty="0">
                          <a:solidFill>
                            <a:srgbClr val="000000"/>
                          </a:solidFill>
                          <a:effectLst/>
                          <a:latin typeface="Gotham book"/>
                        </a:rPr>
                        <a:t>Internal Order Project Mgr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100" b="0" i="0" u="none" strike="noStrike" dirty="0">
                          <a:solidFill>
                            <a:srgbClr val="000000"/>
                          </a:solidFill>
                          <a:effectLst/>
                          <a:latin typeface="Gotham book"/>
                        </a:rPr>
                        <a:t>Cost Center Manager 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570337">
                <a:tc>
                  <a:txBody>
                    <a:bodyPr/>
                    <a:lstStyle/>
                    <a:p>
                      <a:pPr algn="ctr" fontAlgn="ctr"/>
                      <a:r>
                        <a:rPr lang="en-US" sz="1100" b="0" i="0" u="none" strike="noStrike" dirty="0">
                          <a:solidFill>
                            <a:srgbClr val="000000"/>
                          </a:solidFill>
                          <a:effectLst/>
                          <a:latin typeface="Gotham book"/>
                        </a:rPr>
                        <a:t>Internal Order Project Mgr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Cost Center Manager 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527159">
                <a:tc>
                  <a:txBody>
                    <a:bodyPr/>
                    <a:lstStyle/>
                    <a:p>
                      <a:pPr algn="ctr" fontAlgn="ctr"/>
                      <a:r>
                        <a:rPr lang="en-US" sz="1100" b="0" i="0" u="none" strike="noStrike" dirty="0">
                          <a:solidFill>
                            <a:srgbClr val="000000"/>
                          </a:solidFill>
                          <a:effectLst/>
                          <a:latin typeface="Gotham book"/>
                        </a:rPr>
                        <a:t>Internal Order Project Mgr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Cost Center Manager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r>
              <a:tr h="483337">
                <a:tc>
                  <a:txBody>
                    <a:bodyPr/>
                    <a:lstStyle/>
                    <a:p>
                      <a:pPr algn="ctr" fontAlgn="ctr"/>
                      <a:r>
                        <a:rPr lang="en-US" sz="1100" b="0" i="0" u="none" strike="noStrike" dirty="0">
                          <a:solidFill>
                            <a:srgbClr val="000000"/>
                          </a:solidFill>
                          <a:effectLst/>
                          <a:latin typeface="Gotham book"/>
                        </a:rPr>
                        <a:t>Internal Order Project Mgr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ED7D31"/>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Gotham book"/>
                        </a:rPr>
                        <a:t>Cost Center Manager 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solidFill>
                        <a:srgbClr val="ED7D31"/>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bl>
          </a:graphicData>
        </a:graphic>
      </p:graphicFrame>
      <p:sp>
        <p:nvSpPr>
          <p:cNvPr id="10" name="AutoShape 3"/>
          <p:cNvSpPr>
            <a:spLocks noChangeAspect="1" noChangeArrowheads="1"/>
          </p:cNvSpPr>
          <p:nvPr/>
        </p:nvSpPr>
        <p:spPr bwMode="auto">
          <a:xfrm rot="5400000">
            <a:off x="4481011" y="3973002"/>
            <a:ext cx="3114535" cy="331788"/>
          </a:xfrm>
          <a:prstGeom prst="triangle">
            <a:avLst>
              <a:gd name="adj" fmla="val 50000"/>
            </a:avLst>
          </a:prstGeom>
          <a:gradFill flip="none" rotWithShape="1">
            <a:gsLst>
              <a:gs pos="0">
                <a:schemeClr val="accent3"/>
              </a:gs>
              <a:gs pos="78000">
                <a:schemeClr val="accent3">
                  <a:lumMod val="20000"/>
                  <a:lumOff val="80000"/>
                </a:schemeClr>
              </a:gs>
              <a:gs pos="100000">
                <a:schemeClr val="accent3">
                  <a:lumMod val="20000"/>
                  <a:lumOff val="80000"/>
                </a:schemeClr>
              </a:gs>
            </a:gsLst>
            <a:lin ang="0" scaled="1"/>
            <a:tileRect/>
          </a:gradFill>
          <a:ln w="6350" algn="ctr">
            <a:noFill/>
            <a:miter lim="800000"/>
            <a:headEnd/>
            <a:tailEnd/>
          </a:ln>
          <a:effectLst/>
          <a:extLst/>
        </p:spPr>
        <p:txBody>
          <a:bodyPr vert="horz" wrap="none" lIns="91440" tIns="45720" rIns="91440" bIns="45720" numCol="1" anchor="ctr" anchorCtr="0" compatLnSpc="1">
            <a:prstTxWarp prst="textNoShape">
              <a:avLst/>
            </a:prstTxWarp>
          </a:bodyPr>
          <a:lstStyle/>
          <a:p>
            <a:endParaRPr lang="en-US" sz="1100" dirty="0">
              <a:solidFill>
                <a:schemeClr val="tx2"/>
              </a:solidFill>
            </a:endParaRPr>
          </a:p>
        </p:txBody>
      </p:sp>
      <p:cxnSp>
        <p:nvCxnSpPr>
          <p:cNvPr id="7" name="Straight Connector 6"/>
          <p:cNvCxnSpPr/>
          <p:nvPr/>
        </p:nvCxnSpPr>
        <p:spPr>
          <a:xfrm flipH="1" flipV="1">
            <a:off x="10535664" y="5984617"/>
            <a:ext cx="155196" cy="155196"/>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0535664" y="5019517"/>
            <a:ext cx="186825" cy="186825"/>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flipV="1">
            <a:off x="10535664" y="5762223"/>
            <a:ext cx="155196" cy="155196"/>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0535664" y="5540966"/>
            <a:ext cx="155196" cy="155196"/>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535664" y="5272403"/>
            <a:ext cx="186825" cy="200614"/>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532489" y="4693693"/>
            <a:ext cx="237111" cy="254613"/>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10548477" y="4404487"/>
            <a:ext cx="221124" cy="221124"/>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548478" y="4098962"/>
            <a:ext cx="221122" cy="237443"/>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0548477" y="3804289"/>
            <a:ext cx="221124" cy="221124"/>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548477" y="3546618"/>
            <a:ext cx="174012" cy="186856"/>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0501365" y="3257412"/>
            <a:ext cx="221124" cy="221124"/>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501367" y="3028603"/>
            <a:ext cx="149677" cy="160727"/>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0528062" y="2828478"/>
            <a:ext cx="122982" cy="122982"/>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0528062" y="2591246"/>
            <a:ext cx="157673" cy="169312"/>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10586596" y="2422688"/>
            <a:ext cx="99139" cy="99139"/>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10417869" y="2186990"/>
            <a:ext cx="168727" cy="168727"/>
          </a:xfrm>
          <a:prstGeom prst="line">
            <a:avLst/>
          </a:prstGeom>
          <a:ln w="28575">
            <a:solidFill>
              <a:schemeClr val="accent2"/>
            </a:solidFill>
            <a:prstDash val="solid"/>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320971" y="6405759"/>
            <a:ext cx="2286000" cy="180541"/>
          </a:xfrm>
          <a:prstGeom prst="rect">
            <a:avLst/>
          </a:prstGeom>
          <a:noFill/>
        </p:spPr>
        <p:txBody>
          <a:bodyPr wrap="square" rtlCol="0">
            <a:noAutofit/>
          </a:bodyPr>
          <a:lstStyle/>
          <a:p>
            <a:r>
              <a:rPr lang="en-US" sz="1200" b="1" dirty="0" smtClean="0">
                <a:solidFill>
                  <a:schemeClr val="accent2"/>
                </a:solidFill>
              </a:rPr>
              <a:t>*</a:t>
            </a:r>
            <a:r>
              <a:rPr lang="en-US" sz="1200" dirty="0" smtClean="0"/>
              <a:t> </a:t>
            </a:r>
            <a:r>
              <a:rPr lang="en-US" sz="1200" dirty="0" smtClean="0">
                <a:solidFill>
                  <a:schemeClr val="accent2"/>
                </a:solidFill>
              </a:rPr>
              <a:t>-</a:t>
            </a:r>
            <a:r>
              <a:rPr lang="en-US" sz="1200" dirty="0" smtClean="0"/>
              <a:t> </a:t>
            </a:r>
            <a:r>
              <a:rPr lang="en-US" sz="1200" dirty="0" smtClean="0">
                <a:solidFill>
                  <a:schemeClr val="accent2"/>
                </a:solidFill>
              </a:rPr>
              <a:t>New Approval levels Added</a:t>
            </a:r>
          </a:p>
        </p:txBody>
      </p:sp>
      <p:sp>
        <p:nvSpPr>
          <p:cNvPr id="56" name="TextBox 55"/>
          <p:cNvSpPr txBox="1"/>
          <p:nvPr/>
        </p:nvSpPr>
        <p:spPr>
          <a:xfrm>
            <a:off x="8937436" y="6364743"/>
            <a:ext cx="3383280" cy="180541"/>
          </a:xfrm>
          <a:prstGeom prst="rect">
            <a:avLst/>
          </a:prstGeom>
          <a:noFill/>
        </p:spPr>
        <p:txBody>
          <a:bodyPr wrap="square" rtlCol="0">
            <a:noAutofit/>
          </a:bodyPr>
          <a:lstStyle/>
          <a:p>
            <a:pPr marL="341313" indent="-341313"/>
            <a:r>
              <a:rPr lang="en-US" sz="1200" b="1" dirty="0" smtClean="0">
                <a:solidFill>
                  <a:schemeClr val="accent2"/>
                </a:solidFill>
              </a:rPr>
              <a:t>**</a:t>
            </a:r>
            <a:r>
              <a:rPr lang="en-US" sz="1200" dirty="0" smtClean="0"/>
              <a:t> </a:t>
            </a:r>
            <a:r>
              <a:rPr lang="en-US" sz="1200" dirty="0" smtClean="0">
                <a:solidFill>
                  <a:schemeClr val="accent2"/>
                </a:solidFill>
              </a:rPr>
              <a:t>-</a:t>
            </a:r>
            <a:r>
              <a:rPr lang="en-US" sz="1200" dirty="0" smtClean="0"/>
              <a:t> </a:t>
            </a:r>
            <a:r>
              <a:rPr lang="en-US" sz="1200" dirty="0" smtClean="0">
                <a:solidFill>
                  <a:schemeClr val="accent2"/>
                </a:solidFill>
              </a:rPr>
              <a:t>Project Manager Approval added for  Internal Orders</a:t>
            </a:r>
          </a:p>
        </p:txBody>
      </p:sp>
    </p:spTree>
    <p:extLst>
      <p:ext uri="{BB962C8B-B14F-4D97-AF65-F5344CB8AC3E}">
        <p14:creationId xmlns:p14="http://schemas.microsoft.com/office/powerpoint/2010/main" val="1033843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Invoice Reconciliation – Exception Scenarios (2 of 3)</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34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26001267"/>
              </p:ext>
            </p:extLst>
          </p:nvPr>
        </p:nvGraphicFramePr>
        <p:xfrm>
          <a:off x="525406" y="1367406"/>
          <a:ext cx="11007852" cy="4856467"/>
        </p:xfrm>
        <a:graphic>
          <a:graphicData uri="http://schemas.openxmlformats.org/drawingml/2006/table">
            <a:tbl>
              <a:tblPr/>
              <a:tblGrid>
                <a:gridCol w="1269492"/>
                <a:gridCol w="1062602"/>
                <a:gridCol w="1737360"/>
                <a:gridCol w="3288211"/>
                <a:gridCol w="3650187"/>
              </a:tblGrid>
              <a:tr h="431366">
                <a:tc>
                  <a:txBody>
                    <a:bodyPr/>
                    <a:lstStyle/>
                    <a:p>
                      <a:pPr algn="ctr" fontAlgn="ctr"/>
                      <a:r>
                        <a:rPr lang="en-US" sz="1000" b="1" i="0" u="none" strike="noStrike" dirty="0">
                          <a:solidFill>
                            <a:schemeClr val="bg1"/>
                          </a:solidFill>
                          <a:effectLst/>
                          <a:latin typeface="+mn-lt"/>
                        </a:rPr>
                        <a:t>Description</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User Group that would be receiving email</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Available Approval Actions</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Actual Actions to be performed</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Reasons for not performing certain action</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r>
              <a:tr h="574790">
                <a:tc rowSpan="4">
                  <a:txBody>
                    <a:bodyPr/>
                    <a:lstStyle/>
                    <a:p>
                      <a:pPr algn="ctr" fontAlgn="ctr"/>
                      <a:r>
                        <a:rPr lang="en-US" sz="1000" b="0" i="0" u="none" strike="noStrike" dirty="0">
                          <a:solidFill>
                            <a:srgbClr val="000000"/>
                          </a:solidFill>
                          <a:effectLst/>
                          <a:latin typeface="+mn-lt"/>
                        </a:rPr>
                        <a:t>PO Price Variance </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rowSpan="4">
                  <a:txBody>
                    <a:bodyPr/>
                    <a:lstStyle/>
                    <a:p>
                      <a:pPr algn="ctr" fontAlgn="ctr"/>
                      <a:r>
                        <a:rPr lang="en-US" sz="1000" b="0" i="0" u="none" strike="noStrike" dirty="0">
                          <a:solidFill>
                            <a:srgbClr val="000000"/>
                          </a:solidFill>
                          <a:effectLst/>
                          <a:latin typeface="+mn-lt"/>
                        </a:rPr>
                        <a:t>Buyer</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Accept invoice price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DO NOT ACCEPT INVOICE PRICE - If this price is the true price of the purchase. </a:t>
                      </a:r>
                      <a:r>
                        <a:rPr lang="en-US" sz="1000" b="0" i="0" u="none" strike="noStrike" dirty="0" smtClean="0">
                          <a:solidFill>
                            <a:srgbClr val="000000"/>
                          </a:solidFill>
                          <a:effectLst/>
                          <a:latin typeface="+mn-lt"/>
                        </a:rPr>
                        <a:t>Change </a:t>
                      </a:r>
                      <a:r>
                        <a:rPr lang="en-US" sz="1000" b="0" i="0" u="none" strike="noStrike" dirty="0">
                          <a:solidFill>
                            <a:srgbClr val="000000"/>
                          </a:solidFill>
                          <a:effectLst/>
                          <a:latin typeface="+mn-lt"/>
                        </a:rPr>
                        <a:t>the PO with the new price and the system would release the exception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3971">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Accept expected price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If the PO price is accurate then select this function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867">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Manual Match</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DO NOT USE THIS FUNCTION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This function is for manually matching any invoices with another PO</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1009">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Defer to someone else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smtClean="0">
                          <a:solidFill>
                            <a:srgbClr val="000000"/>
                          </a:solidFill>
                          <a:effectLst/>
                          <a:latin typeface="+mn-lt"/>
                        </a:rPr>
                        <a:t>Use </a:t>
                      </a:r>
                      <a:r>
                        <a:rPr lang="en-US" sz="1000" b="0" i="0" u="none" strike="noStrike" dirty="0">
                          <a:solidFill>
                            <a:srgbClr val="000000"/>
                          </a:solidFill>
                          <a:effectLst/>
                          <a:latin typeface="+mn-lt"/>
                        </a:rPr>
                        <a:t>this function only if the person who is proposed to perform the action is aware of what actions need to be taken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This function is delegating the </a:t>
                      </a:r>
                      <a:r>
                        <a:rPr lang="en-US" sz="1000" b="0" i="0" u="none" strike="noStrike" dirty="0" smtClean="0">
                          <a:solidFill>
                            <a:srgbClr val="000000"/>
                          </a:solidFill>
                          <a:effectLst/>
                          <a:latin typeface="+mn-lt"/>
                        </a:rPr>
                        <a:t>decision/action </a:t>
                      </a:r>
                      <a:r>
                        <a:rPr lang="en-US" sz="1000" b="0" i="0" u="none" strike="noStrike" dirty="0">
                          <a:solidFill>
                            <a:srgbClr val="000000"/>
                          </a:solidFill>
                          <a:effectLst/>
                          <a:latin typeface="+mn-lt"/>
                        </a:rPr>
                        <a:t>to </a:t>
                      </a:r>
                      <a:r>
                        <a:rPr lang="en-US" sz="1000" b="0" i="0" u="none" strike="noStrike" dirty="0" smtClean="0">
                          <a:solidFill>
                            <a:srgbClr val="000000"/>
                          </a:solidFill>
                          <a:effectLst/>
                          <a:latin typeface="+mn-lt"/>
                        </a:rPr>
                        <a:t>some other </a:t>
                      </a:r>
                      <a:r>
                        <a:rPr lang="en-US" sz="1000" b="0" i="0" u="none" strike="noStrike" dirty="0">
                          <a:solidFill>
                            <a:srgbClr val="000000"/>
                          </a:solidFill>
                          <a:effectLst/>
                          <a:latin typeface="+mn-lt"/>
                        </a:rPr>
                        <a:t>person. </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3971">
                <a:tc rowSpan="3">
                  <a:txBody>
                    <a:bodyPr/>
                    <a:lstStyle/>
                    <a:p>
                      <a:pPr algn="ctr" fontAlgn="ctr"/>
                      <a:r>
                        <a:rPr lang="en-US" sz="1000" b="0" i="0" u="none" strike="noStrike" dirty="0">
                          <a:solidFill>
                            <a:srgbClr val="000000"/>
                          </a:solidFill>
                          <a:effectLst/>
                          <a:latin typeface="+mn-lt"/>
                        </a:rPr>
                        <a:t>PO Catalog Price Variance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rowSpan="3">
                  <a:txBody>
                    <a:bodyPr/>
                    <a:lstStyle/>
                    <a:p>
                      <a:pPr algn="ctr" fontAlgn="ctr"/>
                      <a:r>
                        <a:rPr lang="en-US" sz="1000" b="0" i="0" u="none" strike="noStrike" dirty="0">
                          <a:solidFill>
                            <a:srgbClr val="000000"/>
                          </a:solidFill>
                          <a:effectLst/>
                          <a:latin typeface="+mn-lt"/>
                        </a:rPr>
                        <a:t>Buyer</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Accept expected price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If the PO price is accurate then select this function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867">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Manual Match</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DO NOT USE THIS FUNCTION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This function is for manually matching any invoices with another PO</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1009">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Defer to someone else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smtClean="0">
                          <a:solidFill>
                            <a:srgbClr val="000000"/>
                          </a:solidFill>
                          <a:effectLst/>
                          <a:latin typeface="+mn-lt"/>
                        </a:rPr>
                        <a:t>Use </a:t>
                      </a:r>
                      <a:r>
                        <a:rPr lang="en-US" sz="1000" b="0" i="0" u="none" strike="noStrike" dirty="0">
                          <a:solidFill>
                            <a:srgbClr val="000000"/>
                          </a:solidFill>
                          <a:effectLst/>
                          <a:latin typeface="+mn-lt"/>
                        </a:rPr>
                        <a:t>this function only if the person who is proposed to perform the action is aware of what actions need to be taken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This function is delegating the </a:t>
                      </a:r>
                      <a:r>
                        <a:rPr lang="en-US" sz="1000" b="0" i="0" u="none" strike="noStrike" dirty="0" smtClean="0">
                          <a:solidFill>
                            <a:srgbClr val="000000"/>
                          </a:solidFill>
                          <a:effectLst/>
                          <a:latin typeface="+mn-lt"/>
                        </a:rPr>
                        <a:t>decision/action </a:t>
                      </a:r>
                      <a:r>
                        <a:rPr lang="en-US" sz="1000" b="0" i="0" u="none" strike="noStrike" dirty="0">
                          <a:solidFill>
                            <a:srgbClr val="000000"/>
                          </a:solidFill>
                          <a:effectLst/>
                          <a:latin typeface="+mn-lt"/>
                        </a:rPr>
                        <a:t>to </a:t>
                      </a:r>
                      <a:r>
                        <a:rPr lang="en-US" sz="1000" b="0" i="0" u="none" strike="noStrike" dirty="0" smtClean="0">
                          <a:solidFill>
                            <a:srgbClr val="000000"/>
                          </a:solidFill>
                          <a:effectLst/>
                          <a:latin typeface="+mn-lt"/>
                        </a:rPr>
                        <a:t>some other </a:t>
                      </a:r>
                      <a:r>
                        <a:rPr lang="en-US" sz="1000" b="0" i="0" u="none" strike="noStrike" dirty="0">
                          <a:solidFill>
                            <a:srgbClr val="000000"/>
                          </a:solidFill>
                          <a:effectLst/>
                          <a:latin typeface="+mn-lt"/>
                        </a:rPr>
                        <a:t>person. </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395">
                <a:tc rowSpan="4">
                  <a:txBody>
                    <a:bodyPr/>
                    <a:lstStyle/>
                    <a:p>
                      <a:pPr algn="ctr" fontAlgn="ctr"/>
                      <a:r>
                        <a:rPr lang="en-US" sz="1000" b="0" i="0" u="none" strike="noStrike" dirty="0">
                          <a:solidFill>
                            <a:srgbClr val="000000"/>
                          </a:solidFill>
                          <a:effectLst/>
                          <a:latin typeface="+mn-lt"/>
                        </a:rPr>
                        <a:t>Shipping Variance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rowSpan="4">
                  <a:txBody>
                    <a:bodyPr/>
                    <a:lstStyle/>
                    <a:p>
                      <a:pPr algn="ctr" fontAlgn="ctr"/>
                      <a:r>
                        <a:rPr lang="en-US" sz="1000" b="0" i="0" u="none" strike="noStrike" dirty="0">
                          <a:solidFill>
                            <a:srgbClr val="000000"/>
                          </a:solidFill>
                          <a:effectLst/>
                          <a:latin typeface="+mn-lt"/>
                        </a:rPr>
                        <a:t>Buyer</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Accept invoice amount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If the shipping amount is accurate then select this function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395">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Accept expected amount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If the PO amount is accurate then select this function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867">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Manual Match</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DO NOT USE THIS FUNCTION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This function is for manually matching any invoices with another PO</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1009">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Defer to someone else</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smtClean="0">
                          <a:solidFill>
                            <a:srgbClr val="000000"/>
                          </a:solidFill>
                          <a:effectLst/>
                          <a:latin typeface="+mn-lt"/>
                        </a:rPr>
                        <a:t>Use </a:t>
                      </a:r>
                      <a:r>
                        <a:rPr lang="en-US" sz="1000" b="0" i="0" u="none" strike="noStrike" dirty="0">
                          <a:solidFill>
                            <a:srgbClr val="000000"/>
                          </a:solidFill>
                          <a:effectLst/>
                          <a:latin typeface="+mn-lt"/>
                        </a:rPr>
                        <a:t>this function only if the person who is proposed to perform the action is aware of what actions need to be taken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This function is delegating the </a:t>
                      </a:r>
                      <a:r>
                        <a:rPr lang="en-US" sz="1000" b="0" i="0" u="none" strike="noStrike" dirty="0" smtClean="0">
                          <a:solidFill>
                            <a:srgbClr val="000000"/>
                          </a:solidFill>
                          <a:effectLst/>
                          <a:latin typeface="+mn-lt"/>
                        </a:rPr>
                        <a:t>decision/action </a:t>
                      </a:r>
                      <a:r>
                        <a:rPr lang="en-US" sz="1000" b="0" i="0" u="none" strike="noStrike" dirty="0">
                          <a:solidFill>
                            <a:srgbClr val="000000"/>
                          </a:solidFill>
                          <a:effectLst/>
                          <a:latin typeface="+mn-lt"/>
                        </a:rPr>
                        <a:t>to </a:t>
                      </a:r>
                      <a:r>
                        <a:rPr lang="en-US" sz="1000" b="0" i="0" u="none" strike="noStrike" dirty="0" smtClean="0">
                          <a:solidFill>
                            <a:srgbClr val="000000"/>
                          </a:solidFill>
                          <a:effectLst/>
                          <a:latin typeface="+mn-lt"/>
                        </a:rPr>
                        <a:t>some other </a:t>
                      </a:r>
                      <a:r>
                        <a:rPr lang="en-US" sz="1000" b="0" i="0" u="none" strike="noStrike" dirty="0">
                          <a:solidFill>
                            <a:srgbClr val="000000"/>
                          </a:solidFill>
                          <a:effectLst/>
                          <a:latin typeface="+mn-lt"/>
                        </a:rPr>
                        <a:t>person. </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99906" y="643234"/>
            <a:ext cx="11071266" cy="506036"/>
          </a:xfrm>
          <a:prstGeom prst="rect">
            <a:avLst/>
          </a:prstGeom>
          <a:noFill/>
        </p:spPr>
        <p:txBody>
          <a:bodyPr wrap="square" rtlCol="0">
            <a:spAutoFit/>
          </a:bodyPr>
          <a:lstStyle/>
          <a:p>
            <a:pPr marL="1191" lvl="1" fontAlgn="base">
              <a:lnSpc>
                <a:spcPct val="96000"/>
              </a:lnSpc>
              <a:spcBef>
                <a:spcPts val="225"/>
              </a:spcBef>
              <a:spcAft>
                <a:spcPts val="225"/>
              </a:spcAft>
              <a:buSzPct val="100000"/>
            </a:pPr>
            <a:r>
              <a:rPr lang="en-US" sz="1400" dirty="0" smtClean="0"/>
              <a:t>The various exceptions scenarios that can occur for the Buyer User group and the required actions that must be performed to resolve them are as follows:</a:t>
            </a:r>
          </a:p>
        </p:txBody>
      </p:sp>
    </p:spTree>
    <p:extLst>
      <p:ext uri="{BB962C8B-B14F-4D97-AF65-F5344CB8AC3E}">
        <p14:creationId xmlns:p14="http://schemas.microsoft.com/office/powerpoint/2010/main" val="1804533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smtClean="0"/>
              <a:t>Invoice Reconciliation – Exception Scenarios (3 of 3)</a:t>
            </a:r>
            <a:endParaRPr lang="en-US" b="1" dirty="0"/>
          </a:p>
        </p:txBody>
      </p:sp>
      <p:sp>
        <p:nvSpPr>
          <p:cNvPr id="3" name="Slide Number Placeholder 2"/>
          <p:cNvSpPr>
            <a:spLocks noGrp="1"/>
          </p:cNvSpPr>
          <p:nvPr>
            <p:ph type="sldNum" sz="quarter" idx="12"/>
          </p:nvPr>
        </p:nvSpPr>
        <p:spPr/>
        <p:txBody>
          <a:bodyPr/>
          <a:lstStyle/>
          <a:p>
            <a:fld id="{1DD1B9A6-A03E-421F-934C-B876C659E09D}" type="slidenum">
              <a:rPr lang="en-US" smtClean="0"/>
              <a:t>35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24666094"/>
              </p:ext>
            </p:extLst>
          </p:nvPr>
        </p:nvGraphicFramePr>
        <p:xfrm>
          <a:off x="530352" y="1371600"/>
          <a:ext cx="10946518" cy="4444566"/>
        </p:xfrm>
        <a:graphic>
          <a:graphicData uri="http://schemas.openxmlformats.org/drawingml/2006/table">
            <a:tbl>
              <a:tblPr/>
              <a:tblGrid>
                <a:gridCol w="1295399"/>
                <a:gridCol w="1059180"/>
                <a:gridCol w="2171700"/>
                <a:gridCol w="3585306"/>
                <a:gridCol w="2834933"/>
              </a:tblGrid>
              <a:tr h="377935">
                <a:tc>
                  <a:txBody>
                    <a:bodyPr/>
                    <a:lstStyle/>
                    <a:p>
                      <a:pPr algn="ctr" fontAlgn="ctr"/>
                      <a:r>
                        <a:rPr lang="en-US" sz="1000" b="1" i="0" u="none" strike="noStrike" dirty="0">
                          <a:solidFill>
                            <a:schemeClr val="bg1"/>
                          </a:solidFill>
                          <a:effectLst/>
                          <a:latin typeface="+mn-lt"/>
                        </a:rPr>
                        <a:t>Description</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User Group that would be receiving email</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Available Approval Actions</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Actual Actions to be performed</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dirty="0">
                          <a:solidFill>
                            <a:schemeClr val="bg1"/>
                          </a:solidFill>
                          <a:effectLst/>
                          <a:latin typeface="+mn-lt"/>
                        </a:rPr>
                        <a:t>Reasons for not performing certain action</a:t>
                      </a:r>
                    </a:p>
                  </a:txBody>
                  <a:tcPr marL="3217" marR="3217" marT="32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r>
              <a:tr h="377935">
                <a:tc rowSpan="4">
                  <a:txBody>
                    <a:bodyPr/>
                    <a:lstStyle/>
                    <a:p>
                      <a:pPr algn="ctr" fontAlgn="ctr"/>
                      <a:r>
                        <a:rPr lang="en-US" sz="1000" b="0" i="0" u="none" strike="noStrike" dirty="0">
                          <a:solidFill>
                            <a:srgbClr val="000000"/>
                          </a:solidFill>
                          <a:effectLst/>
                          <a:latin typeface="+mn-lt"/>
                        </a:rPr>
                        <a:t>Item Unmatched</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rowSpan="4">
                  <a:txBody>
                    <a:bodyPr/>
                    <a:lstStyle/>
                    <a:p>
                      <a:pPr algn="ctr" fontAlgn="ctr"/>
                      <a:r>
                        <a:rPr lang="en-US" sz="1000" b="0" i="0" u="none" strike="noStrike" dirty="0">
                          <a:solidFill>
                            <a:srgbClr val="000000"/>
                          </a:solidFill>
                          <a:effectLst/>
                          <a:latin typeface="+mn-lt"/>
                        </a:rPr>
                        <a:t>Buyer</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Accept invoice price</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DO NOT ACCEPT INVOICE PRICE - If this price is the true price of the </a:t>
                      </a:r>
                      <a:r>
                        <a:rPr lang="en-US" sz="1000" b="0" i="0" u="none" strike="noStrike" dirty="0" smtClean="0">
                          <a:solidFill>
                            <a:srgbClr val="000000"/>
                          </a:solidFill>
                          <a:effectLst/>
                          <a:latin typeface="+mn-lt"/>
                        </a:rPr>
                        <a:t>purchase,</a:t>
                      </a:r>
                      <a:r>
                        <a:rPr lang="en-US" sz="1000" b="0" i="0" u="none" strike="noStrike" baseline="0" dirty="0" smtClean="0">
                          <a:solidFill>
                            <a:srgbClr val="000000"/>
                          </a:solidFill>
                          <a:effectLst/>
                          <a:latin typeface="+mn-lt"/>
                        </a:rPr>
                        <a:t> a</a:t>
                      </a:r>
                      <a:r>
                        <a:rPr lang="en-US" sz="1000" b="0" i="0" u="none" strike="noStrike" dirty="0" smtClean="0">
                          <a:solidFill>
                            <a:srgbClr val="000000"/>
                          </a:solidFill>
                          <a:effectLst/>
                          <a:latin typeface="+mn-lt"/>
                        </a:rPr>
                        <a:t>dd </a:t>
                      </a:r>
                      <a:r>
                        <a:rPr lang="en-US" sz="1000" b="0" i="0" u="none" strike="noStrike" dirty="0">
                          <a:solidFill>
                            <a:srgbClr val="000000"/>
                          </a:solidFill>
                          <a:effectLst/>
                          <a:latin typeface="+mn-lt"/>
                        </a:rPr>
                        <a:t>the missing line and the system would release the exception</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2853">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Accept expected price</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If the PO price is accurate then select this function</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432">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Manual Match</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DO NOT USE THIS FUNCTION</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This function is for manually matching any invoices with another PO</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0683">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Defer to someone else</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smtClean="0">
                          <a:solidFill>
                            <a:srgbClr val="000000"/>
                          </a:solidFill>
                          <a:effectLst/>
                          <a:latin typeface="+mn-lt"/>
                        </a:rPr>
                        <a:t>Use </a:t>
                      </a:r>
                      <a:r>
                        <a:rPr lang="en-US" sz="1000" b="0" i="0" u="none" strike="noStrike" dirty="0">
                          <a:solidFill>
                            <a:srgbClr val="000000"/>
                          </a:solidFill>
                          <a:effectLst/>
                          <a:latin typeface="+mn-lt"/>
                        </a:rPr>
                        <a:t>this function only if the person who is proposed to perform the action is aware of what actions need to be taken</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This function is delegating the </a:t>
                      </a:r>
                      <a:r>
                        <a:rPr lang="en-US" sz="1000" b="0" i="0" u="none" strike="noStrike" dirty="0" smtClean="0">
                          <a:solidFill>
                            <a:srgbClr val="000000"/>
                          </a:solidFill>
                          <a:effectLst/>
                          <a:latin typeface="+mn-lt"/>
                        </a:rPr>
                        <a:t>decision/action </a:t>
                      </a:r>
                      <a:r>
                        <a:rPr lang="en-US" sz="1000" b="0" i="0" u="none" strike="noStrike" dirty="0">
                          <a:solidFill>
                            <a:srgbClr val="000000"/>
                          </a:solidFill>
                          <a:effectLst/>
                          <a:latin typeface="+mn-lt"/>
                        </a:rPr>
                        <a:t>to </a:t>
                      </a:r>
                      <a:r>
                        <a:rPr lang="en-US" sz="1000" b="0" i="0" u="none" strike="noStrike" dirty="0" smtClean="0">
                          <a:solidFill>
                            <a:srgbClr val="000000"/>
                          </a:solidFill>
                          <a:effectLst/>
                          <a:latin typeface="+mn-lt"/>
                        </a:rPr>
                        <a:t>some other </a:t>
                      </a:r>
                      <a:r>
                        <a:rPr lang="en-US" sz="1000" b="0" i="0" u="none" strike="noStrike" dirty="0">
                          <a:solidFill>
                            <a:srgbClr val="000000"/>
                          </a:solidFill>
                          <a:effectLst/>
                          <a:latin typeface="+mn-lt"/>
                        </a:rPr>
                        <a:t>person. </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594">
                <a:tc rowSpan="4">
                  <a:txBody>
                    <a:bodyPr/>
                    <a:lstStyle/>
                    <a:p>
                      <a:pPr algn="ctr" fontAlgn="ctr"/>
                      <a:r>
                        <a:rPr lang="en-US" sz="1000" b="0" i="0" u="none" strike="noStrike" dirty="0">
                          <a:solidFill>
                            <a:srgbClr val="000000"/>
                          </a:solidFill>
                          <a:effectLst/>
                          <a:latin typeface="+mn-lt"/>
                        </a:rPr>
                        <a:t>PO Quantity Variance</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rowSpan="4">
                  <a:txBody>
                    <a:bodyPr/>
                    <a:lstStyle/>
                    <a:p>
                      <a:pPr algn="ctr" fontAlgn="ctr"/>
                      <a:r>
                        <a:rPr lang="en-US" sz="1000" b="0" i="0" u="none" strike="noStrike" dirty="0">
                          <a:solidFill>
                            <a:srgbClr val="000000"/>
                          </a:solidFill>
                          <a:effectLst/>
                          <a:latin typeface="+mn-lt"/>
                        </a:rPr>
                        <a:t>Buyer</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Accept invoice quantity</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DO NOT USE THIS FUNCTION - </a:t>
                      </a:r>
                      <a:r>
                        <a:rPr lang="en-US" sz="1000" b="0" i="0" u="none" strike="noStrike" dirty="0" smtClean="0">
                          <a:solidFill>
                            <a:srgbClr val="000000"/>
                          </a:solidFill>
                          <a:effectLst/>
                          <a:latin typeface="+mn-lt"/>
                        </a:rPr>
                        <a:t>Change the PO quantity in this case and the exception would be resolved automatically</a:t>
                      </a:r>
                      <a:endParaRPr lang="en-US" sz="1000" b="0" i="0" u="none" strike="noStrike" dirty="0">
                        <a:solidFill>
                          <a:srgbClr val="000000"/>
                        </a:solidFill>
                        <a:effectLst/>
                        <a:latin typeface="+mn-lt"/>
                      </a:endParaRP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732">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Accept expected quantity</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DO NOT USE THIS FUNCTION - </a:t>
                      </a:r>
                      <a:r>
                        <a:rPr lang="en-US" sz="1000" b="0" i="0" u="none" strike="noStrike" dirty="0" smtClean="0">
                          <a:solidFill>
                            <a:srgbClr val="000000"/>
                          </a:solidFill>
                          <a:effectLst/>
                          <a:latin typeface="+mn-lt"/>
                        </a:rPr>
                        <a:t>If the invoice quantity is more than the actual Goods Receipt and PO quantity, then this can be used</a:t>
                      </a:r>
                      <a:endParaRPr lang="en-US" sz="1000" b="0" i="0" u="none" strike="noStrike" dirty="0">
                        <a:solidFill>
                          <a:srgbClr val="000000"/>
                        </a:solidFill>
                        <a:effectLst/>
                        <a:latin typeface="+mn-lt"/>
                      </a:endParaRP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432">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Manual Match</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DO NOT USE THIS FUNCTION</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This function is for manually matching any invoices with another PO</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244">
                <a:tc vMerge="1">
                  <a:txBody>
                    <a:bodyPr/>
                    <a:lstStyle/>
                    <a:p>
                      <a:endParaRPr lang="en-US"/>
                    </a:p>
                  </a:txBody>
                  <a:tcPr/>
                </a:tc>
                <a:tc vMerge="1">
                  <a:txBody>
                    <a:bodyPr/>
                    <a:lstStyle/>
                    <a:p>
                      <a:endParaRPr lang="en-US"/>
                    </a:p>
                  </a:txBody>
                  <a:tcPr/>
                </a:tc>
                <a:tc>
                  <a:txBody>
                    <a:bodyPr/>
                    <a:lstStyle/>
                    <a:p>
                      <a:pPr algn="ctr" fontAlgn="ctr"/>
                      <a:r>
                        <a:rPr lang="en-US" sz="1000" b="0" i="0" u="none" strike="noStrike" dirty="0">
                          <a:solidFill>
                            <a:srgbClr val="000000"/>
                          </a:solidFill>
                          <a:effectLst/>
                          <a:latin typeface="+mn-lt"/>
                        </a:rPr>
                        <a:t>Defer to someone else</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smtClean="0">
                          <a:solidFill>
                            <a:srgbClr val="000000"/>
                          </a:solidFill>
                          <a:effectLst/>
                          <a:latin typeface="+mn-lt"/>
                        </a:rPr>
                        <a:t>Use </a:t>
                      </a:r>
                      <a:r>
                        <a:rPr lang="en-US" sz="1000" b="0" i="0" u="none" strike="noStrike" dirty="0">
                          <a:solidFill>
                            <a:srgbClr val="000000"/>
                          </a:solidFill>
                          <a:effectLst/>
                          <a:latin typeface="+mn-lt"/>
                        </a:rPr>
                        <a:t>this function only if the person who is proposed to perform the action is aware of what actions need to be taken</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53975" indent="0" algn="l" fontAlgn="ctr"/>
                      <a:r>
                        <a:rPr lang="en-US" sz="1000" b="0" i="0" u="none" strike="noStrike" dirty="0">
                          <a:solidFill>
                            <a:srgbClr val="000000"/>
                          </a:solidFill>
                          <a:effectLst/>
                          <a:latin typeface="+mn-lt"/>
                        </a:rPr>
                        <a:t>This function is delegating the </a:t>
                      </a:r>
                      <a:r>
                        <a:rPr lang="en-US" sz="1000" b="0" i="0" u="none" strike="noStrike" dirty="0" smtClean="0">
                          <a:solidFill>
                            <a:srgbClr val="000000"/>
                          </a:solidFill>
                          <a:effectLst/>
                          <a:latin typeface="+mn-lt"/>
                        </a:rPr>
                        <a:t>decision/action </a:t>
                      </a:r>
                      <a:r>
                        <a:rPr lang="en-US" sz="1000" b="0" i="0" u="none" strike="noStrike" dirty="0">
                          <a:solidFill>
                            <a:srgbClr val="000000"/>
                          </a:solidFill>
                          <a:effectLst/>
                          <a:latin typeface="+mn-lt"/>
                        </a:rPr>
                        <a:t>to </a:t>
                      </a:r>
                      <a:r>
                        <a:rPr lang="en-US" sz="1000" b="0" i="0" u="none" strike="noStrike" dirty="0" smtClean="0">
                          <a:solidFill>
                            <a:srgbClr val="000000"/>
                          </a:solidFill>
                          <a:effectLst/>
                          <a:latin typeface="+mn-lt"/>
                        </a:rPr>
                        <a:t>some other </a:t>
                      </a:r>
                      <a:r>
                        <a:rPr lang="en-US" sz="1000" b="0" i="0" u="none" strike="noStrike" dirty="0">
                          <a:solidFill>
                            <a:srgbClr val="000000"/>
                          </a:solidFill>
                          <a:effectLst/>
                          <a:latin typeface="+mn-lt"/>
                        </a:rPr>
                        <a:t>person. </a:t>
                      </a:r>
                    </a:p>
                  </a:txBody>
                  <a:tcPr marL="2802" marR="2802" marT="28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244">
                <a:tc rowSpan="2">
                  <a:txBody>
                    <a:bodyPr/>
                    <a:lstStyle/>
                    <a:p>
                      <a:pPr algn="ctr" fontAlgn="ctr"/>
                      <a:r>
                        <a:rPr lang="en-US" sz="1000" b="0" i="0" u="none" strike="noStrike" dirty="0">
                          <a:solidFill>
                            <a:srgbClr val="000000"/>
                          </a:solidFill>
                          <a:effectLst/>
                          <a:latin typeface="+mn-lt"/>
                        </a:rPr>
                        <a:t>Invoice Currency Mismatch</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n-US" sz="1000" b="0" i="0" u="none" strike="noStrike" dirty="0">
                          <a:solidFill>
                            <a:srgbClr val="000000"/>
                          </a:solidFill>
                          <a:effectLst/>
                          <a:latin typeface="+mn-lt"/>
                        </a:rPr>
                        <a:t>Buyer</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Approve Rejection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This would approve the rejection that Ariba has performed</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244">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Cancel Rejection</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0325" indent="0" algn="l" fontAlgn="ctr"/>
                      <a:r>
                        <a:rPr lang="en-US" sz="1000" b="0" i="0" u="none" strike="noStrike" dirty="0">
                          <a:solidFill>
                            <a:srgbClr val="000000"/>
                          </a:solidFill>
                          <a:effectLst/>
                          <a:latin typeface="+mn-lt"/>
                        </a:rPr>
                        <a:t>To be validated</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a:t>
                      </a:r>
                    </a:p>
                  </a:txBody>
                  <a:tcPr marL="4473" marR="4473" marT="4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399906" y="643234"/>
            <a:ext cx="11071266" cy="506036"/>
          </a:xfrm>
          <a:prstGeom prst="rect">
            <a:avLst/>
          </a:prstGeom>
          <a:noFill/>
        </p:spPr>
        <p:txBody>
          <a:bodyPr wrap="square" rtlCol="0">
            <a:spAutoFit/>
          </a:bodyPr>
          <a:lstStyle/>
          <a:p>
            <a:pPr marL="1191" lvl="1" fontAlgn="base">
              <a:lnSpc>
                <a:spcPct val="96000"/>
              </a:lnSpc>
              <a:spcBef>
                <a:spcPts val="225"/>
              </a:spcBef>
              <a:spcAft>
                <a:spcPts val="225"/>
              </a:spcAft>
              <a:buSzPct val="100000"/>
            </a:pPr>
            <a:r>
              <a:rPr lang="en-US" sz="1400" dirty="0" smtClean="0"/>
              <a:t>The various exceptions scenarios that can occur for the Buyer User group and the required actions that must be performed to resolve them are as follows:</a:t>
            </a:r>
          </a:p>
        </p:txBody>
      </p:sp>
    </p:spTree>
    <p:extLst>
      <p:ext uri="{BB962C8B-B14F-4D97-AF65-F5344CB8AC3E}">
        <p14:creationId xmlns:p14="http://schemas.microsoft.com/office/powerpoint/2010/main" val="1589519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chemeClr val="bg2"/>
                </a:solidFill>
              </a:rPr>
              <a:t>Purchase Requisitions (1 of 2)</a:t>
            </a:r>
          </a:p>
        </p:txBody>
      </p:sp>
      <p:sp>
        <p:nvSpPr>
          <p:cNvPr id="6" name="Title 5"/>
          <p:cNvSpPr>
            <a:spLocks noGrp="1"/>
          </p:cNvSpPr>
          <p:nvPr>
            <p:ph type="title"/>
          </p:nvPr>
        </p:nvSpPr>
        <p:spPr/>
        <p:txBody>
          <a:bodyPr/>
          <a:lstStyle/>
          <a:p>
            <a:r>
              <a:rPr lang="en-US" dirty="0"/>
              <a:t>Summary of Key Design Decisions</a:t>
            </a:r>
          </a:p>
        </p:txBody>
      </p:sp>
      <p:sp>
        <p:nvSpPr>
          <p:cNvPr id="4" name="Slide Number Placeholder 3"/>
          <p:cNvSpPr>
            <a:spLocks noGrp="1"/>
          </p:cNvSpPr>
          <p:nvPr>
            <p:ph type="sldNum" sz="quarter" idx="12"/>
          </p:nvPr>
        </p:nvSpPr>
        <p:spPr/>
        <p:txBody>
          <a:bodyPr/>
          <a:lstStyle/>
          <a:p>
            <a:fld id="{1DD1B9A6-A03E-421F-934C-B876C659E09D}" type="slidenum">
              <a:rPr lang="en-US" smtClean="0">
                <a:solidFill>
                  <a:srgbClr val="202020"/>
                </a:solidFill>
              </a:rPr>
              <a:pPr/>
              <a:t>36</a:t>
            </a:fld>
            <a:endParaRPr lang="en-US" dirty="0">
              <a:solidFill>
                <a:srgbClr val="20202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887156162"/>
              </p:ext>
            </p:extLst>
          </p:nvPr>
        </p:nvGraphicFramePr>
        <p:xfrm>
          <a:off x="548002" y="1101404"/>
          <a:ext cx="11304661" cy="3350581"/>
        </p:xfrm>
        <a:graphic>
          <a:graphicData uri="http://schemas.openxmlformats.org/drawingml/2006/table">
            <a:tbl>
              <a:tblPr firstRow="1" bandRow="1">
                <a:tableStyleId>{00A15C55-8517-42AA-B614-E9B94910E393}</a:tableStyleId>
              </a:tblPr>
              <a:tblGrid>
                <a:gridCol w="565574">
                  <a:extLst>
                    <a:ext uri="{9D8B030D-6E8A-4147-A177-3AD203B41FA5}">
                      <a16:colId xmlns:a16="http://schemas.microsoft.com/office/drawing/2014/main" xmlns="" val="20000"/>
                    </a:ext>
                  </a:extLst>
                </a:gridCol>
                <a:gridCol w="1530036">
                  <a:extLst>
                    <a:ext uri="{9D8B030D-6E8A-4147-A177-3AD203B41FA5}">
                      <a16:colId xmlns:a16="http://schemas.microsoft.com/office/drawing/2014/main" xmlns="" val="20001"/>
                    </a:ext>
                  </a:extLst>
                </a:gridCol>
                <a:gridCol w="588475">
                  <a:extLst>
                    <a:ext uri="{9D8B030D-6E8A-4147-A177-3AD203B41FA5}">
                      <a16:colId xmlns:a16="http://schemas.microsoft.com/office/drawing/2014/main" xmlns="" val="20002"/>
                    </a:ext>
                  </a:extLst>
                </a:gridCol>
                <a:gridCol w="566190">
                  <a:extLst>
                    <a:ext uri="{9D8B030D-6E8A-4147-A177-3AD203B41FA5}">
                      <a16:colId xmlns:a16="http://schemas.microsoft.com/office/drawing/2014/main" xmlns="" val="20003"/>
                    </a:ext>
                  </a:extLst>
                </a:gridCol>
                <a:gridCol w="809937">
                  <a:extLst>
                    <a:ext uri="{9D8B030D-6E8A-4147-A177-3AD203B41FA5}">
                      <a16:colId xmlns:a16="http://schemas.microsoft.com/office/drawing/2014/main" xmlns="" val="20004"/>
                    </a:ext>
                  </a:extLst>
                </a:gridCol>
                <a:gridCol w="4467123">
                  <a:extLst>
                    <a:ext uri="{9D8B030D-6E8A-4147-A177-3AD203B41FA5}">
                      <a16:colId xmlns:a16="http://schemas.microsoft.com/office/drawing/2014/main" xmlns="" val="20005"/>
                    </a:ext>
                  </a:extLst>
                </a:gridCol>
                <a:gridCol w="1467617">
                  <a:extLst>
                    <a:ext uri="{9D8B030D-6E8A-4147-A177-3AD203B41FA5}">
                      <a16:colId xmlns:a16="http://schemas.microsoft.com/office/drawing/2014/main" xmlns="" val="20006"/>
                    </a:ext>
                  </a:extLst>
                </a:gridCol>
                <a:gridCol w="1309709">
                  <a:extLst>
                    <a:ext uri="{9D8B030D-6E8A-4147-A177-3AD203B41FA5}">
                      <a16:colId xmlns:a16="http://schemas.microsoft.com/office/drawing/2014/main" xmlns="" val="20007"/>
                    </a:ext>
                  </a:extLst>
                </a:gridCol>
              </a:tblGrid>
              <a:tr h="656115">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ID</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US" sz="1100" u="none" strike="noStrike" dirty="0">
                          <a:solidFill>
                            <a:schemeClr val="tx1"/>
                          </a:solidFill>
                          <a:effectLst/>
                          <a:latin typeface="+mj-lt"/>
                        </a:rPr>
                        <a:t>Key</a:t>
                      </a:r>
                      <a:r>
                        <a:rPr lang="en-US" sz="1100" u="none" strike="noStrike" baseline="0" dirty="0">
                          <a:solidFill>
                            <a:schemeClr val="tx1"/>
                          </a:solidFill>
                          <a:effectLst/>
                          <a:latin typeface="+mj-lt"/>
                        </a:rPr>
                        <a:t> Design Decision</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People</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Process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Technology</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Decisions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Degree of Impact</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Role </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0"/>
                  </a:ext>
                </a:extLst>
              </a:tr>
              <a:tr h="614862">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3</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t"/>
                      <a:r>
                        <a:rPr lang="en-US" sz="1050" u="none" strike="noStrike" dirty="0">
                          <a:effectLst/>
                        </a:rPr>
                        <a:t>Services spend within Ariba – Requisition &amp;</a:t>
                      </a:r>
                      <a:r>
                        <a:rPr lang="en-US" sz="1050" u="none" strike="noStrike" baseline="0" dirty="0">
                          <a:effectLst/>
                        </a:rPr>
                        <a:t> Receiving (for second  bullet)</a:t>
                      </a: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171450" indent="-171450" algn="l" fontAlgn="t">
                        <a:buFont typeface="Arial" panose="020B0604020202020204" pitchFamily="34" charset="0"/>
                        <a:buChar char="•"/>
                      </a:pPr>
                      <a:r>
                        <a:rPr lang="en-US" sz="1050" u="none" strike="noStrike" kern="1200" dirty="0">
                          <a:effectLst/>
                        </a:rPr>
                        <a:t>Creating Service requisition </a:t>
                      </a:r>
                    </a:p>
                    <a:p>
                      <a:pPr marL="171450" indent="-171450" algn="l" fontAlgn="t">
                        <a:buFont typeface="Arial" panose="020B0604020202020204" pitchFamily="34" charset="0"/>
                        <a:buChar char="•"/>
                      </a:pPr>
                      <a:r>
                        <a:rPr lang="en-US" sz="1050" u="none" strike="noStrike" baseline="0" dirty="0">
                          <a:effectLst/>
                        </a:rPr>
                        <a:t>Service PO will </a:t>
                      </a:r>
                      <a:r>
                        <a:rPr lang="en-US" sz="1050" u="none" strike="noStrike" dirty="0">
                          <a:effectLst/>
                        </a:rPr>
                        <a:t>require Services Entry sheet as</a:t>
                      </a:r>
                      <a:r>
                        <a:rPr lang="en-US" sz="1050" u="none" strike="noStrike" baseline="0" dirty="0">
                          <a:effectLst/>
                        </a:rPr>
                        <a:t> the </a:t>
                      </a:r>
                      <a:r>
                        <a:rPr lang="en-US" sz="1050" u="none" strike="noStrike" dirty="0">
                          <a:effectLst/>
                        </a:rPr>
                        <a:t>confirmation in PTP.</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indent="0" algn="ctr" fontAlgn="t">
                        <a:buFont typeface="Arial" panose="020B0604020202020204" pitchFamily="34" charset="0"/>
                        <a:buNone/>
                      </a:pPr>
                      <a:r>
                        <a:rPr lang="en-US" sz="1050" u="none" strike="noStrike" dirty="0">
                          <a:effectLst/>
                        </a:rPr>
                        <a:t>Buyer,</a:t>
                      </a:r>
                      <a:r>
                        <a:rPr lang="en-US" sz="1050" u="none" strike="noStrike" baseline="0" dirty="0">
                          <a:effectLst/>
                        </a:rPr>
                        <a:t> Requisitioner, FP1 Approver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3"/>
                  </a:ext>
                </a:extLst>
              </a:tr>
              <a:tr h="463400">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4</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Purchase requisition – Discounts – Contract</a:t>
                      </a:r>
                      <a:r>
                        <a:rPr lang="en-US" sz="1050" baseline="0" dirty="0">
                          <a:effectLst/>
                        </a:rPr>
                        <a:t> Compliance</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171450" indent="-171450" algn="l" fontAlgn="t">
                        <a:buFont typeface="Arial" panose="020B0604020202020204" pitchFamily="34" charset="0"/>
                        <a:buChar char="•"/>
                      </a:pPr>
                      <a:r>
                        <a:rPr lang="en-US" sz="1050" u="none" strike="noStrike" dirty="0">
                          <a:effectLst/>
                        </a:rPr>
                        <a:t>Add discount to the total cost of the purchase requisition</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indent="0" algn="ctr" fontAlgn="t">
                        <a:buFont typeface="Arial" panose="020B0604020202020204" pitchFamily="34" charset="0"/>
                        <a:buNone/>
                      </a:pPr>
                      <a:r>
                        <a:rPr lang="en-US" sz="1050" u="none" strike="noStrike" dirty="0">
                          <a:effectLst/>
                        </a:rPr>
                        <a:t>Requisitioner,</a:t>
                      </a:r>
                      <a:r>
                        <a:rPr lang="en-US" sz="1050" u="none" strike="noStrike" baseline="0" dirty="0">
                          <a:effectLst/>
                        </a:rPr>
                        <a:t>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4"/>
                  </a:ext>
                </a:extLst>
              </a:tr>
              <a:tr h="614862">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5</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Ship-to &amp; </a:t>
                      </a:r>
                      <a:r>
                        <a:rPr lang="en-US" sz="1050" baseline="0" dirty="0">
                          <a:effectLst/>
                        </a:rPr>
                        <a:t>Bill-to - Ordering</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171450" indent="-171450" algn="l" fontAlgn="t">
                        <a:buFont typeface="Arial" panose="020B0604020202020204" pitchFamily="34" charset="0"/>
                        <a:buChar char="•"/>
                      </a:pPr>
                      <a:r>
                        <a:rPr lang="en-US" sz="1050" u="none" strike="noStrike" dirty="0">
                          <a:effectLst/>
                        </a:rPr>
                        <a:t>Default ship to from the user's profile, but requestor be able to change the ship-to if need be.</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indent="0" algn="ctr" fontAlgn="t">
                        <a:buFont typeface="Arial" panose="020B0604020202020204" pitchFamily="34" charset="0"/>
                        <a:buNone/>
                      </a:pPr>
                      <a:r>
                        <a:rPr lang="en-US" sz="1050" u="none" strike="noStrike" kern="1200" dirty="0">
                          <a:effectLst/>
                        </a:rPr>
                        <a:t>Medium</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marL="0" indent="0" algn="ctr" fontAlgn="t">
                        <a:buFont typeface="Arial" panose="020B0604020202020204" pitchFamily="34" charset="0"/>
                        <a:buNone/>
                      </a:pPr>
                      <a:r>
                        <a:rPr lang="en-US" sz="1050" u="none" strike="noStrike" kern="1200" dirty="0">
                          <a:effectLst/>
                        </a:rPr>
                        <a:t>Requisitioner, Buyer</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5"/>
                  </a:ext>
                </a:extLst>
              </a:tr>
              <a:tr h="610849">
                <a:tc>
                  <a:txBody>
                    <a:bodyPr/>
                    <a:lstStyle/>
                    <a:p>
                      <a:pPr algn="ctr" fontAlgn="t"/>
                      <a:r>
                        <a:rPr lang="en-US" sz="1050" u="none" strike="noStrike" dirty="0">
                          <a:effectLst/>
                        </a:rPr>
                        <a:t>7</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Need by date - Requisition</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Need by date should be defaulted as Today's date on the requisition which can be changed by user</a:t>
                      </a:r>
                    </a:p>
                    <a:p>
                      <a:pPr marL="171450" indent="-171450" algn="l" fontAlgn="t">
                        <a:buFont typeface="Arial" panose="020B0604020202020204" pitchFamily="34" charset="0"/>
                        <a:buChar char="•"/>
                      </a:pPr>
                      <a:r>
                        <a:rPr lang="en-US" sz="1050" u="none" strike="noStrike" dirty="0">
                          <a:effectLst/>
                        </a:rPr>
                        <a:t>For Catalog items - date should get picked up based on the lead time</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Low</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Requisitioner,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7"/>
                  </a:ext>
                </a:extLst>
              </a:tr>
              <a:tr h="203963">
                <a:tc>
                  <a:txBody>
                    <a:bodyPr/>
                    <a:lstStyle/>
                    <a:p>
                      <a:pPr algn="ctr" fontAlgn="t"/>
                      <a:r>
                        <a:rPr lang="en-US" sz="1050" u="none" strike="noStrike" dirty="0">
                          <a:effectLst/>
                        </a:rPr>
                        <a:t>8</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AN and Non-AN supplier collaboration</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Require</a:t>
                      </a:r>
                      <a:r>
                        <a:rPr lang="en-US" sz="1050" u="none" strike="noStrike" baseline="0" dirty="0">
                          <a:effectLst/>
                        </a:rPr>
                        <a:t> </a:t>
                      </a:r>
                      <a:r>
                        <a:rPr lang="en-US" sz="1050" u="none" strike="noStrike" dirty="0">
                          <a:effectLst/>
                        </a:rPr>
                        <a:t>Tactical</a:t>
                      </a:r>
                      <a:r>
                        <a:rPr lang="en-US" sz="1050" u="none" strike="noStrike" baseline="0" dirty="0">
                          <a:effectLst/>
                        </a:rPr>
                        <a:t> sourcing – 2 bids n buy </a:t>
                      </a:r>
                    </a:p>
                    <a:p>
                      <a:pPr marL="171450" indent="-171450" algn="l" fontAlgn="t">
                        <a:buFont typeface="Arial" panose="020B0604020202020204" pitchFamily="34" charset="0"/>
                        <a:buChar char="•"/>
                      </a:pPr>
                      <a:r>
                        <a:rPr lang="en-US" sz="1050" u="none" strike="noStrike" baseline="0" dirty="0">
                          <a:effectLst/>
                        </a:rPr>
                        <a:t>NO change on non-AN supplier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High </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59017256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chemeClr val="bg2"/>
                </a:solidFill>
              </a:rPr>
              <a:t>Purchase Requisitions (2 of 2)</a:t>
            </a:r>
          </a:p>
        </p:txBody>
      </p:sp>
      <p:sp>
        <p:nvSpPr>
          <p:cNvPr id="6" name="Title 5"/>
          <p:cNvSpPr>
            <a:spLocks noGrp="1"/>
          </p:cNvSpPr>
          <p:nvPr>
            <p:ph type="title"/>
          </p:nvPr>
        </p:nvSpPr>
        <p:spPr/>
        <p:txBody>
          <a:bodyPr/>
          <a:lstStyle/>
          <a:p>
            <a:r>
              <a:rPr lang="en-US" dirty="0"/>
              <a:t>Summary of Key Design Decisions</a:t>
            </a:r>
          </a:p>
        </p:txBody>
      </p:sp>
      <p:sp>
        <p:nvSpPr>
          <p:cNvPr id="4" name="Slide Number Placeholder 3"/>
          <p:cNvSpPr>
            <a:spLocks noGrp="1"/>
          </p:cNvSpPr>
          <p:nvPr>
            <p:ph type="sldNum" sz="quarter" idx="12"/>
          </p:nvPr>
        </p:nvSpPr>
        <p:spPr/>
        <p:txBody>
          <a:bodyPr/>
          <a:lstStyle/>
          <a:p>
            <a:fld id="{1DD1B9A6-A03E-421F-934C-B876C659E09D}" type="slidenum">
              <a:rPr lang="en-US" smtClean="0">
                <a:solidFill>
                  <a:srgbClr val="202020"/>
                </a:solidFill>
              </a:rPr>
              <a:pPr/>
              <a:t>37</a:t>
            </a:fld>
            <a:endParaRPr lang="en-US" dirty="0">
              <a:solidFill>
                <a:srgbClr val="20202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071896313"/>
              </p:ext>
            </p:extLst>
          </p:nvPr>
        </p:nvGraphicFramePr>
        <p:xfrm>
          <a:off x="548002" y="1101404"/>
          <a:ext cx="11304661" cy="3620423"/>
        </p:xfrm>
        <a:graphic>
          <a:graphicData uri="http://schemas.openxmlformats.org/drawingml/2006/table">
            <a:tbl>
              <a:tblPr firstRow="1" bandRow="1">
                <a:tableStyleId>{00A15C55-8517-42AA-B614-E9B94910E393}</a:tableStyleId>
              </a:tblPr>
              <a:tblGrid>
                <a:gridCol w="565574">
                  <a:extLst>
                    <a:ext uri="{9D8B030D-6E8A-4147-A177-3AD203B41FA5}">
                      <a16:colId xmlns:a16="http://schemas.microsoft.com/office/drawing/2014/main" xmlns="" val="20000"/>
                    </a:ext>
                  </a:extLst>
                </a:gridCol>
                <a:gridCol w="1530036">
                  <a:extLst>
                    <a:ext uri="{9D8B030D-6E8A-4147-A177-3AD203B41FA5}">
                      <a16:colId xmlns:a16="http://schemas.microsoft.com/office/drawing/2014/main" xmlns="" val="20001"/>
                    </a:ext>
                  </a:extLst>
                </a:gridCol>
                <a:gridCol w="588475">
                  <a:extLst>
                    <a:ext uri="{9D8B030D-6E8A-4147-A177-3AD203B41FA5}">
                      <a16:colId xmlns:a16="http://schemas.microsoft.com/office/drawing/2014/main" xmlns="" val="20002"/>
                    </a:ext>
                  </a:extLst>
                </a:gridCol>
                <a:gridCol w="566190">
                  <a:extLst>
                    <a:ext uri="{9D8B030D-6E8A-4147-A177-3AD203B41FA5}">
                      <a16:colId xmlns:a16="http://schemas.microsoft.com/office/drawing/2014/main" xmlns="" val="20003"/>
                    </a:ext>
                  </a:extLst>
                </a:gridCol>
                <a:gridCol w="809937">
                  <a:extLst>
                    <a:ext uri="{9D8B030D-6E8A-4147-A177-3AD203B41FA5}">
                      <a16:colId xmlns:a16="http://schemas.microsoft.com/office/drawing/2014/main" xmlns="" val="20004"/>
                    </a:ext>
                  </a:extLst>
                </a:gridCol>
                <a:gridCol w="4467123">
                  <a:extLst>
                    <a:ext uri="{9D8B030D-6E8A-4147-A177-3AD203B41FA5}">
                      <a16:colId xmlns:a16="http://schemas.microsoft.com/office/drawing/2014/main" xmlns="" val="20005"/>
                    </a:ext>
                  </a:extLst>
                </a:gridCol>
                <a:gridCol w="1467617">
                  <a:extLst>
                    <a:ext uri="{9D8B030D-6E8A-4147-A177-3AD203B41FA5}">
                      <a16:colId xmlns:a16="http://schemas.microsoft.com/office/drawing/2014/main" xmlns="" val="20006"/>
                    </a:ext>
                  </a:extLst>
                </a:gridCol>
                <a:gridCol w="1309709">
                  <a:extLst>
                    <a:ext uri="{9D8B030D-6E8A-4147-A177-3AD203B41FA5}">
                      <a16:colId xmlns:a16="http://schemas.microsoft.com/office/drawing/2014/main" xmlns="" val="20007"/>
                    </a:ext>
                  </a:extLst>
                </a:gridCol>
              </a:tblGrid>
              <a:tr h="656115">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rPr>
                        <a:t>ID</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US" sz="1100" u="none" strike="noStrike" dirty="0">
                          <a:solidFill>
                            <a:schemeClr val="tx1"/>
                          </a:solidFill>
                          <a:effectLst/>
                        </a:rPr>
                        <a:t>Key</a:t>
                      </a:r>
                      <a:r>
                        <a:rPr lang="en-US" sz="1100" u="none" strike="noStrike" baseline="0" dirty="0">
                          <a:solidFill>
                            <a:schemeClr val="tx1"/>
                          </a:solidFill>
                          <a:effectLst/>
                        </a:rPr>
                        <a:t> Design Decision</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rPr>
                        <a:t>People</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rPr>
                        <a:t>Process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rPr>
                        <a:t>Technology</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rPr>
                        <a:t>Decisions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rPr>
                        <a:t>Degree of Impact</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rPr>
                        <a:t>Role </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0"/>
                  </a:ext>
                </a:extLst>
              </a:tr>
              <a:tr h="463400">
                <a:tc>
                  <a:txBody>
                    <a:bodyPr/>
                    <a:lstStyle/>
                    <a:p>
                      <a:pPr algn="ctr" fontAlgn="t"/>
                      <a:r>
                        <a:rPr lang="en-US" sz="1050" u="none" strike="noStrike" dirty="0">
                          <a:effectLst/>
                        </a:rPr>
                        <a:t>10</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Accounting</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kern="1200" dirty="0">
                          <a:effectLst/>
                        </a:rPr>
                        <a:t>Accounting objects like Assets, Internal order, Cost center can be changed but G/L accounts cannot be changed by user / buyer on the requisition.</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Requisitioner,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2"/>
                  </a:ext>
                </a:extLst>
              </a:tr>
              <a:tr h="614862">
                <a:tc>
                  <a:txBody>
                    <a:bodyPr/>
                    <a:lstStyle/>
                    <a:p>
                      <a:pPr algn="ctr" fontAlgn="t"/>
                      <a:r>
                        <a:rPr lang="en-US" sz="1050" u="none" strike="noStrike" dirty="0">
                          <a:effectLst/>
                        </a:rPr>
                        <a:t>11</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Account assignment categories</a:t>
                      </a:r>
                      <a:r>
                        <a:rPr lang="en-US" sz="1050" baseline="0" dirty="0">
                          <a:effectLst/>
                        </a:rPr>
                        <a:t> U and X</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kern="1200" dirty="0">
                          <a:effectLst/>
                        </a:rPr>
                        <a:t>There will not be any account assignment categories U and X used in any of the purchase requisition created, Only account assignment categories be used – Assets(A), Cost center(K) and Internal Order(F)</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kern="1200" dirty="0">
                          <a:effectLst/>
                        </a:rPr>
                        <a:t>Medium</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kern="1200" dirty="0">
                          <a:effectLst/>
                        </a:rPr>
                        <a:t>Requisitioner</a:t>
                      </a:r>
                      <a:r>
                        <a:rPr lang="en-US" sz="1050" u="none" strike="noStrike" kern="1200" baseline="0" dirty="0">
                          <a:effectLst/>
                        </a:rPr>
                        <a:t> &amp; Buyer</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3"/>
                  </a:ext>
                </a:extLst>
              </a:tr>
              <a:tr h="463400">
                <a:tc>
                  <a:txBody>
                    <a:bodyPr/>
                    <a:lstStyle/>
                    <a:p>
                      <a:pPr algn="ctr" fontAlgn="t"/>
                      <a:r>
                        <a:rPr lang="en-US" sz="1050" u="none" strike="noStrike" dirty="0">
                          <a:effectLst/>
                        </a:rPr>
                        <a:t>12</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Approvals Escalation</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kern="1200" dirty="0">
                          <a:effectLst/>
                        </a:rPr>
                        <a:t>3rd day warning and 5th day escalation to the supervisor (Excluding CEO)</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dirty="0">
                          <a:effectLst/>
                        </a:rPr>
                        <a:t>FP1 Approver,</a:t>
                      </a:r>
                      <a:r>
                        <a:rPr lang="en-US" sz="1050" u="none" strike="noStrike" baseline="0" dirty="0">
                          <a:effectLst/>
                        </a:rPr>
                        <a:t> Buyer, Requisitioner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4"/>
                  </a:ext>
                </a:extLst>
              </a:tr>
              <a:tr h="614862">
                <a:tc>
                  <a:txBody>
                    <a:bodyPr/>
                    <a:lstStyle/>
                    <a:p>
                      <a:pPr algn="ctr" fontAlgn="t"/>
                      <a:r>
                        <a:rPr lang="en-US" sz="1050" u="none" strike="noStrike" dirty="0">
                          <a:effectLst/>
                        </a:rPr>
                        <a:t>13</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kern="1200" dirty="0">
                          <a:effectLst/>
                        </a:rPr>
                        <a:t>Requisition approvals</a:t>
                      </a:r>
                      <a:endParaRPr lang="en-US" sz="1050"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marR="0" lvl="0" indent="-171450" algn="l" defTabSz="342886"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50" u="none" strike="noStrike" kern="1200" dirty="0">
                          <a:effectLst/>
                        </a:rPr>
                        <a:t>FP1 approvals will be applicable for all the requisitions as per policy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marR="0" lvl="0" indent="0" algn="ctr" defTabSz="342886"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kern="1200" dirty="0">
                          <a:effectLst/>
                        </a:rPr>
                        <a:t>Medium</a:t>
                      </a:r>
                      <a:endParaRPr lang="en-US" sz="1050"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kern="1200" dirty="0">
                          <a:effectLst/>
                        </a:rPr>
                        <a:t>Requisitioner,</a:t>
                      </a:r>
                      <a:r>
                        <a:rPr lang="en-US" sz="1050" kern="1200" baseline="0" dirty="0">
                          <a:effectLst/>
                        </a:rPr>
                        <a:t> Buyer</a:t>
                      </a:r>
                      <a:endParaRPr lang="en-US" sz="1050"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5"/>
                  </a:ext>
                </a:extLst>
              </a:tr>
              <a:tr h="781599">
                <a:tc>
                  <a:txBody>
                    <a:bodyPr/>
                    <a:lstStyle/>
                    <a:p>
                      <a:pPr algn="ctr" fontAlgn="t"/>
                      <a:r>
                        <a:rPr lang="en-US" sz="1050" u="none" strike="noStrike" dirty="0">
                          <a:effectLst/>
                        </a:rPr>
                        <a:t>14</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Splitting</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kern="1200" dirty="0">
                          <a:effectLst/>
                        </a:rPr>
                        <a:t>Split PO for different Supplier, </a:t>
                      </a:r>
                    </a:p>
                    <a:p>
                      <a:pPr marL="171450" indent="-171450" algn="l" fontAlgn="t">
                        <a:buFont typeface="Arial" panose="020B0604020202020204" pitchFamily="34" charset="0"/>
                        <a:buChar char="•"/>
                      </a:pPr>
                      <a:r>
                        <a:rPr lang="en-US" sz="1050" u="none" strike="noStrike" kern="1200" dirty="0">
                          <a:effectLst/>
                        </a:rPr>
                        <a:t>Catalog/Non-Catalog,  .</a:t>
                      </a:r>
                    </a:p>
                    <a:p>
                      <a:pPr marL="171450" indent="-171450" algn="l" fontAlgn="t">
                        <a:buFont typeface="Arial" panose="020B0604020202020204" pitchFamily="34" charset="0"/>
                        <a:buChar char="•"/>
                      </a:pPr>
                      <a:r>
                        <a:rPr lang="en-US" sz="1050" u="none" strike="noStrike" kern="1200" dirty="0">
                          <a:effectLst/>
                        </a:rPr>
                        <a:t>Do not split for different Ship-To (Decision pending)</a:t>
                      </a:r>
                    </a:p>
                    <a:p>
                      <a:pPr marL="171450" indent="-171450" algn="l" fontAlgn="t">
                        <a:buFont typeface="Arial" panose="020B0604020202020204" pitchFamily="34" charset="0"/>
                        <a:buChar char="•"/>
                      </a:pPr>
                      <a:r>
                        <a:rPr lang="en-US" sz="1050" u="none" strike="noStrike" kern="1200" dirty="0">
                          <a:effectLst/>
                        </a:rPr>
                        <a:t>P-card (excluding APAC and Europe)</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kern="1200" dirty="0">
                          <a:effectLst/>
                        </a:rPr>
                        <a:t>Medium</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kern="1200" baseline="0" dirty="0">
                          <a:effectLst/>
                        </a:rPr>
                        <a:t>Requisitioner, Buyer</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40088139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chemeClr val="bg2"/>
                </a:solidFill>
              </a:rPr>
              <a:t>Purchase Orders</a:t>
            </a:r>
          </a:p>
        </p:txBody>
      </p:sp>
      <p:sp>
        <p:nvSpPr>
          <p:cNvPr id="6" name="Title 5"/>
          <p:cNvSpPr>
            <a:spLocks noGrp="1"/>
          </p:cNvSpPr>
          <p:nvPr>
            <p:ph type="title"/>
          </p:nvPr>
        </p:nvSpPr>
        <p:spPr/>
        <p:txBody>
          <a:bodyPr/>
          <a:lstStyle/>
          <a:p>
            <a:r>
              <a:rPr lang="en-US" dirty="0"/>
              <a:t>Summary of Key Design Decisions</a:t>
            </a:r>
          </a:p>
        </p:txBody>
      </p:sp>
      <p:sp>
        <p:nvSpPr>
          <p:cNvPr id="4" name="Slide Number Placeholder 3"/>
          <p:cNvSpPr>
            <a:spLocks noGrp="1"/>
          </p:cNvSpPr>
          <p:nvPr>
            <p:ph type="sldNum" sz="quarter" idx="12"/>
          </p:nvPr>
        </p:nvSpPr>
        <p:spPr/>
        <p:txBody>
          <a:bodyPr/>
          <a:lstStyle/>
          <a:p>
            <a:fld id="{1DD1B9A6-A03E-421F-934C-B876C659E09D}" type="slidenum">
              <a:rPr lang="en-US" smtClean="0">
                <a:solidFill>
                  <a:srgbClr val="202020"/>
                </a:solidFill>
              </a:rPr>
              <a:pPr/>
              <a:t>38</a:t>
            </a:fld>
            <a:endParaRPr lang="en-US" dirty="0">
              <a:solidFill>
                <a:srgbClr val="20202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722562406"/>
              </p:ext>
            </p:extLst>
          </p:nvPr>
        </p:nvGraphicFramePr>
        <p:xfrm>
          <a:off x="548002" y="1101404"/>
          <a:ext cx="11304661" cy="2964101"/>
        </p:xfrm>
        <a:graphic>
          <a:graphicData uri="http://schemas.openxmlformats.org/drawingml/2006/table">
            <a:tbl>
              <a:tblPr firstRow="1" bandRow="1">
                <a:tableStyleId>{00A15C55-8517-42AA-B614-E9B94910E393}</a:tableStyleId>
              </a:tblPr>
              <a:tblGrid>
                <a:gridCol w="565574">
                  <a:extLst>
                    <a:ext uri="{9D8B030D-6E8A-4147-A177-3AD203B41FA5}">
                      <a16:colId xmlns:a16="http://schemas.microsoft.com/office/drawing/2014/main" xmlns="" val="20000"/>
                    </a:ext>
                  </a:extLst>
                </a:gridCol>
                <a:gridCol w="1530036">
                  <a:extLst>
                    <a:ext uri="{9D8B030D-6E8A-4147-A177-3AD203B41FA5}">
                      <a16:colId xmlns:a16="http://schemas.microsoft.com/office/drawing/2014/main" xmlns="" val="20001"/>
                    </a:ext>
                  </a:extLst>
                </a:gridCol>
                <a:gridCol w="588475">
                  <a:extLst>
                    <a:ext uri="{9D8B030D-6E8A-4147-A177-3AD203B41FA5}">
                      <a16:colId xmlns:a16="http://schemas.microsoft.com/office/drawing/2014/main" xmlns="" val="20002"/>
                    </a:ext>
                  </a:extLst>
                </a:gridCol>
                <a:gridCol w="566190">
                  <a:extLst>
                    <a:ext uri="{9D8B030D-6E8A-4147-A177-3AD203B41FA5}">
                      <a16:colId xmlns:a16="http://schemas.microsoft.com/office/drawing/2014/main" xmlns="" val="20003"/>
                    </a:ext>
                  </a:extLst>
                </a:gridCol>
                <a:gridCol w="809937">
                  <a:extLst>
                    <a:ext uri="{9D8B030D-6E8A-4147-A177-3AD203B41FA5}">
                      <a16:colId xmlns:a16="http://schemas.microsoft.com/office/drawing/2014/main" xmlns="" val="20004"/>
                    </a:ext>
                  </a:extLst>
                </a:gridCol>
                <a:gridCol w="4467123">
                  <a:extLst>
                    <a:ext uri="{9D8B030D-6E8A-4147-A177-3AD203B41FA5}">
                      <a16:colId xmlns:a16="http://schemas.microsoft.com/office/drawing/2014/main" xmlns="" val="20005"/>
                    </a:ext>
                  </a:extLst>
                </a:gridCol>
                <a:gridCol w="1467617">
                  <a:extLst>
                    <a:ext uri="{9D8B030D-6E8A-4147-A177-3AD203B41FA5}">
                      <a16:colId xmlns:a16="http://schemas.microsoft.com/office/drawing/2014/main" xmlns="" val="20006"/>
                    </a:ext>
                  </a:extLst>
                </a:gridCol>
                <a:gridCol w="1309709">
                  <a:extLst>
                    <a:ext uri="{9D8B030D-6E8A-4147-A177-3AD203B41FA5}">
                      <a16:colId xmlns:a16="http://schemas.microsoft.com/office/drawing/2014/main" xmlns="" val="20007"/>
                    </a:ext>
                  </a:extLst>
                </a:gridCol>
              </a:tblGrid>
              <a:tr h="656115">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ID</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US" sz="1100" u="none" strike="noStrike" dirty="0">
                          <a:solidFill>
                            <a:schemeClr val="tx1"/>
                          </a:solidFill>
                          <a:effectLst/>
                          <a:latin typeface="+mj-lt"/>
                        </a:rPr>
                        <a:t>Key</a:t>
                      </a:r>
                      <a:r>
                        <a:rPr lang="en-US" sz="1100" u="none" strike="noStrike" baseline="0" dirty="0">
                          <a:solidFill>
                            <a:schemeClr val="tx1"/>
                          </a:solidFill>
                          <a:effectLst/>
                          <a:latin typeface="+mj-lt"/>
                        </a:rPr>
                        <a:t> Design Decision</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People</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Process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Technology</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Decisions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Degree of Impact</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Role </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0"/>
                  </a:ext>
                </a:extLst>
              </a:tr>
              <a:tr h="614862">
                <a:tc>
                  <a:txBody>
                    <a:bodyPr/>
                    <a:lstStyle/>
                    <a:p>
                      <a:pPr algn="ctr" fontAlgn="t"/>
                      <a:r>
                        <a:rPr lang="en-US" sz="1050" u="none" strike="noStrike" dirty="0">
                          <a:effectLst/>
                        </a:rPr>
                        <a:t>1</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Release Order</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If Release Orders are created based on contracts, the contract number to be referenced on the PO</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Requesters, Buyers</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1"/>
                  </a:ext>
                </a:extLst>
              </a:tr>
              <a:tr h="614862">
                <a:tc>
                  <a:txBody>
                    <a:bodyPr/>
                    <a:lstStyle/>
                    <a:p>
                      <a:pPr algn="ctr" fontAlgn="t"/>
                      <a:r>
                        <a:rPr lang="en-US" sz="1050" u="none" strike="noStrike" dirty="0">
                          <a:effectLst/>
                        </a:rPr>
                        <a:t>3</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Ship-to address at line and header</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Ship-to</a:t>
                      </a:r>
                      <a:r>
                        <a:rPr lang="en-US" sz="1050" u="none" strike="noStrike" baseline="0" dirty="0">
                          <a:effectLst/>
                        </a:rPr>
                        <a:t> will be at header if same for all line items, else in the line item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Suppliers, Requesters,</a:t>
                      </a:r>
                      <a:r>
                        <a:rPr lang="en-US" sz="1050" u="none" strike="noStrike" baseline="0" dirty="0">
                          <a:effectLst/>
                        </a:rPr>
                        <a:t>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3"/>
                  </a:ext>
                </a:extLst>
              </a:tr>
              <a:tr h="463400">
                <a:tc>
                  <a:txBody>
                    <a:bodyPr/>
                    <a:lstStyle/>
                    <a:p>
                      <a:pPr algn="ctr" fontAlgn="t"/>
                      <a:r>
                        <a:rPr lang="en-US" sz="1050" u="none" strike="noStrike" dirty="0">
                          <a:effectLst/>
                        </a:rPr>
                        <a:t>4</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Order confirmation and ASN</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Order confirmation and Ship</a:t>
                      </a:r>
                      <a:r>
                        <a:rPr lang="en-US" sz="1050" u="none" strike="noStrike" baseline="0" dirty="0">
                          <a:effectLst/>
                        </a:rPr>
                        <a:t> Notices are optional features, will be sent from AN to Ariba P2P but not to ECC</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Requester,</a:t>
                      </a:r>
                      <a:r>
                        <a:rPr lang="en-US" sz="1050" u="none" strike="noStrike" baseline="0" dirty="0">
                          <a:effectLst/>
                        </a:rPr>
                        <a:t>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4"/>
                  </a:ext>
                </a:extLst>
              </a:tr>
              <a:tr h="614862">
                <a:tc>
                  <a:txBody>
                    <a:bodyPr/>
                    <a:lstStyle/>
                    <a:p>
                      <a:pPr algn="ctr" fontAlgn="t"/>
                      <a:r>
                        <a:rPr lang="en-US" sz="1050" u="none" strike="noStrike" dirty="0">
                          <a:effectLst/>
                        </a:rPr>
                        <a:t>5</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342886" rtl="0" eaLnBrk="1" fontAlgn="t" latinLnBrk="0" hangingPunct="1">
                        <a:lnSpc>
                          <a:spcPct val="100000"/>
                        </a:lnSpc>
                        <a:spcBef>
                          <a:spcPts val="0"/>
                        </a:spcBef>
                        <a:spcAft>
                          <a:spcPts val="0"/>
                        </a:spcAft>
                        <a:buClrTx/>
                        <a:buSzTx/>
                        <a:buFontTx/>
                        <a:buNone/>
                        <a:tabLst/>
                        <a:defRPr/>
                      </a:pPr>
                      <a:r>
                        <a:rPr lang="en-US" sz="1050" dirty="0">
                          <a:effectLst/>
                        </a:rPr>
                        <a:t>Notifications</a:t>
                      </a:r>
                      <a:endParaRPr lang="en-US" sz="105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algn="ctr" defTabSz="914400" rtl="0" eaLnBrk="1" fontAlgn="t" latinLnBrk="0" hangingPunct="1"/>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kern="1200" dirty="0">
                          <a:effectLst/>
                        </a:rPr>
                        <a:t>Y</a:t>
                      </a:r>
                      <a:endParaRPr lang="en-US" sz="1050" b="0" i="0" u="none" strike="noStrike" kern="1200"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Summary</a:t>
                      </a:r>
                      <a:r>
                        <a:rPr lang="en-US" sz="1050" u="none" strike="noStrike" baseline="0" dirty="0">
                          <a:effectLst/>
                        </a:rPr>
                        <a:t> email notification of the PO(s) sent at the end of day to Requestor / Preparer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dirty="0">
                          <a:effectLst/>
                        </a:rPr>
                        <a:t>Suppliers, Requesters,</a:t>
                      </a:r>
                      <a:r>
                        <a:rPr lang="en-US" sz="1050" u="none" strike="noStrike" baseline="0" dirty="0">
                          <a:effectLst/>
                        </a:rPr>
                        <a:t>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9404304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chemeClr val="bg2"/>
                </a:solidFill>
              </a:rPr>
              <a:t>Receiving (1 of 2)</a:t>
            </a:r>
          </a:p>
        </p:txBody>
      </p:sp>
      <p:sp>
        <p:nvSpPr>
          <p:cNvPr id="6" name="Title 5"/>
          <p:cNvSpPr>
            <a:spLocks noGrp="1"/>
          </p:cNvSpPr>
          <p:nvPr>
            <p:ph type="title"/>
          </p:nvPr>
        </p:nvSpPr>
        <p:spPr/>
        <p:txBody>
          <a:bodyPr/>
          <a:lstStyle/>
          <a:p>
            <a:r>
              <a:rPr lang="en-US" dirty="0"/>
              <a:t>Summary of Key Design Decisions</a:t>
            </a:r>
          </a:p>
        </p:txBody>
      </p:sp>
      <p:sp>
        <p:nvSpPr>
          <p:cNvPr id="4" name="Slide Number Placeholder 3"/>
          <p:cNvSpPr>
            <a:spLocks noGrp="1"/>
          </p:cNvSpPr>
          <p:nvPr>
            <p:ph type="sldNum" sz="quarter" idx="12"/>
          </p:nvPr>
        </p:nvSpPr>
        <p:spPr/>
        <p:txBody>
          <a:bodyPr/>
          <a:lstStyle/>
          <a:p>
            <a:fld id="{1DD1B9A6-A03E-421F-934C-B876C659E09D}" type="slidenum">
              <a:rPr lang="en-US" smtClean="0">
                <a:solidFill>
                  <a:srgbClr val="202020"/>
                </a:solidFill>
              </a:rPr>
              <a:pPr/>
              <a:t>39</a:t>
            </a:fld>
            <a:endParaRPr lang="en-US" dirty="0">
              <a:solidFill>
                <a:srgbClr val="20202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605420063"/>
              </p:ext>
            </p:extLst>
          </p:nvPr>
        </p:nvGraphicFramePr>
        <p:xfrm>
          <a:off x="548002" y="1101404"/>
          <a:ext cx="11304661" cy="5298272"/>
        </p:xfrm>
        <a:graphic>
          <a:graphicData uri="http://schemas.openxmlformats.org/drawingml/2006/table">
            <a:tbl>
              <a:tblPr firstRow="1" bandRow="1">
                <a:tableStyleId>{00A15C55-8517-42AA-B614-E9B94910E393}</a:tableStyleId>
              </a:tblPr>
              <a:tblGrid>
                <a:gridCol w="565574">
                  <a:extLst>
                    <a:ext uri="{9D8B030D-6E8A-4147-A177-3AD203B41FA5}">
                      <a16:colId xmlns:a16="http://schemas.microsoft.com/office/drawing/2014/main" xmlns="" val="20000"/>
                    </a:ext>
                  </a:extLst>
                </a:gridCol>
                <a:gridCol w="1530036">
                  <a:extLst>
                    <a:ext uri="{9D8B030D-6E8A-4147-A177-3AD203B41FA5}">
                      <a16:colId xmlns:a16="http://schemas.microsoft.com/office/drawing/2014/main" xmlns="" val="20001"/>
                    </a:ext>
                  </a:extLst>
                </a:gridCol>
                <a:gridCol w="588475">
                  <a:extLst>
                    <a:ext uri="{9D8B030D-6E8A-4147-A177-3AD203B41FA5}">
                      <a16:colId xmlns:a16="http://schemas.microsoft.com/office/drawing/2014/main" xmlns="" val="20002"/>
                    </a:ext>
                  </a:extLst>
                </a:gridCol>
                <a:gridCol w="566190">
                  <a:extLst>
                    <a:ext uri="{9D8B030D-6E8A-4147-A177-3AD203B41FA5}">
                      <a16:colId xmlns:a16="http://schemas.microsoft.com/office/drawing/2014/main" xmlns="" val="20003"/>
                    </a:ext>
                  </a:extLst>
                </a:gridCol>
                <a:gridCol w="809937">
                  <a:extLst>
                    <a:ext uri="{9D8B030D-6E8A-4147-A177-3AD203B41FA5}">
                      <a16:colId xmlns:a16="http://schemas.microsoft.com/office/drawing/2014/main" xmlns="" val="20004"/>
                    </a:ext>
                  </a:extLst>
                </a:gridCol>
                <a:gridCol w="4467123">
                  <a:extLst>
                    <a:ext uri="{9D8B030D-6E8A-4147-A177-3AD203B41FA5}">
                      <a16:colId xmlns:a16="http://schemas.microsoft.com/office/drawing/2014/main" xmlns="" val="20005"/>
                    </a:ext>
                  </a:extLst>
                </a:gridCol>
                <a:gridCol w="1467617">
                  <a:extLst>
                    <a:ext uri="{9D8B030D-6E8A-4147-A177-3AD203B41FA5}">
                      <a16:colId xmlns:a16="http://schemas.microsoft.com/office/drawing/2014/main" xmlns="" val="20006"/>
                    </a:ext>
                  </a:extLst>
                </a:gridCol>
                <a:gridCol w="1309709">
                  <a:extLst>
                    <a:ext uri="{9D8B030D-6E8A-4147-A177-3AD203B41FA5}">
                      <a16:colId xmlns:a16="http://schemas.microsoft.com/office/drawing/2014/main" xmlns="" val="20007"/>
                    </a:ext>
                  </a:extLst>
                </a:gridCol>
              </a:tblGrid>
              <a:tr h="656115">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ID</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US" sz="1100" u="none" strike="noStrike" dirty="0">
                          <a:solidFill>
                            <a:schemeClr val="tx1"/>
                          </a:solidFill>
                          <a:effectLst/>
                          <a:latin typeface="+mj-lt"/>
                        </a:rPr>
                        <a:t>Key</a:t>
                      </a:r>
                      <a:r>
                        <a:rPr lang="en-US" sz="1100" u="none" strike="noStrike" baseline="0" dirty="0">
                          <a:solidFill>
                            <a:schemeClr val="tx1"/>
                          </a:solidFill>
                          <a:effectLst/>
                          <a:latin typeface="+mj-lt"/>
                        </a:rPr>
                        <a:t> Design Decision</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People</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Process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Technology</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Decisions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Degree of Impact</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Role </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0"/>
                  </a:ext>
                </a:extLst>
              </a:tr>
              <a:tr h="614862">
                <a:tc>
                  <a:txBody>
                    <a:bodyPr/>
                    <a:lstStyle/>
                    <a:p>
                      <a:pPr algn="ctr" fontAlgn="t"/>
                      <a:r>
                        <a:rPr lang="en-US" sz="1050" u="none" strike="noStrike" dirty="0">
                          <a:effectLst/>
                        </a:rPr>
                        <a:t>1</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dirty="0">
                          <a:effectLst/>
                        </a:rPr>
                        <a:t>Receiving - Central (ECC) and Desktop (Ariba) </a:t>
                      </a: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Desktop</a:t>
                      </a:r>
                      <a:r>
                        <a:rPr lang="en-US" sz="1050" u="none" strike="noStrike" baseline="0" dirty="0">
                          <a:effectLst/>
                        </a:rPr>
                        <a:t> receiving in Ariba P2P and Central receiving in ECC will done. Receipts will be synced between the systems</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Requester,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1"/>
                  </a:ext>
                </a:extLst>
              </a:tr>
              <a:tr h="463400">
                <a:tc>
                  <a:txBody>
                    <a:bodyPr/>
                    <a:lstStyle/>
                    <a:p>
                      <a:pPr algn="ctr" fontAlgn="t"/>
                      <a:r>
                        <a:rPr lang="en-US" sz="1050" u="none" strike="noStrike" dirty="0">
                          <a:effectLst/>
                        </a:rPr>
                        <a:t>2</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kern="1200" dirty="0">
                          <a:effectLst/>
                        </a:rPr>
                        <a:t>No approval on receipts</a:t>
                      </a:r>
                      <a:endParaRPr lang="en-US" sz="1050" b="0" i="0" u="none" strike="noStrike"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There will not be approvals</a:t>
                      </a:r>
                      <a:r>
                        <a:rPr lang="en-US" sz="1050" u="none" strike="noStrike" baseline="0" dirty="0">
                          <a:effectLst/>
                        </a:rPr>
                        <a:t> on receipts over 500 USD</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Buyer,</a:t>
                      </a:r>
                      <a:r>
                        <a:rPr lang="en-US" sz="1050" u="none" strike="noStrike" baseline="0" dirty="0">
                          <a:effectLst/>
                        </a:rPr>
                        <a:t> Requester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2"/>
                  </a:ext>
                </a:extLst>
              </a:tr>
              <a:tr h="614862">
                <a:tc>
                  <a:txBody>
                    <a:bodyPr/>
                    <a:lstStyle/>
                    <a:p>
                      <a:pPr algn="ctr" fontAlgn="t"/>
                      <a:r>
                        <a:rPr lang="en-US" sz="1050" u="none" strike="noStrike" dirty="0">
                          <a:effectLst/>
                        </a:rPr>
                        <a:t>3</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kern="1200" dirty="0">
                          <a:effectLst/>
                        </a:rPr>
                        <a:t>Receipts segregation to be done in Ariba</a:t>
                      </a:r>
                      <a:endParaRPr lang="en-US" sz="1050" b="0" i="0" u="none" strike="noStrike"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Receipts created in ECC and Ariba are not to be segregated</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Low</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dirty="0">
                          <a:effectLst/>
                        </a:rPr>
                        <a:t>Buyer,</a:t>
                      </a:r>
                      <a:r>
                        <a:rPr lang="en-US" sz="1050" u="none" strike="noStrike" baseline="0" dirty="0">
                          <a:effectLst/>
                        </a:rPr>
                        <a:t> Requester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3"/>
                  </a:ext>
                </a:extLst>
              </a:tr>
              <a:tr h="463400">
                <a:tc>
                  <a:txBody>
                    <a:bodyPr/>
                    <a:lstStyle/>
                    <a:p>
                      <a:pPr algn="ctr" fontAlgn="t"/>
                      <a:r>
                        <a:rPr lang="en-US" sz="1050" u="none" strike="noStrike" dirty="0">
                          <a:effectLst/>
                        </a:rPr>
                        <a:t>4</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kern="1200" dirty="0">
                          <a:effectLst/>
                        </a:rPr>
                        <a:t>Receipts imported, manual receipt not allowed</a:t>
                      </a:r>
                      <a:endParaRPr lang="en-US" sz="1050" b="0" i="0" u="none" strike="noStrike"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Central receipts</a:t>
                      </a:r>
                      <a:r>
                        <a:rPr lang="en-US" sz="1050" u="none" strike="noStrike" baseline="0" dirty="0">
                          <a:effectLst/>
                        </a:rPr>
                        <a:t> imported from ECC to Ariba for PO, subsequent receipts in Ariba for those PO(s) can originate from ECC only.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Requester,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extLst>
                  <a:ext uri="{0D108BD9-81ED-4DB2-BD59-A6C34878D82A}">
                    <a16:rowId xmlns:a16="http://schemas.microsoft.com/office/drawing/2014/main" xmlns="" val="10004"/>
                  </a:ext>
                </a:extLst>
              </a:tr>
              <a:tr h="614862">
                <a:tc>
                  <a:txBody>
                    <a:bodyPr/>
                    <a:lstStyle/>
                    <a:p>
                      <a:pPr algn="ctr" fontAlgn="t"/>
                      <a:r>
                        <a:rPr lang="en-US" sz="1050" u="none" strike="noStrike" dirty="0">
                          <a:effectLst/>
                        </a:rPr>
                        <a:t>5</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kern="1200" dirty="0">
                          <a:effectLst/>
                        </a:rPr>
                        <a:t>Real time in ECC</a:t>
                      </a:r>
                      <a:endParaRPr lang="en-US" sz="1050" b="0" i="0" u="none" strike="noStrike"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Job will</a:t>
                      </a:r>
                      <a:r>
                        <a:rPr lang="en-US" sz="1050" u="none" strike="noStrike" baseline="0" dirty="0">
                          <a:effectLst/>
                        </a:rPr>
                        <a:t> be scheduled every </a:t>
                      </a:r>
                      <a:r>
                        <a:rPr lang="en-US" sz="1050" u="none" strike="noStrike" dirty="0">
                          <a:effectLst/>
                        </a:rPr>
                        <a:t>15 mins to synced</a:t>
                      </a:r>
                      <a:r>
                        <a:rPr lang="en-US" sz="1050" u="none" strike="noStrike" baseline="0" dirty="0">
                          <a:effectLst/>
                        </a:rPr>
                        <a:t> the receipts</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Low</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dirty="0">
                          <a:effectLst/>
                        </a:rPr>
                        <a:t>Requester,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extLst>
                  <a:ext uri="{0D108BD9-81ED-4DB2-BD59-A6C34878D82A}">
                    <a16:rowId xmlns:a16="http://schemas.microsoft.com/office/drawing/2014/main" xmlns="" val="10005"/>
                  </a:ext>
                </a:extLst>
              </a:tr>
              <a:tr h="614862">
                <a:tc>
                  <a:txBody>
                    <a:bodyPr/>
                    <a:lstStyle/>
                    <a:p>
                      <a:pPr algn="ctr" fontAlgn="t"/>
                      <a:r>
                        <a:rPr lang="en-US" sz="1050" u="none" strike="noStrike" dirty="0">
                          <a:effectLst/>
                        </a:rPr>
                        <a:t>6</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kern="1200" dirty="0">
                          <a:effectLst/>
                        </a:rPr>
                        <a:t>Auto receiving &lt;=$500</a:t>
                      </a:r>
                      <a:endParaRPr lang="en-US" sz="1050" b="0" i="0" u="none" strike="noStrike"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Auto receiving of the services or GR will happen for the PO value</a:t>
                      </a:r>
                      <a:r>
                        <a:rPr lang="en-US" sz="1050" u="none" strike="noStrike" baseline="0" dirty="0">
                          <a:effectLst/>
                        </a:rPr>
                        <a:t> less than equal to $500 when the invoice is received</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Requester,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extLst>
                  <a:ext uri="{0D108BD9-81ED-4DB2-BD59-A6C34878D82A}">
                    <a16:rowId xmlns:a16="http://schemas.microsoft.com/office/drawing/2014/main" xmlns="" val="10006"/>
                  </a:ext>
                </a:extLst>
              </a:tr>
              <a:tr h="614862">
                <a:tc>
                  <a:txBody>
                    <a:bodyPr/>
                    <a:lstStyle/>
                    <a:p>
                      <a:pPr algn="ctr" fontAlgn="t"/>
                      <a:r>
                        <a:rPr lang="en-US" sz="1050" u="none" strike="noStrike" dirty="0">
                          <a:effectLst/>
                        </a:rPr>
                        <a:t>7</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kern="1200" dirty="0">
                          <a:effectLst/>
                        </a:rPr>
                        <a:t>Partial receipts</a:t>
                      </a:r>
                      <a:endParaRPr lang="en-US" sz="1050" b="0" i="0" u="none" strike="noStrike"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Partial receipts allowed for any PO in Ariba</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Low</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dirty="0">
                          <a:effectLst/>
                        </a:rPr>
                        <a:t>Requester,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extLst>
                  <a:ext uri="{0D108BD9-81ED-4DB2-BD59-A6C34878D82A}">
                    <a16:rowId xmlns:a16="http://schemas.microsoft.com/office/drawing/2014/main" xmlns="" val="10007"/>
                  </a:ext>
                </a:extLst>
              </a:tr>
              <a:tr h="614862">
                <a:tc>
                  <a:txBody>
                    <a:bodyPr/>
                    <a:lstStyle/>
                    <a:p>
                      <a:pPr algn="ctr" fontAlgn="t"/>
                      <a:r>
                        <a:rPr lang="en-US" sz="1050" u="none" strike="noStrike" dirty="0">
                          <a:effectLst/>
                        </a:rPr>
                        <a:t>8</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kern="1200" dirty="0">
                          <a:effectLst/>
                        </a:rPr>
                        <a:t>ERS not in Ariba</a:t>
                      </a:r>
                      <a:endParaRPr lang="en-US" sz="1050" b="0" i="0" u="none" strike="noStrike" kern="1200"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ERS will</a:t>
                      </a:r>
                      <a:r>
                        <a:rPr lang="en-US" sz="1050" u="none" strike="noStrike" baseline="0" dirty="0">
                          <a:effectLst/>
                        </a:rPr>
                        <a:t> not be enabled in Ariba</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Low</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tc>
                  <a:txBody>
                    <a:bodyPr/>
                    <a:lstStyle/>
                    <a:p>
                      <a:pPr marL="0" indent="0" algn="ctr" fontAlgn="t">
                        <a:buFont typeface="Arial" panose="020B0604020202020204" pitchFamily="34" charset="0"/>
                        <a:buNone/>
                      </a:pPr>
                      <a:r>
                        <a:rPr lang="en-US" sz="1050" u="none" strike="noStrike" dirty="0">
                          <a:effectLst/>
                        </a:rPr>
                        <a:t>Requester,</a:t>
                      </a:r>
                      <a:r>
                        <a:rPr lang="en-US" sz="1050" u="none" strike="noStrike" baseline="0" dirty="0">
                          <a:effectLst/>
                        </a:rPr>
                        <a:t>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2689432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6156" r="16156"/>
          <a:stretch>
            <a:fillRect/>
          </a:stretch>
        </p:blipFill>
        <p:spPr/>
      </p:pic>
      <p:sp>
        <p:nvSpPr>
          <p:cNvPr id="4" name="Title 3"/>
          <p:cNvSpPr>
            <a:spLocks noGrp="1"/>
          </p:cNvSpPr>
          <p:nvPr>
            <p:ph type="title"/>
          </p:nvPr>
        </p:nvSpPr>
        <p:spPr>
          <a:xfrm>
            <a:off x="502919" y="320040"/>
            <a:ext cx="4571589" cy="783830"/>
          </a:xfrm>
        </p:spPr>
        <p:txBody>
          <a:bodyPr anchor="t" anchorCtr="0"/>
          <a:lstStyle/>
          <a:p>
            <a:pPr>
              <a:lnSpc>
                <a:spcPct val="110000"/>
              </a:lnSpc>
            </a:pPr>
            <a:r>
              <a:rPr lang="en-US" sz="2000" b="1" dirty="0" smtClean="0"/>
              <a:t>Welcome!</a:t>
            </a:r>
            <a:endParaRPr lang="en-US" sz="2000" b="1" dirty="0"/>
          </a:p>
        </p:txBody>
      </p:sp>
      <p:sp>
        <p:nvSpPr>
          <p:cNvPr id="5" name="Title 3"/>
          <p:cNvSpPr txBox="1">
            <a:spLocks/>
          </p:cNvSpPr>
          <p:nvPr/>
        </p:nvSpPr>
        <p:spPr>
          <a:xfrm>
            <a:off x="502918" y="1022684"/>
            <a:ext cx="4571589" cy="167109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800" b="0" i="0" u="none" kern="1200" spc="0" baseline="0">
                <a:solidFill>
                  <a:schemeClr val="bg2"/>
                </a:solidFill>
                <a:latin typeface="+mj-lt"/>
                <a:ea typeface="+mj-ea"/>
                <a:cs typeface="+mj-cs"/>
              </a:defRPr>
            </a:lvl1pPr>
          </a:lstStyle>
          <a:p>
            <a:pPr>
              <a:lnSpc>
                <a:spcPct val="110000"/>
              </a:lnSpc>
            </a:pPr>
            <a:r>
              <a:rPr lang="en-US" sz="1600" b="1" dirty="0" smtClean="0">
                <a:solidFill>
                  <a:schemeClr val="tx1"/>
                </a:solidFill>
                <a:latin typeface="+mn-lt"/>
                <a:ea typeface="+mn-ea"/>
                <a:cs typeface="+mn-cs"/>
              </a:rPr>
              <a:t>Course Description</a:t>
            </a:r>
            <a:r>
              <a:rPr lang="en-US" sz="1600" dirty="0" smtClean="0">
                <a:solidFill>
                  <a:schemeClr val="tx1"/>
                </a:solidFill>
                <a:latin typeface="+mn-lt"/>
                <a:ea typeface="+mn-ea"/>
                <a:cs typeface="+mn-cs"/>
              </a:rPr>
              <a:t>: This course </a:t>
            </a:r>
            <a:r>
              <a:rPr lang="en-US" sz="1600" dirty="0">
                <a:latin typeface="+mn-lt"/>
              </a:rPr>
              <a:t>is designed to </a:t>
            </a:r>
            <a:r>
              <a:rPr lang="en-US" sz="1600" dirty="0" smtClean="0">
                <a:latin typeface="+mn-lt"/>
              </a:rPr>
              <a:t>teach you the buyer processes. It will take you through the roles and responsibilities of a buyer and the buyer process after a requisition has been submitted</a:t>
            </a:r>
            <a:endParaRPr lang="en-US" sz="1600" dirty="0">
              <a:latin typeface="+mn-lt"/>
            </a:endParaRPr>
          </a:p>
          <a:p>
            <a:pPr>
              <a:lnSpc>
                <a:spcPct val="110000"/>
              </a:lnSpc>
            </a:pPr>
            <a:endParaRPr lang="en-US" sz="1600" dirty="0">
              <a:latin typeface="+mn-lt"/>
            </a:endParaRPr>
          </a:p>
          <a:p>
            <a:pPr>
              <a:lnSpc>
                <a:spcPct val="110000"/>
              </a:lnSpc>
            </a:pPr>
            <a:r>
              <a:rPr lang="en-US" sz="1600" b="1" dirty="0" smtClean="0">
                <a:latin typeface="+mn-lt"/>
              </a:rPr>
              <a:t>Course Duration</a:t>
            </a:r>
            <a:r>
              <a:rPr lang="en-US" sz="1600" dirty="0" smtClean="0">
                <a:latin typeface="+mn-lt"/>
              </a:rPr>
              <a:t>: 2.0 hours</a:t>
            </a:r>
          </a:p>
          <a:p>
            <a:pPr>
              <a:lnSpc>
                <a:spcPct val="110000"/>
              </a:lnSpc>
            </a:pPr>
            <a:endParaRPr lang="en-US" sz="1600" dirty="0">
              <a:latin typeface="+mn-lt"/>
            </a:endParaRPr>
          </a:p>
          <a:p>
            <a:pPr>
              <a:lnSpc>
                <a:spcPct val="110000"/>
              </a:lnSpc>
            </a:pPr>
            <a:r>
              <a:rPr lang="en-US" sz="1600" b="1" dirty="0" smtClean="0">
                <a:latin typeface="+mn-lt"/>
              </a:rPr>
              <a:t>Pre-Requisites</a:t>
            </a:r>
            <a:r>
              <a:rPr lang="en-US" sz="1600" dirty="0" smtClean="0">
                <a:latin typeface="+mn-lt"/>
              </a:rPr>
              <a:t>: </a:t>
            </a:r>
            <a:r>
              <a:rPr lang="en-US" sz="1600" i="1" dirty="0" err="1" smtClean="0">
                <a:latin typeface="+mn-lt"/>
              </a:rPr>
              <a:t>Ariba</a:t>
            </a:r>
            <a:r>
              <a:rPr lang="en-US" sz="1600" i="1" dirty="0" smtClean="0">
                <a:latin typeface="+mn-lt"/>
              </a:rPr>
              <a:t> Procure to Pay Overview and Basic Navigation </a:t>
            </a:r>
            <a:r>
              <a:rPr lang="en-US" sz="1600" dirty="0" smtClean="0">
                <a:latin typeface="+mn-lt"/>
              </a:rPr>
              <a:t>training</a:t>
            </a:r>
          </a:p>
          <a:p>
            <a:pPr>
              <a:lnSpc>
                <a:spcPct val="110000"/>
              </a:lnSpc>
            </a:pPr>
            <a:endParaRPr lang="en-US" sz="1600" dirty="0">
              <a:latin typeface="+mn-lt"/>
            </a:endParaRPr>
          </a:p>
          <a:p>
            <a:pPr>
              <a:lnSpc>
                <a:spcPct val="110000"/>
              </a:lnSpc>
            </a:pPr>
            <a:endParaRPr lang="en-US" sz="1600" dirty="0" smtClean="0">
              <a:latin typeface="+mn-lt"/>
            </a:endParaRPr>
          </a:p>
          <a:p>
            <a:pPr>
              <a:lnSpc>
                <a:spcPct val="110000"/>
              </a:lnSpc>
            </a:pPr>
            <a:endParaRPr lang="en-US" sz="1600" dirty="0" smtClean="0">
              <a:latin typeface="+mn-lt"/>
            </a:endParaRPr>
          </a:p>
          <a:p>
            <a:pPr>
              <a:lnSpc>
                <a:spcPct val="110000"/>
              </a:lnSpc>
            </a:pPr>
            <a:endParaRPr lang="en-US" sz="1600" dirty="0">
              <a:latin typeface="+mn-lt"/>
            </a:endParaRPr>
          </a:p>
          <a:p>
            <a:pPr>
              <a:lnSpc>
                <a:spcPct val="110000"/>
              </a:lnSpc>
            </a:pPr>
            <a:endParaRPr lang="en-US" sz="1600" dirty="0">
              <a:solidFill>
                <a:schemeClr val="tx1"/>
              </a:solidFill>
              <a:latin typeface="+mn-lt"/>
              <a:ea typeface="+mn-ea"/>
              <a:cs typeface="+mn-cs"/>
            </a:endParaRPr>
          </a:p>
        </p:txBody>
      </p:sp>
      <p:sp>
        <p:nvSpPr>
          <p:cNvPr id="2" name="TextBox 1"/>
          <p:cNvSpPr txBox="1"/>
          <p:nvPr/>
        </p:nvSpPr>
        <p:spPr>
          <a:xfrm>
            <a:off x="389743" y="4453488"/>
            <a:ext cx="4684764" cy="2132664"/>
          </a:xfrm>
          <a:prstGeom prst="rect">
            <a:avLst/>
          </a:prstGeom>
          <a:noFill/>
        </p:spPr>
        <p:txBody>
          <a:bodyPr wrap="square" rtlCol="0">
            <a:noAutofit/>
          </a:bodyPr>
          <a:lstStyle/>
          <a:p>
            <a:r>
              <a:rPr lang="de-DE" sz="1600" dirty="0"/>
              <a:t>Your classmates would like to learn about you. Tell us a bit about yourself:</a:t>
            </a:r>
            <a:endParaRPr lang="en-US" sz="1600" dirty="0"/>
          </a:p>
          <a:p>
            <a:endParaRPr lang="de-DE" sz="1600" dirty="0"/>
          </a:p>
          <a:p>
            <a:endParaRPr lang="de-DE" sz="1600" dirty="0"/>
          </a:p>
          <a:p>
            <a:pPr marL="342900" indent="-342900">
              <a:buFont typeface="Arial" panose="020B0604020202020204" pitchFamily="34" charset="0"/>
              <a:buChar char="•"/>
            </a:pPr>
            <a:r>
              <a:rPr lang="de-DE" sz="1600" dirty="0"/>
              <a:t>Name</a:t>
            </a:r>
          </a:p>
          <a:p>
            <a:pPr marL="342900" indent="-342900">
              <a:buFont typeface="Arial" panose="020B0604020202020204" pitchFamily="34" charset="0"/>
              <a:buChar char="•"/>
            </a:pPr>
            <a:r>
              <a:rPr lang="de-DE" sz="1600" dirty="0"/>
              <a:t>Location</a:t>
            </a:r>
          </a:p>
          <a:p>
            <a:pPr marL="342900" indent="-342900">
              <a:buFont typeface="Arial" panose="020B0604020202020204" pitchFamily="34" charset="0"/>
              <a:buChar char="•"/>
            </a:pPr>
            <a:r>
              <a:rPr lang="de-DE" sz="1600" dirty="0"/>
              <a:t>Organization/alignment within Bose</a:t>
            </a:r>
          </a:p>
          <a:p>
            <a:pPr marL="342900" indent="-342900">
              <a:buFont typeface="Arial" panose="020B0604020202020204" pitchFamily="34" charset="0"/>
              <a:buChar char="•"/>
            </a:pPr>
            <a:r>
              <a:rPr lang="de-DE" sz="1600" dirty="0"/>
              <a:t>Role/title</a:t>
            </a:r>
          </a:p>
        </p:txBody>
      </p:sp>
    </p:spTree>
    <p:extLst>
      <p:ext uri="{BB962C8B-B14F-4D97-AF65-F5344CB8AC3E}">
        <p14:creationId xmlns:p14="http://schemas.microsoft.com/office/powerpoint/2010/main" val="333812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chemeClr val="bg2"/>
                </a:solidFill>
              </a:rPr>
              <a:t>Receiving (2 of 2)</a:t>
            </a:r>
          </a:p>
        </p:txBody>
      </p:sp>
      <p:sp>
        <p:nvSpPr>
          <p:cNvPr id="6" name="Title 5"/>
          <p:cNvSpPr>
            <a:spLocks noGrp="1"/>
          </p:cNvSpPr>
          <p:nvPr>
            <p:ph type="title"/>
          </p:nvPr>
        </p:nvSpPr>
        <p:spPr/>
        <p:txBody>
          <a:bodyPr/>
          <a:lstStyle/>
          <a:p>
            <a:r>
              <a:rPr lang="en-US" dirty="0"/>
              <a:t>Summary of Key Design Decisions</a:t>
            </a:r>
          </a:p>
        </p:txBody>
      </p:sp>
      <p:sp>
        <p:nvSpPr>
          <p:cNvPr id="4" name="Slide Number Placeholder 3"/>
          <p:cNvSpPr>
            <a:spLocks noGrp="1"/>
          </p:cNvSpPr>
          <p:nvPr>
            <p:ph type="sldNum" sz="quarter" idx="12"/>
          </p:nvPr>
        </p:nvSpPr>
        <p:spPr/>
        <p:txBody>
          <a:bodyPr/>
          <a:lstStyle/>
          <a:p>
            <a:fld id="{1DD1B9A6-A03E-421F-934C-B876C659E09D}" type="slidenum">
              <a:rPr lang="en-US" smtClean="0">
                <a:solidFill>
                  <a:srgbClr val="202020"/>
                </a:solidFill>
              </a:rPr>
              <a:pPr/>
              <a:t>40</a:t>
            </a:fld>
            <a:endParaRPr lang="en-US" dirty="0">
              <a:solidFill>
                <a:srgbClr val="20202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092297328"/>
              </p:ext>
            </p:extLst>
          </p:nvPr>
        </p:nvGraphicFramePr>
        <p:xfrm>
          <a:off x="548002" y="1101404"/>
          <a:ext cx="11304661" cy="1760562"/>
        </p:xfrm>
        <a:graphic>
          <a:graphicData uri="http://schemas.openxmlformats.org/drawingml/2006/table">
            <a:tbl>
              <a:tblPr firstRow="1" bandRow="1">
                <a:tableStyleId>{00A15C55-8517-42AA-B614-E9B94910E393}</a:tableStyleId>
              </a:tblPr>
              <a:tblGrid>
                <a:gridCol w="565574">
                  <a:extLst>
                    <a:ext uri="{9D8B030D-6E8A-4147-A177-3AD203B41FA5}">
                      <a16:colId xmlns:a16="http://schemas.microsoft.com/office/drawing/2014/main" xmlns="" val="20000"/>
                    </a:ext>
                  </a:extLst>
                </a:gridCol>
                <a:gridCol w="1530036">
                  <a:extLst>
                    <a:ext uri="{9D8B030D-6E8A-4147-A177-3AD203B41FA5}">
                      <a16:colId xmlns:a16="http://schemas.microsoft.com/office/drawing/2014/main" xmlns="" val="20001"/>
                    </a:ext>
                  </a:extLst>
                </a:gridCol>
                <a:gridCol w="588475">
                  <a:extLst>
                    <a:ext uri="{9D8B030D-6E8A-4147-A177-3AD203B41FA5}">
                      <a16:colId xmlns:a16="http://schemas.microsoft.com/office/drawing/2014/main" xmlns="" val="20002"/>
                    </a:ext>
                  </a:extLst>
                </a:gridCol>
                <a:gridCol w="566190">
                  <a:extLst>
                    <a:ext uri="{9D8B030D-6E8A-4147-A177-3AD203B41FA5}">
                      <a16:colId xmlns:a16="http://schemas.microsoft.com/office/drawing/2014/main" xmlns="" val="20003"/>
                    </a:ext>
                  </a:extLst>
                </a:gridCol>
                <a:gridCol w="809937">
                  <a:extLst>
                    <a:ext uri="{9D8B030D-6E8A-4147-A177-3AD203B41FA5}">
                      <a16:colId xmlns:a16="http://schemas.microsoft.com/office/drawing/2014/main" xmlns="" val="20004"/>
                    </a:ext>
                  </a:extLst>
                </a:gridCol>
                <a:gridCol w="4467123">
                  <a:extLst>
                    <a:ext uri="{9D8B030D-6E8A-4147-A177-3AD203B41FA5}">
                      <a16:colId xmlns:a16="http://schemas.microsoft.com/office/drawing/2014/main" xmlns="" val="20005"/>
                    </a:ext>
                  </a:extLst>
                </a:gridCol>
                <a:gridCol w="1467617">
                  <a:extLst>
                    <a:ext uri="{9D8B030D-6E8A-4147-A177-3AD203B41FA5}">
                      <a16:colId xmlns:a16="http://schemas.microsoft.com/office/drawing/2014/main" xmlns="" val="20006"/>
                    </a:ext>
                  </a:extLst>
                </a:gridCol>
                <a:gridCol w="1309709">
                  <a:extLst>
                    <a:ext uri="{9D8B030D-6E8A-4147-A177-3AD203B41FA5}">
                      <a16:colId xmlns:a16="http://schemas.microsoft.com/office/drawing/2014/main" xmlns="" val="20007"/>
                    </a:ext>
                  </a:extLst>
                </a:gridCol>
              </a:tblGrid>
              <a:tr h="656115">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ID</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US" sz="1100" u="none" strike="noStrike" dirty="0">
                          <a:solidFill>
                            <a:schemeClr val="tx1"/>
                          </a:solidFill>
                          <a:effectLst/>
                          <a:latin typeface="+mj-lt"/>
                        </a:rPr>
                        <a:t>Key</a:t>
                      </a:r>
                      <a:r>
                        <a:rPr lang="en-US" sz="1100" u="none" strike="noStrike" baseline="0" dirty="0">
                          <a:solidFill>
                            <a:schemeClr val="tx1"/>
                          </a:solidFill>
                          <a:effectLst/>
                          <a:latin typeface="+mj-lt"/>
                        </a:rPr>
                        <a:t> Design Decision</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People</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Process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Technology</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Decisions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Degree of Impact</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Role </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0"/>
                  </a:ext>
                </a:extLst>
              </a:tr>
              <a:tr h="614862">
                <a:tc>
                  <a:txBody>
                    <a:bodyPr/>
                    <a:lstStyle/>
                    <a:p>
                      <a:pPr algn="ctr" fontAlgn="t"/>
                      <a:r>
                        <a:rPr lang="en-US" sz="1050" u="none" strike="noStrike" dirty="0">
                          <a:effectLst/>
                        </a:rPr>
                        <a:t>9</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dirty="0">
                          <a:effectLst/>
                        </a:rPr>
                        <a:t>Over</a:t>
                      </a:r>
                      <a:r>
                        <a:rPr lang="en-US" sz="1050" u="none" strike="noStrike" baseline="0" dirty="0">
                          <a:effectLst/>
                        </a:rPr>
                        <a:t> delivery tolerance</a:t>
                      </a: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New over delivery tolerance of 10 percent</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Low</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Requester,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1"/>
                  </a:ext>
                </a:extLst>
              </a:tr>
              <a:tr h="463400">
                <a:tc>
                  <a:txBody>
                    <a:bodyPr/>
                    <a:lstStyle/>
                    <a:p>
                      <a:pPr algn="ctr" fontAlgn="t"/>
                      <a:r>
                        <a:rPr lang="en-US" sz="1050" u="none" strike="noStrike" dirty="0">
                          <a:effectLst/>
                        </a:rPr>
                        <a:t>10</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u="none" strike="noStrike" dirty="0">
                          <a:effectLst/>
                        </a:rPr>
                        <a:t>Goods returns or negative receipts -</a:t>
                      </a:r>
                      <a:r>
                        <a:rPr lang="en-US" sz="1050" u="none" strike="noStrike" baseline="0" dirty="0">
                          <a:effectLst/>
                        </a:rPr>
                        <a:t> </a:t>
                      </a:r>
                      <a:r>
                        <a:rPr lang="en-US" sz="1050" u="none" strike="noStrike" dirty="0">
                          <a:effectLst/>
                        </a:rPr>
                        <a:t>No rejection scenario</a:t>
                      </a: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Goods return and Rejection of goods handled</a:t>
                      </a:r>
                      <a:r>
                        <a:rPr lang="en-US" sz="1050" u="none" strike="noStrike" baseline="0" dirty="0">
                          <a:effectLst/>
                        </a:rPr>
                        <a:t> with negative receipts in Ariba</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Requester, Buyer, Supplier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40476910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chemeClr val="bg2"/>
                </a:solidFill>
              </a:rPr>
              <a:t>Services</a:t>
            </a:r>
          </a:p>
        </p:txBody>
      </p:sp>
      <p:sp>
        <p:nvSpPr>
          <p:cNvPr id="6" name="Title 5"/>
          <p:cNvSpPr>
            <a:spLocks noGrp="1"/>
          </p:cNvSpPr>
          <p:nvPr>
            <p:ph type="title"/>
          </p:nvPr>
        </p:nvSpPr>
        <p:spPr/>
        <p:txBody>
          <a:bodyPr/>
          <a:lstStyle/>
          <a:p>
            <a:r>
              <a:rPr lang="en-US" dirty="0"/>
              <a:t>Summary of Key Design Decisions</a:t>
            </a:r>
          </a:p>
        </p:txBody>
      </p:sp>
      <p:sp>
        <p:nvSpPr>
          <p:cNvPr id="4" name="Slide Number Placeholder 3"/>
          <p:cNvSpPr>
            <a:spLocks noGrp="1"/>
          </p:cNvSpPr>
          <p:nvPr>
            <p:ph type="sldNum" sz="quarter" idx="12"/>
          </p:nvPr>
        </p:nvSpPr>
        <p:spPr/>
        <p:txBody>
          <a:bodyPr/>
          <a:lstStyle/>
          <a:p>
            <a:fld id="{1DD1B9A6-A03E-421F-934C-B876C659E09D}" type="slidenum">
              <a:rPr lang="en-US" smtClean="0">
                <a:solidFill>
                  <a:srgbClr val="202020"/>
                </a:solidFill>
              </a:rPr>
              <a:pPr/>
              <a:t>41</a:t>
            </a:fld>
            <a:endParaRPr lang="en-US" dirty="0">
              <a:solidFill>
                <a:srgbClr val="20202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614202679"/>
              </p:ext>
            </p:extLst>
          </p:nvPr>
        </p:nvGraphicFramePr>
        <p:xfrm>
          <a:off x="548002" y="1101404"/>
          <a:ext cx="11304661" cy="2812639"/>
        </p:xfrm>
        <a:graphic>
          <a:graphicData uri="http://schemas.openxmlformats.org/drawingml/2006/table">
            <a:tbl>
              <a:tblPr firstRow="1" bandRow="1">
                <a:tableStyleId>{00A15C55-8517-42AA-B614-E9B94910E393}</a:tableStyleId>
              </a:tblPr>
              <a:tblGrid>
                <a:gridCol w="565574">
                  <a:extLst>
                    <a:ext uri="{9D8B030D-6E8A-4147-A177-3AD203B41FA5}">
                      <a16:colId xmlns:a16="http://schemas.microsoft.com/office/drawing/2014/main" xmlns="" val="20000"/>
                    </a:ext>
                  </a:extLst>
                </a:gridCol>
                <a:gridCol w="1530036">
                  <a:extLst>
                    <a:ext uri="{9D8B030D-6E8A-4147-A177-3AD203B41FA5}">
                      <a16:colId xmlns:a16="http://schemas.microsoft.com/office/drawing/2014/main" xmlns="" val="20001"/>
                    </a:ext>
                  </a:extLst>
                </a:gridCol>
                <a:gridCol w="588475">
                  <a:extLst>
                    <a:ext uri="{9D8B030D-6E8A-4147-A177-3AD203B41FA5}">
                      <a16:colId xmlns:a16="http://schemas.microsoft.com/office/drawing/2014/main" xmlns="" val="20002"/>
                    </a:ext>
                  </a:extLst>
                </a:gridCol>
                <a:gridCol w="566190">
                  <a:extLst>
                    <a:ext uri="{9D8B030D-6E8A-4147-A177-3AD203B41FA5}">
                      <a16:colId xmlns:a16="http://schemas.microsoft.com/office/drawing/2014/main" xmlns="" val="20003"/>
                    </a:ext>
                  </a:extLst>
                </a:gridCol>
                <a:gridCol w="809937">
                  <a:extLst>
                    <a:ext uri="{9D8B030D-6E8A-4147-A177-3AD203B41FA5}">
                      <a16:colId xmlns:a16="http://schemas.microsoft.com/office/drawing/2014/main" xmlns="" val="20004"/>
                    </a:ext>
                  </a:extLst>
                </a:gridCol>
                <a:gridCol w="4467123">
                  <a:extLst>
                    <a:ext uri="{9D8B030D-6E8A-4147-A177-3AD203B41FA5}">
                      <a16:colId xmlns:a16="http://schemas.microsoft.com/office/drawing/2014/main" xmlns="" val="20005"/>
                    </a:ext>
                  </a:extLst>
                </a:gridCol>
                <a:gridCol w="1467617">
                  <a:extLst>
                    <a:ext uri="{9D8B030D-6E8A-4147-A177-3AD203B41FA5}">
                      <a16:colId xmlns:a16="http://schemas.microsoft.com/office/drawing/2014/main" xmlns="" val="20006"/>
                    </a:ext>
                  </a:extLst>
                </a:gridCol>
                <a:gridCol w="1309709">
                  <a:extLst>
                    <a:ext uri="{9D8B030D-6E8A-4147-A177-3AD203B41FA5}">
                      <a16:colId xmlns:a16="http://schemas.microsoft.com/office/drawing/2014/main" xmlns="" val="20007"/>
                    </a:ext>
                  </a:extLst>
                </a:gridCol>
              </a:tblGrid>
              <a:tr h="656115">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ID</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US" sz="1100" u="none" strike="noStrike" dirty="0">
                          <a:solidFill>
                            <a:schemeClr val="tx1"/>
                          </a:solidFill>
                          <a:effectLst/>
                          <a:latin typeface="+mj-lt"/>
                        </a:rPr>
                        <a:t>Key</a:t>
                      </a:r>
                      <a:r>
                        <a:rPr lang="en-US" sz="1100" u="none" strike="noStrike" baseline="0" dirty="0">
                          <a:solidFill>
                            <a:schemeClr val="tx1"/>
                          </a:solidFill>
                          <a:effectLst/>
                          <a:latin typeface="+mj-lt"/>
                        </a:rPr>
                        <a:t> Design Decision</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People</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Process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Technology</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Decisions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Degree of Impact</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Role </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0"/>
                  </a:ext>
                </a:extLst>
              </a:tr>
              <a:tr h="614862">
                <a:tc>
                  <a:txBody>
                    <a:bodyPr/>
                    <a:lstStyle/>
                    <a:p>
                      <a:pPr algn="ctr" fontAlgn="t"/>
                      <a:r>
                        <a:rPr lang="en-US" sz="1050" u="none" strike="noStrike" dirty="0">
                          <a:solidFill>
                            <a:schemeClr val="tx1"/>
                          </a:solidFill>
                          <a:effectLst/>
                        </a:rPr>
                        <a:t>1</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050" u="none" strike="noStrike" dirty="0">
                          <a:solidFill>
                            <a:schemeClr val="tx1"/>
                          </a:solidFill>
                          <a:effectLst/>
                        </a:rPr>
                        <a:t>Service PO</a:t>
                      </a:r>
                      <a:br>
                        <a:rPr lang="en-US" sz="1050" u="none" strike="noStrike" dirty="0">
                          <a:solidFill>
                            <a:schemeClr val="tx1"/>
                          </a:solidFill>
                          <a:effectLst/>
                        </a:rPr>
                      </a:b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solidFill>
                            <a:schemeClr val="tx1"/>
                          </a:solidFill>
                          <a:effectLst/>
                        </a:rPr>
                        <a:t>Ariba's Service PO functionality will be used to represent demand for Services.</a:t>
                      </a:r>
                      <a:br>
                        <a:rPr lang="en-US" sz="1050" u="none" strike="noStrike" dirty="0">
                          <a:solidFill>
                            <a:schemeClr val="tx1"/>
                          </a:solidFill>
                          <a:effectLst/>
                        </a:rPr>
                      </a:br>
                      <a:r>
                        <a:rPr lang="en-US" sz="1050" u="none" strike="noStrike" dirty="0">
                          <a:solidFill>
                            <a:schemeClr val="tx1"/>
                          </a:solidFill>
                          <a:effectLst/>
                        </a:rPr>
                        <a:t>Enables the use of Service Entry Sheets and sub-lines.</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Requester,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1"/>
                  </a:ext>
                </a:extLst>
              </a:tr>
              <a:tr h="463400">
                <a:tc>
                  <a:txBody>
                    <a:bodyPr/>
                    <a:lstStyle/>
                    <a:p>
                      <a:pPr algn="ctr" fontAlgn="t"/>
                      <a:r>
                        <a:rPr lang="en-US" sz="1050" u="none" strike="noStrike" dirty="0">
                          <a:solidFill>
                            <a:schemeClr val="tx1"/>
                          </a:solidFill>
                          <a:effectLst/>
                        </a:rPr>
                        <a:t>2</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b"/>
                      <a:r>
                        <a:rPr lang="en-US" sz="1050" u="none" strike="noStrike" dirty="0">
                          <a:solidFill>
                            <a:schemeClr val="tx1"/>
                          </a:solidFill>
                          <a:effectLst/>
                        </a:rPr>
                        <a:t>Auto SES below &lt;=$500</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solidFill>
                            <a:schemeClr val="tx1"/>
                          </a:solidFill>
                          <a:effectLst/>
                        </a:rPr>
                        <a:t>Auto</a:t>
                      </a:r>
                      <a:r>
                        <a:rPr lang="en-US" sz="1050" u="none" strike="noStrike" baseline="0" dirty="0">
                          <a:solidFill>
                            <a:schemeClr val="tx1"/>
                          </a:solidFill>
                          <a:effectLst/>
                        </a:rPr>
                        <a:t>matic Service entry sheet will be created in Ariba P2P when the invoice submitted for the PO value less than or equal to $500</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50" u="none" strike="noStrike" dirty="0">
                          <a:solidFill>
                            <a:schemeClr val="tx1"/>
                          </a:solidFill>
                          <a:effectLst/>
                        </a:rPr>
                        <a:t>Requester, Buyer, Supplier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2"/>
                  </a:ext>
                </a:extLst>
              </a:tr>
              <a:tr h="614862">
                <a:tc>
                  <a:txBody>
                    <a:bodyPr/>
                    <a:lstStyle/>
                    <a:p>
                      <a:pPr algn="ctr" fontAlgn="t"/>
                      <a:r>
                        <a:rPr lang="en-US" sz="1050" u="none" strike="noStrike" dirty="0">
                          <a:solidFill>
                            <a:schemeClr val="tx1"/>
                          </a:solidFill>
                          <a:effectLst/>
                        </a:rPr>
                        <a:t>3</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050" u="none" strike="noStrike" dirty="0">
                          <a:solidFill>
                            <a:schemeClr val="tx1"/>
                          </a:solidFill>
                          <a:effectLst/>
                        </a:rPr>
                        <a:t>BPO/Contract</a:t>
                      </a:r>
                      <a:r>
                        <a:rPr lang="en-US" sz="1050" u="none" strike="noStrike" baseline="0" dirty="0">
                          <a:solidFill>
                            <a:schemeClr val="tx1"/>
                          </a:solidFill>
                          <a:effectLst/>
                        </a:rPr>
                        <a:t> for Services</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solidFill>
                            <a:schemeClr val="tx1"/>
                          </a:solidFill>
                          <a:effectLst/>
                        </a:rPr>
                        <a:t>Ariba to represent demand for Services using a no-release Contract or BPO</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Medium</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Requester,</a:t>
                      </a:r>
                      <a:r>
                        <a:rPr lang="en-US" sz="1050" u="none" strike="noStrike" baseline="0" dirty="0">
                          <a:solidFill>
                            <a:schemeClr val="tx1"/>
                          </a:solidFill>
                          <a:effectLst/>
                        </a:rPr>
                        <a:t> Buyer, Supplier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3"/>
                  </a:ext>
                </a:extLst>
              </a:tr>
              <a:tr h="463400">
                <a:tc>
                  <a:txBody>
                    <a:bodyPr/>
                    <a:lstStyle/>
                    <a:p>
                      <a:pPr algn="ctr" fontAlgn="t"/>
                      <a:r>
                        <a:rPr lang="en-US" sz="1050" u="none" strike="noStrike" dirty="0">
                          <a:solidFill>
                            <a:schemeClr val="tx1"/>
                          </a:solidFill>
                          <a:effectLst/>
                        </a:rPr>
                        <a:t>4</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050" u="none" strike="noStrike" dirty="0">
                          <a:solidFill>
                            <a:schemeClr val="tx1"/>
                          </a:solidFill>
                          <a:effectLst/>
                        </a:rPr>
                        <a:t>Maximum limit</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50" u="none" strike="noStrike" dirty="0">
                          <a:solidFill>
                            <a:schemeClr val="tx1"/>
                          </a:solidFill>
                          <a:effectLst/>
                        </a:rPr>
                        <a:t>Overall limits on the service PO to be hidden, when the service order is sent to a supplier enabled on the Ariba Network</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Low</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solidFill>
                            <a:schemeClr val="tx1"/>
                          </a:solidFill>
                          <a:effectLst/>
                        </a:rPr>
                        <a:t>Requester,</a:t>
                      </a:r>
                      <a:r>
                        <a:rPr lang="en-US" sz="1050" u="none" strike="noStrike" baseline="0" dirty="0">
                          <a:solidFill>
                            <a:schemeClr val="tx1"/>
                          </a:solidFill>
                          <a:effectLst/>
                        </a:rPr>
                        <a:t> Buyer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94117778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chemeClr val="bg2"/>
                </a:solidFill>
              </a:rPr>
              <a:t>Payment/Remittance</a:t>
            </a:r>
          </a:p>
        </p:txBody>
      </p:sp>
      <p:sp>
        <p:nvSpPr>
          <p:cNvPr id="6" name="Title 5"/>
          <p:cNvSpPr>
            <a:spLocks noGrp="1"/>
          </p:cNvSpPr>
          <p:nvPr>
            <p:ph type="title"/>
          </p:nvPr>
        </p:nvSpPr>
        <p:spPr/>
        <p:txBody>
          <a:bodyPr/>
          <a:lstStyle/>
          <a:p>
            <a:r>
              <a:rPr lang="en-US" dirty="0"/>
              <a:t>Summary of Key Design Decisions</a:t>
            </a:r>
          </a:p>
        </p:txBody>
      </p:sp>
      <p:sp>
        <p:nvSpPr>
          <p:cNvPr id="4" name="Slide Number Placeholder 3"/>
          <p:cNvSpPr>
            <a:spLocks noGrp="1"/>
          </p:cNvSpPr>
          <p:nvPr>
            <p:ph type="sldNum" sz="quarter" idx="12"/>
          </p:nvPr>
        </p:nvSpPr>
        <p:spPr/>
        <p:txBody>
          <a:bodyPr/>
          <a:lstStyle/>
          <a:p>
            <a:fld id="{1DD1B9A6-A03E-421F-934C-B876C659E09D}" type="slidenum">
              <a:rPr lang="en-US" smtClean="0">
                <a:solidFill>
                  <a:srgbClr val="202020"/>
                </a:solidFill>
              </a:rPr>
              <a:pPr/>
              <a:t>42</a:t>
            </a:fld>
            <a:endParaRPr lang="en-US" dirty="0">
              <a:solidFill>
                <a:srgbClr val="20202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894867460"/>
              </p:ext>
            </p:extLst>
          </p:nvPr>
        </p:nvGraphicFramePr>
        <p:xfrm>
          <a:off x="548002" y="1101404"/>
          <a:ext cx="11304661" cy="3478904"/>
        </p:xfrm>
        <a:graphic>
          <a:graphicData uri="http://schemas.openxmlformats.org/drawingml/2006/table">
            <a:tbl>
              <a:tblPr firstRow="1" bandRow="1">
                <a:tableStyleId>{00A15C55-8517-42AA-B614-E9B94910E393}</a:tableStyleId>
              </a:tblPr>
              <a:tblGrid>
                <a:gridCol w="565574">
                  <a:extLst>
                    <a:ext uri="{9D8B030D-6E8A-4147-A177-3AD203B41FA5}">
                      <a16:colId xmlns:a16="http://schemas.microsoft.com/office/drawing/2014/main" xmlns="" val="20000"/>
                    </a:ext>
                  </a:extLst>
                </a:gridCol>
                <a:gridCol w="1530036">
                  <a:extLst>
                    <a:ext uri="{9D8B030D-6E8A-4147-A177-3AD203B41FA5}">
                      <a16:colId xmlns:a16="http://schemas.microsoft.com/office/drawing/2014/main" xmlns="" val="20001"/>
                    </a:ext>
                  </a:extLst>
                </a:gridCol>
                <a:gridCol w="588475">
                  <a:extLst>
                    <a:ext uri="{9D8B030D-6E8A-4147-A177-3AD203B41FA5}">
                      <a16:colId xmlns:a16="http://schemas.microsoft.com/office/drawing/2014/main" xmlns="" val="20002"/>
                    </a:ext>
                  </a:extLst>
                </a:gridCol>
                <a:gridCol w="566190">
                  <a:extLst>
                    <a:ext uri="{9D8B030D-6E8A-4147-A177-3AD203B41FA5}">
                      <a16:colId xmlns:a16="http://schemas.microsoft.com/office/drawing/2014/main" xmlns="" val="20003"/>
                    </a:ext>
                  </a:extLst>
                </a:gridCol>
                <a:gridCol w="809937">
                  <a:extLst>
                    <a:ext uri="{9D8B030D-6E8A-4147-A177-3AD203B41FA5}">
                      <a16:colId xmlns:a16="http://schemas.microsoft.com/office/drawing/2014/main" xmlns="" val="20004"/>
                    </a:ext>
                  </a:extLst>
                </a:gridCol>
                <a:gridCol w="4467123">
                  <a:extLst>
                    <a:ext uri="{9D8B030D-6E8A-4147-A177-3AD203B41FA5}">
                      <a16:colId xmlns:a16="http://schemas.microsoft.com/office/drawing/2014/main" xmlns="" val="20005"/>
                    </a:ext>
                  </a:extLst>
                </a:gridCol>
                <a:gridCol w="1467617">
                  <a:extLst>
                    <a:ext uri="{9D8B030D-6E8A-4147-A177-3AD203B41FA5}">
                      <a16:colId xmlns:a16="http://schemas.microsoft.com/office/drawing/2014/main" xmlns="" val="20006"/>
                    </a:ext>
                  </a:extLst>
                </a:gridCol>
                <a:gridCol w="1309709">
                  <a:extLst>
                    <a:ext uri="{9D8B030D-6E8A-4147-A177-3AD203B41FA5}">
                      <a16:colId xmlns:a16="http://schemas.microsoft.com/office/drawing/2014/main" xmlns="" val="20007"/>
                    </a:ext>
                  </a:extLst>
                </a:gridCol>
              </a:tblGrid>
              <a:tr h="656115">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ID</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US" sz="1100" u="none" strike="noStrike" dirty="0">
                          <a:solidFill>
                            <a:schemeClr val="tx1"/>
                          </a:solidFill>
                          <a:effectLst/>
                          <a:latin typeface="+mj-lt"/>
                        </a:rPr>
                        <a:t>Key</a:t>
                      </a:r>
                      <a:r>
                        <a:rPr lang="en-US" sz="1100" u="none" strike="noStrike" baseline="0" dirty="0">
                          <a:solidFill>
                            <a:schemeClr val="tx1"/>
                          </a:solidFill>
                          <a:effectLst/>
                          <a:latin typeface="+mj-lt"/>
                        </a:rPr>
                        <a:t> Design Decision</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People</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Process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Technology</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Decisions</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Degree of Impact</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tc>
                  <a:txBody>
                    <a:bodyPr/>
                    <a:lstStyle>
                      <a:lvl1pPr marL="0" algn="l" defTabSz="914400" rtl="0" eaLnBrk="1" latinLnBrk="0" hangingPunct="1">
                        <a:defRPr sz="1800" kern="1200">
                          <a:solidFill>
                            <a:schemeClr val="tx1"/>
                          </a:solidFill>
                          <a:latin typeface="Gotham Book"/>
                        </a:defRPr>
                      </a:lvl1pPr>
                      <a:lvl2pPr marL="457200" algn="l" defTabSz="914400" rtl="0" eaLnBrk="1" latinLnBrk="0" hangingPunct="1">
                        <a:defRPr sz="1800" kern="1200">
                          <a:solidFill>
                            <a:schemeClr val="tx1"/>
                          </a:solidFill>
                          <a:latin typeface="Gotham Book"/>
                        </a:defRPr>
                      </a:lvl2pPr>
                      <a:lvl3pPr marL="914400" algn="l" defTabSz="914400" rtl="0" eaLnBrk="1" latinLnBrk="0" hangingPunct="1">
                        <a:defRPr sz="1800" kern="1200">
                          <a:solidFill>
                            <a:schemeClr val="tx1"/>
                          </a:solidFill>
                          <a:latin typeface="Gotham Book"/>
                        </a:defRPr>
                      </a:lvl3pPr>
                      <a:lvl4pPr marL="1371600" algn="l" defTabSz="914400" rtl="0" eaLnBrk="1" latinLnBrk="0" hangingPunct="1">
                        <a:defRPr sz="1800" kern="1200">
                          <a:solidFill>
                            <a:schemeClr val="tx1"/>
                          </a:solidFill>
                          <a:latin typeface="Gotham Book"/>
                        </a:defRPr>
                      </a:lvl4pPr>
                      <a:lvl5pPr marL="1828800" algn="l" defTabSz="914400" rtl="0" eaLnBrk="1" latinLnBrk="0" hangingPunct="1">
                        <a:defRPr sz="1800" kern="1200">
                          <a:solidFill>
                            <a:schemeClr val="tx1"/>
                          </a:solidFill>
                          <a:latin typeface="Gotham Book"/>
                        </a:defRPr>
                      </a:lvl5pPr>
                      <a:lvl6pPr marL="2286000" algn="l" defTabSz="914400" rtl="0" eaLnBrk="1" latinLnBrk="0" hangingPunct="1">
                        <a:defRPr sz="1800" kern="1200">
                          <a:solidFill>
                            <a:schemeClr val="tx1"/>
                          </a:solidFill>
                          <a:latin typeface="Gotham Book"/>
                        </a:defRPr>
                      </a:lvl6pPr>
                      <a:lvl7pPr marL="2743200" algn="l" defTabSz="914400" rtl="0" eaLnBrk="1" latinLnBrk="0" hangingPunct="1">
                        <a:defRPr sz="1800" kern="1200">
                          <a:solidFill>
                            <a:schemeClr val="tx1"/>
                          </a:solidFill>
                          <a:latin typeface="Gotham Book"/>
                        </a:defRPr>
                      </a:lvl7pPr>
                      <a:lvl8pPr marL="3200400" algn="l" defTabSz="914400" rtl="0" eaLnBrk="1" latinLnBrk="0" hangingPunct="1">
                        <a:defRPr sz="1800" kern="1200">
                          <a:solidFill>
                            <a:schemeClr val="tx1"/>
                          </a:solidFill>
                          <a:latin typeface="Gotham Book"/>
                        </a:defRPr>
                      </a:lvl8pPr>
                      <a:lvl9pPr marL="3657600" algn="l" defTabSz="914400" rtl="0" eaLnBrk="1" latinLnBrk="0" hangingPunct="1">
                        <a:defRPr sz="1800" kern="1200">
                          <a:solidFill>
                            <a:schemeClr val="tx1"/>
                          </a:solidFill>
                          <a:latin typeface="Gotham Book"/>
                        </a:defRPr>
                      </a:lvl9pPr>
                    </a:lstStyle>
                    <a:p>
                      <a:pPr algn="ctr" fontAlgn="t"/>
                      <a:r>
                        <a:rPr lang="en-US" sz="1100" u="none" strike="noStrike" dirty="0">
                          <a:solidFill>
                            <a:schemeClr val="tx1"/>
                          </a:solidFill>
                          <a:effectLst/>
                          <a:latin typeface="+mj-lt"/>
                        </a:rPr>
                        <a:t>Role </a:t>
                      </a:r>
                      <a:endParaRPr lang="en-US" sz="1100" b="1" i="0" u="none" strike="noStrike" dirty="0">
                        <a:solidFill>
                          <a:schemeClr val="tx1"/>
                        </a:solidFill>
                        <a:effectLst/>
                        <a:latin typeface="+mj-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0"/>
                  </a:ext>
                </a:extLst>
              </a:tr>
              <a:tr h="614862">
                <a:tc>
                  <a:txBody>
                    <a:bodyPr/>
                    <a:lstStyle/>
                    <a:p>
                      <a:pPr algn="ctr" fontAlgn="t"/>
                      <a:r>
                        <a:rPr lang="en-US" sz="1050" u="none" strike="noStrike" dirty="0">
                          <a:effectLst/>
                        </a:rPr>
                        <a:t>1</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t"/>
                      <a:r>
                        <a:rPr lang="en-US" sz="1050" u="none" strike="noStrike" dirty="0">
                          <a:effectLst/>
                        </a:rPr>
                        <a:t>Payment remittance information</a:t>
                      </a: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Payment remittance information will be sent from the ECC Payment system to Ariba (AN or P2P)</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Supplier, A/P, Buyer,</a:t>
                      </a:r>
                      <a:r>
                        <a:rPr lang="en-US" sz="1050" u="none" strike="noStrike" baseline="0" dirty="0">
                          <a:effectLst/>
                        </a:rPr>
                        <a:t> Requester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1"/>
                  </a:ext>
                </a:extLst>
              </a:tr>
              <a:tr h="463400">
                <a:tc>
                  <a:txBody>
                    <a:bodyPr/>
                    <a:lstStyle/>
                    <a:p>
                      <a:pPr algn="ctr" fontAlgn="t"/>
                      <a:r>
                        <a:rPr lang="en-US" sz="1050" u="none" strike="noStrike" dirty="0">
                          <a:effectLst/>
                        </a:rPr>
                        <a:t>2</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t"/>
                      <a:r>
                        <a:rPr lang="en-US" sz="1050" u="none" strike="noStrike" dirty="0">
                          <a:effectLst/>
                        </a:rPr>
                        <a:t>Remittance cancellation</a:t>
                      </a: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50" u="none" strike="noStrike" dirty="0">
                          <a:effectLst/>
                        </a:rPr>
                        <a:t>Remittance cancellation will be sent to Ariba</a:t>
                      </a:r>
                      <a:r>
                        <a:rPr lang="en-US" sz="1050" u="none" strike="noStrike" baseline="0" dirty="0">
                          <a:effectLst/>
                        </a:rPr>
                        <a:t> AN and P2P</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Supplier, A/P, Buyer,</a:t>
                      </a:r>
                      <a:r>
                        <a:rPr lang="en-US" sz="1050" u="none" strike="noStrike" baseline="0" dirty="0">
                          <a:effectLst/>
                        </a:rPr>
                        <a:t> Requester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2"/>
                  </a:ext>
                </a:extLst>
              </a:tr>
              <a:tr h="614862">
                <a:tc>
                  <a:txBody>
                    <a:bodyPr/>
                    <a:lstStyle/>
                    <a:p>
                      <a:pPr algn="ctr" fontAlgn="t"/>
                      <a:r>
                        <a:rPr lang="en-US" sz="1050" u="none" strike="noStrike" dirty="0">
                          <a:effectLst/>
                        </a:rPr>
                        <a:t>3</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t"/>
                      <a:r>
                        <a:rPr lang="en-US" sz="1050" u="none" strike="noStrike" dirty="0">
                          <a:effectLst/>
                        </a:rPr>
                        <a:t>Payment</a:t>
                      </a:r>
                      <a:r>
                        <a:rPr lang="en-US" sz="1050" u="none" strike="noStrike" baseline="0" dirty="0">
                          <a:effectLst/>
                        </a:rPr>
                        <a:t> consolidation</a:t>
                      </a:r>
                      <a:r>
                        <a:rPr lang="en-US" sz="1050" u="none" strike="noStrike" dirty="0">
                          <a:effectLst/>
                        </a:rPr>
                        <a:t/>
                      </a:r>
                      <a:br>
                        <a:rPr lang="en-US" sz="1050" u="none" strike="noStrike" dirty="0">
                          <a:effectLst/>
                        </a:rPr>
                      </a:b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Remittance will be consolidated for multiple invoices if the payment system creates</a:t>
                      </a:r>
                      <a:r>
                        <a:rPr lang="en-US" sz="1050" u="none" strike="noStrike" baseline="0" dirty="0">
                          <a:effectLst/>
                        </a:rPr>
                        <a:t> one payment document </a:t>
                      </a:r>
                      <a:r>
                        <a:rPr lang="en-US" sz="1050" u="none" strike="noStrike" dirty="0">
                          <a:effectLst/>
                        </a:rPr>
                        <a:t>referencing multiple invoices</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High</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Supplier, A/P, Buyer,</a:t>
                      </a:r>
                      <a:r>
                        <a:rPr lang="en-US" sz="1050" u="none" strike="noStrike" baseline="0" dirty="0">
                          <a:effectLst/>
                        </a:rPr>
                        <a:t> Requester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3"/>
                  </a:ext>
                </a:extLst>
              </a:tr>
              <a:tr h="463400">
                <a:tc>
                  <a:txBody>
                    <a:bodyPr/>
                    <a:lstStyle/>
                    <a:p>
                      <a:pPr algn="ctr" fontAlgn="t"/>
                      <a:r>
                        <a:rPr lang="en-US" sz="1050" u="none" strike="noStrike" dirty="0">
                          <a:effectLst/>
                        </a:rPr>
                        <a:t>4</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l" fontAlgn="t"/>
                      <a:r>
                        <a:rPr lang="en-US" sz="1050" u="none" strike="noStrike" dirty="0">
                          <a:effectLst/>
                        </a:rPr>
                        <a:t>Payment</a:t>
                      </a:r>
                      <a:r>
                        <a:rPr lang="en-US" sz="1050" u="none" strike="noStrike" baseline="0" dirty="0">
                          <a:effectLst/>
                        </a:rPr>
                        <a:t> net amount on the remittance</a:t>
                      </a:r>
                      <a:endParaRPr lang="en-US" sz="1050" b="0" i="0" u="none" strike="noStrike" dirty="0">
                        <a:solidFill>
                          <a:schemeClr val="bg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algn="ctr" fontAlgn="t"/>
                      <a:r>
                        <a:rPr lang="en-US" sz="1050" u="none" strike="noStrike" dirty="0">
                          <a:effectLst/>
                        </a:rPr>
                        <a:t>Y</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171450" indent="-171450" algn="l" fontAlgn="t">
                        <a:buFont typeface="Arial" panose="020B0604020202020204" pitchFamily="34" charset="0"/>
                        <a:buChar char="•"/>
                      </a:pPr>
                      <a:r>
                        <a:rPr lang="en-US" sz="1050" u="none" strike="noStrike" dirty="0">
                          <a:effectLst/>
                        </a:rPr>
                        <a:t>Vendor can be paid</a:t>
                      </a:r>
                      <a:r>
                        <a:rPr lang="en-US" sz="1050" u="none" strike="noStrike" baseline="0" dirty="0">
                          <a:effectLst/>
                        </a:rPr>
                        <a:t> less </a:t>
                      </a:r>
                      <a:r>
                        <a:rPr lang="en-US" sz="1050" u="none" strike="noStrike" dirty="0">
                          <a:effectLst/>
                        </a:rPr>
                        <a:t>than the amount on the invoice approved in Ariba</a:t>
                      </a:r>
                      <a:r>
                        <a:rPr lang="en-US" sz="1050" u="none" strike="noStrike" baseline="0" dirty="0">
                          <a:effectLst/>
                        </a:rPr>
                        <a:t> from the payment system where -</a:t>
                      </a:r>
                      <a:r>
                        <a:rPr lang="en-US" sz="1050" u="none" strike="noStrike" dirty="0">
                          <a:effectLst/>
                        </a:rPr>
                        <a:t/>
                      </a:r>
                      <a:br>
                        <a:rPr lang="en-US" sz="1050" u="none" strike="noStrike" dirty="0">
                          <a:effectLst/>
                        </a:rPr>
                      </a:br>
                      <a:r>
                        <a:rPr lang="en-US" sz="1050" u="none" strike="noStrike" dirty="0">
                          <a:effectLst/>
                        </a:rPr>
                        <a:t>-</a:t>
                      </a:r>
                      <a:r>
                        <a:rPr lang="en-US" sz="1050" u="none" strike="noStrike" baseline="0" dirty="0">
                          <a:effectLst/>
                        </a:rPr>
                        <a:t> </a:t>
                      </a:r>
                      <a:r>
                        <a:rPr lang="en-US" sz="1050" u="none" strike="noStrike" dirty="0">
                          <a:effectLst/>
                        </a:rPr>
                        <a:t>Tax accrual / Withholding</a:t>
                      </a:r>
                      <a:br>
                        <a:rPr lang="en-US" sz="1050" u="none" strike="noStrike" dirty="0">
                          <a:effectLst/>
                        </a:rPr>
                      </a:br>
                      <a:r>
                        <a:rPr lang="en-US" sz="1050" u="none" strike="noStrike" dirty="0">
                          <a:effectLst/>
                        </a:rPr>
                        <a:t>- Discounts</a:t>
                      </a:r>
                      <a:br>
                        <a:rPr lang="en-US" sz="1050" u="none" strike="noStrike" dirty="0">
                          <a:effectLst/>
                        </a:rPr>
                      </a:br>
                      <a:r>
                        <a:rPr lang="en-US" sz="1050" u="none" strike="noStrike" dirty="0">
                          <a:effectLst/>
                        </a:rPr>
                        <a:t>- Offsetting vendor credits</a:t>
                      </a:r>
                      <a:br>
                        <a:rPr lang="en-US" sz="1050" u="none" strike="noStrike" dirty="0">
                          <a:effectLst/>
                        </a:rPr>
                      </a:br>
                      <a:r>
                        <a:rPr lang="en-US" sz="1050" u="none" strike="noStrike" dirty="0">
                          <a:effectLst/>
                        </a:rPr>
                        <a:t>This</a:t>
                      </a:r>
                      <a:r>
                        <a:rPr lang="en-US" sz="1050" u="none" strike="noStrike" baseline="0" dirty="0">
                          <a:effectLst/>
                        </a:rPr>
                        <a:t> will reflect in the Payment transaction document in Ariba sent from ECC</a:t>
                      </a:r>
                      <a:endParaRPr lang="en-US" sz="1050" b="0" i="0" u="none" strike="noStrike" dirty="0">
                        <a:solidFill>
                          <a:srgbClr val="000000"/>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indent="0" algn="ctr" fontAlgn="t">
                        <a:buFont typeface="Arial" panose="020B0604020202020204" pitchFamily="34" charset="0"/>
                        <a:buNone/>
                      </a:pPr>
                      <a:r>
                        <a:rPr lang="en-US" sz="1050" u="none" strike="noStrike" dirty="0">
                          <a:effectLst/>
                        </a:rPr>
                        <a:t>Medium</a:t>
                      </a:r>
                      <a:endParaRPr lang="en-US" sz="1050" b="0" i="0" u="none" strike="noStrike" dirty="0">
                        <a:solidFill>
                          <a:srgbClr val="000000"/>
                        </a:solidFill>
                        <a:effectLst/>
                        <a:latin typeface="+mn-lt"/>
                        <a:ea typeface="Verdana" panose="020B0604030504040204" pitchFamily="34" charset="0"/>
                        <a:cs typeface="Verdana" panose="020B0604030504040204" pitchFamily="34" charset="0"/>
                      </a:endParaRPr>
                    </a:p>
                  </a:txBody>
                  <a:tcPr marL="9525" marR="9525" marT="9525" marB="0" anchor="ctr"/>
                </a:tc>
                <a:tc>
                  <a:txBody>
                    <a:bodyPr/>
                    <a:lstStyle/>
                    <a:p>
                      <a:pPr marL="0" marR="0" lvl="0" indent="0" algn="ctr"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50" u="none" strike="noStrike" dirty="0">
                          <a:effectLst/>
                        </a:rPr>
                        <a:t>Supplier, A/P, Buyer,</a:t>
                      </a:r>
                      <a:r>
                        <a:rPr lang="en-US" sz="1050" u="none" strike="noStrike" baseline="0" dirty="0">
                          <a:effectLst/>
                        </a:rPr>
                        <a:t> Requester</a:t>
                      </a:r>
                      <a:endParaRPr lang="en-US" sz="1050" b="0" i="0" u="none" strike="noStrike" dirty="0">
                        <a:solidFill>
                          <a:schemeClr val="tx1"/>
                        </a:solidFill>
                        <a:effectLst/>
                        <a:latin typeface="+mn-lt"/>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9483148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txBox="1">
            <a:spLocks/>
          </p:cNvSpPr>
          <p:nvPr/>
        </p:nvSpPr>
        <p:spPr>
          <a:xfrm>
            <a:off x="501650" y="285056"/>
            <a:ext cx="8759619" cy="731838"/>
          </a:xfrm>
          <a:prstGeom prst="rect">
            <a:avLst/>
          </a:prstGeom>
        </p:spPr>
        <p:txBody>
          <a:bodyPr vert="horz" lIns="0" tIns="0" rIns="0" bIns="0" rtlCol="0" anchor="t" anchorCtr="0">
            <a:noAutofit/>
          </a:bodyPr>
          <a:lstStyle>
            <a:lvl1pPr algn="l" defTabSz="914400" rtl="0" eaLnBrk="1" latinLnBrk="0" hangingPunct="1">
              <a:lnSpc>
                <a:spcPct val="110000"/>
              </a:lnSpc>
              <a:spcBef>
                <a:spcPct val="0"/>
              </a:spcBef>
              <a:buNone/>
              <a:defRPr sz="2300" b="0" kern="1200" spc="0" baseline="0">
                <a:solidFill>
                  <a:schemeClr val="bg2"/>
                </a:solidFill>
                <a:latin typeface="+mj-lt"/>
                <a:ea typeface="+mj-ea"/>
                <a:cs typeface="+mj-cs"/>
              </a:defRPr>
            </a:lvl1pPr>
          </a:lstStyle>
          <a:p>
            <a:r>
              <a:rPr lang="en-US" dirty="0" smtClean="0">
                <a:solidFill>
                  <a:schemeClr val="accent5"/>
                </a:solidFill>
              </a:rPr>
              <a:t>Buying Channel Decision Tree</a:t>
            </a:r>
            <a:endParaRPr lang="en-US" dirty="0">
              <a:solidFill>
                <a:schemeClr val="accent5"/>
              </a:solidFill>
            </a:endParaRPr>
          </a:p>
        </p:txBody>
      </p:sp>
      <p:pic>
        <p:nvPicPr>
          <p:cNvPr id="4" name="Picture 3"/>
          <p:cNvPicPr>
            <a:picLocks noChangeAspect="1"/>
          </p:cNvPicPr>
          <p:nvPr/>
        </p:nvPicPr>
        <p:blipFill rotWithShape="1">
          <a:blip r:embed="rId3"/>
          <a:srcRect l="-1321" t="5251" r="1321" b="654"/>
          <a:stretch/>
        </p:blipFill>
        <p:spPr>
          <a:xfrm>
            <a:off x="2052216" y="818039"/>
            <a:ext cx="7594899" cy="5775649"/>
          </a:xfrm>
          <a:prstGeom prst="rect">
            <a:avLst/>
          </a:prstGeom>
        </p:spPr>
      </p:pic>
    </p:spTree>
    <p:extLst>
      <p:ext uri="{BB962C8B-B14F-4D97-AF65-F5344CB8AC3E}">
        <p14:creationId xmlns:p14="http://schemas.microsoft.com/office/powerpoint/2010/main" val="41268992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itle 2"/>
          <p:cNvSpPr>
            <a:spLocks noGrp="1"/>
          </p:cNvSpPr>
          <p:nvPr>
            <p:ph type="title"/>
          </p:nvPr>
        </p:nvSpPr>
        <p:spPr>
          <a:xfrm>
            <a:off x="501650" y="173656"/>
            <a:ext cx="4585505" cy="477945"/>
          </a:xfrm>
        </p:spPr>
        <p:txBody>
          <a:bodyPr/>
          <a:lstStyle/>
          <a:p>
            <a:r>
              <a:rPr lang="en-US" dirty="0">
                <a:solidFill>
                  <a:srgbClr val="00B050"/>
                </a:solidFill>
              </a:rPr>
              <a:t>Buying Channel Decision Tree</a:t>
            </a:r>
            <a:endParaRPr lang="en-US" dirty="0"/>
          </a:p>
        </p:txBody>
      </p:sp>
      <p:sp>
        <p:nvSpPr>
          <p:cNvPr id="4" name="Slide Number Placeholder 3"/>
          <p:cNvSpPr>
            <a:spLocks noGrp="1"/>
          </p:cNvSpPr>
          <p:nvPr>
            <p:ph type="sldNum" sz="quarter" idx="12"/>
          </p:nvPr>
        </p:nvSpPr>
        <p:spPr/>
        <p:txBody>
          <a:bodyPr/>
          <a:lstStyle/>
          <a:p>
            <a:fld id="{1DD1B9A6-A03E-421F-934C-B876C659E09D}" type="slidenum">
              <a:rPr lang="en-US" noProof="0" smtClean="0"/>
              <a:t>44</a:t>
            </a:fld>
            <a:endParaRPr lang="en-US" noProof="0" dirty="0"/>
          </a:p>
        </p:txBody>
      </p:sp>
      <p:pic>
        <p:nvPicPr>
          <p:cNvPr id="5" name="Content Placeholder 3"/>
          <p:cNvPicPr>
            <a:picLocks noChangeAspect="1"/>
          </p:cNvPicPr>
          <p:nvPr/>
        </p:nvPicPr>
        <p:blipFill rotWithShape="1">
          <a:blip r:embed="rId2"/>
          <a:srcRect l="-1321" t="5251" r="1321" b="654"/>
          <a:stretch/>
        </p:blipFill>
        <p:spPr>
          <a:xfrm>
            <a:off x="0" y="613935"/>
            <a:ext cx="12192000" cy="6392171"/>
          </a:xfrm>
          <a:prstGeom prst="rect">
            <a:avLst/>
          </a:prstGeom>
        </p:spPr>
      </p:pic>
    </p:spTree>
    <p:extLst>
      <p:ext uri="{BB962C8B-B14F-4D97-AF65-F5344CB8AC3E}">
        <p14:creationId xmlns:p14="http://schemas.microsoft.com/office/powerpoint/2010/main" val="45384192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Buying channel Decision Tree</a:t>
            </a:r>
            <a:endParaRPr lang="en-US" dirty="0"/>
          </a:p>
        </p:txBody>
      </p:sp>
      <p:sp>
        <p:nvSpPr>
          <p:cNvPr id="4" name="Slide Number Placeholder 3"/>
          <p:cNvSpPr>
            <a:spLocks noGrp="1"/>
          </p:cNvSpPr>
          <p:nvPr>
            <p:ph type="sldNum" sz="quarter" idx="12"/>
          </p:nvPr>
        </p:nvSpPr>
        <p:spPr/>
        <p:txBody>
          <a:bodyPr/>
          <a:lstStyle/>
          <a:p>
            <a:fld id="{1DD1B9A6-A03E-421F-934C-B876C659E09D}" type="slidenum">
              <a:rPr lang="en-US" noProof="0" smtClean="0"/>
              <a:t>45</a:t>
            </a:fld>
            <a:endParaRPr lang="en-US" noProof="0" dirty="0"/>
          </a:p>
        </p:txBody>
      </p:sp>
      <p:sp>
        <p:nvSpPr>
          <p:cNvPr id="6" name="Diamond 5"/>
          <p:cNvSpPr/>
          <p:nvPr/>
        </p:nvSpPr>
        <p:spPr>
          <a:xfrm>
            <a:off x="2771660" y="1610609"/>
            <a:ext cx="1583636" cy="693495"/>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Supplier </a:t>
            </a:r>
            <a:r>
              <a:rPr lang="en-US" sz="900" dirty="0" smtClean="0">
                <a:solidFill>
                  <a:schemeClr val="tx1"/>
                </a:solidFill>
              </a:rPr>
              <a:t>in Vendor Master</a:t>
            </a:r>
          </a:p>
        </p:txBody>
      </p:sp>
      <p:sp>
        <p:nvSpPr>
          <p:cNvPr id="17" name="Flowchart: Off-page Connector 16"/>
          <p:cNvSpPr/>
          <p:nvPr/>
        </p:nvSpPr>
        <p:spPr>
          <a:xfrm>
            <a:off x="1668835" y="1698729"/>
            <a:ext cx="784774" cy="541565"/>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18" name="Flowchart: Off-page Connector 17"/>
          <p:cNvSpPr/>
          <p:nvPr/>
        </p:nvSpPr>
        <p:spPr>
          <a:xfrm>
            <a:off x="11244469" y="1057982"/>
            <a:ext cx="947531" cy="7818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19" name="Flowchart: Off-page Connector 18"/>
          <p:cNvSpPr/>
          <p:nvPr/>
        </p:nvSpPr>
        <p:spPr>
          <a:xfrm>
            <a:off x="10224051" y="1610609"/>
            <a:ext cx="947531" cy="7818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0" name="Flowchart: Document 19"/>
          <p:cNvSpPr/>
          <p:nvPr/>
        </p:nvSpPr>
        <p:spPr>
          <a:xfrm>
            <a:off x="11324341" y="5281825"/>
            <a:ext cx="1007165" cy="784121"/>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1" name="Flowchart: Document 20"/>
          <p:cNvSpPr/>
          <p:nvPr/>
        </p:nvSpPr>
        <p:spPr>
          <a:xfrm>
            <a:off x="11244469" y="1871307"/>
            <a:ext cx="1007165" cy="784121"/>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2" name="Flowchart: Document 21"/>
          <p:cNvSpPr/>
          <p:nvPr/>
        </p:nvSpPr>
        <p:spPr>
          <a:xfrm>
            <a:off x="11258233" y="1935705"/>
            <a:ext cx="1007165" cy="784121"/>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4" name="Flowchart: Document 23"/>
          <p:cNvSpPr/>
          <p:nvPr/>
        </p:nvSpPr>
        <p:spPr>
          <a:xfrm>
            <a:off x="10327222" y="5913732"/>
            <a:ext cx="1007165" cy="784121"/>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5" name="Hexagon 24"/>
          <p:cNvSpPr/>
          <p:nvPr/>
        </p:nvSpPr>
        <p:spPr>
          <a:xfrm>
            <a:off x="831883" y="6317178"/>
            <a:ext cx="1099930" cy="94821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6" name="Flowchart: Predefined Process 25"/>
          <p:cNvSpPr/>
          <p:nvPr/>
        </p:nvSpPr>
        <p:spPr>
          <a:xfrm>
            <a:off x="10642708" y="4238456"/>
            <a:ext cx="1285461" cy="715619"/>
          </a:xfrm>
          <a:prstGeom prst="flowChartPredefinedProcess">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7" name="Flowchart: Predefined Process 26"/>
          <p:cNvSpPr/>
          <p:nvPr/>
        </p:nvSpPr>
        <p:spPr>
          <a:xfrm>
            <a:off x="9412356" y="700173"/>
            <a:ext cx="1285461" cy="715619"/>
          </a:xfrm>
          <a:prstGeom prst="flowChartPredefinedProcess">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8" name="Flowchart: Document 27"/>
          <p:cNvSpPr/>
          <p:nvPr/>
        </p:nvSpPr>
        <p:spPr>
          <a:xfrm>
            <a:off x="11334387" y="2309193"/>
            <a:ext cx="1007165" cy="784121"/>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29" name="Rectangle 28"/>
          <p:cNvSpPr/>
          <p:nvPr/>
        </p:nvSpPr>
        <p:spPr>
          <a:xfrm>
            <a:off x="11002556" y="3287423"/>
            <a:ext cx="1325217" cy="722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30" name="Diamond 29"/>
          <p:cNvSpPr/>
          <p:nvPr/>
        </p:nvSpPr>
        <p:spPr>
          <a:xfrm>
            <a:off x="6522959" y="2549643"/>
            <a:ext cx="1583636"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32" name="Diamond 31"/>
          <p:cNvSpPr/>
          <p:nvPr/>
        </p:nvSpPr>
        <p:spPr>
          <a:xfrm>
            <a:off x="4700788" y="594486"/>
            <a:ext cx="1395211"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33" name="Diamond 32"/>
          <p:cNvSpPr/>
          <p:nvPr/>
        </p:nvSpPr>
        <p:spPr>
          <a:xfrm>
            <a:off x="4591876" y="1533380"/>
            <a:ext cx="1583636"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34" name="Diamond 33"/>
          <p:cNvSpPr/>
          <p:nvPr/>
        </p:nvSpPr>
        <p:spPr>
          <a:xfrm>
            <a:off x="0" y="3279675"/>
            <a:ext cx="1378783" cy="737740"/>
          </a:xfrm>
          <a:prstGeom prst="diamond">
            <a:avLst/>
          </a:prstGeom>
          <a:solidFill>
            <a:schemeClr val="accent6"/>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35" name="Diamond 34"/>
          <p:cNvSpPr/>
          <p:nvPr/>
        </p:nvSpPr>
        <p:spPr>
          <a:xfrm>
            <a:off x="6493563" y="1533380"/>
            <a:ext cx="1583636"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36" name="Diamond 35"/>
          <p:cNvSpPr/>
          <p:nvPr/>
        </p:nvSpPr>
        <p:spPr>
          <a:xfrm>
            <a:off x="2771660" y="2665012"/>
            <a:ext cx="1502167"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38" name="Diamond 37"/>
          <p:cNvSpPr/>
          <p:nvPr/>
        </p:nvSpPr>
        <p:spPr>
          <a:xfrm>
            <a:off x="4606575" y="2655428"/>
            <a:ext cx="1583636"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39" name="Flowchart: Off-page Connector 38"/>
          <p:cNvSpPr/>
          <p:nvPr/>
        </p:nvSpPr>
        <p:spPr>
          <a:xfrm>
            <a:off x="3130356" y="3778502"/>
            <a:ext cx="784774" cy="541565"/>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40" name="Diamond 39"/>
          <p:cNvSpPr/>
          <p:nvPr/>
        </p:nvSpPr>
        <p:spPr>
          <a:xfrm>
            <a:off x="4606575" y="4238456"/>
            <a:ext cx="1583636"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41" name="Flowchart: Off-page Connector 40"/>
          <p:cNvSpPr/>
          <p:nvPr/>
        </p:nvSpPr>
        <p:spPr>
          <a:xfrm>
            <a:off x="8528612" y="1729555"/>
            <a:ext cx="784774" cy="541565"/>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42" name="Diamond 41"/>
          <p:cNvSpPr/>
          <p:nvPr/>
        </p:nvSpPr>
        <p:spPr>
          <a:xfrm>
            <a:off x="6675359" y="4390856"/>
            <a:ext cx="1583636" cy="737740"/>
          </a:xfrm>
          <a:prstGeom prst="diamond">
            <a:avLst/>
          </a:prstGeom>
          <a:solidFill>
            <a:schemeClr val="accent6"/>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43" name="Flowchart: Document 42"/>
          <p:cNvSpPr/>
          <p:nvPr/>
        </p:nvSpPr>
        <p:spPr>
          <a:xfrm>
            <a:off x="1604022" y="3353338"/>
            <a:ext cx="1007165" cy="556781"/>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44" name="Flowchart: Document 43"/>
          <p:cNvSpPr/>
          <p:nvPr/>
        </p:nvSpPr>
        <p:spPr>
          <a:xfrm>
            <a:off x="195558" y="4390856"/>
            <a:ext cx="1007165" cy="550120"/>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45" name="Flowchart: Document 44"/>
          <p:cNvSpPr/>
          <p:nvPr/>
        </p:nvSpPr>
        <p:spPr>
          <a:xfrm>
            <a:off x="195558" y="2536173"/>
            <a:ext cx="1007165" cy="556781"/>
          </a:xfrm>
          <a:prstGeom prst="flowChartDocumen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endParaRPr lang="en-US" dirty="0" smtClean="0">
              <a:solidFill>
                <a:schemeClr val="tx1"/>
              </a:solidFill>
            </a:endParaRPr>
          </a:p>
        </p:txBody>
      </p:sp>
      <p:sp>
        <p:nvSpPr>
          <p:cNvPr id="46" name="Diamond 45"/>
          <p:cNvSpPr/>
          <p:nvPr/>
        </p:nvSpPr>
        <p:spPr>
          <a:xfrm>
            <a:off x="1481283" y="5579438"/>
            <a:ext cx="1583636"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
        <p:nvSpPr>
          <p:cNvPr id="47" name="Diamond 46"/>
          <p:cNvSpPr/>
          <p:nvPr/>
        </p:nvSpPr>
        <p:spPr>
          <a:xfrm>
            <a:off x="2771660" y="4889580"/>
            <a:ext cx="1583636" cy="737740"/>
          </a:xfrm>
          <a:prstGeom prst="diamond">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US" sz="900" dirty="0" smtClean="0">
                <a:solidFill>
                  <a:schemeClr val="tx1"/>
                </a:solidFill>
              </a:rPr>
              <a:t>Need PO?</a:t>
            </a:r>
          </a:p>
        </p:txBody>
      </p:sp>
    </p:spTree>
    <p:extLst>
      <p:ext uri="{BB962C8B-B14F-4D97-AF65-F5344CB8AC3E}">
        <p14:creationId xmlns:p14="http://schemas.microsoft.com/office/powerpoint/2010/main" val="40233241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Image result for no cell phone image"/>
          <p:cNvPicPr>
            <a:picLocks noChangeAspect="1" noChangeArrowheads="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139621" y="2591761"/>
            <a:ext cx="648586" cy="69968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2000" b="1" dirty="0"/>
              <a:t>Housekeeping</a:t>
            </a:r>
          </a:p>
        </p:txBody>
      </p:sp>
      <p:grpSp>
        <p:nvGrpSpPr>
          <p:cNvPr id="4" name="Group 3"/>
          <p:cNvGrpSpPr/>
          <p:nvPr/>
        </p:nvGrpSpPr>
        <p:grpSpPr>
          <a:xfrm>
            <a:off x="2038369" y="1286877"/>
            <a:ext cx="7706335" cy="5071730"/>
            <a:chOff x="347953" y="2202977"/>
            <a:chExt cx="5674134" cy="4094040"/>
          </a:xfrm>
        </p:grpSpPr>
        <p:sp>
          <p:nvSpPr>
            <p:cNvPr id="5" name="TextBox 4"/>
            <p:cNvSpPr txBox="1"/>
            <p:nvPr/>
          </p:nvSpPr>
          <p:spPr>
            <a:xfrm>
              <a:off x="992887" y="5565497"/>
              <a:ext cx="5029200" cy="731520"/>
            </a:xfrm>
            <a:prstGeom prst="roundRect">
              <a:avLst/>
            </a:prstGeom>
            <a:solidFill>
              <a:schemeClr val="accent6">
                <a:lumMod val="60000"/>
                <a:lumOff val="40000"/>
                <a:alpha val="60000"/>
              </a:schemeClr>
            </a:solidFill>
          </p:spPr>
          <p:txBody>
            <a:bodyPr wrap="square" lIns="365760" rtlCol="0" anchor="ctr">
              <a:noAutofit/>
            </a:bodyPr>
            <a:lstStyle/>
            <a:p>
              <a:r>
                <a:rPr lang="en-US" sz="1600" dirty="0">
                  <a:ea typeface="Verdana" pitchFamily="34" charset="0"/>
                  <a:cs typeface="Verdana" pitchFamily="34" charset="0"/>
                </a:rPr>
                <a:t>Note the Restroom and Emergency Exit locations</a:t>
              </a:r>
            </a:p>
          </p:txBody>
        </p:sp>
        <p:sp>
          <p:nvSpPr>
            <p:cNvPr id="6" name="TextBox 5"/>
            <p:cNvSpPr txBox="1"/>
            <p:nvPr/>
          </p:nvSpPr>
          <p:spPr>
            <a:xfrm>
              <a:off x="961572" y="2396599"/>
              <a:ext cx="5029200" cy="731520"/>
            </a:xfrm>
            <a:prstGeom prst="roundRect">
              <a:avLst/>
            </a:prstGeom>
            <a:solidFill>
              <a:schemeClr val="accent6">
                <a:lumMod val="60000"/>
                <a:lumOff val="40000"/>
                <a:alpha val="60000"/>
              </a:schemeClr>
            </a:solidFill>
          </p:spPr>
          <p:txBody>
            <a:bodyPr wrap="square" lIns="365760" rtlCol="0" anchor="ctr">
              <a:noAutofit/>
            </a:bodyPr>
            <a:lstStyle>
              <a:defPPr>
                <a:defRPr lang="en-US"/>
              </a:defPPr>
              <a:lvl1pPr>
                <a:defRPr sz="1600"/>
              </a:lvl1pPr>
            </a:lstStyle>
            <a:p>
              <a:r>
                <a:rPr lang="en-US" dirty="0"/>
                <a:t>Use your breaks effectively and return to the class on time</a:t>
              </a:r>
            </a:p>
          </p:txBody>
        </p:sp>
        <p:sp>
          <p:nvSpPr>
            <p:cNvPr id="7" name="TextBox 6"/>
            <p:cNvSpPr txBox="1"/>
            <p:nvPr/>
          </p:nvSpPr>
          <p:spPr>
            <a:xfrm>
              <a:off x="961572" y="3188824"/>
              <a:ext cx="5029200" cy="731520"/>
            </a:xfrm>
            <a:prstGeom prst="roundRect">
              <a:avLst/>
            </a:prstGeom>
            <a:solidFill>
              <a:schemeClr val="accent6">
                <a:lumMod val="60000"/>
                <a:lumOff val="40000"/>
                <a:alpha val="60000"/>
              </a:schemeClr>
            </a:solidFill>
          </p:spPr>
          <p:txBody>
            <a:bodyPr wrap="square" lIns="365760" rtlCol="0" anchor="ctr">
              <a:noAutofit/>
            </a:bodyPr>
            <a:lstStyle>
              <a:defPPr>
                <a:defRPr lang="en-US"/>
              </a:defPPr>
              <a:lvl1pPr>
                <a:defRPr sz="1600"/>
              </a:lvl1pPr>
            </a:lstStyle>
            <a:p>
              <a:r>
                <a:rPr lang="en-GB" dirty="0"/>
                <a:t>Switch your cell phones to silent mode </a:t>
              </a:r>
            </a:p>
          </p:txBody>
        </p:sp>
        <p:sp>
          <p:nvSpPr>
            <p:cNvPr id="8" name="TextBox 7"/>
            <p:cNvSpPr txBox="1"/>
            <p:nvPr/>
          </p:nvSpPr>
          <p:spPr>
            <a:xfrm>
              <a:off x="961572" y="3981048"/>
              <a:ext cx="5029200" cy="731520"/>
            </a:xfrm>
            <a:prstGeom prst="roundRect">
              <a:avLst/>
            </a:prstGeom>
            <a:solidFill>
              <a:schemeClr val="accent6">
                <a:lumMod val="60000"/>
                <a:lumOff val="40000"/>
                <a:alpha val="60000"/>
              </a:schemeClr>
            </a:solidFill>
          </p:spPr>
          <p:txBody>
            <a:bodyPr wrap="square" lIns="365760" rtlCol="0" anchor="ctr">
              <a:noAutofit/>
            </a:bodyPr>
            <a:lstStyle>
              <a:defPPr>
                <a:defRPr lang="en-US"/>
              </a:defPPr>
              <a:lvl1pPr>
                <a:defRPr sz="1600"/>
              </a:lvl1pPr>
            </a:lstStyle>
            <a:p>
              <a:r>
                <a:rPr lang="en-GB" dirty="0"/>
                <a:t>Use your computers for exercises and assessments only, if needed</a:t>
              </a:r>
            </a:p>
          </p:txBody>
        </p:sp>
        <p:sp>
          <p:nvSpPr>
            <p:cNvPr id="9" name="TextBox 8"/>
            <p:cNvSpPr txBox="1"/>
            <p:nvPr/>
          </p:nvSpPr>
          <p:spPr>
            <a:xfrm>
              <a:off x="961572" y="4773273"/>
              <a:ext cx="5029200" cy="731520"/>
            </a:xfrm>
            <a:prstGeom prst="roundRect">
              <a:avLst/>
            </a:prstGeom>
            <a:solidFill>
              <a:schemeClr val="accent6">
                <a:lumMod val="60000"/>
                <a:lumOff val="40000"/>
                <a:alpha val="60000"/>
              </a:schemeClr>
            </a:solidFill>
          </p:spPr>
          <p:txBody>
            <a:bodyPr wrap="square" lIns="365760" rtlCol="0" anchor="ctr">
              <a:noAutofit/>
            </a:bodyPr>
            <a:lstStyle>
              <a:defPPr>
                <a:defRPr lang="en-US"/>
              </a:defPPr>
              <a:lvl1pPr>
                <a:defRPr sz="1600"/>
              </a:lvl1pPr>
            </a:lstStyle>
            <a:p>
              <a:r>
                <a:rPr lang="en-US" dirty="0">
                  <a:ea typeface="Verdana" pitchFamily="34" charset="0"/>
                  <a:cs typeface="Verdana" pitchFamily="34" charset="0"/>
                </a:rPr>
                <a:t>Listen actively, participate, and ask questions</a:t>
              </a:r>
            </a:p>
          </p:txBody>
        </p:sp>
        <p:pic>
          <p:nvPicPr>
            <p:cNvPr id="10" name="Picture 4" descr="C:\Users\amittal\Desktop\png7\male_user_comment.png"/>
            <p:cNvPicPr>
              <a:picLocks noChangeAspect="1" noChangeArrowheads="1"/>
            </p:cNvPicPr>
            <p:nvPr>
              <p:custDataLst>
                <p:tags r:id="rId1"/>
              </p:custDataLst>
            </p:nvPr>
          </p:nvPicPr>
          <p:blipFill>
            <a:blip r:embed="rId7" cstate="print"/>
            <a:srcRect/>
            <a:stretch>
              <a:fillRect/>
            </a:stretch>
          </p:blipFill>
          <p:spPr bwMode="auto">
            <a:xfrm>
              <a:off x="358590" y="4832244"/>
              <a:ext cx="659323" cy="659322"/>
            </a:xfrm>
            <a:prstGeom prst="rect">
              <a:avLst/>
            </a:prstGeom>
            <a:noFill/>
            <a:ln w="9525">
              <a:noFill/>
              <a:miter lim="800000"/>
              <a:headEnd/>
              <a:tailEnd/>
            </a:ln>
          </p:spPr>
        </p:pic>
        <p:pic>
          <p:nvPicPr>
            <p:cNvPr id="11" name="Picture 5"/>
            <p:cNvPicPr>
              <a:picLocks noChangeAspect="1" noChangeArrowheads="1"/>
            </p:cNvPicPr>
            <p:nvPr>
              <p:custDataLst>
                <p:tags r:id="rId2"/>
              </p:custDataLst>
            </p:nvPr>
          </p:nvPicPr>
          <p:blipFill>
            <a:blip r:embed="rId8" cstate="print"/>
            <a:srcRect/>
            <a:stretch>
              <a:fillRect/>
            </a:stretch>
          </p:blipFill>
          <p:spPr bwMode="auto">
            <a:xfrm>
              <a:off x="457258" y="2202977"/>
              <a:ext cx="491936" cy="731520"/>
            </a:xfrm>
            <a:prstGeom prst="rect">
              <a:avLst/>
            </a:prstGeom>
            <a:noFill/>
            <a:ln w="9525">
              <a:noFill/>
              <a:miter lim="800000"/>
              <a:headEnd/>
              <a:tailEnd/>
            </a:ln>
          </p:spPr>
        </p:pic>
        <p:pic>
          <p:nvPicPr>
            <p:cNvPr id="12" name="Picture 5" descr="https://encrypted-tbn1.gstatic.com/images?q=tbn:ANd9GcSNJgC2j65ZPnXJWiR_1_EXYbjOQ8NnnLOheSF8i6L9ic_UgRxm"/>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953" y="5673368"/>
              <a:ext cx="763851" cy="5721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amittal\Desktop\png7\computer_delete.png"/>
            <p:cNvPicPr>
              <a:picLocks noChangeAspect="1" noChangeArrowheads="1"/>
            </p:cNvPicPr>
            <p:nvPr>
              <p:custDataLst>
                <p:tags r:id="rId3"/>
              </p:custDataLst>
            </p:nvPr>
          </p:nvPicPr>
          <p:blipFill>
            <a:blip r:embed="rId10" cstate="print"/>
            <a:srcRect/>
            <a:stretch>
              <a:fillRect/>
            </a:stretch>
          </p:blipFill>
          <p:spPr bwMode="auto">
            <a:xfrm>
              <a:off x="477940" y="4142800"/>
              <a:ext cx="406458" cy="406458"/>
            </a:xfrm>
            <a:prstGeom prst="rect">
              <a:avLst/>
            </a:prstGeom>
            <a:noFill/>
            <a:ln w="9525">
              <a:noFill/>
              <a:miter lim="800000"/>
              <a:headEnd/>
              <a:tailEnd/>
            </a:ln>
          </p:spPr>
        </p:pic>
      </p:grpSp>
      <p:sp>
        <p:nvSpPr>
          <p:cNvPr id="16" name="Text Placeholder 1"/>
          <p:cNvSpPr>
            <a:spLocks noGrp="1"/>
          </p:cNvSpPr>
          <p:nvPr>
            <p:ph type="body" sz="quarter" idx="13"/>
          </p:nvPr>
        </p:nvSpPr>
        <p:spPr>
          <a:xfrm>
            <a:off x="501650" y="651600"/>
            <a:ext cx="11188700" cy="757255"/>
          </a:xfrm>
        </p:spPr>
        <p:txBody>
          <a:bodyPr/>
          <a:lstStyle/>
          <a:p>
            <a:r>
              <a:rPr lang="en-US" sz="1600" dirty="0" smtClean="0">
                <a:solidFill>
                  <a:schemeClr val="tx1"/>
                </a:solidFill>
              </a:rPr>
              <a:t>Before </a:t>
            </a:r>
            <a:r>
              <a:rPr lang="en-US" sz="1600" dirty="0">
                <a:solidFill>
                  <a:schemeClr val="tx1"/>
                </a:solidFill>
              </a:rPr>
              <a:t>we begin, let’s talk about expectations to make sure we all get the most out of this training course.</a:t>
            </a:r>
          </a:p>
        </p:txBody>
      </p:sp>
    </p:spTree>
    <p:extLst>
      <p:ext uri="{BB962C8B-B14F-4D97-AF65-F5344CB8AC3E}">
        <p14:creationId xmlns:p14="http://schemas.microsoft.com/office/powerpoint/2010/main" val="325599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02920" y="320040"/>
            <a:ext cx="4115765" cy="1143610"/>
          </a:xfrm>
        </p:spPr>
        <p:txBody>
          <a:bodyPr anchor="t" anchorCtr="0"/>
          <a:lstStyle/>
          <a:p>
            <a:r>
              <a:rPr lang="en-US" sz="2000" b="1" smtClean="0"/>
              <a:t>Course Objectives</a:t>
            </a:r>
            <a:endParaRPr lang="nl-NL" sz="2000" b="1" dirty="0"/>
          </a:p>
        </p:txBody>
      </p:sp>
      <p:sp>
        <p:nvSpPr>
          <p:cNvPr id="4" name="Tijdelijke aanduiding voor tekst 3"/>
          <p:cNvSpPr>
            <a:spLocks noGrp="1"/>
          </p:cNvSpPr>
          <p:nvPr>
            <p:ph type="body" sz="quarter" idx="14"/>
          </p:nvPr>
        </p:nvSpPr>
        <p:spPr>
          <a:xfrm>
            <a:off x="502958" y="1857228"/>
            <a:ext cx="4472695" cy="564610"/>
          </a:xfrm>
        </p:spPr>
        <p:txBody>
          <a:bodyPr/>
          <a:lstStyle/>
          <a:p>
            <a:r>
              <a:rPr lang="en-US" sz="1600" dirty="0" smtClean="0"/>
              <a:t>After completing this course, you will be able to:</a:t>
            </a:r>
            <a:endParaRPr lang="en-US" sz="1600" dirty="0"/>
          </a:p>
        </p:txBody>
      </p:sp>
      <p:sp>
        <p:nvSpPr>
          <p:cNvPr id="8" name="Tijdelijke aanduiding voor dianummer 7"/>
          <p:cNvSpPr>
            <a:spLocks noGrp="1"/>
          </p:cNvSpPr>
          <p:nvPr>
            <p:ph type="sldNum" sz="quarter" idx="4294967295"/>
          </p:nvPr>
        </p:nvSpPr>
        <p:spPr>
          <a:xfrm>
            <a:off x="11533258" y="6387076"/>
            <a:ext cx="263814" cy="141086"/>
          </a:xfrm>
          <a:prstGeom prst="rect">
            <a:avLst/>
          </a:prstGeom>
        </p:spPr>
        <p:txBody>
          <a:bodyPr/>
          <a:lstStyle/>
          <a:p>
            <a:fld id="{1DD1B9A6-A03E-421F-934C-B876C659E09D}" type="slidenum">
              <a:rPr lang="en-US" noProof="0" smtClean="0"/>
              <a:t>6</a:t>
            </a:fld>
            <a:endParaRPr lang="en-US" noProof="0" dirty="0"/>
          </a:p>
        </p:txBody>
      </p:sp>
      <p:sp>
        <p:nvSpPr>
          <p:cNvPr id="7" name="Tijdelijke aanduiding voor verticale tekst 5"/>
          <p:cNvSpPr>
            <a:spLocks noGrp="1"/>
          </p:cNvSpPr>
          <p:nvPr>
            <p:ph type="body" orient="vert" idx="1"/>
          </p:nvPr>
        </p:nvSpPr>
        <p:spPr>
          <a:xfrm>
            <a:off x="5906250" y="1807800"/>
            <a:ext cx="5758915" cy="3719807"/>
          </a:xfrm>
        </p:spPr>
        <p:txBody>
          <a:bodyPr/>
          <a:lstStyle/>
          <a:p>
            <a:pPr lvl="0"/>
            <a:r>
              <a:rPr lang="en-US" sz="1400" dirty="0" smtClean="0"/>
              <a:t>Explain the buyer responsibilities</a:t>
            </a:r>
          </a:p>
          <a:p>
            <a:pPr lvl="0"/>
            <a:endParaRPr lang="en-GB" sz="1400" dirty="0" smtClean="0"/>
          </a:p>
          <a:p>
            <a:pPr lvl="0"/>
            <a:r>
              <a:rPr lang="en-US" sz="1400" dirty="0" smtClean="0"/>
              <a:t>Manage approval queue</a:t>
            </a:r>
          </a:p>
          <a:p>
            <a:pPr lvl="0"/>
            <a:endParaRPr lang="en-US" sz="1400" dirty="0" smtClean="0"/>
          </a:p>
          <a:p>
            <a:pPr lvl="0"/>
            <a:r>
              <a:rPr lang="en-US" sz="1400" dirty="0" smtClean="0"/>
              <a:t>Review catalogs and contracts</a:t>
            </a:r>
          </a:p>
          <a:p>
            <a:pPr lvl="0"/>
            <a:endParaRPr lang="en-GB" sz="1400" dirty="0" smtClean="0"/>
          </a:p>
          <a:p>
            <a:pPr lvl="0"/>
            <a:r>
              <a:rPr lang="en-US" sz="1400" dirty="0" smtClean="0"/>
              <a:t>Create collaborative requisition</a:t>
            </a:r>
          </a:p>
          <a:p>
            <a:pPr lvl="0"/>
            <a:endParaRPr lang="en-US" sz="1400" dirty="0"/>
          </a:p>
          <a:p>
            <a:pPr lvl="0"/>
            <a:endParaRPr lang="en-US" sz="1400" dirty="0" smtClean="0"/>
          </a:p>
          <a:p>
            <a:pPr fontAlgn="ctr"/>
            <a:endParaRPr lang="en-US" sz="1400" dirty="0" smtClean="0">
              <a:solidFill>
                <a:schemeClr val="tx1"/>
              </a:solidFill>
            </a:endParaRPr>
          </a:p>
          <a:p>
            <a:pPr fontAlgn="ctr"/>
            <a:endParaRPr lang="en-US" sz="1400" dirty="0" smtClean="0">
              <a:solidFill>
                <a:schemeClr val="tx1"/>
              </a:solidFill>
            </a:endParaRPr>
          </a:p>
          <a:p>
            <a:pPr fontAlgn="ctr"/>
            <a:endParaRPr lang="en-US" sz="1400" dirty="0">
              <a:solidFill>
                <a:schemeClr val="tx1"/>
              </a:solidFill>
            </a:endParaRPr>
          </a:p>
        </p:txBody>
      </p:sp>
    </p:spTree>
    <p:extLst>
      <p:ext uri="{BB962C8B-B14F-4D97-AF65-F5344CB8AC3E}">
        <p14:creationId xmlns:p14="http://schemas.microsoft.com/office/powerpoint/2010/main" val="3595714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Agenda</a:t>
            </a:r>
            <a:endParaRPr lang="en-US" sz="2000" b="1" dirty="0"/>
          </a:p>
        </p:txBody>
      </p:sp>
      <p:graphicFrame>
        <p:nvGraphicFramePr>
          <p:cNvPr id="4" name="Content Placeholder 7"/>
          <p:cNvGraphicFramePr>
            <a:graphicFrameLocks/>
          </p:cNvGraphicFramePr>
          <p:nvPr>
            <p:extLst>
              <p:ext uri="{D42A27DB-BD31-4B8C-83A1-F6EECF244321}">
                <p14:modId xmlns:p14="http://schemas.microsoft.com/office/powerpoint/2010/main" val="156788970"/>
              </p:ext>
            </p:extLst>
          </p:nvPr>
        </p:nvGraphicFramePr>
        <p:xfrm>
          <a:off x="1985212" y="1167905"/>
          <a:ext cx="8229598" cy="2724212"/>
        </p:xfrm>
        <a:graphic>
          <a:graphicData uri="http://schemas.openxmlformats.org/drawingml/2006/table">
            <a:tbl>
              <a:tblPr>
                <a:effectLst>
                  <a:innerShdw blurRad="114300">
                    <a:prstClr val="black"/>
                  </a:innerShdw>
                </a:effectLst>
                <a:tableStyleId>{5C22544A-7EE6-4342-B048-85BDC9FD1C3A}</a:tableStyleId>
              </a:tblPr>
              <a:tblGrid>
                <a:gridCol w="5191743">
                  <a:extLst>
                    <a:ext uri="{9D8B030D-6E8A-4147-A177-3AD203B41FA5}">
                      <a16:colId xmlns:a16="http://schemas.microsoft.com/office/drawing/2014/main" xmlns="" val="20000"/>
                    </a:ext>
                  </a:extLst>
                </a:gridCol>
                <a:gridCol w="3037855">
                  <a:extLst>
                    <a:ext uri="{9D8B030D-6E8A-4147-A177-3AD203B41FA5}">
                      <a16:colId xmlns:a16="http://schemas.microsoft.com/office/drawing/2014/main" xmlns="" val="20001"/>
                    </a:ext>
                  </a:extLst>
                </a:gridCol>
              </a:tblGrid>
              <a:tr h="366823">
                <a:tc>
                  <a:txBody>
                    <a:bodyPr/>
                    <a:lstStyle/>
                    <a:p>
                      <a:pPr algn="ctr" fontAlgn="b"/>
                      <a:r>
                        <a:rPr lang="en-US" sz="1600" b="1" u="none" strike="noStrike" dirty="0">
                          <a:solidFill>
                            <a:schemeClr val="bg1"/>
                          </a:solidFill>
                          <a:effectLst/>
                          <a:latin typeface="Gotham"/>
                        </a:rPr>
                        <a:t>Section</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600" b="1" u="none" strike="noStrike" dirty="0">
                          <a:solidFill>
                            <a:schemeClr val="bg1"/>
                          </a:solidFill>
                          <a:effectLst/>
                          <a:latin typeface="Gotham"/>
                        </a:rPr>
                        <a:t>Timing</a:t>
                      </a:r>
                      <a:endParaRPr lang="en-US" sz="1600" b="1" i="0" u="none" strike="noStrike" dirty="0">
                        <a:solidFill>
                          <a:schemeClr val="bg1"/>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366823">
                <a:tc>
                  <a:txBody>
                    <a:bodyPr/>
                    <a:lstStyle/>
                    <a:p>
                      <a:pPr algn="l" fontAlgn="b"/>
                      <a:r>
                        <a:rPr lang="en-US" sz="1600" u="none" strike="noStrike" dirty="0" smtClean="0">
                          <a:effectLst/>
                          <a:latin typeface="Gotham"/>
                        </a:rPr>
                        <a:t>Assemble &amp; Welcome</a:t>
                      </a:r>
                      <a:endParaRPr lang="en-US" sz="1600" b="0" i="0" u="none" strike="noStrike" dirty="0">
                        <a:solidFill>
                          <a:srgbClr val="000000"/>
                        </a:solidFill>
                        <a:effectLst/>
                        <a:latin typeface="Gotham"/>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10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66823">
                <a:tc>
                  <a:txBody>
                    <a:bodyPr/>
                    <a:lstStyle/>
                    <a:p>
                      <a:pPr marL="0" algn="l" defTabSz="914400" rtl="0" eaLnBrk="1" fontAlgn="b" latinLnBrk="0" hangingPunct="1"/>
                      <a:r>
                        <a:rPr lang="en-US" sz="1600" u="none" strike="noStrike" kern="1200" dirty="0" smtClean="0">
                          <a:solidFill>
                            <a:schemeClr val="tx1"/>
                          </a:solidFill>
                          <a:effectLst/>
                          <a:latin typeface="Gotham"/>
                          <a:ea typeface="+mn-ea"/>
                          <a:cs typeface="+mn-cs"/>
                        </a:rPr>
                        <a:t>Chapter</a:t>
                      </a:r>
                      <a:r>
                        <a:rPr lang="en-US" sz="1600" u="none" strike="noStrike" kern="1200" baseline="0" dirty="0" smtClean="0">
                          <a:solidFill>
                            <a:schemeClr val="tx1"/>
                          </a:solidFill>
                          <a:effectLst/>
                          <a:latin typeface="Gotham"/>
                          <a:ea typeface="+mn-ea"/>
                          <a:cs typeface="+mn-cs"/>
                        </a:rPr>
                        <a:t> 1: </a:t>
                      </a:r>
                      <a:r>
                        <a:rPr lang="en-US" sz="1600" u="none" strike="noStrike" kern="1200" dirty="0" smtClean="0">
                          <a:solidFill>
                            <a:schemeClr val="tx1"/>
                          </a:solidFill>
                          <a:effectLst/>
                          <a:latin typeface="Gotham"/>
                          <a:ea typeface="+mn-ea"/>
                          <a:cs typeface="+mn-cs"/>
                        </a:rPr>
                        <a:t>Overview</a:t>
                      </a:r>
                      <a:r>
                        <a:rPr lang="en-US" sz="1600" u="none" strike="noStrike" kern="1200" baseline="0" dirty="0" smtClean="0">
                          <a:solidFill>
                            <a:schemeClr val="tx1"/>
                          </a:solidFill>
                          <a:effectLst/>
                          <a:latin typeface="Gotham"/>
                          <a:ea typeface="+mn-ea"/>
                          <a:cs typeface="+mn-cs"/>
                        </a:rPr>
                        <a:t> of Buyer Responsibilities</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fontAlgn="b" latinLnBrk="0" hangingPunct="1"/>
                      <a:r>
                        <a:rPr lang="en-US" sz="1600" u="none" strike="noStrike" kern="1200" dirty="0" smtClean="0">
                          <a:solidFill>
                            <a:schemeClr val="tx1"/>
                          </a:solidFill>
                          <a:effectLst/>
                          <a:latin typeface="Gotham"/>
                          <a:ea typeface="+mn-ea"/>
                          <a:cs typeface="+mn-cs"/>
                        </a:rPr>
                        <a:t>30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0002"/>
                  </a:ext>
                </a:extLst>
              </a:tr>
              <a:tr h="394615">
                <a:tc>
                  <a:txBody>
                    <a:bodyPr/>
                    <a:lstStyle/>
                    <a:p>
                      <a:r>
                        <a:rPr lang="en-US" sz="1600" u="none" strike="noStrike" kern="1200" dirty="0" smtClean="0">
                          <a:solidFill>
                            <a:schemeClr val="dk1"/>
                          </a:solidFill>
                          <a:effectLst/>
                          <a:latin typeface="Gotham"/>
                          <a:ea typeface="+mn-ea"/>
                          <a:cs typeface="+mn-cs"/>
                        </a:rPr>
                        <a:t>Chapter</a:t>
                      </a:r>
                      <a:r>
                        <a:rPr lang="en-US" sz="1600" u="none" strike="noStrike" kern="1200" baseline="0" dirty="0" smtClean="0">
                          <a:solidFill>
                            <a:schemeClr val="dk1"/>
                          </a:solidFill>
                          <a:effectLst/>
                          <a:latin typeface="Gotham"/>
                          <a:ea typeface="+mn-ea"/>
                          <a:cs typeface="+mn-cs"/>
                        </a:rPr>
                        <a:t> 2: Manage Approval Queue</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dk1"/>
                          </a:solidFill>
                          <a:effectLst/>
                          <a:latin typeface="Gotham"/>
                          <a:ea typeface="+mn-ea"/>
                          <a:cs typeface="+mn-cs"/>
                        </a:rPr>
                        <a:t>30 </a:t>
                      </a:r>
                      <a:r>
                        <a:rPr lang="en-US" sz="1600" u="none" strike="noStrike" kern="1200" dirty="0">
                          <a:solidFill>
                            <a:schemeClr val="dk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94615">
                <a:tc>
                  <a:txBody>
                    <a:bodyPr/>
                    <a:lstStyle/>
                    <a:p>
                      <a:r>
                        <a:rPr lang="en-US" sz="1600" u="none" strike="noStrike" kern="1200" dirty="0" smtClean="0">
                          <a:solidFill>
                            <a:schemeClr val="dk1"/>
                          </a:solidFill>
                          <a:effectLst/>
                          <a:latin typeface="Gotham"/>
                          <a:ea typeface="+mn-ea"/>
                          <a:cs typeface="+mn-cs"/>
                        </a:rPr>
                        <a:t>Chapter 3: Review</a:t>
                      </a:r>
                      <a:r>
                        <a:rPr lang="en-US" sz="1600" u="none" strike="noStrike" kern="1200" baseline="0" dirty="0" smtClean="0">
                          <a:solidFill>
                            <a:schemeClr val="dk1"/>
                          </a:solidFill>
                          <a:effectLst/>
                          <a:latin typeface="Gotham"/>
                          <a:ea typeface="+mn-ea"/>
                          <a:cs typeface="+mn-cs"/>
                        </a:rPr>
                        <a:t> Catalogs and Contracts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dk1"/>
                          </a:solidFill>
                          <a:effectLst/>
                          <a:latin typeface="Gotham"/>
                          <a:ea typeface="+mn-ea"/>
                          <a:cs typeface="+mn-cs"/>
                        </a:rPr>
                        <a:t>30 minutes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01376">
                <a:tc>
                  <a:txBody>
                    <a:bodyPr/>
                    <a:lstStyle/>
                    <a:p>
                      <a:r>
                        <a:rPr lang="en-US" sz="1600" u="none" strike="noStrike" kern="1200" dirty="0" smtClean="0">
                          <a:solidFill>
                            <a:schemeClr val="tx1"/>
                          </a:solidFill>
                          <a:effectLst/>
                          <a:latin typeface="Gotham"/>
                          <a:ea typeface="+mn-ea"/>
                          <a:cs typeface="+mn-cs"/>
                        </a:rPr>
                        <a:t>Course Summary</a:t>
                      </a:r>
                      <a:endParaRPr lang="en-US" sz="1600" u="none" strike="noStrike" kern="1200" dirty="0">
                        <a:solidFill>
                          <a:schemeClr val="tx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u="none" strike="noStrike" kern="1200" dirty="0" smtClean="0">
                          <a:solidFill>
                            <a:schemeClr val="tx1"/>
                          </a:solidFill>
                          <a:effectLst/>
                          <a:latin typeface="Gotham"/>
                          <a:ea typeface="+mn-ea"/>
                          <a:cs typeface="+mn-cs"/>
                        </a:rPr>
                        <a:t>20 </a:t>
                      </a:r>
                      <a:r>
                        <a:rPr lang="en-US" sz="1600" u="none" strike="noStrike" kern="1200" dirty="0">
                          <a:solidFill>
                            <a:schemeClr val="tx1"/>
                          </a:solidFill>
                          <a:effectLst/>
                          <a:latin typeface="Gotham"/>
                          <a:ea typeface="+mn-ea"/>
                          <a:cs typeface="+mn-cs"/>
                        </a:rPr>
                        <a:t>minutes</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433137">
                <a:tc>
                  <a:txBody>
                    <a:bodyPr/>
                    <a:lstStyle/>
                    <a:p>
                      <a:pPr marL="0" algn="r" defTabSz="914400" rtl="0" eaLnBrk="1" fontAlgn="b" latinLnBrk="0" hangingPunct="1"/>
                      <a:r>
                        <a:rPr lang="en-US" sz="1600" u="none" strike="noStrike" kern="1200" dirty="0">
                          <a:solidFill>
                            <a:schemeClr val="tx1"/>
                          </a:solidFill>
                          <a:effectLst/>
                          <a:latin typeface="Gotham"/>
                          <a:ea typeface="+mn-ea"/>
                          <a:cs typeface="+mn-cs"/>
                        </a:rPr>
                        <a:t>TOTAL</a:t>
                      </a: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600" u="none" strike="noStrike" kern="1200" dirty="0" smtClean="0">
                          <a:solidFill>
                            <a:schemeClr val="dk1"/>
                          </a:solidFill>
                          <a:effectLst/>
                          <a:latin typeface="Gotham"/>
                          <a:ea typeface="+mn-ea"/>
                          <a:cs typeface="+mn-cs"/>
                        </a:rPr>
                        <a:t>2:00 hours</a:t>
                      </a:r>
                      <a:endParaRPr lang="en-US" sz="1600" u="none" strike="noStrike" kern="1200" dirty="0">
                        <a:solidFill>
                          <a:schemeClr val="dk1"/>
                        </a:solidFill>
                        <a:effectLst/>
                        <a:latin typeface="Gotham"/>
                        <a:ea typeface="+mn-ea"/>
                        <a:cs typeface="+mn-cs"/>
                      </a:endParaRPr>
                    </a:p>
                  </a:txBody>
                  <a:tcPr marL="9287" marR="9287" marT="9287"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21522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02958" y="311802"/>
            <a:ext cx="4115765" cy="1143610"/>
          </a:xfrm>
        </p:spPr>
        <p:txBody>
          <a:bodyPr anchor="t" anchorCtr="0"/>
          <a:lstStyle/>
          <a:p>
            <a:r>
              <a:rPr lang="en-US" sz="2000" b="1" dirty="0" smtClean="0"/>
              <a:t>Chapter Objectives</a:t>
            </a:r>
            <a:endParaRPr lang="nl-NL" sz="2000" b="1" dirty="0"/>
          </a:p>
        </p:txBody>
      </p:sp>
      <p:sp>
        <p:nvSpPr>
          <p:cNvPr id="4" name="Tijdelijke aanduiding voor tekst 3"/>
          <p:cNvSpPr>
            <a:spLocks noGrp="1"/>
          </p:cNvSpPr>
          <p:nvPr>
            <p:ph type="body" sz="quarter" idx="14"/>
          </p:nvPr>
        </p:nvSpPr>
        <p:spPr>
          <a:xfrm>
            <a:off x="502958" y="1857228"/>
            <a:ext cx="4555073" cy="564610"/>
          </a:xfrm>
        </p:spPr>
        <p:txBody>
          <a:bodyPr/>
          <a:lstStyle/>
          <a:p>
            <a:r>
              <a:rPr lang="en-US" sz="1600" dirty="0"/>
              <a:t>After completing this </a:t>
            </a:r>
            <a:r>
              <a:rPr lang="en-US" sz="1600" dirty="0" smtClean="0"/>
              <a:t>chapter, </a:t>
            </a:r>
            <a:r>
              <a:rPr lang="en-US" sz="1600" dirty="0"/>
              <a:t>you will be able to:</a:t>
            </a:r>
          </a:p>
        </p:txBody>
      </p:sp>
      <p:sp>
        <p:nvSpPr>
          <p:cNvPr id="8" name="Tijdelijke aanduiding voor dianummer 7"/>
          <p:cNvSpPr>
            <a:spLocks noGrp="1"/>
          </p:cNvSpPr>
          <p:nvPr>
            <p:ph type="sldNum" sz="quarter" idx="4294967295"/>
          </p:nvPr>
        </p:nvSpPr>
        <p:spPr>
          <a:xfrm>
            <a:off x="11533258" y="6387076"/>
            <a:ext cx="263814" cy="141086"/>
          </a:xfrm>
          <a:prstGeom prst="rect">
            <a:avLst/>
          </a:prstGeom>
        </p:spPr>
        <p:txBody>
          <a:bodyPr/>
          <a:lstStyle/>
          <a:p>
            <a:fld id="{1DD1B9A6-A03E-421F-934C-B876C659E09D}" type="slidenum">
              <a:rPr lang="en-US" smtClean="0">
                <a:solidFill>
                  <a:srgbClr val="202020"/>
                </a:solidFill>
              </a:rPr>
              <a:pPr/>
              <a:t>8</a:t>
            </a:fld>
            <a:endParaRPr lang="en-US" dirty="0">
              <a:solidFill>
                <a:srgbClr val="202020"/>
              </a:solidFill>
            </a:endParaRPr>
          </a:p>
        </p:txBody>
      </p:sp>
      <p:sp>
        <p:nvSpPr>
          <p:cNvPr id="7" name="Tijdelijke aanduiding voor verticale tekst 5"/>
          <p:cNvSpPr>
            <a:spLocks noGrp="1"/>
          </p:cNvSpPr>
          <p:nvPr>
            <p:ph type="body" orient="vert" idx="1"/>
          </p:nvPr>
        </p:nvSpPr>
        <p:spPr>
          <a:xfrm>
            <a:off x="6038157" y="1783452"/>
            <a:ext cx="5758915" cy="3719807"/>
          </a:xfrm>
        </p:spPr>
        <p:txBody>
          <a:bodyPr/>
          <a:lstStyle/>
          <a:p>
            <a:pPr lvl="0"/>
            <a:r>
              <a:rPr lang="en-US" sz="1400" dirty="0" smtClean="0"/>
              <a:t>Explain the buyer responsibilities</a:t>
            </a:r>
            <a:endParaRPr lang="en-US" sz="1400" dirty="0"/>
          </a:p>
          <a:p>
            <a:pPr lvl="0"/>
            <a:endParaRPr lang="en-US" sz="1400" dirty="0"/>
          </a:p>
          <a:p>
            <a:r>
              <a:rPr lang="en-US" sz="1400" dirty="0" smtClean="0"/>
              <a:t>Differentiate between GSM and GBS buyer</a:t>
            </a:r>
          </a:p>
          <a:p>
            <a:pPr lvl="0"/>
            <a:endParaRPr lang="en-US" sz="1400" dirty="0"/>
          </a:p>
          <a:p>
            <a:pPr lvl="0"/>
            <a:endParaRPr lang="en-US" sz="1400" dirty="0"/>
          </a:p>
          <a:p>
            <a:pPr fontAlgn="ctr"/>
            <a:endParaRPr lang="en-US" sz="1400" dirty="0">
              <a:solidFill>
                <a:schemeClr val="tx1"/>
              </a:solidFill>
            </a:endParaRPr>
          </a:p>
          <a:p>
            <a:pPr fontAlgn="ctr"/>
            <a:endParaRPr lang="en-US" sz="1400" dirty="0">
              <a:solidFill>
                <a:schemeClr val="tx1"/>
              </a:solidFill>
            </a:endParaRPr>
          </a:p>
          <a:p>
            <a:pPr fontAlgn="ctr"/>
            <a:endParaRPr lang="en-US" sz="1400" dirty="0">
              <a:solidFill>
                <a:schemeClr val="tx1"/>
              </a:solidFill>
            </a:endParaRPr>
          </a:p>
          <a:p>
            <a:pPr fontAlgn="ctr"/>
            <a:endParaRPr lang="en-US" sz="1400" dirty="0">
              <a:solidFill>
                <a:schemeClr val="tx1"/>
              </a:solidFill>
            </a:endParaRPr>
          </a:p>
        </p:txBody>
      </p:sp>
    </p:spTree>
    <p:extLst>
      <p:ext uri="{BB962C8B-B14F-4D97-AF65-F5344CB8AC3E}">
        <p14:creationId xmlns:p14="http://schemas.microsoft.com/office/powerpoint/2010/main" val="1081073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7018" y="1137785"/>
            <a:ext cx="11071266" cy="5258619"/>
          </a:xfrm>
          <a:prstGeom prst="rect">
            <a:avLst/>
          </a:prstGeom>
          <a:noFill/>
        </p:spPr>
        <p:txBody>
          <a:bodyPr wrap="square" rtlCol="0">
            <a:spAutoFit/>
          </a:bodyPr>
          <a:lstStyle/>
          <a:p>
            <a:pPr marL="286941" lvl="1" indent="-285750" fontAlgn="base">
              <a:lnSpc>
                <a:spcPct val="96000"/>
              </a:lnSpc>
              <a:spcBef>
                <a:spcPts val="225"/>
              </a:spcBef>
              <a:spcAft>
                <a:spcPts val="225"/>
              </a:spcAft>
              <a:buSzPct val="100000"/>
              <a:buFont typeface="Arial" panose="020B0604020202020204" pitchFamily="34" charset="0"/>
              <a:buChar char="•"/>
            </a:pPr>
            <a:r>
              <a:rPr lang="en-US" sz="1400" b="1" dirty="0"/>
              <a:t>Ariba </a:t>
            </a:r>
            <a:r>
              <a:rPr lang="en-US" sz="1400" b="1" dirty="0" smtClean="0"/>
              <a:t>Network (AN): </a:t>
            </a:r>
            <a:r>
              <a:rPr lang="en-US" sz="1400" dirty="0"/>
              <a:t>Ariba Network is a cloud-based B2B marketplace where buyers and suppliers can find each other and do business within a single, networked platform</a:t>
            </a:r>
            <a:r>
              <a:rPr lang="en-US" sz="1400" dirty="0" smtClean="0"/>
              <a:t>.</a:t>
            </a:r>
          </a:p>
          <a:p>
            <a:pPr marL="286941" lvl="1" indent="-285750" fontAlgn="base">
              <a:lnSpc>
                <a:spcPct val="96000"/>
              </a:lnSpc>
              <a:spcBef>
                <a:spcPts val="225"/>
              </a:spcBef>
              <a:spcAft>
                <a:spcPts val="225"/>
              </a:spcAft>
              <a:buSzPct val="100000"/>
              <a:buFont typeface="Arial" panose="020B0604020202020204" pitchFamily="34" charset="0"/>
              <a:buChar char="•"/>
            </a:pPr>
            <a:endParaRPr lang="en-US" sz="1400" dirty="0"/>
          </a:p>
          <a:p>
            <a:pPr marL="286941" lvl="1" indent="-285750" fontAlgn="base">
              <a:lnSpc>
                <a:spcPct val="96000"/>
              </a:lnSpc>
              <a:spcBef>
                <a:spcPts val="225"/>
              </a:spcBef>
              <a:spcAft>
                <a:spcPts val="225"/>
              </a:spcAft>
              <a:buSzPct val="100000"/>
              <a:buFont typeface="Arial" panose="020B0604020202020204" pitchFamily="34" charset="0"/>
              <a:buChar char="•"/>
            </a:pPr>
            <a:r>
              <a:rPr lang="en-US" sz="1400" b="1" dirty="0" smtClean="0"/>
              <a:t>Purchase Requisition (PR): </a:t>
            </a:r>
            <a:r>
              <a:rPr lang="en-US" sz="1400" dirty="0">
                <a:solidFill>
                  <a:prstClr val="black"/>
                </a:solidFill>
              </a:rPr>
              <a:t>A document that defines the need for goods and/or services. The PR must be created and approved to produce a Purchase Order. Any resubmission of a revised PO will be done through a revision and approval of the PR. </a:t>
            </a:r>
          </a:p>
          <a:p>
            <a:pPr marL="286941" lvl="1" indent="-285750" fontAlgn="base">
              <a:lnSpc>
                <a:spcPct val="96000"/>
              </a:lnSpc>
              <a:spcBef>
                <a:spcPts val="225"/>
              </a:spcBef>
              <a:spcAft>
                <a:spcPts val="225"/>
              </a:spcAft>
              <a:buSzPct val="100000"/>
              <a:buFont typeface="Arial" panose="020B0604020202020204" pitchFamily="34" charset="0"/>
              <a:buChar char="•"/>
            </a:pPr>
            <a:endParaRPr lang="en-US" sz="1400" b="1" dirty="0" smtClean="0"/>
          </a:p>
          <a:p>
            <a:pPr marL="286941" lvl="1" indent="-285750" fontAlgn="base">
              <a:lnSpc>
                <a:spcPct val="96000"/>
              </a:lnSpc>
              <a:spcBef>
                <a:spcPts val="225"/>
              </a:spcBef>
              <a:spcAft>
                <a:spcPts val="225"/>
              </a:spcAft>
              <a:buSzPct val="100000"/>
              <a:buFont typeface="Arial" panose="020B0604020202020204" pitchFamily="34" charset="0"/>
              <a:buChar char="•"/>
            </a:pPr>
            <a:r>
              <a:rPr lang="en-US" sz="1400" b="1" dirty="0" smtClean="0"/>
              <a:t>Purchase Order (PO): </a:t>
            </a:r>
            <a:r>
              <a:rPr lang="en-US" sz="1400" dirty="0">
                <a:solidFill>
                  <a:prstClr val="black"/>
                </a:solidFill>
              </a:rPr>
              <a:t>A commercial document and offer issued by a buyer to a seller, indicating types, quantities and agreed prices for goods or services. A PO will be created for every supplier in the PR</a:t>
            </a:r>
            <a:r>
              <a:rPr lang="en-US" sz="1400" dirty="0" smtClean="0">
                <a:solidFill>
                  <a:prstClr val="black"/>
                </a:solidFill>
              </a:rPr>
              <a:t>. </a:t>
            </a:r>
            <a:r>
              <a:rPr lang="en-US" sz="1400" dirty="0">
                <a:solidFill>
                  <a:prstClr val="black"/>
                </a:solidFill>
              </a:rPr>
              <a:t>PO’s cannot be edited, only a 2</a:t>
            </a:r>
            <a:r>
              <a:rPr lang="en-US" sz="1400" baseline="30000" dirty="0">
                <a:solidFill>
                  <a:prstClr val="black"/>
                </a:solidFill>
              </a:rPr>
              <a:t>nd</a:t>
            </a:r>
            <a:r>
              <a:rPr lang="en-US" sz="1400" dirty="0">
                <a:solidFill>
                  <a:prstClr val="black"/>
                </a:solidFill>
              </a:rPr>
              <a:t> version can be issued after the submission of an edited PR. </a:t>
            </a:r>
            <a:endParaRPr lang="en-US" sz="1400" dirty="0" smtClean="0">
              <a:solidFill>
                <a:prstClr val="black"/>
              </a:solidFill>
            </a:endParaRPr>
          </a:p>
          <a:p>
            <a:pPr marL="286941" lvl="1" indent="-285750" fontAlgn="base">
              <a:lnSpc>
                <a:spcPct val="96000"/>
              </a:lnSpc>
              <a:spcBef>
                <a:spcPts val="225"/>
              </a:spcBef>
              <a:spcAft>
                <a:spcPts val="225"/>
              </a:spcAft>
              <a:buSzPct val="100000"/>
              <a:buFont typeface="Arial" panose="020B0604020202020204" pitchFamily="34" charset="0"/>
              <a:buChar char="•"/>
            </a:pPr>
            <a:endParaRPr lang="en-US" sz="1400" dirty="0">
              <a:solidFill>
                <a:prstClr val="black"/>
              </a:solidFill>
            </a:endParaRPr>
          </a:p>
          <a:p>
            <a:pPr marL="286941" lvl="1" indent="-285750" fontAlgn="base">
              <a:lnSpc>
                <a:spcPct val="96000"/>
              </a:lnSpc>
              <a:spcBef>
                <a:spcPts val="225"/>
              </a:spcBef>
              <a:spcAft>
                <a:spcPts val="225"/>
              </a:spcAft>
              <a:buSzPct val="100000"/>
              <a:buFont typeface="Arial" panose="020B0604020202020204" pitchFamily="34" charset="0"/>
              <a:buChar char="•"/>
            </a:pPr>
            <a:r>
              <a:rPr lang="en-US" sz="1400" b="1" dirty="0" smtClean="0">
                <a:solidFill>
                  <a:prstClr val="black"/>
                </a:solidFill>
              </a:rPr>
              <a:t>Invoice (IV): </a:t>
            </a:r>
            <a:r>
              <a:rPr lang="en-US" sz="1400" dirty="0">
                <a:solidFill>
                  <a:prstClr val="black"/>
                </a:solidFill>
              </a:rPr>
              <a:t>An itemized bill for goods sold or services provided. It must reflect the same amount as the PO and the Goods Receipt to be automatically processed for pay. </a:t>
            </a:r>
          </a:p>
          <a:p>
            <a:pPr marL="286941" lvl="1" indent="-285750" fontAlgn="base">
              <a:lnSpc>
                <a:spcPct val="96000"/>
              </a:lnSpc>
              <a:spcBef>
                <a:spcPts val="225"/>
              </a:spcBef>
              <a:spcAft>
                <a:spcPts val="225"/>
              </a:spcAft>
              <a:buSzPct val="100000"/>
              <a:buFont typeface="Arial" panose="020B0604020202020204" pitchFamily="34" charset="0"/>
              <a:buChar char="•"/>
            </a:pPr>
            <a:endParaRPr lang="en-US" sz="1400" b="1" dirty="0" smtClean="0">
              <a:solidFill>
                <a:prstClr val="black"/>
              </a:solidFill>
            </a:endParaRPr>
          </a:p>
          <a:p>
            <a:pPr marL="286941" lvl="1" indent="-285750" fontAlgn="base">
              <a:lnSpc>
                <a:spcPct val="96000"/>
              </a:lnSpc>
              <a:spcBef>
                <a:spcPts val="225"/>
              </a:spcBef>
              <a:spcAft>
                <a:spcPts val="225"/>
              </a:spcAft>
              <a:buSzPct val="100000"/>
              <a:buFont typeface="Arial" panose="020B0604020202020204" pitchFamily="34" charset="0"/>
              <a:buChar char="•"/>
            </a:pPr>
            <a:r>
              <a:rPr lang="en-US" sz="1400" b="1" dirty="0" smtClean="0">
                <a:solidFill>
                  <a:prstClr val="black"/>
                </a:solidFill>
              </a:rPr>
              <a:t>Goods Receipt (RC): </a:t>
            </a:r>
            <a:r>
              <a:rPr lang="en-US" sz="1400" dirty="0">
                <a:solidFill>
                  <a:prstClr val="black"/>
                </a:solidFill>
              </a:rPr>
              <a:t>A document issued to acknowledge the receipt of the items listed in it. It must be completed before the supplier can be paid</a:t>
            </a:r>
            <a:r>
              <a:rPr lang="en-US" sz="1400" dirty="0" smtClean="0">
                <a:solidFill>
                  <a:prstClr val="black"/>
                </a:solidFill>
              </a:rPr>
              <a:t>.</a:t>
            </a:r>
          </a:p>
          <a:p>
            <a:pPr marL="286941" lvl="1" indent="-285750" fontAlgn="base">
              <a:lnSpc>
                <a:spcPct val="96000"/>
              </a:lnSpc>
              <a:spcBef>
                <a:spcPts val="225"/>
              </a:spcBef>
              <a:spcAft>
                <a:spcPts val="225"/>
              </a:spcAft>
              <a:buSzPct val="100000"/>
              <a:buFont typeface="Arial" panose="020B0604020202020204" pitchFamily="34" charset="0"/>
              <a:buChar char="•"/>
            </a:pPr>
            <a:endParaRPr lang="en-US" sz="1400" b="1" dirty="0">
              <a:solidFill>
                <a:prstClr val="black"/>
              </a:solidFill>
            </a:endParaRPr>
          </a:p>
          <a:p>
            <a:pPr marL="286941" lvl="1" indent="-285750" fontAlgn="base">
              <a:lnSpc>
                <a:spcPct val="96000"/>
              </a:lnSpc>
              <a:spcBef>
                <a:spcPts val="225"/>
              </a:spcBef>
              <a:spcAft>
                <a:spcPts val="225"/>
              </a:spcAft>
              <a:buSzPct val="100000"/>
              <a:buFont typeface="Arial" panose="020B0604020202020204" pitchFamily="34" charset="0"/>
              <a:buChar char="•"/>
            </a:pPr>
            <a:r>
              <a:rPr lang="en-US" sz="1400" b="1" dirty="0" smtClean="0">
                <a:solidFill>
                  <a:prstClr val="black"/>
                </a:solidFill>
              </a:rPr>
              <a:t>Invoice Reconciliation (IR): </a:t>
            </a:r>
            <a:r>
              <a:rPr lang="en-US" sz="1400" dirty="0">
                <a:solidFill>
                  <a:prstClr val="black"/>
                </a:solidFill>
              </a:rPr>
              <a:t>If a three way match is not produced, this document allows the requester to understand the issue and reconcile the issue. </a:t>
            </a:r>
            <a:endParaRPr lang="en-US" sz="1400" dirty="0" smtClean="0">
              <a:solidFill>
                <a:prstClr val="black"/>
              </a:solidFill>
            </a:endParaRPr>
          </a:p>
          <a:p>
            <a:pPr marL="286941" lvl="1" indent="-285750" fontAlgn="base">
              <a:lnSpc>
                <a:spcPct val="96000"/>
              </a:lnSpc>
              <a:spcBef>
                <a:spcPts val="225"/>
              </a:spcBef>
              <a:spcAft>
                <a:spcPts val="225"/>
              </a:spcAft>
              <a:buSzPct val="100000"/>
              <a:buFont typeface="Arial" panose="020B0604020202020204" pitchFamily="34" charset="0"/>
              <a:buChar char="•"/>
            </a:pPr>
            <a:endParaRPr lang="en-US" sz="1400" dirty="0"/>
          </a:p>
          <a:p>
            <a:pPr marL="286941" lvl="1" indent="-285750">
              <a:lnSpc>
                <a:spcPct val="96000"/>
              </a:lnSpc>
              <a:spcBef>
                <a:spcPts val="225"/>
              </a:spcBef>
              <a:spcAft>
                <a:spcPts val="225"/>
              </a:spcAft>
              <a:buSzPct val="100000"/>
              <a:buFont typeface="Arial" panose="020B0604020202020204" pitchFamily="34" charset="0"/>
              <a:buChar char="•"/>
            </a:pPr>
            <a:r>
              <a:rPr lang="en-US" sz="1400" b="1" dirty="0" smtClean="0"/>
              <a:t>Preparer</a:t>
            </a:r>
            <a:r>
              <a:rPr lang="en-US" sz="1400" dirty="0" smtClean="0"/>
              <a:t>: </a:t>
            </a:r>
            <a:r>
              <a:rPr lang="en-US" sz="1400" dirty="0"/>
              <a:t>If a user purchases </a:t>
            </a:r>
            <a:r>
              <a:rPr lang="en-US" sz="1400" dirty="0" smtClean="0"/>
              <a:t>goods or services </a:t>
            </a:r>
            <a:r>
              <a:rPr lang="en-US" sz="1400" dirty="0"/>
              <a:t>on behalf of another user, they become the preparer for the requester. The requester is put at the front of the approval flow and both the preparer and requester can receive goods and reconcile invoices in relation to the Purchase Requisition created. </a:t>
            </a:r>
            <a:endParaRPr lang="en-US" sz="1400" dirty="0">
              <a:latin typeface="+mj-lt"/>
            </a:endParaRPr>
          </a:p>
        </p:txBody>
      </p:sp>
      <p:sp>
        <p:nvSpPr>
          <p:cNvPr id="9" name="Title 2"/>
          <p:cNvSpPr txBox="1">
            <a:spLocks/>
          </p:cNvSpPr>
          <p:nvPr/>
        </p:nvSpPr>
        <p:spPr>
          <a:xfrm>
            <a:off x="501650" y="317500"/>
            <a:ext cx="11188700" cy="334101"/>
          </a:xfrm>
          <a:prstGeom prst="rect">
            <a:avLst/>
          </a:prstGeom>
        </p:spPr>
        <p:txBody>
          <a:bodyPr vert="horz" lIns="0" tIns="0" rIns="0" bIns="0" rtlCol="0" anchor="b">
            <a:noAutofit/>
          </a:bodyPr>
          <a:lstStyle>
            <a:lvl1pPr algn="l" defTabSz="914400" rtl="0" eaLnBrk="1" latinLnBrk="0" hangingPunct="1">
              <a:lnSpc>
                <a:spcPct val="110000"/>
              </a:lnSpc>
              <a:spcBef>
                <a:spcPct val="0"/>
              </a:spcBef>
              <a:buNone/>
              <a:defRPr sz="2000" b="0" kern="1200" spc="0" baseline="0">
                <a:solidFill>
                  <a:schemeClr val="bg2"/>
                </a:solidFill>
                <a:latin typeface="+mj-lt"/>
                <a:ea typeface="+mj-ea"/>
                <a:cs typeface="+mj-cs"/>
              </a:defRPr>
            </a:lvl1pPr>
          </a:lstStyle>
          <a:p>
            <a:r>
              <a:rPr lang="en-US" b="1" dirty="0"/>
              <a:t>Ariba Key Terms</a:t>
            </a:r>
          </a:p>
        </p:txBody>
      </p:sp>
      <p:sp>
        <p:nvSpPr>
          <p:cNvPr id="3" name="Slide Number Placeholder 2"/>
          <p:cNvSpPr>
            <a:spLocks noGrp="1"/>
          </p:cNvSpPr>
          <p:nvPr>
            <p:ph type="sldNum" sz="quarter" idx="12"/>
          </p:nvPr>
        </p:nvSpPr>
        <p:spPr/>
        <p:txBody>
          <a:bodyPr/>
          <a:lstStyle/>
          <a:p>
            <a:fld id="{1DD1B9A6-A03E-421F-934C-B876C659E09D}" type="slidenum">
              <a:rPr lang="en-US" smtClean="0"/>
              <a:t>9</a:t>
            </a:fld>
            <a:endParaRPr lang="en-US"/>
          </a:p>
        </p:txBody>
      </p:sp>
    </p:spTree>
    <p:extLst>
      <p:ext uri="{BB962C8B-B14F-4D97-AF65-F5344CB8AC3E}">
        <p14:creationId xmlns:p14="http://schemas.microsoft.com/office/powerpoint/2010/main" val="2487272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b8f6560e38132d9e28bbe36895c4ebdeb5fcde"/>
  <p:tag name="MMPROD_UIPERSISTENCEDATA" val="MMPROD_UIPERSISTENCEDATA"/>
  <p:tag name="MMPROD_NEXTUNIQUEID" val="10011"/>
  <p:tag name="SECTOMILLISECCONVERTED" val="1"/>
  <p:tag name="MMPROD_UIDATA" val="&lt;database version=&quot;11.0&quot;&gt;&lt;object type=&quot;1&quot; unique_id=&quot;10001&quot;&gt;&lt;object type=&quot;2&quot; unique_id=&quot;39513&quot;&gt;&lt;object type=&quot;3&quot; unique_id=&quot;39514&quot;&gt;&lt;property id=&quot;20148&quot; value=&quot;5&quot;/&gt;&lt;property id=&quot;20300&quot; value=&quot;Slide 1 - &amp;quot;Buyer Processes&amp;quot;&quot;/&gt;&lt;property id=&quot;20307&quot; value=&quot;717&quot;/&gt;&lt;/object&gt;&lt;object type=&quot;3&quot; unique_id=&quot;39515&quot;&gt;&lt;property id=&quot;20148&quot; value=&quot;5&quot;/&gt;&lt;property id=&quot;20300&quot; value=&quot;Slide 3 - &amp;quot;Agenda&amp;quot;&quot;/&gt;&lt;property id=&quot;20307&quot; value=&quot;877&quot;/&gt;&lt;/object&gt;&lt;object type=&quot;3&quot; unique_id=&quot;39517&quot;&gt;&lt;property id=&quot;20148&quot; value=&quot;5&quot;/&gt;&lt;property id=&quot;20300&quot; value=&quot;Slide 4 - &amp;quot;Welcome!&amp;quot;&quot;/&gt;&lt;property id=&quot;20307&quot; value=&quot;776&quot;/&gt;&lt;/object&gt;&lt;object type=&quot;3&quot; unique_id=&quot;39518&quot;&gt;&lt;property id=&quot;20148&quot; value=&quot;5&quot;/&gt;&lt;property id=&quot;20300&quot; value=&quot;Slide 5 - &amp;quot;Housekeeping&amp;quot;&quot;/&gt;&lt;property id=&quot;20307&quot; value=&quot;720&quot;/&gt;&lt;/object&gt;&lt;object type=&quot;3&quot; unique_id=&quot;39519&quot;&gt;&lt;property id=&quot;20148&quot; value=&quot;5&quot;/&gt;&lt;property id=&quot;20300&quot; value=&quot;Slide 6 - &amp;quot;Course Objectives&amp;quot;&quot;/&gt;&lt;property id=&quot;20307&quot; value=&quot;778&quot;/&gt;&lt;/object&gt;&lt;object type=&quot;3&quot; unique_id=&quot;39524&quot;&gt;&lt;property id=&quot;20148&quot; value=&quot;5&quot;/&gt;&lt;property id=&quot;20300&quot; value=&quot;Slide 9&quot;/&gt;&lt;property id=&quot;20307&quot; value=&quot;1029&quot;/&gt;&lt;/object&gt;&lt;object type=&quot;3&quot; unique_id=&quot;39812&quot;&gt;&lt;property id=&quot;20148&quot; value=&quot;5&quot;/&gt;&lt;property id=&quot;20300&quot; value=&quot;Slide 2 - &amp;quot;Source to Pay Project Objective&amp;quot;&quot;/&gt;&lt;property id=&quot;20307&quot; value=&quot;1081&quot;/&gt;&lt;/object&gt;&lt;object type=&quot;3&quot; unique_id=&quot;39813&quot;&gt;&lt;property id=&quot;20148&quot; value=&quot;5&quot;/&gt;&lt;property id=&quot;20300&quot; value=&quot;Slide 7 - &amp;quot;Agenda&amp;quot;&quot;/&gt;&lt;property id=&quot;20307&quot; value=&quot;1067&quot;/&gt;&lt;/object&gt;&lt;object type=&quot;3&quot; unique_id=&quot;39814&quot;&gt;&lt;property id=&quot;20148&quot; value=&quot;5&quot;/&gt;&lt;property id=&quot;20300&quot; value=&quot;Slide 8 - &amp;quot;Chapter Objectives&amp;quot;&quot;/&gt;&lt;property id=&quot;20307&quot; value=&quot;1075&quot;/&gt;&lt;/object&gt;&lt;object type=&quot;3&quot; unique_id=&quot;473203&quot;&gt;&lt;property id=&quot;20148&quot; value=&quot;5&quot;/&gt;&lt;property id=&quot;20300&quot; value=&quot;Slide 10&quot;/&gt;&lt;property id=&quot;20307&quot; value=&quot;1142&quot;/&gt;&lt;/object&gt;&lt;object type=&quot;3&quot; unique_id=&quot;868159&quot;&gt;&lt;property id=&quot;20148&quot; value=&quot;5&quot;/&gt;&lt;property id=&quot;20300&quot; value=&quot;Slide 11&quot;/&gt;&lt;property id=&quot;20307&quot; value=&quot;1209&quot;/&gt;&lt;/object&gt;&lt;object type=&quot;3&quot; unique_id=&quot;868160&quot;&gt;&lt;property id=&quot;20148&quot; value=&quot;5&quot;/&gt;&lt;property id=&quot;20300&quot; value=&quot;Slide 14&quot;/&gt;&lt;property id=&quot;20307&quot; value=&quot;1210&quot;/&gt;&lt;/object&gt;&lt;object type=&quot;3&quot; unique_id=&quot;868327&quot;&gt;&lt;property id=&quot;20148&quot; value=&quot;5&quot;/&gt;&lt;property id=&quot;20300&quot; value=&quot;Slide 12&quot;/&gt;&lt;property id=&quot;20307&quot; value=&quot;1212&quot;/&gt;&lt;/object&gt;&lt;object type=&quot;3&quot; unique_id=&quot;868328&quot;&gt;&lt;property id=&quot;20148&quot; value=&quot;5&quot;/&gt;&lt;property id=&quot;20300&quot; value=&quot;Slide 13&quot;/&gt;&lt;property id=&quot;20307&quot; value=&quot;1211&quot;/&gt;&lt;/object&gt;&lt;/object&gt;&lt;object type=&quot;8&quot; unique_id=&quot;39811&quot;&gt;&lt;/object&gt;&lt;/object&gt;&lt;/database&gt;"/>
</p:tagLst>
</file>

<file path=ppt/tags/tag10.xml><?xml version="1.0" encoding="utf-8"?>
<p:tagLst xmlns:a="http://schemas.openxmlformats.org/drawingml/2006/main" xmlns:r="http://schemas.openxmlformats.org/officeDocument/2006/relationships" xmlns:p="http://schemas.openxmlformats.org/presentationml/2006/main">
  <p:tag name="NAME" val="MoonShape"/>
</p:tagLst>
</file>

<file path=ppt/tags/tag11.xml><?xml version="1.0" encoding="utf-8"?>
<p:tagLst xmlns:a="http://schemas.openxmlformats.org/drawingml/2006/main" xmlns:r="http://schemas.openxmlformats.org/officeDocument/2006/relationships" xmlns:p="http://schemas.openxmlformats.org/presentationml/2006/main">
  <p:tag name="NAME" val="MoonShape"/>
</p:tagLst>
</file>

<file path=ppt/tags/tag12.xml><?xml version="1.0" encoding="utf-8"?>
<p:tagLst xmlns:a="http://schemas.openxmlformats.org/drawingml/2006/main" xmlns:r="http://schemas.openxmlformats.org/officeDocument/2006/relationships" xmlns:p="http://schemas.openxmlformats.org/presentationml/2006/main">
  <p:tag name="NAME" val="MoonShape"/>
</p:tagLst>
</file>

<file path=ppt/tags/tag13.xml><?xml version="1.0" encoding="utf-8"?>
<p:tagLst xmlns:a="http://schemas.openxmlformats.org/drawingml/2006/main" xmlns:r="http://schemas.openxmlformats.org/officeDocument/2006/relationships" xmlns:p="http://schemas.openxmlformats.org/presentationml/2006/main">
  <p:tag name="NAME" val="MoonShape"/>
</p:tagLst>
</file>

<file path=ppt/tags/tag14.xml><?xml version="1.0" encoding="utf-8"?>
<p:tagLst xmlns:a="http://schemas.openxmlformats.org/drawingml/2006/main" xmlns:r="http://schemas.openxmlformats.org/officeDocument/2006/relationships" xmlns:p="http://schemas.openxmlformats.org/presentationml/2006/main">
  <p:tag name="NAME" val="MoonShape"/>
</p:tagLst>
</file>

<file path=ppt/tags/tag15.xml><?xml version="1.0" encoding="utf-8"?>
<p:tagLst xmlns:a="http://schemas.openxmlformats.org/drawingml/2006/main" xmlns:r="http://schemas.openxmlformats.org/officeDocument/2006/relationships" xmlns:p="http://schemas.openxmlformats.org/presentationml/2006/main">
  <p:tag name="NAME" val="MoonShape"/>
</p:tagLst>
</file>

<file path=ppt/tags/tag16.xml><?xml version="1.0" encoding="utf-8"?>
<p:tagLst xmlns:a="http://schemas.openxmlformats.org/drawingml/2006/main" xmlns:r="http://schemas.openxmlformats.org/officeDocument/2006/relationships" xmlns:p="http://schemas.openxmlformats.org/presentationml/2006/main">
  <p:tag name="NAME" val="MoonShape"/>
</p:tagLst>
</file>

<file path=ppt/tags/tag17.xml><?xml version="1.0" encoding="utf-8"?>
<p:tagLst xmlns:a="http://schemas.openxmlformats.org/drawingml/2006/main" xmlns:r="http://schemas.openxmlformats.org/officeDocument/2006/relationships" xmlns:p="http://schemas.openxmlformats.org/presentationml/2006/main">
  <p:tag name="NAME" val="MoonShape"/>
</p:tagLst>
</file>

<file path=ppt/tags/tag18.xml><?xml version="1.0" encoding="utf-8"?>
<p:tagLst xmlns:a="http://schemas.openxmlformats.org/drawingml/2006/main" xmlns:r="http://schemas.openxmlformats.org/officeDocument/2006/relationships" xmlns:p="http://schemas.openxmlformats.org/presentationml/2006/main">
  <p:tag name="NAME" val="MoonShap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CDICKE~1\AppData\Local\Temp\articulate\presenter\imgtemp\cxoByonn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CDICKE~1\AppData\Local\Temp\articulate\presenter\imgtemp\klQkSCZ9_files\slide0001_image001.emz"/>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CDICKE~1\AppData\Local\Temp\articulate\presenter\imgtemp\1kyWyHUo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NAME" val="MoonShape"/>
</p:tagLst>
</file>

<file path=ppt/tags/tag6.xml><?xml version="1.0" encoding="utf-8"?>
<p:tagLst xmlns:a="http://schemas.openxmlformats.org/drawingml/2006/main" xmlns:r="http://schemas.openxmlformats.org/officeDocument/2006/relationships" xmlns:p="http://schemas.openxmlformats.org/presentationml/2006/main">
  <p:tag name="NAME" val="MoonShape"/>
</p:tagLst>
</file>

<file path=ppt/tags/tag7.xml><?xml version="1.0" encoding="utf-8"?>
<p:tagLst xmlns:a="http://schemas.openxmlformats.org/drawingml/2006/main" xmlns:r="http://schemas.openxmlformats.org/officeDocument/2006/relationships" xmlns:p="http://schemas.openxmlformats.org/presentationml/2006/main">
  <p:tag name="NAME" val="MoonShape"/>
</p:tagLst>
</file>

<file path=ppt/tags/tag8.xml><?xml version="1.0" encoding="utf-8"?>
<p:tagLst xmlns:a="http://schemas.openxmlformats.org/drawingml/2006/main" xmlns:r="http://schemas.openxmlformats.org/officeDocument/2006/relationships" xmlns:p="http://schemas.openxmlformats.org/presentationml/2006/main">
  <p:tag name="NAME" val="MoonShape"/>
</p:tagLst>
</file>

<file path=ppt/tags/tag9.xml><?xml version="1.0" encoding="utf-8"?>
<p:tagLst xmlns:a="http://schemas.openxmlformats.org/drawingml/2006/main" xmlns:r="http://schemas.openxmlformats.org/officeDocument/2006/relationships" xmlns:p="http://schemas.openxmlformats.org/presentationml/2006/main">
  <p:tag name="NAME" val="MoonShape"/>
</p:tagLst>
</file>

<file path=ppt/theme/theme1.xml><?xml version="1.0" encoding="utf-8"?>
<a:theme xmlns:a="http://schemas.openxmlformats.org/drawingml/2006/main" name="Corporate template-set Bose - Dark">
  <a:themeElements>
    <a:clrScheme name="Bose - Licht">
      <a:dk1>
        <a:sysClr val="windowText" lastClr="000000"/>
      </a:dk1>
      <a:lt1>
        <a:sysClr val="window" lastClr="FFFFFF"/>
      </a:lt1>
      <a:dk2>
        <a:srgbClr val="F8F8F8"/>
      </a:dk2>
      <a:lt2>
        <a:srgbClr val="202020"/>
      </a:lt2>
      <a:accent1>
        <a:srgbClr val="999999"/>
      </a:accent1>
      <a:accent2>
        <a:srgbClr val="D70902"/>
      </a:accent2>
      <a:accent3>
        <a:srgbClr val="FF5B1F"/>
      </a:accent3>
      <a:accent4>
        <a:srgbClr val="F7D600"/>
      </a:accent4>
      <a:accent5>
        <a:srgbClr val="00CC74"/>
      </a:accent5>
      <a:accent6>
        <a:srgbClr val="5BA1D5"/>
      </a:accent6>
      <a:hlink>
        <a:srgbClr val="5BA1D5"/>
      </a:hlink>
      <a:folHlink>
        <a:srgbClr val="999999"/>
      </a:folHlink>
    </a:clrScheme>
    <a:fontScheme name="Bose">
      <a:majorFont>
        <a:latin typeface="Gotham Bold"/>
        <a:ea typeface=""/>
        <a:cs typeface=""/>
      </a:majorFont>
      <a:minorFont>
        <a:latin typeface="Gotham Book"/>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lIns="144000" tIns="144000" rIns="144000" bIns="144000"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tailEnd type="triangle"/>
        </a:ln>
      </a:spPr>
      <a:bodyPr/>
      <a:lstStyle/>
      <a:style>
        <a:lnRef idx="1">
          <a:schemeClr val="accent1"/>
        </a:lnRef>
        <a:fillRef idx="0">
          <a:schemeClr val="accent1"/>
        </a:fillRef>
        <a:effectRef idx="0">
          <a:schemeClr val="accent1"/>
        </a:effectRef>
        <a:fontRef idx="minor">
          <a:schemeClr val="tx1"/>
        </a:fontRef>
      </a:style>
    </a:lnDef>
    <a:txDef>
      <a:spPr>
        <a:solidFill>
          <a:srgbClr val="92D050"/>
        </a:solidFill>
      </a:spPr>
      <a:bodyPr wrap="square" rtlCol="0">
        <a:noAutofit/>
      </a:bodyPr>
      <a:lstStyle>
        <a:defPPr>
          <a:defRPr sz="2400" dirty="0" smtClean="0"/>
        </a:defPPr>
      </a:lstStyle>
    </a:txDef>
  </a:objectDefaults>
  <a:extraClrSchemeLst/>
  <a:extLst>
    <a:ext uri="{05A4C25C-085E-4340-85A3-A5531E510DB2}">
      <thm15:themeFamily xmlns:thm15="http://schemas.microsoft.com/office/thememl/2012/main" name="Bose Template - Light Theme - v01 [Read-Only]" id="{28261C0D-8DC9-4B0A-AD4E-50DCF0B65E83}" vid="{55294C90-7D0D-4625-98A1-B337849DD361}"/>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Work_x0020_Product_x0020_Status xmlns="ac300e12-423f-44b2-ac1f-2bab96f11555" xsi:nil="true"/>
    <Work_x0020_Product_x0020_ID xmlns="ac300e12-423f-44b2-ac1f-2bab96f11555" xsi:nil="true"/>
    <Team xmlns="aeeab28e-f16c-4cbe-810c-42bd7e5d76ac" xsi:nil="true"/>
    <End_x0020_Product_x0020_ID xmlns="ac300e12-423f-44b2-ac1f-2bab96f11555" xsi:nil="true"/>
    <Phase xmlns="aeeab28e-f16c-4cbe-810c-42bd7e5d76a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EEE4FC1A26124E85F2C316D31DDEB2" ma:contentTypeVersion="" ma:contentTypeDescription="Create a new document." ma:contentTypeScope="" ma:versionID="d869ae8b83d9e0b010d22ebfa5d6d72c">
  <xsd:schema xmlns:xsd="http://www.w3.org/2001/XMLSchema" xmlns:xs="http://www.w3.org/2001/XMLSchema" xmlns:p="http://schemas.microsoft.com/office/2006/metadata/properties" xmlns:ns2="aeeab28e-f16c-4cbe-810c-42bd7e5d76ac" xmlns:ns3="ac300e12-423f-44b2-ac1f-2bab96f11555" targetNamespace="http://schemas.microsoft.com/office/2006/metadata/properties" ma:root="true" ma:fieldsID="a8b613796c64e3249e3e167c2747e878" ns2:_="" ns3:_="">
    <xsd:import namespace="aeeab28e-f16c-4cbe-810c-42bd7e5d76ac"/>
    <xsd:import namespace="ac300e12-423f-44b2-ac1f-2bab96f11555"/>
    <xsd:element name="properties">
      <xsd:complexType>
        <xsd:sequence>
          <xsd:element name="documentManagement">
            <xsd:complexType>
              <xsd:all>
                <xsd:element ref="ns2:Team" minOccurs="0"/>
                <xsd:element ref="ns2:Phase" minOccurs="0"/>
                <xsd:element ref="ns3:Work_x0020_Product_x0020_Status" minOccurs="0"/>
                <xsd:element ref="ns3:Work_x0020_Product_x0020_ID" minOccurs="0"/>
                <xsd:element ref="ns3:End_x0020_Product_x0020_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eab28e-f16c-4cbe-810c-42bd7e5d76ac" elementFormDefault="qualified">
    <xsd:import namespace="http://schemas.microsoft.com/office/2006/documentManagement/types"/>
    <xsd:import namespace="http://schemas.microsoft.com/office/infopath/2007/PartnerControls"/>
    <xsd:element name="Team" ma:index="2" nillable="true" ma:displayName="Team" ma:list="{FCEEC5B0-A205-4BB7-8944-02115BBE1EBB}" ma:internalName="Team" ma:showField="Name" ma:web="{ec56950b-c0f9-4e5d-9289-c10c3cb1a05a}">
      <xsd:simpleType>
        <xsd:restriction base="dms:Lookup"/>
      </xsd:simpleType>
    </xsd:element>
    <xsd:element name="Phase" ma:index="3" nillable="true" ma:displayName="Phase" ma:list="{4858D207-A8AC-4AF3-8867-5D011DCD8C1C}" ma:internalName="Phase" ma:showField="Name" ma:web="{ec56950b-c0f9-4e5d-9289-c10c3cb1a05a}">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c300e12-423f-44b2-ac1f-2bab96f11555" elementFormDefault="qualified">
    <xsd:import namespace="http://schemas.microsoft.com/office/2006/documentManagement/types"/>
    <xsd:import namespace="http://schemas.microsoft.com/office/infopath/2007/PartnerControls"/>
    <xsd:element name="Work_x0020_Product_x0020_Status" ma:index="4" nillable="true" ma:displayName="Work Product Status" ma:format="Dropdown" ma:internalName="Work_x0020_Product_x0020_Status">
      <xsd:simpleType>
        <xsd:restriction base="dms:Choice">
          <xsd:enumeration value="1-Not Started"/>
          <xsd:enumeration value="2-Being Developed"/>
          <xsd:enumeration value="3-In Deliverable Review"/>
          <xsd:enumeration value="4-In Deliverable Client Review"/>
          <xsd:enumeration value="5-Being Revised"/>
          <xsd:enumeration value="6-Completed"/>
          <xsd:enumeration value="7-Canceled"/>
        </xsd:restriction>
      </xsd:simpleType>
    </xsd:element>
    <xsd:element name="Work_x0020_Product_x0020_ID" ma:index="5" nillable="true" ma:displayName="Work Product ID" ma:internalName="Work_x0020_Product_x0020_ID">
      <xsd:simpleType>
        <xsd:restriction base="dms:Text">
          <xsd:maxLength value="255"/>
        </xsd:restriction>
      </xsd:simpleType>
    </xsd:element>
    <xsd:element name="End_x0020_Product_x0020_ID" ma:index="6" nillable="true" ma:displayName="End Product ID" ma:internalName="End_x0020_Product_x0020_ID">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C6E447-81F6-4250-986E-58A6FFA4BAE3}">
  <ds:schemaRef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ac300e12-423f-44b2-ac1f-2bab96f11555"/>
    <ds:schemaRef ds:uri="aeeab28e-f16c-4cbe-810c-42bd7e5d76ac"/>
    <ds:schemaRef ds:uri="http://purl.org/dc/dcmitype/"/>
  </ds:schemaRefs>
</ds:datastoreItem>
</file>

<file path=customXml/itemProps2.xml><?xml version="1.0" encoding="utf-8"?>
<ds:datastoreItem xmlns:ds="http://schemas.openxmlformats.org/officeDocument/2006/customXml" ds:itemID="{C69B3928-6654-4B3F-8B5E-1A9AF79726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eab28e-f16c-4cbe-810c-42bd7e5d76ac"/>
    <ds:schemaRef ds:uri="ac300e12-423f-44b2-ac1f-2bab96f115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748859-571B-4760-ADAC-BE2CE3CE81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37258</TotalTime>
  <Words>4999</Words>
  <Application>Microsoft Office PowerPoint</Application>
  <PresentationFormat>Widescreen</PresentationFormat>
  <Paragraphs>1080</Paragraphs>
  <Slides>45</Slides>
  <Notes>35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ＭＳ Ｐゴシック</vt:lpstr>
      <vt:lpstr>Adobe Heiti Std R</vt:lpstr>
      <vt:lpstr>Arial</vt:lpstr>
      <vt:lpstr>Calibri</vt:lpstr>
      <vt:lpstr>Century Gothic</vt:lpstr>
      <vt:lpstr>Gill Sans Light</vt:lpstr>
      <vt:lpstr>Gotham</vt:lpstr>
      <vt:lpstr>Gotham Bold</vt:lpstr>
      <vt:lpstr>Gotham book</vt:lpstr>
      <vt:lpstr>Gotham book</vt:lpstr>
      <vt:lpstr>Segoe UI Light</vt:lpstr>
      <vt:lpstr>Verdana</vt:lpstr>
      <vt:lpstr>Wingdings</vt:lpstr>
      <vt:lpstr>Wingdings 2</vt:lpstr>
      <vt:lpstr>Corporate template-set Bose - Dark</vt:lpstr>
      <vt:lpstr>Buyer Processes</vt:lpstr>
      <vt:lpstr>Source to Pay Project Objective</vt:lpstr>
      <vt:lpstr>Agenda</vt:lpstr>
      <vt:lpstr>Welcome!</vt:lpstr>
      <vt:lpstr>Housekeeping</vt:lpstr>
      <vt:lpstr>Course Objectives</vt:lpstr>
      <vt:lpstr>Agenda</vt:lpstr>
      <vt:lpstr>Chapter Objectives</vt:lpstr>
      <vt:lpstr>PowerPoint Presentation</vt:lpstr>
      <vt:lpstr>PowerPoint Presentation</vt:lpstr>
      <vt:lpstr>Agenda</vt:lpstr>
      <vt:lpstr>Chapter Objectives</vt:lpstr>
      <vt:lpstr>PowerPoint Presentation</vt:lpstr>
      <vt:lpstr>PowerPoint Presentation</vt:lpstr>
      <vt:lpstr>Agenda</vt:lpstr>
      <vt:lpstr>Chapter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Key Design Decisions</vt:lpstr>
      <vt:lpstr>Summary of Key Design Decisions</vt:lpstr>
      <vt:lpstr>Summary of Key Design Decisions</vt:lpstr>
      <vt:lpstr>Summary of Key Design Decisions</vt:lpstr>
      <vt:lpstr>Summary of Key Design Decisions</vt:lpstr>
      <vt:lpstr>Summary of Key Design Decisions</vt:lpstr>
      <vt:lpstr>Summary of Key Design Decisions</vt:lpstr>
      <vt:lpstr>PowerPoint Presentation</vt:lpstr>
      <vt:lpstr>Buying Channel Decision Tree</vt:lpstr>
      <vt:lpstr>Buying channel Decision Tree</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dc:title>
  <dc:creator>Ismail, Anil</dc:creator>
  <cp:lastModifiedBy>Nayak, Malabika (Cognizant)</cp:lastModifiedBy>
  <cp:revision>1501</cp:revision>
  <cp:lastPrinted>2017-07-17T15:35:05Z</cp:lastPrinted>
  <dcterms:created xsi:type="dcterms:W3CDTF">2017-07-03T12:02:52Z</dcterms:created>
  <dcterms:modified xsi:type="dcterms:W3CDTF">2017-10-17T08:42:31Z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0x0101009FEEE4FC1A26124E85F2C316D31DDEB2</vt:lpwstr>
  </property>
  <property fmtid="{D5CDD505-2E9C-101B-9397-08002B2CF9AE}" pid="3" name="_dlc_DocIdItemGuid">
    <vt:lpwstr>8bd233e5-bd52-4804-9857-97bf44a97131</vt:lpwstr>
  </property>
</Properties>
</file>