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notesMasterIdLst>
    <p:notesMasterId r:id="rId1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2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1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2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3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4-1.jpeg"/><Relationship Id="rId2" Type="http://schemas.openxmlformats.org/officeDocument/2006/relationships/image" Target="../media/image-14-2.jpeg"/><Relationship Id="rId3" Type="http://schemas.openxmlformats.org/officeDocument/2006/relationships/image" Target="../media/image-14-3.jpe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8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-9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aticPath"/>
          <p:cNvSpPr/>
          <p:nvPr/>
        </p:nvSpPr>
        <p:spPr>
          <a:xfrm>
            <a:off x="2056019" y="-1222724"/>
            <a:ext cx="5032058" cy="5032058"/>
          </a:xfrm>
          <a:prstGeom prst="ellipse">
            <a:avLst/>
          </a:prstGeom>
          <a:solidFill>
            <a:srgbClr val="000000">
              <a:alpha val="6000"/>
            </a:srgbClr>
          </a:solidFill>
          <a:ln/>
        </p:spPr>
      </p:sp>
      <p:sp>
        <p:nvSpPr>
          <p:cNvPr id="3" name="Title"/>
          <p:cNvSpPr/>
          <p:nvPr/>
        </p:nvSpPr>
        <p:spPr>
          <a:xfrm>
            <a:off x="758381" y="2122408"/>
            <a:ext cx="7620000" cy="898731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214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Introduction to Artificial Intelligence</a:t>
            </a:r>
            <a:endParaRPr lang="en-US" sz="3214" dirty="0"/>
          </a:p>
        </p:txBody>
      </p:sp>
      <p:sp>
        <p:nvSpPr>
          <p:cNvPr id="4" name="StaticPath"/>
          <p:cNvSpPr/>
          <p:nvPr/>
        </p:nvSpPr>
        <p:spPr>
          <a:xfrm>
            <a:off x="7190137" y="3357658"/>
            <a:ext cx="2394585" cy="2394585"/>
          </a:xfrm>
          <a:prstGeom prst="ellipse">
            <a:avLst/>
          </a:prstGeom>
          <a:solidFill>
            <a:srgbClr val="000000">
              <a:alpha val="0"/>
            </a:srgbClr>
          </a:solidFill>
          <a:ln w="423333">
            <a:solidFill>
              <a:srgbClr val="FF9800"/>
            </a:solidFill>
            <a:prstDash val="solid"/>
          </a:ln>
        </p:spPr>
      </p:sp>
      <p:sp>
        <p:nvSpPr>
          <p:cNvPr id="5" name="StaticPath"/>
          <p:cNvSpPr/>
          <p:nvPr/>
        </p:nvSpPr>
        <p:spPr>
          <a:xfrm>
            <a:off x="-957929" y="-1222724"/>
            <a:ext cx="1991678" cy="1991677"/>
          </a:xfrm>
          <a:prstGeom prst="ellipse">
            <a:avLst/>
          </a:prstGeom>
          <a:solidFill>
            <a:srgbClr val="000000">
              <a:alpha val="0"/>
            </a:srgbClr>
          </a:solidFill>
          <a:ln w="423333">
            <a:solidFill>
              <a:srgbClr val="FF9800"/>
            </a:solidFill>
            <a:prstDash val="solid"/>
          </a:ln>
        </p:spPr>
      </p:sp>
      <p:sp>
        <p:nvSpPr>
          <p:cNvPr id="6" name="StaticPath"/>
          <p:cNvSpPr/>
          <p:nvPr/>
        </p:nvSpPr>
        <p:spPr>
          <a:xfrm>
            <a:off x="303609" y="4340114"/>
            <a:ext cx="571500" cy="571500"/>
          </a:xfrm>
          <a:prstGeom prst="ellipse">
            <a:avLst/>
          </a:prstGeom>
          <a:solidFill>
            <a:srgbClr val="000000"/>
          </a:solidFill>
          <a:ln/>
        </p:spPr>
      </p:sp>
      <p:sp>
        <p:nvSpPr>
          <p:cNvPr id="7" name="StaticPath"/>
          <p:cNvSpPr/>
          <p:nvPr/>
        </p:nvSpPr>
        <p:spPr>
          <a:xfrm>
            <a:off x="939165" y="4348163"/>
            <a:ext cx="571500" cy="571500"/>
          </a:xfrm>
          <a:prstGeom prst="ellipse">
            <a:avLst/>
          </a:prstGeom>
          <a:solidFill>
            <a:srgbClr val="000000"/>
          </a:solidFill>
          <a:ln/>
        </p:spPr>
      </p:sp>
      <p:sp>
        <p:nvSpPr>
          <p:cNvPr id="8" name="StaticPath"/>
          <p:cNvSpPr/>
          <p:nvPr/>
        </p:nvSpPr>
        <p:spPr>
          <a:xfrm>
            <a:off x="620268" y="4338923"/>
            <a:ext cx="571500" cy="571500"/>
          </a:xfrm>
          <a:prstGeom prst="ellipse">
            <a:avLst/>
          </a:prstGeom>
          <a:solidFill>
            <a:srgbClr val="FF9800"/>
          </a:solidFill>
          <a:ln/>
        </p:spPr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aticPath"/>
          <p:cNvSpPr/>
          <p:nvPr/>
        </p:nvSpPr>
        <p:spPr>
          <a:xfrm>
            <a:off x="-842581" y="437150"/>
            <a:ext cx="4014788" cy="4014788"/>
          </a:xfrm>
          <a:prstGeom prst="ellipse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3" name="Title"/>
          <p:cNvSpPr/>
          <p:nvPr/>
        </p:nvSpPr>
        <p:spPr>
          <a:xfrm>
            <a:off x="285417" y="2160080"/>
            <a:ext cx="3467148" cy="82338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829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Recent Breakthroughs in AI</a:t>
            </a:r>
            <a:endParaRPr lang="en-US" sz="2829" dirty="0"/>
          </a:p>
        </p:txBody>
      </p:sp>
      <p:sp>
        <p:nvSpPr>
          <p:cNvPr id="4" name="StaticPath"/>
          <p:cNvSpPr/>
          <p:nvPr/>
        </p:nvSpPr>
        <p:spPr>
          <a:xfrm>
            <a:off x="6677739" y="195072"/>
            <a:ext cx="911543" cy="911543"/>
          </a:xfrm>
          <a:prstGeom prst="ellipse">
            <a:avLst/>
          </a:prstGeom>
          <a:solidFill>
            <a:srgbClr val="000000"/>
          </a:solidFill>
          <a:ln/>
        </p:spPr>
      </p:sp>
      <p:sp>
        <p:nvSpPr>
          <p:cNvPr id="5" name="StaticPath"/>
          <p:cNvSpPr/>
          <p:nvPr/>
        </p:nvSpPr>
        <p:spPr>
          <a:xfrm>
            <a:off x="7963376" y="4002548"/>
            <a:ext cx="677228" cy="677228"/>
          </a:xfrm>
          <a:prstGeom prst="ellipse">
            <a:avLst/>
          </a:prstGeom>
          <a:solidFill>
            <a:srgbClr val="FF9800"/>
          </a:solidFill>
          <a:ln/>
        </p:spPr>
      </p:sp>
      <p:sp>
        <p:nvSpPr>
          <p:cNvPr id="6" name="StaticPath"/>
          <p:cNvSpPr/>
          <p:nvPr/>
        </p:nvSpPr>
        <p:spPr>
          <a:xfrm>
            <a:off x="-1162717" y="-991076"/>
            <a:ext cx="2514600" cy="2514600"/>
          </a:xfrm>
          <a:prstGeom prst="ellipse">
            <a:avLst/>
          </a:prstGeom>
          <a:solidFill>
            <a:srgbClr val="000000">
              <a:alpha val="0"/>
            </a:srgbClr>
          </a:solidFill>
          <a:ln w="423333">
            <a:solidFill>
              <a:srgbClr val="FF9800"/>
            </a:solidFill>
            <a:prstDash val="solid"/>
          </a:ln>
        </p:spPr>
      </p:sp>
      <p:sp>
        <p:nvSpPr>
          <p:cNvPr id="7" name="Question topic"/>
          <p:cNvSpPr/>
          <p:nvPr/>
        </p:nvSpPr>
        <p:spPr>
          <a:xfrm>
            <a:off x="2950607" y="689991"/>
            <a:ext cx="2286000" cy="301371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46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Generative AI, GPT models, and more</a:t>
            </a:r>
            <a:endParaRPr lang="en-US" sz="1046" dirty="0"/>
          </a:p>
        </p:txBody>
      </p:sp>
      <p:sp>
        <p:nvSpPr>
          <p:cNvPr id="8" name="Text"/>
          <p:cNvSpPr/>
          <p:nvPr/>
        </p:nvSpPr>
        <p:spPr>
          <a:xfrm>
            <a:off x="5193649" y="2192369"/>
            <a:ext cx="2810589" cy="143151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71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Recent advancements, especially in generative models like GPT, have expanded AI's capabilities in language processing, image generation, and problem-solving, marking a new era in AI.</a:t>
            </a:r>
            <a:endParaRPr lang="en-US" sz="971" dirty="0"/>
          </a:p>
        </p:txBody>
      </p:sp>
      <p:sp>
        <p:nvSpPr>
          <p:cNvPr id="9" name="Question"/>
          <p:cNvSpPr/>
          <p:nvPr/>
        </p:nvSpPr>
        <p:spPr>
          <a:xfrm>
            <a:off x="5408343" y="1518428"/>
            <a:ext cx="2381250" cy="25831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992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What are the implications of modern AI advancements?</a:t>
            </a:r>
            <a:endParaRPr lang="en-US" sz="992" dirty="0"/>
          </a:p>
        </p:txBody>
      </p:sp>
      <p:sp>
        <p:nvSpPr>
          <p:cNvPr id="10" name="StaticPath"/>
          <p:cNvSpPr/>
          <p:nvPr/>
        </p:nvSpPr>
        <p:spPr>
          <a:xfrm>
            <a:off x="2976229" y="323231"/>
            <a:ext cx="2128838" cy="1020128"/>
          </a:xfrm>
          <a:prstGeom prst="ellipse">
            <a:avLst/>
          </a:prstGeom>
          <a:solidFill>
            <a:srgbClr val="000000">
              <a:alpha val="0"/>
            </a:srgbClr>
          </a:solidFill>
          <a:ln w="12700">
            <a:solidFill>
              <a:srgbClr val="000000"/>
            </a:solidFill>
            <a:prstDash val="solid"/>
          </a:ln>
        </p:spPr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aticPath"/>
          <p:cNvSpPr/>
          <p:nvPr/>
        </p:nvSpPr>
        <p:spPr>
          <a:xfrm>
            <a:off x="7143750" y="0"/>
            <a:ext cx="2000250" cy="5143500"/>
          </a:xfrm>
          <a:prstGeom prst="rect">
            <a:avLst/>
          </a:prstGeom>
          <a:solidFill>
            <a:srgbClr val="FF9800"/>
          </a:solidFill>
          <a:ln/>
        </p:spPr>
      </p:sp>
      <p:sp>
        <p:nvSpPr>
          <p:cNvPr id="3" name="Title"/>
          <p:cNvSpPr/>
          <p:nvPr/>
        </p:nvSpPr>
        <p:spPr>
          <a:xfrm>
            <a:off x="1190625" y="357188"/>
            <a:ext cx="5715000" cy="5715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838" b="1" dirty="0">
                <a:solidFill>
                  <a:srgbClr val="333333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What is Artificial Intelligence?</a:t>
            </a:r>
            <a:endParaRPr lang="en-US" sz="1838" dirty="0"/>
          </a:p>
        </p:txBody>
      </p:sp>
      <p:sp>
        <p:nvSpPr>
          <p:cNvPr id="4" name="Subtitle 1"/>
          <p:cNvSpPr/>
          <p:nvPr/>
        </p:nvSpPr>
        <p:spPr>
          <a:xfrm>
            <a:off x="714375" y="1190625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500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Definition</a:t>
            </a:r>
            <a:endParaRPr lang="en-US" sz="1500" dirty="0"/>
          </a:p>
        </p:txBody>
      </p:sp>
      <p:sp>
        <p:nvSpPr>
          <p:cNvPr id="5" name="Paragraph 1"/>
          <p:cNvSpPr/>
          <p:nvPr/>
        </p:nvSpPr>
        <p:spPr>
          <a:xfrm>
            <a:off x="714375" y="1571625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173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Artificial Intelligence (AI) refers to the simulation of human intelligence in machines, enabling them to perform tasks that typically require human cognition.</a:t>
            </a:r>
            <a:endParaRPr lang="en-US" sz="1173" dirty="0"/>
          </a:p>
        </p:txBody>
      </p:sp>
      <p:sp>
        <p:nvSpPr>
          <p:cNvPr id="6" name="Subtitle 2"/>
          <p:cNvSpPr/>
          <p:nvPr/>
        </p:nvSpPr>
        <p:spPr>
          <a:xfrm>
            <a:off x="714375" y="2524125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500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Scope</a:t>
            </a:r>
            <a:endParaRPr lang="en-US" sz="1500" dirty="0"/>
          </a:p>
        </p:txBody>
      </p:sp>
      <p:sp>
        <p:nvSpPr>
          <p:cNvPr id="7" name="Paragraph 2"/>
          <p:cNvSpPr/>
          <p:nvPr/>
        </p:nvSpPr>
        <p:spPr>
          <a:xfrm>
            <a:off x="714375" y="2905125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125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AI encompasses a range of fields, including reasoning, problem-solving, learning, and perception, aiming to create systems capable of mimicking or enhancing human abilities.</a:t>
            </a:r>
            <a:endParaRPr lang="en-US" sz="1125" dirty="0"/>
          </a:p>
        </p:txBody>
      </p:sp>
      <p:sp>
        <p:nvSpPr>
          <p:cNvPr id="8" name="Subtitle 3"/>
          <p:cNvSpPr/>
          <p:nvPr/>
        </p:nvSpPr>
        <p:spPr>
          <a:xfrm>
            <a:off x="714375" y="3619500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500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Importance</a:t>
            </a:r>
            <a:endParaRPr lang="en-US" sz="1500" dirty="0"/>
          </a:p>
        </p:txBody>
      </p:sp>
      <p:sp>
        <p:nvSpPr>
          <p:cNvPr id="9" name="Paragraph 3"/>
          <p:cNvSpPr/>
          <p:nvPr/>
        </p:nvSpPr>
        <p:spPr>
          <a:xfrm>
            <a:off x="714375" y="4000500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255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AI has vast implications across industries, from healthcare to finance, impacting automation, decision-making, and predictive capabilities.</a:t>
            </a:r>
            <a:endParaRPr lang="en-US" sz="1255" dirty="0"/>
          </a:p>
        </p:txBody>
      </p:sp>
      <p:pic>
        <p:nvPicPr>
          <p:cNvPr id="10" name="Image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38875" y="1333500"/>
            <a:ext cx="2476500" cy="2476500"/>
          </a:xfrm>
          <a:prstGeom prst="rect">
            <a:avLst/>
          </a:prstGeom>
        </p:spPr>
      </p:pic>
      <p:sp>
        <p:nvSpPr>
          <p:cNvPr id="11" name="StaticPath"/>
          <p:cNvSpPr/>
          <p:nvPr/>
        </p:nvSpPr>
        <p:spPr>
          <a:xfrm>
            <a:off x="-1309687" y="3810000"/>
            <a:ext cx="1737360" cy="1737360"/>
          </a:xfrm>
          <a:prstGeom prst="ellipse">
            <a:avLst/>
          </a:prstGeom>
          <a:solidFill>
            <a:srgbClr val="000000">
              <a:alpha val="0"/>
            </a:srgbClr>
          </a:solidFill>
          <a:ln w="211667">
            <a:solidFill>
              <a:srgbClr val="FF9800"/>
            </a:solidFill>
            <a:prstDash val="solid"/>
          </a:ln>
        </p:spPr>
      </p:sp>
      <p:sp>
        <p:nvSpPr>
          <p:cNvPr id="12" name="StaticPath"/>
          <p:cNvSpPr/>
          <p:nvPr/>
        </p:nvSpPr>
        <p:spPr>
          <a:xfrm>
            <a:off x="285750" y="204788"/>
            <a:ext cx="482918" cy="482917"/>
          </a:xfrm>
          <a:prstGeom prst="ellipse">
            <a:avLst/>
          </a:prstGeom>
          <a:solidFill>
            <a:srgbClr val="000000"/>
          </a:solidFill>
          <a:ln/>
        </p:spPr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/>
          <p:nvPr/>
        </p:nvSpPr>
        <p:spPr>
          <a:xfrm>
            <a:off x="762000" y="0"/>
            <a:ext cx="7620000" cy="9525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860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AI History Timeline</a:t>
            </a:r>
            <a:endParaRPr lang="en-US" sz="3860" dirty="0"/>
          </a:p>
        </p:txBody>
      </p:sp>
      <p:pic>
        <p:nvPicPr>
          <p:cNvPr id="3" name="Timeline digram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224951"/>
            <a:ext cx="9144000" cy="3646098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aticPath"/>
          <p:cNvSpPr/>
          <p:nvPr/>
        </p:nvSpPr>
        <p:spPr>
          <a:xfrm>
            <a:off x="7143750" y="0"/>
            <a:ext cx="2000250" cy="5143500"/>
          </a:xfrm>
          <a:prstGeom prst="rect">
            <a:avLst/>
          </a:prstGeom>
          <a:solidFill>
            <a:srgbClr val="FF9800"/>
          </a:solidFill>
          <a:ln/>
        </p:spPr>
      </p:sp>
      <p:sp>
        <p:nvSpPr>
          <p:cNvPr id="3" name="Title"/>
          <p:cNvSpPr/>
          <p:nvPr/>
        </p:nvSpPr>
        <p:spPr>
          <a:xfrm>
            <a:off x="1190625" y="357188"/>
            <a:ext cx="5715000" cy="5715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838" b="1" dirty="0">
                <a:solidFill>
                  <a:srgbClr val="333333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Types of Artificial Intelligence</a:t>
            </a:r>
            <a:endParaRPr lang="en-US" sz="1838" dirty="0"/>
          </a:p>
        </p:txBody>
      </p:sp>
      <p:sp>
        <p:nvSpPr>
          <p:cNvPr id="4" name="Subtitle 1"/>
          <p:cNvSpPr/>
          <p:nvPr/>
        </p:nvSpPr>
        <p:spPr>
          <a:xfrm>
            <a:off x="714375" y="1190625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500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Narrow AI</a:t>
            </a:r>
            <a:endParaRPr lang="en-US" sz="1500" dirty="0"/>
          </a:p>
        </p:txBody>
      </p:sp>
      <p:sp>
        <p:nvSpPr>
          <p:cNvPr id="5" name="Paragraph 1"/>
          <p:cNvSpPr/>
          <p:nvPr/>
        </p:nvSpPr>
        <p:spPr>
          <a:xfrm>
            <a:off x="714375" y="1571625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125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Narrow AI, or Weak AI, is designed to perform specific tasks without consciousness or general intelligence. Examples include voice assistants and facial recognition systems.</a:t>
            </a:r>
            <a:endParaRPr lang="en-US" sz="1125" dirty="0"/>
          </a:p>
        </p:txBody>
      </p:sp>
      <p:sp>
        <p:nvSpPr>
          <p:cNvPr id="6" name="Subtitle 2"/>
          <p:cNvSpPr/>
          <p:nvPr/>
        </p:nvSpPr>
        <p:spPr>
          <a:xfrm>
            <a:off x="714375" y="2524125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500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General AI</a:t>
            </a:r>
            <a:endParaRPr lang="en-US" sz="1500" dirty="0"/>
          </a:p>
        </p:txBody>
      </p:sp>
      <p:sp>
        <p:nvSpPr>
          <p:cNvPr id="7" name="Paragraph 2"/>
          <p:cNvSpPr/>
          <p:nvPr/>
        </p:nvSpPr>
        <p:spPr>
          <a:xfrm>
            <a:off x="714375" y="2905125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148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General AI, or Strong AI, refers to machines that possess the ability to perform any intellectual task that a human can. It remains largely theoretical at this stage.</a:t>
            </a:r>
            <a:endParaRPr lang="en-US" sz="1148" dirty="0"/>
          </a:p>
        </p:txBody>
      </p:sp>
      <p:sp>
        <p:nvSpPr>
          <p:cNvPr id="8" name="Subtitle 3"/>
          <p:cNvSpPr/>
          <p:nvPr/>
        </p:nvSpPr>
        <p:spPr>
          <a:xfrm>
            <a:off x="714375" y="3619500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500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Future Potential</a:t>
            </a:r>
            <a:endParaRPr lang="en-US" sz="1500" dirty="0"/>
          </a:p>
        </p:txBody>
      </p:sp>
      <p:sp>
        <p:nvSpPr>
          <p:cNvPr id="9" name="Paragraph 3"/>
          <p:cNvSpPr/>
          <p:nvPr/>
        </p:nvSpPr>
        <p:spPr>
          <a:xfrm>
            <a:off x="714375" y="4000500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264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The progression from narrow to general AI would mark a significant milestone in creating machines with human-like reasoning capabilities.</a:t>
            </a:r>
            <a:endParaRPr lang="en-US" sz="1264" dirty="0"/>
          </a:p>
        </p:txBody>
      </p:sp>
      <p:pic>
        <p:nvPicPr>
          <p:cNvPr id="10" name="Image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38875" y="1333500"/>
            <a:ext cx="2476500" cy="2476500"/>
          </a:xfrm>
          <a:prstGeom prst="rect">
            <a:avLst/>
          </a:prstGeom>
        </p:spPr>
      </p:pic>
      <p:sp>
        <p:nvSpPr>
          <p:cNvPr id="11" name="StaticPath"/>
          <p:cNvSpPr/>
          <p:nvPr/>
        </p:nvSpPr>
        <p:spPr>
          <a:xfrm>
            <a:off x="-1309687" y="3810000"/>
            <a:ext cx="1737360" cy="1737360"/>
          </a:xfrm>
          <a:prstGeom prst="ellipse">
            <a:avLst/>
          </a:prstGeom>
          <a:solidFill>
            <a:srgbClr val="000000">
              <a:alpha val="0"/>
            </a:srgbClr>
          </a:solidFill>
          <a:ln w="211667">
            <a:solidFill>
              <a:srgbClr val="FF9800"/>
            </a:solidFill>
            <a:prstDash val="solid"/>
          </a:ln>
        </p:spPr>
      </p:sp>
      <p:sp>
        <p:nvSpPr>
          <p:cNvPr id="12" name="StaticPath"/>
          <p:cNvSpPr/>
          <p:nvPr/>
        </p:nvSpPr>
        <p:spPr>
          <a:xfrm>
            <a:off x="285750" y="204788"/>
            <a:ext cx="482918" cy="482917"/>
          </a:xfrm>
          <a:prstGeom prst="ellipse">
            <a:avLst/>
          </a:prstGeom>
          <a:solidFill>
            <a:srgbClr val="000000"/>
          </a:solidFill>
          <a:ln/>
        </p:spPr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/>
          <p:nvPr/>
        </p:nvSpPr>
        <p:spPr>
          <a:xfrm>
            <a:off x="3143250" y="262366"/>
            <a:ext cx="2857500" cy="51663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600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Core AI Technologies</a:t>
            </a:r>
            <a:endParaRPr lang="en-US" sz="1600" dirty="0"/>
          </a:p>
        </p:txBody>
      </p:sp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904875"/>
            <a:ext cx="3047643" cy="3047643"/>
          </a:xfrm>
          <a:prstGeom prst="rect">
            <a:avLst/>
          </a:prstGeom>
        </p:spPr>
      </p:pic>
      <p:pic>
        <p:nvPicPr>
          <p:cNvPr id="4" name="Image 2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0" y="904875"/>
            <a:ext cx="3047643" cy="3047643"/>
          </a:xfrm>
          <a:prstGeom prst="rect">
            <a:avLst/>
          </a:prstGeom>
        </p:spPr>
      </p:pic>
      <p:pic>
        <p:nvPicPr>
          <p:cNvPr id="5" name="Image 3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904875"/>
            <a:ext cx="3047643" cy="3047643"/>
          </a:xfrm>
          <a:prstGeom prst="rect">
            <a:avLst/>
          </a:prstGeom>
        </p:spPr>
      </p:pic>
      <p:sp>
        <p:nvSpPr>
          <p:cNvPr id="6" name="Text"/>
          <p:cNvSpPr/>
          <p:nvPr/>
        </p:nvSpPr>
        <p:spPr>
          <a:xfrm>
            <a:off x="74628" y="4159472"/>
            <a:ext cx="9069372" cy="797481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00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Overview of essential AI technologies such as Machine Learning, Deep Learning, NLP, Robotics, and Computer Vision.</a:t>
            </a:r>
            <a:endParaRPr lang="en-US" sz="1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aticPath"/>
          <p:cNvSpPr/>
          <p:nvPr/>
        </p:nvSpPr>
        <p:spPr>
          <a:xfrm>
            <a:off x="3852767" y="169640"/>
            <a:ext cx="3157538" cy="3157538"/>
          </a:xfrm>
          <a:prstGeom prst="ellipse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3" name="StaticPath"/>
          <p:cNvSpPr/>
          <p:nvPr/>
        </p:nvSpPr>
        <p:spPr>
          <a:xfrm>
            <a:off x="3906869" y="-1913049"/>
            <a:ext cx="2428875" cy="2428875"/>
          </a:xfrm>
          <a:prstGeom prst="ellipse">
            <a:avLst/>
          </a:prstGeom>
          <a:solidFill>
            <a:srgbClr val="000000">
              <a:alpha val="0"/>
            </a:srgbClr>
          </a:solidFill>
          <a:ln w="423333">
            <a:solidFill>
              <a:srgbClr val="FF9800"/>
            </a:solidFill>
            <a:prstDash val="solid"/>
          </a:ln>
        </p:spPr>
      </p:sp>
      <p:sp>
        <p:nvSpPr>
          <p:cNvPr id="4" name="Title"/>
          <p:cNvSpPr/>
          <p:nvPr/>
        </p:nvSpPr>
        <p:spPr>
          <a:xfrm>
            <a:off x="4304062" y="1697879"/>
            <a:ext cx="2302794" cy="27769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92" b="1" dirty="0">
                <a:solidFill>
                  <a:srgbClr val="333333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Key Topics in AI</a:t>
            </a:r>
            <a:endParaRPr lang="en-US" sz="3092" dirty="0"/>
          </a:p>
        </p:txBody>
      </p:sp>
      <p:sp>
        <p:nvSpPr>
          <p:cNvPr id="5" name="Bullet circle 1"/>
          <p:cNvSpPr/>
          <p:nvPr/>
        </p:nvSpPr>
        <p:spPr>
          <a:xfrm>
            <a:off x="347662" y="857250"/>
            <a:ext cx="474345" cy="474345"/>
          </a:xfrm>
          <a:prstGeom prst="ellipse">
            <a:avLst/>
          </a:prstGeom>
          <a:solidFill>
            <a:srgbClr val="FF9800"/>
          </a:solidFill>
          <a:ln/>
        </p:spPr>
      </p:sp>
      <p:sp>
        <p:nvSpPr>
          <p:cNvPr id="6" name="Bullet index 1"/>
          <p:cNvSpPr/>
          <p:nvPr/>
        </p:nvSpPr>
        <p:spPr>
          <a:xfrm>
            <a:off x="879634" y="966788"/>
            <a:ext cx="475726" cy="24107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93" b="1" dirty="0">
                <a:solidFill>
                  <a:srgbClr val="333333"/>
                </a:solidFill>
                <a:latin typeface="Prompt-Bold" pitchFamily="34" charset="0"/>
                <a:ea typeface="Prompt-Bold" pitchFamily="34" charset="-122"/>
                <a:cs typeface="Prompt-Bold" pitchFamily="34" charset="-120"/>
              </a:rPr>
              <a:t>01</a:t>
            </a:r>
            <a:endParaRPr lang="en-US" sz="1493" dirty="0"/>
          </a:p>
        </p:txBody>
      </p:sp>
      <p:sp>
        <p:nvSpPr>
          <p:cNvPr id="7" name="Bullet text 1"/>
          <p:cNvSpPr/>
          <p:nvPr/>
        </p:nvSpPr>
        <p:spPr>
          <a:xfrm>
            <a:off x="1388221" y="966788"/>
            <a:ext cx="2525268" cy="249707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171" dirty="0">
                <a:solidFill>
                  <a:srgbClr val="333333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What is Artificial Intelligence? Definitions and scope</a:t>
            </a:r>
            <a:endParaRPr lang="en-US" sz="1171" dirty="0"/>
          </a:p>
        </p:txBody>
      </p:sp>
      <p:sp>
        <p:nvSpPr>
          <p:cNvPr id="8" name="Bullet circle 2"/>
          <p:cNvSpPr/>
          <p:nvPr/>
        </p:nvSpPr>
        <p:spPr>
          <a:xfrm>
            <a:off x="347662" y="1619250"/>
            <a:ext cx="474345" cy="474345"/>
          </a:xfrm>
          <a:prstGeom prst="ellipse">
            <a:avLst/>
          </a:prstGeom>
          <a:solidFill>
            <a:srgbClr val="FF9800"/>
          </a:solidFill>
          <a:ln/>
        </p:spPr>
      </p:sp>
      <p:sp>
        <p:nvSpPr>
          <p:cNvPr id="9" name="Bullet index 2"/>
          <p:cNvSpPr/>
          <p:nvPr/>
        </p:nvSpPr>
        <p:spPr>
          <a:xfrm>
            <a:off x="879634" y="1728788"/>
            <a:ext cx="475726" cy="24107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93" b="1" dirty="0">
                <a:solidFill>
                  <a:srgbClr val="333333"/>
                </a:solidFill>
                <a:latin typeface="Prompt-Bold" pitchFamily="34" charset="0"/>
                <a:ea typeface="Prompt-Bold" pitchFamily="34" charset="-122"/>
                <a:cs typeface="Prompt-Bold" pitchFamily="34" charset="-120"/>
              </a:rPr>
              <a:t>02</a:t>
            </a:r>
            <a:endParaRPr lang="en-US" sz="1493" dirty="0"/>
          </a:p>
        </p:txBody>
      </p:sp>
      <p:sp>
        <p:nvSpPr>
          <p:cNvPr id="10" name="Bullet text 2"/>
          <p:cNvSpPr/>
          <p:nvPr/>
        </p:nvSpPr>
        <p:spPr>
          <a:xfrm>
            <a:off x="1388221" y="1728788"/>
            <a:ext cx="2525268" cy="249707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171" dirty="0">
                <a:solidFill>
                  <a:srgbClr val="333333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Brief history of AI: From Turing to today</a:t>
            </a:r>
            <a:endParaRPr lang="en-US" sz="1171" dirty="0"/>
          </a:p>
        </p:txBody>
      </p:sp>
      <p:sp>
        <p:nvSpPr>
          <p:cNvPr id="11" name="Bullet circle 3"/>
          <p:cNvSpPr/>
          <p:nvPr/>
        </p:nvSpPr>
        <p:spPr>
          <a:xfrm>
            <a:off x="347662" y="2381250"/>
            <a:ext cx="474345" cy="474345"/>
          </a:xfrm>
          <a:prstGeom prst="ellipse">
            <a:avLst/>
          </a:prstGeom>
          <a:solidFill>
            <a:srgbClr val="FF9800"/>
          </a:solidFill>
          <a:ln/>
        </p:spPr>
      </p:sp>
      <p:sp>
        <p:nvSpPr>
          <p:cNvPr id="12" name="Bullet index 3"/>
          <p:cNvSpPr/>
          <p:nvPr/>
        </p:nvSpPr>
        <p:spPr>
          <a:xfrm>
            <a:off x="879634" y="2490788"/>
            <a:ext cx="475726" cy="24107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93" b="1" dirty="0">
                <a:solidFill>
                  <a:srgbClr val="333333"/>
                </a:solidFill>
                <a:latin typeface="Prompt-Bold" pitchFamily="34" charset="0"/>
                <a:ea typeface="Prompt-Bold" pitchFamily="34" charset="-122"/>
                <a:cs typeface="Prompt-Bold" pitchFamily="34" charset="-120"/>
              </a:rPr>
              <a:t>03</a:t>
            </a:r>
            <a:endParaRPr lang="en-US" sz="1493" dirty="0"/>
          </a:p>
        </p:txBody>
      </p:sp>
      <p:sp>
        <p:nvSpPr>
          <p:cNvPr id="13" name="Bullet text 3"/>
          <p:cNvSpPr/>
          <p:nvPr/>
        </p:nvSpPr>
        <p:spPr>
          <a:xfrm>
            <a:off x="1388221" y="2490788"/>
            <a:ext cx="2525268" cy="249707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171" dirty="0">
                <a:solidFill>
                  <a:srgbClr val="333333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Types of AI: Narrow AI vs. General AI</a:t>
            </a:r>
            <a:endParaRPr lang="en-US" sz="1171" dirty="0"/>
          </a:p>
        </p:txBody>
      </p:sp>
      <p:sp>
        <p:nvSpPr>
          <p:cNvPr id="14" name="Bullet circle 4"/>
          <p:cNvSpPr/>
          <p:nvPr/>
        </p:nvSpPr>
        <p:spPr>
          <a:xfrm>
            <a:off x="347662" y="3143250"/>
            <a:ext cx="474345" cy="474345"/>
          </a:xfrm>
          <a:prstGeom prst="ellipse">
            <a:avLst/>
          </a:prstGeom>
          <a:solidFill>
            <a:srgbClr val="FF9800"/>
          </a:solidFill>
          <a:ln/>
        </p:spPr>
      </p:sp>
      <p:sp>
        <p:nvSpPr>
          <p:cNvPr id="15" name="Bullet index 4"/>
          <p:cNvSpPr/>
          <p:nvPr/>
        </p:nvSpPr>
        <p:spPr>
          <a:xfrm>
            <a:off x="879634" y="3252788"/>
            <a:ext cx="475726" cy="24107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93" b="1" dirty="0">
                <a:solidFill>
                  <a:srgbClr val="333333"/>
                </a:solidFill>
                <a:latin typeface="Prompt-Bold" pitchFamily="34" charset="0"/>
                <a:ea typeface="Prompt-Bold" pitchFamily="34" charset="-122"/>
                <a:cs typeface="Prompt-Bold" pitchFamily="34" charset="-120"/>
              </a:rPr>
              <a:t>04</a:t>
            </a:r>
            <a:endParaRPr lang="en-US" sz="1493" dirty="0"/>
          </a:p>
        </p:txBody>
      </p:sp>
      <p:sp>
        <p:nvSpPr>
          <p:cNvPr id="16" name="Bullet text 4"/>
          <p:cNvSpPr/>
          <p:nvPr/>
        </p:nvSpPr>
        <p:spPr>
          <a:xfrm>
            <a:off x="1388221" y="3252788"/>
            <a:ext cx="2525268" cy="249707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171" dirty="0">
                <a:solidFill>
                  <a:srgbClr val="333333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Overview of AI technologies</a:t>
            </a:r>
            <a:endParaRPr lang="en-US" sz="1171" dirty="0"/>
          </a:p>
        </p:txBody>
      </p:sp>
      <p:sp>
        <p:nvSpPr>
          <p:cNvPr id="17" name="Bullet circle 5"/>
          <p:cNvSpPr/>
          <p:nvPr/>
        </p:nvSpPr>
        <p:spPr>
          <a:xfrm>
            <a:off x="347662" y="3905250"/>
            <a:ext cx="474345" cy="474345"/>
          </a:xfrm>
          <a:prstGeom prst="ellipse">
            <a:avLst/>
          </a:prstGeom>
          <a:solidFill>
            <a:srgbClr val="FF9800"/>
          </a:solidFill>
          <a:ln/>
        </p:spPr>
      </p:sp>
      <p:sp>
        <p:nvSpPr>
          <p:cNvPr id="18" name="Bullet index 5"/>
          <p:cNvSpPr/>
          <p:nvPr/>
        </p:nvSpPr>
        <p:spPr>
          <a:xfrm>
            <a:off x="879634" y="4014788"/>
            <a:ext cx="475726" cy="24107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93" b="1" dirty="0">
                <a:solidFill>
                  <a:srgbClr val="333333"/>
                </a:solidFill>
                <a:latin typeface="Prompt-Bold" pitchFamily="34" charset="0"/>
                <a:ea typeface="Prompt-Bold" pitchFamily="34" charset="-122"/>
                <a:cs typeface="Prompt-Bold" pitchFamily="34" charset="-120"/>
              </a:rPr>
              <a:t>05</a:t>
            </a:r>
            <a:endParaRPr lang="en-US" sz="1493" dirty="0"/>
          </a:p>
        </p:txBody>
      </p:sp>
      <p:sp>
        <p:nvSpPr>
          <p:cNvPr id="19" name="Bullet text 5"/>
          <p:cNvSpPr/>
          <p:nvPr/>
        </p:nvSpPr>
        <p:spPr>
          <a:xfrm>
            <a:off x="1388221" y="4014788"/>
            <a:ext cx="2525268" cy="249707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171" dirty="0">
                <a:solidFill>
                  <a:srgbClr val="333333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Machine Learning, Deep Learning, NLP, Robotics, Computer Vision</a:t>
            </a:r>
            <a:endParaRPr lang="en-US" sz="1171" dirty="0"/>
          </a:p>
        </p:txBody>
      </p:sp>
      <p:pic>
        <p:nvPicPr>
          <p:cNvPr id="20" name="Image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69916" y="2586085"/>
            <a:ext cx="2383631" cy="238363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aticPath"/>
          <p:cNvSpPr/>
          <p:nvPr/>
        </p:nvSpPr>
        <p:spPr>
          <a:xfrm>
            <a:off x="7143750" y="0"/>
            <a:ext cx="2000250" cy="5143500"/>
          </a:xfrm>
          <a:prstGeom prst="rect">
            <a:avLst/>
          </a:prstGeom>
          <a:solidFill>
            <a:srgbClr val="FF9800"/>
          </a:solidFill>
          <a:ln/>
        </p:spPr>
      </p:sp>
      <p:sp>
        <p:nvSpPr>
          <p:cNvPr id="3" name="Title"/>
          <p:cNvSpPr/>
          <p:nvPr/>
        </p:nvSpPr>
        <p:spPr>
          <a:xfrm>
            <a:off x="1190625" y="357188"/>
            <a:ext cx="5715000" cy="5715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900" b="1" dirty="0">
                <a:solidFill>
                  <a:srgbClr val="333333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Definition and Scope of AI</a:t>
            </a:r>
            <a:endParaRPr lang="en-US" sz="1900" dirty="0"/>
          </a:p>
        </p:txBody>
      </p:sp>
      <p:sp>
        <p:nvSpPr>
          <p:cNvPr id="4" name="Subtitle 1"/>
          <p:cNvSpPr/>
          <p:nvPr/>
        </p:nvSpPr>
        <p:spPr>
          <a:xfrm>
            <a:off x="714375" y="1190625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500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AI Definition</a:t>
            </a:r>
            <a:endParaRPr lang="en-US" sz="1500" dirty="0"/>
          </a:p>
        </p:txBody>
      </p:sp>
      <p:sp>
        <p:nvSpPr>
          <p:cNvPr id="5" name="Paragraph 1"/>
          <p:cNvSpPr/>
          <p:nvPr/>
        </p:nvSpPr>
        <p:spPr>
          <a:xfrm>
            <a:off x="714375" y="1571625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033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Artificial Intelligence (AI) is the science and engineering of creating machines that perform tasks requiring human intelligence, such as understanding language, recognizing patterns, and solving problems.</a:t>
            </a:r>
            <a:endParaRPr lang="en-US" sz="1033" dirty="0"/>
          </a:p>
        </p:txBody>
      </p:sp>
      <p:sp>
        <p:nvSpPr>
          <p:cNvPr id="6" name="Subtitle 2"/>
          <p:cNvSpPr/>
          <p:nvPr/>
        </p:nvSpPr>
        <p:spPr>
          <a:xfrm>
            <a:off x="714375" y="2524125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500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Scope of AI</a:t>
            </a:r>
            <a:endParaRPr lang="en-US" sz="1500" dirty="0"/>
          </a:p>
        </p:txBody>
      </p:sp>
      <p:sp>
        <p:nvSpPr>
          <p:cNvPr id="7" name="Paragraph 2"/>
          <p:cNvSpPr/>
          <p:nvPr/>
        </p:nvSpPr>
        <p:spPr>
          <a:xfrm>
            <a:off x="714375" y="2905125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173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AI spans a broad range of fields, from simple automation to complex decision-making systems, aiming to enhance human capabilities and revolutionize industries.</a:t>
            </a:r>
            <a:endParaRPr lang="en-US" sz="1173" dirty="0"/>
          </a:p>
        </p:txBody>
      </p:sp>
      <p:sp>
        <p:nvSpPr>
          <p:cNvPr id="8" name="Subtitle 3"/>
          <p:cNvSpPr/>
          <p:nvPr/>
        </p:nvSpPr>
        <p:spPr>
          <a:xfrm>
            <a:off x="714375" y="3619500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500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Future of AI</a:t>
            </a:r>
            <a:endParaRPr lang="en-US" sz="1500" dirty="0"/>
          </a:p>
        </p:txBody>
      </p:sp>
      <p:sp>
        <p:nvSpPr>
          <p:cNvPr id="9" name="Paragraph 3"/>
          <p:cNvSpPr/>
          <p:nvPr/>
        </p:nvSpPr>
        <p:spPr>
          <a:xfrm>
            <a:off x="714375" y="4000500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298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The scope of AI is ever-expanding, with potential applications across fields such as healthcare, finance, education, and robotics.</a:t>
            </a:r>
            <a:endParaRPr lang="en-US" sz="1298" dirty="0"/>
          </a:p>
        </p:txBody>
      </p:sp>
      <p:pic>
        <p:nvPicPr>
          <p:cNvPr id="10" name="Image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38875" y="1333500"/>
            <a:ext cx="2476500" cy="2476500"/>
          </a:xfrm>
          <a:prstGeom prst="rect">
            <a:avLst/>
          </a:prstGeom>
        </p:spPr>
      </p:pic>
      <p:sp>
        <p:nvSpPr>
          <p:cNvPr id="11" name="StaticPath"/>
          <p:cNvSpPr/>
          <p:nvPr/>
        </p:nvSpPr>
        <p:spPr>
          <a:xfrm>
            <a:off x="-1309687" y="3810000"/>
            <a:ext cx="1737360" cy="1737360"/>
          </a:xfrm>
          <a:prstGeom prst="ellipse">
            <a:avLst/>
          </a:prstGeom>
          <a:solidFill>
            <a:srgbClr val="000000">
              <a:alpha val="0"/>
            </a:srgbClr>
          </a:solidFill>
          <a:ln w="211667">
            <a:solidFill>
              <a:srgbClr val="FF9800"/>
            </a:solidFill>
            <a:prstDash val="solid"/>
          </a:ln>
        </p:spPr>
      </p:sp>
      <p:sp>
        <p:nvSpPr>
          <p:cNvPr id="12" name="StaticPath"/>
          <p:cNvSpPr/>
          <p:nvPr/>
        </p:nvSpPr>
        <p:spPr>
          <a:xfrm>
            <a:off x="285750" y="204788"/>
            <a:ext cx="482918" cy="482917"/>
          </a:xfrm>
          <a:prstGeom prst="ellipse">
            <a:avLst/>
          </a:prstGeom>
          <a:solidFill>
            <a:srgbClr val="000000"/>
          </a:solidFill>
          <a:ln/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aticPath"/>
          <p:cNvSpPr/>
          <p:nvPr/>
        </p:nvSpPr>
        <p:spPr>
          <a:xfrm>
            <a:off x="3852767" y="169640"/>
            <a:ext cx="3157538" cy="3157538"/>
          </a:xfrm>
          <a:prstGeom prst="ellipse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3" name="StaticPath"/>
          <p:cNvSpPr/>
          <p:nvPr/>
        </p:nvSpPr>
        <p:spPr>
          <a:xfrm>
            <a:off x="3906869" y="-1913049"/>
            <a:ext cx="2428875" cy="2428875"/>
          </a:xfrm>
          <a:prstGeom prst="ellipse">
            <a:avLst/>
          </a:prstGeom>
          <a:solidFill>
            <a:srgbClr val="000000">
              <a:alpha val="0"/>
            </a:srgbClr>
          </a:solidFill>
          <a:ln w="423333">
            <a:solidFill>
              <a:srgbClr val="FF9800"/>
            </a:solidFill>
            <a:prstDash val="solid"/>
          </a:ln>
        </p:spPr>
      </p:sp>
      <p:sp>
        <p:nvSpPr>
          <p:cNvPr id="4" name="Title"/>
          <p:cNvSpPr/>
          <p:nvPr/>
        </p:nvSpPr>
        <p:spPr>
          <a:xfrm>
            <a:off x="4304062" y="1697879"/>
            <a:ext cx="2302794" cy="27769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74" b="1" dirty="0">
                <a:solidFill>
                  <a:srgbClr val="333333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Key Characteristics of AI</a:t>
            </a:r>
            <a:endParaRPr lang="en-US" sz="2474" dirty="0"/>
          </a:p>
        </p:txBody>
      </p:sp>
      <p:sp>
        <p:nvSpPr>
          <p:cNvPr id="5" name="Bullet circle 1"/>
          <p:cNvSpPr/>
          <p:nvPr/>
        </p:nvSpPr>
        <p:spPr>
          <a:xfrm>
            <a:off x="347662" y="857250"/>
            <a:ext cx="474345" cy="474345"/>
          </a:xfrm>
          <a:prstGeom prst="ellipse">
            <a:avLst/>
          </a:prstGeom>
          <a:solidFill>
            <a:srgbClr val="FF9800"/>
          </a:solidFill>
          <a:ln/>
        </p:spPr>
      </p:sp>
      <p:sp>
        <p:nvSpPr>
          <p:cNvPr id="6" name="Bullet index 1"/>
          <p:cNvSpPr/>
          <p:nvPr/>
        </p:nvSpPr>
        <p:spPr>
          <a:xfrm>
            <a:off x="879634" y="966788"/>
            <a:ext cx="475726" cy="24107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93" b="1" dirty="0">
                <a:solidFill>
                  <a:srgbClr val="333333"/>
                </a:solidFill>
                <a:latin typeface="Prompt-Bold" pitchFamily="34" charset="0"/>
                <a:ea typeface="Prompt-Bold" pitchFamily="34" charset="-122"/>
                <a:cs typeface="Prompt-Bold" pitchFamily="34" charset="-120"/>
              </a:rPr>
              <a:t>01</a:t>
            </a:r>
            <a:endParaRPr lang="en-US" sz="1493" dirty="0"/>
          </a:p>
        </p:txBody>
      </p:sp>
      <p:sp>
        <p:nvSpPr>
          <p:cNvPr id="7" name="Bullet text 1"/>
          <p:cNvSpPr/>
          <p:nvPr/>
        </p:nvSpPr>
        <p:spPr>
          <a:xfrm>
            <a:off x="1388221" y="966788"/>
            <a:ext cx="2525268" cy="249707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315" dirty="0">
                <a:solidFill>
                  <a:srgbClr val="333333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Automated learning and reasoning</a:t>
            </a:r>
            <a:endParaRPr lang="en-US" sz="1315" dirty="0"/>
          </a:p>
        </p:txBody>
      </p:sp>
      <p:sp>
        <p:nvSpPr>
          <p:cNvPr id="8" name="Bullet circle 2"/>
          <p:cNvSpPr/>
          <p:nvPr/>
        </p:nvSpPr>
        <p:spPr>
          <a:xfrm>
            <a:off x="347662" y="1619250"/>
            <a:ext cx="474345" cy="474345"/>
          </a:xfrm>
          <a:prstGeom prst="ellipse">
            <a:avLst/>
          </a:prstGeom>
          <a:solidFill>
            <a:srgbClr val="FF9800"/>
          </a:solidFill>
          <a:ln/>
        </p:spPr>
      </p:sp>
      <p:sp>
        <p:nvSpPr>
          <p:cNvPr id="9" name="Bullet index 2"/>
          <p:cNvSpPr/>
          <p:nvPr/>
        </p:nvSpPr>
        <p:spPr>
          <a:xfrm>
            <a:off x="879634" y="1728788"/>
            <a:ext cx="475726" cy="24107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93" b="1" dirty="0">
                <a:solidFill>
                  <a:srgbClr val="333333"/>
                </a:solidFill>
                <a:latin typeface="Prompt-Bold" pitchFamily="34" charset="0"/>
                <a:ea typeface="Prompt-Bold" pitchFamily="34" charset="-122"/>
                <a:cs typeface="Prompt-Bold" pitchFamily="34" charset="-120"/>
              </a:rPr>
              <a:t>02</a:t>
            </a:r>
            <a:endParaRPr lang="en-US" sz="1493" dirty="0"/>
          </a:p>
        </p:txBody>
      </p:sp>
      <p:sp>
        <p:nvSpPr>
          <p:cNvPr id="10" name="Bullet text 2"/>
          <p:cNvSpPr/>
          <p:nvPr/>
        </p:nvSpPr>
        <p:spPr>
          <a:xfrm>
            <a:off x="1388221" y="1728788"/>
            <a:ext cx="2525268" cy="249707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315" dirty="0">
                <a:solidFill>
                  <a:srgbClr val="333333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Pattern recognition and data processing</a:t>
            </a:r>
            <a:endParaRPr lang="en-US" sz="1315" dirty="0"/>
          </a:p>
        </p:txBody>
      </p:sp>
      <p:sp>
        <p:nvSpPr>
          <p:cNvPr id="11" name="Bullet circle 3"/>
          <p:cNvSpPr/>
          <p:nvPr/>
        </p:nvSpPr>
        <p:spPr>
          <a:xfrm>
            <a:off x="347662" y="2381250"/>
            <a:ext cx="474345" cy="474345"/>
          </a:xfrm>
          <a:prstGeom prst="ellipse">
            <a:avLst/>
          </a:prstGeom>
          <a:solidFill>
            <a:srgbClr val="FF9800"/>
          </a:solidFill>
          <a:ln/>
        </p:spPr>
      </p:sp>
      <p:sp>
        <p:nvSpPr>
          <p:cNvPr id="12" name="Bullet index 3"/>
          <p:cNvSpPr/>
          <p:nvPr/>
        </p:nvSpPr>
        <p:spPr>
          <a:xfrm>
            <a:off x="879634" y="2490788"/>
            <a:ext cx="475726" cy="24107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93" b="1" dirty="0">
                <a:solidFill>
                  <a:srgbClr val="333333"/>
                </a:solidFill>
                <a:latin typeface="Prompt-Bold" pitchFamily="34" charset="0"/>
                <a:ea typeface="Prompt-Bold" pitchFamily="34" charset="-122"/>
                <a:cs typeface="Prompt-Bold" pitchFamily="34" charset="-120"/>
              </a:rPr>
              <a:t>03</a:t>
            </a:r>
            <a:endParaRPr lang="en-US" sz="1493" dirty="0"/>
          </a:p>
        </p:txBody>
      </p:sp>
      <p:sp>
        <p:nvSpPr>
          <p:cNvPr id="13" name="Bullet text 3"/>
          <p:cNvSpPr/>
          <p:nvPr/>
        </p:nvSpPr>
        <p:spPr>
          <a:xfrm>
            <a:off x="1388221" y="2490788"/>
            <a:ext cx="2525268" cy="249707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315" dirty="0">
                <a:solidFill>
                  <a:srgbClr val="333333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Adaptability and improvement over time</a:t>
            </a:r>
            <a:endParaRPr lang="en-US" sz="1315" dirty="0"/>
          </a:p>
        </p:txBody>
      </p:sp>
      <p:sp>
        <p:nvSpPr>
          <p:cNvPr id="14" name="Bullet circle 4"/>
          <p:cNvSpPr/>
          <p:nvPr/>
        </p:nvSpPr>
        <p:spPr>
          <a:xfrm>
            <a:off x="347662" y="3143250"/>
            <a:ext cx="474345" cy="474345"/>
          </a:xfrm>
          <a:prstGeom prst="ellipse">
            <a:avLst/>
          </a:prstGeom>
          <a:solidFill>
            <a:srgbClr val="FF9800"/>
          </a:solidFill>
          <a:ln/>
        </p:spPr>
      </p:sp>
      <p:sp>
        <p:nvSpPr>
          <p:cNvPr id="15" name="Bullet index 4"/>
          <p:cNvSpPr/>
          <p:nvPr/>
        </p:nvSpPr>
        <p:spPr>
          <a:xfrm>
            <a:off x="879634" y="3252788"/>
            <a:ext cx="475726" cy="24107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93" b="1" dirty="0">
                <a:solidFill>
                  <a:srgbClr val="333333"/>
                </a:solidFill>
                <a:latin typeface="Prompt-Bold" pitchFamily="34" charset="0"/>
                <a:ea typeface="Prompt-Bold" pitchFamily="34" charset="-122"/>
                <a:cs typeface="Prompt-Bold" pitchFamily="34" charset="-120"/>
              </a:rPr>
              <a:t>04</a:t>
            </a:r>
            <a:endParaRPr lang="en-US" sz="1493" dirty="0"/>
          </a:p>
        </p:txBody>
      </p:sp>
      <p:sp>
        <p:nvSpPr>
          <p:cNvPr id="16" name="Bullet text 4"/>
          <p:cNvSpPr/>
          <p:nvPr/>
        </p:nvSpPr>
        <p:spPr>
          <a:xfrm>
            <a:off x="1388221" y="3252788"/>
            <a:ext cx="2525268" cy="249707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315" dirty="0">
                <a:solidFill>
                  <a:srgbClr val="333333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Ability to work with complex data</a:t>
            </a:r>
            <a:endParaRPr lang="en-US" sz="1315" dirty="0"/>
          </a:p>
        </p:txBody>
      </p:sp>
      <p:sp>
        <p:nvSpPr>
          <p:cNvPr id="17" name="Bullet circle 5"/>
          <p:cNvSpPr/>
          <p:nvPr/>
        </p:nvSpPr>
        <p:spPr>
          <a:xfrm>
            <a:off x="347662" y="3905250"/>
            <a:ext cx="474345" cy="474345"/>
          </a:xfrm>
          <a:prstGeom prst="ellipse">
            <a:avLst/>
          </a:prstGeom>
          <a:solidFill>
            <a:srgbClr val="FF9800"/>
          </a:solidFill>
          <a:ln/>
        </p:spPr>
      </p:sp>
      <p:sp>
        <p:nvSpPr>
          <p:cNvPr id="18" name="Bullet index 5"/>
          <p:cNvSpPr/>
          <p:nvPr/>
        </p:nvSpPr>
        <p:spPr>
          <a:xfrm>
            <a:off x="879634" y="4014788"/>
            <a:ext cx="475726" cy="24107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93" b="1" dirty="0">
                <a:solidFill>
                  <a:srgbClr val="333333"/>
                </a:solidFill>
                <a:latin typeface="Prompt-Bold" pitchFamily="34" charset="0"/>
                <a:ea typeface="Prompt-Bold" pitchFamily="34" charset="-122"/>
                <a:cs typeface="Prompt-Bold" pitchFamily="34" charset="-120"/>
              </a:rPr>
              <a:t>05</a:t>
            </a:r>
            <a:endParaRPr lang="en-US" sz="1493" dirty="0"/>
          </a:p>
        </p:txBody>
      </p:sp>
      <p:sp>
        <p:nvSpPr>
          <p:cNvPr id="19" name="Bullet text 5"/>
          <p:cNvSpPr/>
          <p:nvPr/>
        </p:nvSpPr>
        <p:spPr>
          <a:xfrm>
            <a:off x="1388221" y="4014788"/>
            <a:ext cx="2525268" cy="249707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315" dirty="0">
                <a:solidFill>
                  <a:srgbClr val="333333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Human-machine interaction</a:t>
            </a:r>
            <a:endParaRPr lang="en-US" sz="1315" dirty="0"/>
          </a:p>
        </p:txBody>
      </p:sp>
      <p:pic>
        <p:nvPicPr>
          <p:cNvPr id="20" name="Image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69916" y="2586085"/>
            <a:ext cx="2383631" cy="238363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aticPath"/>
          <p:cNvSpPr/>
          <p:nvPr/>
        </p:nvSpPr>
        <p:spPr>
          <a:xfrm>
            <a:off x="-1151953" y="2346008"/>
            <a:ext cx="5000625" cy="5000625"/>
          </a:xfrm>
          <a:prstGeom prst="ellipse">
            <a:avLst/>
          </a:prstGeom>
          <a:solidFill>
            <a:srgbClr val="FF9800"/>
          </a:solidFill>
          <a:ln/>
        </p:spPr>
      </p:sp>
      <p:sp>
        <p:nvSpPr>
          <p:cNvPr id="3" name="StaticPath"/>
          <p:cNvSpPr/>
          <p:nvPr/>
        </p:nvSpPr>
        <p:spPr>
          <a:xfrm>
            <a:off x="635889" y="626745"/>
            <a:ext cx="5363528" cy="3866197"/>
          </a:xfrm>
          <a:prstGeom prst="rect">
            <a:avLst/>
          </a:prstGeom>
          <a:solidFill>
            <a:srgbClr val="FFFFFF"/>
          </a:solidFill>
          <a:ln w="21167">
            <a:solidFill>
              <a:srgbClr val="000000"/>
            </a:solidFill>
            <a:prstDash val="solid"/>
          </a:ln>
        </p:spPr>
      </p:sp>
      <p:sp>
        <p:nvSpPr>
          <p:cNvPr id="4" name="Title"/>
          <p:cNvSpPr/>
          <p:nvPr/>
        </p:nvSpPr>
        <p:spPr>
          <a:xfrm rot="-5400000">
            <a:off x="-770168" y="2168152"/>
            <a:ext cx="3671078" cy="807244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3536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Importance of AI</a:t>
            </a:r>
            <a:endParaRPr lang="en-US" sz="3536" dirty="0"/>
          </a:p>
        </p:txBody>
      </p:sp>
      <p:sp>
        <p:nvSpPr>
          <p:cNvPr id="5" name="Form title 1"/>
          <p:cNvSpPr/>
          <p:nvPr/>
        </p:nvSpPr>
        <p:spPr>
          <a:xfrm>
            <a:off x="2322814" y="754904"/>
            <a:ext cx="3547396" cy="23679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633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Industry Impact</a:t>
            </a:r>
            <a:endParaRPr lang="en-US" sz="1633" dirty="0"/>
          </a:p>
        </p:txBody>
      </p:sp>
      <p:sp>
        <p:nvSpPr>
          <p:cNvPr id="6" name="Form text 1"/>
          <p:cNvSpPr/>
          <p:nvPr/>
        </p:nvSpPr>
        <p:spPr>
          <a:xfrm>
            <a:off x="2298335" y="1393508"/>
            <a:ext cx="3571875" cy="1551861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233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AI is transforming industries by automating tasks, enhancing decision-making, and enabling predictive capabilities, particularly in healthcare, finance, and retail.</a:t>
            </a:r>
            <a:endParaRPr lang="en-US" sz="1233" dirty="0"/>
          </a:p>
        </p:txBody>
      </p:sp>
      <p:sp>
        <p:nvSpPr>
          <p:cNvPr id="7" name="Form text 2"/>
          <p:cNvSpPr/>
          <p:nvPr/>
        </p:nvSpPr>
        <p:spPr>
          <a:xfrm>
            <a:off x="2310003" y="3429810"/>
            <a:ext cx="3560207" cy="68884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233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AI's potential to boost productivity, streamline operations, and create innovative solutions is driving major investments globally.</a:t>
            </a:r>
            <a:endParaRPr lang="en-US" sz="1233" dirty="0"/>
          </a:p>
        </p:txBody>
      </p:sp>
      <p:sp>
        <p:nvSpPr>
          <p:cNvPr id="8" name="StaticPath"/>
          <p:cNvSpPr/>
          <p:nvPr/>
        </p:nvSpPr>
        <p:spPr>
          <a:xfrm>
            <a:off x="2559320" y="3193828"/>
            <a:ext cx="3074670" cy="37148"/>
          </a:xfrm>
          <a:prstGeom prst="rect">
            <a:avLst/>
          </a:prstGeom>
          <a:solidFill>
            <a:srgbClr val="FF9800"/>
          </a:solidFill>
          <a:ln/>
        </p:spPr>
      </p:sp>
      <p:pic>
        <p:nvPicPr>
          <p:cNvPr id="9" name="Image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36958" y="1601962"/>
            <a:ext cx="2909888" cy="2909888"/>
          </a:xfrm>
          <a:prstGeom prst="rect">
            <a:avLst/>
          </a:prstGeom>
        </p:spPr>
      </p:pic>
      <p:sp>
        <p:nvSpPr>
          <p:cNvPr id="10" name="StaticPath"/>
          <p:cNvSpPr/>
          <p:nvPr/>
        </p:nvSpPr>
        <p:spPr>
          <a:xfrm>
            <a:off x="7188327" y="-1904238"/>
            <a:ext cx="2694623" cy="2694623"/>
          </a:xfrm>
          <a:prstGeom prst="ellipse">
            <a:avLst/>
          </a:prstGeom>
          <a:solidFill>
            <a:srgbClr val="000000">
              <a:alpha val="0"/>
            </a:srgbClr>
          </a:solidFill>
          <a:ln w="423333">
            <a:solidFill>
              <a:srgbClr val="FF9800"/>
            </a:solidFill>
            <a:prstDash val="solid"/>
          </a:ln>
        </p:spPr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aticPath"/>
          <p:cNvSpPr/>
          <p:nvPr/>
        </p:nvSpPr>
        <p:spPr>
          <a:xfrm>
            <a:off x="-842581" y="437150"/>
            <a:ext cx="4014788" cy="4014788"/>
          </a:xfrm>
          <a:prstGeom prst="ellipse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3" name="Title"/>
          <p:cNvSpPr/>
          <p:nvPr/>
        </p:nvSpPr>
        <p:spPr>
          <a:xfrm>
            <a:off x="285417" y="2160080"/>
            <a:ext cx="3467148" cy="82338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4164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Ethics in AI</a:t>
            </a:r>
            <a:endParaRPr lang="en-US" sz="4164" dirty="0"/>
          </a:p>
        </p:txBody>
      </p:sp>
      <p:sp>
        <p:nvSpPr>
          <p:cNvPr id="4" name="StaticPath"/>
          <p:cNvSpPr/>
          <p:nvPr/>
        </p:nvSpPr>
        <p:spPr>
          <a:xfrm>
            <a:off x="6677739" y="195072"/>
            <a:ext cx="911543" cy="911543"/>
          </a:xfrm>
          <a:prstGeom prst="ellipse">
            <a:avLst/>
          </a:prstGeom>
          <a:solidFill>
            <a:srgbClr val="000000"/>
          </a:solidFill>
          <a:ln/>
        </p:spPr>
      </p:sp>
      <p:sp>
        <p:nvSpPr>
          <p:cNvPr id="5" name="StaticPath"/>
          <p:cNvSpPr/>
          <p:nvPr/>
        </p:nvSpPr>
        <p:spPr>
          <a:xfrm>
            <a:off x="7963376" y="4002548"/>
            <a:ext cx="677228" cy="677228"/>
          </a:xfrm>
          <a:prstGeom prst="ellipse">
            <a:avLst/>
          </a:prstGeom>
          <a:solidFill>
            <a:srgbClr val="FF9800"/>
          </a:solidFill>
          <a:ln/>
        </p:spPr>
      </p:sp>
      <p:sp>
        <p:nvSpPr>
          <p:cNvPr id="6" name="StaticPath"/>
          <p:cNvSpPr/>
          <p:nvPr/>
        </p:nvSpPr>
        <p:spPr>
          <a:xfrm>
            <a:off x="-1162717" y="-991076"/>
            <a:ext cx="2514600" cy="2514600"/>
          </a:xfrm>
          <a:prstGeom prst="ellipse">
            <a:avLst/>
          </a:prstGeom>
          <a:solidFill>
            <a:srgbClr val="000000">
              <a:alpha val="0"/>
            </a:srgbClr>
          </a:solidFill>
          <a:ln w="423333">
            <a:solidFill>
              <a:srgbClr val="FF9800"/>
            </a:solidFill>
            <a:prstDash val="solid"/>
          </a:ln>
        </p:spPr>
      </p:sp>
      <p:sp>
        <p:nvSpPr>
          <p:cNvPr id="7" name="Question topic"/>
          <p:cNvSpPr/>
          <p:nvPr/>
        </p:nvSpPr>
        <p:spPr>
          <a:xfrm>
            <a:off x="2950607" y="689991"/>
            <a:ext cx="2286000" cy="301371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78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Considerations for responsible AI</a:t>
            </a:r>
            <a:endParaRPr lang="en-US" sz="1078" dirty="0"/>
          </a:p>
        </p:txBody>
      </p:sp>
      <p:sp>
        <p:nvSpPr>
          <p:cNvPr id="8" name="Text"/>
          <p:cNvSpPr/>
          <p:nvPr/>
        </p:nvSpPr>
        <p:spPr>
          <a:xfrm>
            <a:off x="5193649" y="2192369"/>
            <a:ext cx="2810589" cy="143151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023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As AI grows more powerful, ethical concerns around privacy, security, and fairness are essential to ensure AI benefits society and does not perpetuate harm or bias.</a:t>
            </a:r>
            <a:endParaRPr lang="en-US" sz="1023" dirty="0"/>
          </a:p>
        </p:txBody>
      </p:sp>
      <p:sp>
        <p:nvSpPr>
          <p:cNvPr id="9" name="Question"/>
          <p:cNvSpPr/>
          <p:nvPr/>
        </p:nvSpPr>
        <p:spPr>
          <a:xfrm>
            <a:off x="5408343" y="1518428"/>
            <a:ext cx="2381250" cy="25831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161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Why is ethical AI development crucial?</a:t>
            </a:r>
            <a:endParaRPr lang="en-US" sz="1161" dirty="0"/>
          </a:p>
        </p:txBody>
      </p:sp>
      <p:sp>
        <p:nvSpPr>
          <p:cNvPr id="10" name="StaticPath"/>
          <p:cNvSpPr/>
          <p:nvPr/>
        </p:nvSpPr>
        <p:spPr>
          <a:xfrm>
            <a:off x="2976229" y="323231"/>
            <a:ext cx="2128838" cy="1020128"/>
          </a:xfrm>
          <a:prstGeom prst="ellipse">
            <a:avLst/>
          </a:prstGeom>
          <a:solidFill>
            <a:srgbClr val="000000">
              <a:alpha val="0"/>
            </a:srgbClr>
          </a:solidFill>
          <a:ln w="12700">
            <a:solidFill>
              <a:srgbClr val="000000"/>
            </a:solidFill>
            <a:prstDash val="solid"/>
          </a:ln>
        </p:spPr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aticPath"/>
          <p:cNvSpPr/>
          <p:nvPr/>
        </p:nvSpPr>
        <p:spPr>
          <a:xfrm>
            <a:off x="7143750" y="0"/>
            <a:ext cx="2000250" cy="5143500"/>
          </a:xfrm>
          <a:prstGeom prst="rect">
            <a:avLst/>
          </a:prstGeom>
          <a:solidFill>
            <a:srgbClr val="FF9800"/>
          </a:solidFill>
          <a:ln/>
        </p:spPr>
      </p:sp>
      <p:sp>
        <p:nvSpPr>
          <p:cNvPr id="3" name="Title"/>
          <p:cNvSpPr/>
          <p:nvPr/>
        </p:nvSpPr>
        <p:spPr>
          <a:xfrm>
            <a:off x="1190625" y="357188"/>
            <a:ext cx="5715000" cy="5715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900" b="1" dirty="0">
                <a:solidFill>
                  <a:srgbClr val="333333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Early Milestones in AI</a:t>
            </a:r>
            <a:endParaRPr lang="en-US" sz="1900" dirty="0"/>
          </a:p>
        </p:txBody>
      </p:sp>
      <p:sp>
        <p:nvSpPr>
          <p:cNvPr id="4" name="Subtitle 1"/>
          <p:cNvSpPr/>
          <p:nvPr/>
        </p:nvSpPr>
        <p:spPr>
          <a:xfrm>
            <a:off x="714375" y="1190625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10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Alan Turing (1950)</a:t>
            </a:r>
            <a:endParaRPr lang="en-US" sz="1410" dirty="0"/>
          </a:p>
        </p:txBody>
      </p:sp>
      <p:sp>
        <p:nvSpPr>
          <p:cNvPr id="5" name="Paragraph 1"/>
          <p:cNvSpPr/>
          <p:nvPr/>
        </p:nvSpPr>
        <p:spPr>
          <a:xfrm>
            <a:off x="714375" y="1571625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065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Alan Turing, a pioneering computer scientist, proposed the Turing Test to evaluate a machine's ability to exhibit intelligent behavior equivalent to, or indistinguishable from, that of a human.</a:t>
            </a:r>
            <a:endParaRPr lang="en-US" sz="1065" dirty="0"/>
          </a:p>
        </p:txBody>
      </p:sp>
      <p:sp>
        <p:nvSpPr>
          <p:cNvPr id="6" name="Subtitle 2"/>
          <p:cNvSpPr/>
          <p:nvPr/>
        </p:nvSpPr>
        <p:spPr>
          <a:xfrm>
            <a:off x="714375" y="2524125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10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Dartmouth Conference (1956)</a:t>
            </a:r>
            <a:endParaRPr lang="en-US" sz="1410" dirty="0"/>
          </a:p>
        </p:txBody>
      </p:sp>
      <p:sp>
        <p:nvSpPr>
          <p:cNvPr id="7" name="Paragraph 2"/>
          <p:cNvSpPr/>
          <p:nvPr/>
        </p:nvSpPr>
        <p:spPr>
          <a:xfrm>
            <a:off x="714375" y="2905125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159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The Dartmouth Conference marked the official birth of AI as a field, gathering prominent researchers to discuss the possibilities of creating intelligent machines.</a:t>
            </a:r>
            <a:endParaRPr lang="en-US" sz="1159" dirty="0"/>
          </a:p>
        </p:txBody>
      </p:sp>
      <p:sp>
        <p:nvSpPr>
          <p:cNvPr id="8" name="Subtitle 3"/>
          <p:cNvSpPr/>
          <p:nvPr/>
        </p:nvSpPr>
        <p:spPr>
          <a:xfrm>
            <a:off x="714375" y="3619500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10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Early Programs</a:t>
            </a:r>
            <a:endParaRPr lang="en-US" sz="1410" dirty="0"/>
          </a:p>
        </p:txBody>
      </p:sp>
      <p:sp>
        <p:nvSpPr>
          <p:cNvPr id="9" name="Paragraph 3"/>
          <p:cNvSpPr/>
          <p:nvPr/>
        </p:nvSpPr>
        <p:spPr>
          <a:xfrm>
            <a:off x="714375" y="4000500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250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Programs like Logic Theorist and General Problem Solver demonstrated some of the first attempts at automating reasoning and problem-solving.</a:t>
            </a:r>
            <a:endParaRPr lang="en-US" sz="1250" dirty="0"/>
          </a:p>
        </p:txBody>
      </p:sp>
      <p:pic>
        <p:nvPicPr>
          <p:cNvPr id="10" name="Image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38875" y="1333500"/>
            <a:ext cx="2476500" cy="2476500"/>
          </a:xfrm>
          <a:prstGeom prst="rect">
            <a:avLst/>
          </a:prstGeom>
        </p:spPr>
      </p:pic>
      <p:sp>
        <p:nvSpPr>
          <p:cNvPr id="11" name="StaticPath"/>
          <p:cNvSpPr/>
          <p:nvPr/>
        </p:nvSpPr>
        <p:spPr>
          <a:xfrm>
            <a:off x="-1309687" y="3810000"/>
            <a:ext cx="1737360" cy="1737360"/>
          </a:xfrm>
          <a:prstGeom prst="ellipse">
            <a:avLst/>
          </a:prstGeom>
          <a:solidFill>
            <a:srgbClr val="000000">
              <a:alpha val="0"/>
            </a:srgbClr>
          </a:solidFill>
          <a:ln w="211667">
            <a:solidFill>
              <a:srgbClr val="FF9800"/>
            </a:solidFill>
            <a:prstDash val="solid"/>
          </a:ln>
        </p:spPr>
      </p:sp>
      <p:sp>
        <p:nvSpPr>
          <p:cNvPr id="12" name="StaticPath"/>
          <p:cNvSpPr/>
          <p:nvPr/>
        </p:nvSpPr>
        <p:spPr>
          <a:xfrm>
            <a:off x="285750" y="204788"/>
            <a:ext cx="482918" cy="482917"/>
          </a:xfrm>
          <a:prstGeom prst="ellipse">
            <a:avLst/>
          </a:prstGeom>
          <a:solidFill>
            <a:srgbClr val="000000"/>
          </a:solidFill>
          <a:ln/>
        </p:spPr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aticPath"/>
          <p:cNvSpPr/>
          <p:nvPr/>
        </p:nvSpPr>
        <p:spPr>
          <a:xfrm>
            <a:off x="7143750" y="0"/>
            <a:ext cx="2000250" cy="5143500"/>
          </a:xfrm>
          <a:prstGeom prst="rect">
            <a:avLst/>
          </a:prstGeom>
          <a:solidFill>
            <a:srgbClr val="FF9800"/>
          </a:solidFill>
          <a:ln/>
        </p:spPr>
      </p:sp>
      <p:sp>
        <p:nvSpPr>
          <p:cNvPr id="3" name="Title"/>
          <p:cNvSpPr/>
          <p:nvPr/>
        </p:nvSpPr>
        <p:spPr>
          <a:xfrm>
            <a:off x="1190625" y="357188"/>
            <a:ext cx="5715000" cy="5715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900" b="1" dirty="0">
                <a:solidFill>
                  <a:srgbClr val="333333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Rise of Expert Systems</a:t>
            </a:r>
            <a:endParaRPr lang="en-US" sz="1900" dirty="0"/>
          </a:p>
        </p:txBody>
      </p:sp>
      <p:sp>
        <p:nvSpPr>
          <p:cNvPr id="4" name="Subtitle 1"/>
          <p:cNvSpPr/>
          <p:nvPr/>
        </p:nvSpPr>
        <p:spPr>
          <a:xfrm>
            <a:off x="714375" y="1190625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54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Definition and Purpose</a:t>
            </a:r>
            <a:endParaRPr lang="en-US" sz="1454" dirty="0"/>
          </a:p>
        </p:txBody>
      </p:sp>
      <p:sp>
        <p:nvSpPr>
          <p:cNvPr id="5" name="Paragraph 1"/>
          <p:cNvSpPr/>
          <p:nvPr/>
        </p:nvSpPr>
        <p:spPr>
          <a:xfrm>
            <a:off x="714375" y="1571625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323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Expert systems were designed to mimic human decision-making in specific fields by using predefined rules and knowledge bases.</a:t>
            </a:r>
            <a:endParaRPr lang="en-US" sz="1323" dirty="0"/>
          </a:p>
        </p:txBody>
      </p:sp>
      <p:sp>
        <p:nvSpPr>
          <p:cNvPr id="6" name="Subtitle 2"/>
          <p:cNvSpPr/>
          <p:nvPr/>
        </p:nvSpPr>
        <p:spPr>
          <a:xfrm>
            <a:off x="714375" y="2524125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54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Significance</a:t>
            </a:r>
            <a:endParaRPr lang="en-US" sz="1454" dirty="0"/>
          </a:p>
        </p:txBody>
      </p:sp>
      <p:sp>
        <p:nvSpPr>
          <p:cNvPr id="7" name="Paragraph 2"/>
          <p:cNvSpPr/>
          <p:nvPr/>
        </p:nvSpPr>
        <p:spPr>
          <a:xfrm>
            <a:off x="714375" y="2905125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298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Expert systems became widely adopted in the 1970s and 80s, especially in medical diagnosis, financial analysis, and manufacturing.</a:t>
            </a:r>
            <a:endParaRPr lang="en-US" sz="1298" dirty="0"/>
          </a:p>
        </p:txBody>
      </p:sp>
      <p:sp>
        <p:nvSpPr>
          <p:cNvPr id="8" name="Subtitle 3"/>
          <p:cNvSpPr/>
          <p:nvPr/>
        </p:nvSpPr>
        <p:spPr>
          <a:xfrm>
            <a:off x="714375" y="3619500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54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Limitations</a:t>
            </a:r>
            <a:endParaRPr lang="en-US" sz="1454" dirty="0"/>
          </a:p>
        </p:txBody>
      </p:sp>
      <p:sp>
        <p:nvSpPr>
          <p:cNvPr id="9" name="Paragraph 3"/>
          <p:cNvSpPr/>
          <p:nvPr/>
        </p:nvSpPr>
        <p:spPr>
          <a:xfrm>
            <a:off x="714375" y="4000500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220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Though impactful, expert systems lacked learning capabilities and could not adapt to new data or scenarios outside their programmed knowledge base.</a:t>
            </a:r>
            <a:endParaRPr lang="en-US" sz="1220" dirty="0"/>
          </a:p>
        </p:txBody>
      </p:sp>
      <p:pic>
        <p:nvPicPr>
          <p:cNvPr id="10" name="Image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38875" y="1333500"/>
            <a:ext cx="2476500" cy="2476500"/>
          </a:xfrm>
          <a:prstGeom prst="rect">
            <a:avLst/>
          </a:prstGeom>
        </p:spPr>
      </p:pic>
      <p:sp>
        <p:nvSpPr>
          <p:cNvPr id="11" name="StaticPath"/>
          <p:cNvSpPr/>
          <p:nvPr/>
        </p:nvSpPr>
        <p:spPr>
          <a:xfrm>
            <a:off x="-1309687" y="3810000"/>
            <a:ext cx="1737360" cy="1737360"/>
          </a:xfrm>
          <a:prstGeom prst="ellipse">
            <a:avLst/>
          </a:prstGeom>
          <a:solidFill>
            <a:srgbClr val="000000">
              <a:alpha val="0"/>
            </a:srgbClr>
          </a:solidFill>
          <a:ln w="211667">
            <a:solidFill>
              <a:srgbClr val="FF9800"/>
            </a:solidFill>
            <a:prstDash val="solid"/>
          </a:ln>
        </p:spPr>
      </p:sp>
      <p:sp>
        <p:nvSpPr>
          <p:cNvPr id="12" name="StaticPath"/>
          <p:cNvSpPr/>
          <p:nvPr/>
        </p:nvSpPr>
        <p:spPr>
          <a:xfrm>
            <a:off x="285750" y="204788"/>
            <a:ext cx="482918" cy="482917"/>
          </a:xfrm>
          <a:prstGeom prst="ellipse">
            <a:avLst/>
          </a:prstGeom>
          <a:solidFill>
            <a:srgbClr val="000000"/>
          </a:solidFill>
          <a:ln/>
        </p:spPr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aticPath"/>
          <p:cNvSpPr/>
          <p:nvPr/>
        </p:nvSpPr>
        <p:spPr>
          <a:xfrm>
            <a:off x="7143750" y="0"/>
            <a:ext cx="2000250" cy="5143500"/>
          </a:xfrm>
          <a:prstGeom prst="rect">
            <a:avLst/>
          </a:prstGeom>
          <a:solidFill>
            <a:srgbClr val="FF9800"/>
          </a:solidFill>
          <a:ln/>
        </p:spPr>
      </p:sp>
      <p:sp>
        <p:nvSpPr>
          <p:cNvPr id="3" name="Title"/>
          <p:cNvSpPr/>
          <p:nvPr/>
        </p:nvSpPr>
        <p:spPr>
          <a:xfrm>
            <a:off x="1190625" y="357188"/>
            <a:ext cx="5715000" cy="5715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900" b="1" dirty="0">
                <a:solidFill>
                  <a:srgbClr val="333333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Machine Learning Revolution</a:t>
            </a:r>
            <a:endParaRPr lang="en-US" sz="1900" dirty="0"/>
          </a:p>
        </p:txBody>
      </p:sp>
      <p:sp>
        <p:nvSpPr>
          <p:cNvPr id="4" name="Subtitle 1"/>
          <p:cNvSpPr/>
          <p:nvPr/>
        </p:nvSpPr>
        <p:spPr>
          <a:xfrm>
            <a:off x="714375" y="1190625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249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Evolution of Machine Learning</a:t>
            </a:r>
            <a:endParaRPr lang="en-US" sz="1249" dirty="0"/>
          </a:p>
        </p:txBody>
      </p:sp>
      <p:sp>
        <p:nvSpPr>
          <p:cNvPr id="5" name="Paragraph 1"/>
          <p:cNvSpPr/>
          <p:nvPr/>
        </p:nvSpPr>
        <p:spPr>
          <a:xfrm>
            <a:off x="714375" y="1571625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166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Machine Learning (ML) saw a resurgence in the 1990s, with advancements in algorithms that enabled systems to improve based on data rather than fixed programming.</a:t>
            </a:r>
            <a:endParaRPr lang="en-US" sz="1166" dirty="0"/>
          </a:p>
        </p:txBody>
      </p:sp>
      <p:sp>
        <p:nvSpPr>
          <p:cNvPr id="6" name="Subtitle 2"/>
          <p:cNvSpPr/>
          <p:nvPr/>
        </p:nvSpPr>
        <p:spPr>
          <a:xfrm>
            <a:off x="714375" y="2524125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249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Breakthroughs in Neural Networks</a:t>
            </a:r>
            <a:endParaRPr lang="en-US" sz="1249" dirty="0"/>
          </a:p>
        </p:txBody>
      </p:sp>
      <p:sp>
        <p:nvSpPr>
          <p:cNvPr id="7" name="Paragraph 2"/>
          <p:cNvSpPr/>
          <p:nvPr/>
        </p:nvSpPr>
        <p:spPr>
          <a:xfrm>
            <a:off x="714375" y="2905125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Deep learning, a subset of ML, gained prominence due to neural networks, leading to significant progress in fields such as image and speech recognition.</a:t>
            </a:r>
            <a:endParaRPr lang="en-US" sz="1200" dirty="0"/>
          </a:p>
        </p:txBody>
      </p:sp>
      <p:sp>
        <p:nvSpPr>
          <p:cNvPr id="8" name="Subtitle 3"/>
          <p:cNvSpPr/>
          <p:nvPr/>
        </p:nvSpPr>
        <p:spPr>
          <a:xfrm>
            <a:off x="714375" y="3619500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249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Current Applications</a:t>
            </a:r>
            <a:endParaRPr lang="en-US" sz="1249" dirty="0"/>
          </a:p>
        </p:txBody>
      </p:sp>
      <p:sp>
        <p:nvSpPr>
          <p:cNvPr id="9" name="Paragraph 3"/>
          <p:cNvSpPr/>
          <p:nvPr/>
        </p:nvSpPr>
        <p:spPr>
          <a:xfrm>
            <a:off x="714375" y="4000500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212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Machine learning is now essential in applications ranging from recommendation systems to autonomous vehicles, demonstrating broad utility and impact.</a:t>
            </a:r>
            <a:endParaRPr lang="en-US" sz="1212" dirty="0"/>
          </a:p>
        </p:txBody>
      </p:sp>
      <p:pic>
        <p:nvPicPr>
          <p:cNvPr id="10" name="Image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38875" y="1333500"/>
            <a:ext cx="2476500" cy="2476500"/>
          </a:xfrm>
          <a:prstGeom prst="rect">
            <a:avLst/>
          </a:prstGeom>
        </p:spPr>
      </p:pic>
      <p:sp>
        <p:nvSpPr>
          <p:cNvPr id="11" name="StaticPath"/>
          <p:cNvSpPr/>
          <p:nvPr/>
        </p:nvSpPr>
        <p:spPr>
          <a:xfrm>
            <a:off x="-1309687" y="3810000"/>
            <a:ext cx="1737360" cy="1737360"/>
          </a:xfrm>
          <a:prstGeom prst="ellipse">
            <a:avLst/>
          </a:prstGeom>
          <a:solidFill>
            <a:srgbClr val="000000">
              <a:alpha val="0"/>
            </a:srgbClr>
          </a:solidFill>
          <a:ln w="211667">
            <a:solidFill>
              <a:srgbClr val="FF9800"/>
            </a:solidFill>
            <a:prstDash val="solid"/>
          </a:ln>
        </p:spPr>
      </p:sp>
      <p:sp>
        <p:nvSpPr>
          <p:cNvPr id="12" name="StaticPath"/>
          <p:cNvSpPr/>
          <p:nvPr/>
        </p:nvSpPr>
        <p:spPr>
          <a:xfrm>
            <a:off x="285750" y="204788"/>
            <a:ext cx="482918" cy="482917"/>
          </a:xfrm>
          <a:prstGeom prst="ellipse">
            <a:avLst/>
          </a:prstGeom>
          <a:solidFill>
            <a:srgbClr val="000000"/>
          </a:solidFill>
          <a:ln/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2024-11-12T01:08:46Z</dcterms:created>
  <dcterms:modified xsi:type="dcterms:W3CDTF">2024-11-12T01:08:46Z</dcterms:modified>
</cp:coreProperties>
</file>