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58" r:id="rId11"/>
    <p:sldId id="276" r:id="rId12"/>
    <p:sldId id="291" r:id="rId13"/>
    <p:sldId id="277" r:id="rId14"/>
    <p:sldId id="293" r:id="rId15"/>
    <p:sldId id="278" r:id="rId16"/>
    <p:sldId id="279" r:id="rId17"/>
    <p:sldId id="280" r:id="rId18"/>
    <p:sldId id="288" r:id="rId19"/>
    <p:sldId id="290" r:id="rId20"/>
    <p:sldId id="281" r:id="rId21"/>
    <p:sldId id="282" r:id="rId22"/>
    <p:sldId id="283" r:id="rId23"/>
    <p:sldId id="289" r:id="rId24"/>
    <p:sldId id="262" r:id="rId25"/>
    <p:sldId id="284" r:id="rId26"/>
    <p:sldId id="295" r:id="rId27"/>
    <p:sldId id="285" r:id="rId28"/>
    <p:sldId id="296" r:id="rId29"/>
    <p:sldId id="294" r:id="rId30"/>
    <p:sldId id="267" r:id="rId31"/>
    <p:sldId id="297" r:id="rId32"/>
    <p:sldId id="286" r:id="rId33"/>
    <p:sldId id="298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27B-BD79-AB32-556E-131E555B6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D0F6-9B26-C6C3-651D-75B69339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634A-B1AB-E2E8-226E-CA278108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D9FD-D0E4-8142-4250-4FD9C41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950A-901D-A7DC-567A-F3FAEA69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0904-4098-C4E6-6E83-B6977E9F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7142-8307-B46E-208F-E39E631B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F7EF-7C72-EBF1-30A9-2E0E77AF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235D-B7C7-15BB-7DB2-A58E9929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9108-CD3D-14D5-B1E8-10DE458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5AFF-1D04-B58A-EA97-9DEB13016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D757E-C2C8-1E6E-75AE-831CABA6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9C35-F597-43FD-B0E6-53FA96D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EF59-942C-984D-5101-4CF8BA26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F41F-0385-C2C5-BC75-A229610B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9788-BF8A-779C-0205-79D0C10D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E8EA-35C3-34E9-669A-94316FD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646B-34A0-AC4A-9800-CB2F4FD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9E1B-06F9-C287-3C52-E0487581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1D6A-C4D1-6C65-5B3C-2DBC4935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6DEC-6485-6ACA-5F5A-D5016570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864C-741D-ABA1-7C92-8B5970AA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1993-A10E-FF71-42F6-A8D64AE6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0EBA-E751-0DCD-6B8D-CED1B89A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8FF4-86B4-46CF-E8BA-48E295C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C9AE-1B2D-C714-57B5-23A25458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2656-C92B-F2B0-A64D-76C0DE9F2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6C52-E20B-467D-5005-68FFF7A2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FFCC-7517-AE0B-10CA-19F814E2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4AF1-35DB-F491-97A5-9392F458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0657-0D91-4D60-E49E-AF96A55F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D8FB-B25E-B205-BE81-6CB6FF4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9254-7D65-4EAA-EBE7-2619C3E1A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632E5-266D-D532-955D-87C870AD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A3BD-5429-DD2A-9BB7-2B217C939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A379C-6D43-C043-508C-7B91B5D3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56AD6-8E38-E038-9A82-C0C21E59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DECA9-2711-D710-85F0-A3639E8D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A49E8-5709-1F71-DC29-26C859B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D529-F121-851D-CE90-8CF6544A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423F-7804-EF2A-AA85-7BE94BBE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F38F2-C775-2872-FF65-55D6B7AA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83B1D-7804-43B2-098D-E608322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4217-9C1C-172E-0EA0-0F8019DF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4EFA6-D0E1-7A36-809A-58BAA527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0A38-58AA-9BCF-A825-673383C2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4C4F-CD5B-1E41-6349-C345B03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2117-DADB-7D73-583B-9CA22AB7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727D-E213-857E-9778-3ABD230E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20FB-506A-A38C-4E36-5C19791E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68C7-6BEB-BE44-0CEB-722033F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4922-981C-D892-D7E9-50861A9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E22E-6C33-8A7B-64B8-761DA44A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372E4-2A12-491B-8168-47218E223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8C799-A135-FEEE-8610-AE358A29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1005-2D5A-98AA-0538-12B1DD79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262D-A122-C6D8-C4E7-DF600B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8774-E150-1CF9-92D2-E7740A98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BAE7C-E01B-119C-924C-AA87DFA1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6BCDA-7A36-5620-428F-103B406D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2AC-8800-2C36-4251-EEE26A269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1D17-5C92-41D6-9733-35953D624EF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BDB8-0DC5-77BD-4001-10C725384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AFC6-22B4-CA29-5C3A-2A4703C24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CC9D-90F2-4EC2-928B-3BADA6D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D989-7F74-1FCF-6B81-2DED59C1D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24DF-F288-78DC-350C-525BBA813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Vivek Arora</a:t>
            </a:r>
          </a:p>
        </p:txBody>
      </p:sp>
    </p:spTree>
    <p:extLst>
      <p:ext uri="{BB962C8B-B14F-4D97-AF65-F5344CB8AC3E}">
        <p14:creationId xmlns:p14="http://schemas.microsoft.com/office/powerpoint/2010/main" val="62428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B0A7-EC5B-BEA6-0DE0-95C17AA5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3F3-AD01-39FD-B744-BDD9ACD9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  <a:r>
              <a:rPr lang="en-US" dirty="0"/>
              <a:t> is the delivery of computing services—including servers, storage, databases, networking, software, and more—over the internet (“the cloud”). This model allows users to access and manage computing resources on-demand without needing to own or maintain physical hardware.</a:t>
            </a:r>
          </a:p>
        </p:txBody>
      </p:sp>
    </p:spTree>
    <p:extLst>
      <p:ext uri="{BB962C8B-B14F-4D97-AF65-F5344CB8AC3E}">
        <p14:creationId xmlns:p14="http://schemas.microsoft.com/office/powerpoint/2010/main" val="76037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D723-0DE6-FB9C-4276-75062082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Core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EEDB-AC76-A20A-AE99-E0D46CC7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On-Demand </a:t>
            </a:r>
            <a:r>
              <a:rPr lang="en-US" dirty="0" err="1"/>
              <a:t>Self-Service:Users</a:t>
            </a:r>
            <a:r>
              <a:rPr lang="en-US" dirty="0"/>
              <a:t> can provision computing resources as needed without requiring human intervention from the service provider.</a:t>
            </a:r>
          </a:p>
          <a:p>
            <a:r>
              <a:rPr lang="en-US" dirty="0"/>
              <a:t>Broad Network </a:t>
            </a:r>
            <a:r>
              <a:rPr lang="en-US" dirty="0" err="1"/>
              <a:t>Access:Services</a:t>
            </a:r>
            <a:r>
              <a:rPr lang="en-US" dirty="0"/>
              <a:t> are accessible over the network from a variety of devices, such as laptops, smartphones, and tablets.</a:t>
            </a:r>
          </a:p>
          <a:p>
            <a:r>
              <a:rPr lang="en-US" dirty="0"/>
              <a:t>Resource </a:t>
            </a:r>
            <a:r>
              <a:rPr lang="en-US" dirty="0" err="1"/>
              <a:t>Pooling:Cloud</a:t>
            </a:r>
            <a:r>
              <a:rPr lang="en-US" dirty="0"/>
              <a:t> providers pool computing resources to serve multiple customers using a multi-tenant model. Resources are dynamically allocated and reassigned according to demand.</a:t>
            </a:r>
          </a:p>
          <a:p>
            <a:r>
              <a:rPr lang="en-US" b="1" dirty="0"/>
              <a:t>Rapid </a:t>
            </a:r>
            <a:r>
              <a:rPr lang="en-US" b="1" dirty="0" err="1"/>
              <a:t>Elasticity</a:t>
            </a:r>
            <a:r>
              <a:rPr lang="en-US" dirty="0" err="1"/>
              <a:t>:Resources</a:t>
            </a:r>
            <a:r>
              <a:rPr lang="en-US" dirty="0"/>
              <a:t> can be scaled up or down quickly and efficiently to meet changing demand, providing flexibility and scalability.</a:t>
            </a:r>
          </a:p>
          <a:p>
            <a:r>
              <a:rPr lang="en-US" b="1" dirty="0"/>
              <a:t>Measured Service</a:t>
            </a:r>
            <a:r>
              <a:rPr lang="en-US" dirty="0"/>
              <a:t>: Cloud systems automatically control and optimize resource use by leveraging metering capabilities, which provide transparency into resource usage and billing.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8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aaS vs. IaaS vs. PaaS: Healthcare's Best Option">
            <a:extLst>
              <a:ext uri="{FF2B5EF4-FFF2-40B4-BE49-F238E27FC236}">
                <a16:creationId xmlns:a16="http://schemas.microsoft.com/office/drawing/2014/main" id="{46B35F65-7EA3-0480-1572-6C64D1CE5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4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367C-AC5F-E3DD-9170-FC5C8AF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1682-9DA1-5492-EADC-05C1A47E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Infrastructure as a Service (IaaS)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Provides virtualized computing resources over the internet. Users can rent virtual machines, storage, and networking components.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Amazon Web Services (AWS) EC2, Microsoft Azure Virtual Machines, Google Compute Engine.</a:t>
            </a:r>
          </a:p>
          <a:p>
            <a:pPr lvl="1"/>
            <a:endParaRPr lang="en-US" dirty="0"/>
          </a:p>
          <a:p>
            <a:r>
              <a:rPr lang="en-US" b="1" dirty="0"/>
              <a:t>Platform as a Service (PaaS)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Offers a platform that allows developers to build, deploy, and manage applications without worrying about the underlying infrastructure.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Google App Engine, Microsoft Azure App Services, AWS Elastic Beanstalk.</a:t>
            </a:r>
          </a:p>
          <a:p>
            <a:pPr lvl="1"/>
            <a:endParaRPr lang="en-US" dirty="0"/>
          </a:p>
          <a:p>
            <a:r>
              <a:rPr lang="en-US" b="1" dirty="0"/>
              <a:t>Software as a Service (SaaS)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Delivers software applications over the internet, on a subscription basis. The service provider manages the infrastructure and platforms.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Google Workspace, Microsoft Office 365, Salesforce.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5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ublic Cloud vs Private Cloud (and Hybrid Cloud too) - Cloud Computing &amp;  SaaS - Spiceworks Community">
            <a:extLst>
              <a:ext uri="{FF2B5EF4-FFF2-40B4-BE49-F238E27FC236}">
                <a16:creationId xmlns:a16="http://schemas.microsoft.com/office/drawing/2014/main" id="{B04D90E0-26C2-DB4A-544B-DCEB552A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11" y="0"/>
            <a:ext cx="8612777" cy="67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F7DD-B177-2725-E746-31691615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FC5B-CCA3-9A99-3AD0-4F96FAC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Public Cloud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Services are offered over the public internet and shared across multiple organizations. The cloud provider owns and operates the infrastructure.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AWS, Azure, Google Cloud Platform (GCP).</a:t>
            </a:r>
          </a:p>
          <a:p>
            <a:r>
              <a:rPr lang="en-US" b="1" dirty="0"/>
              <a:t>Private Cloud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Cloud infrastructure used exclusively by a single organization. It can be hosted on-premises or by a third-party provider.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VMware vSphere, Microsoft Azure Stack, OpenStack.</a:t>
            </a:r>
          </a:p>
          <a:p>
            <a:r>
              <a:rPr lang="en-US" b="1" dirty="0"/>
              <a:t>Hybrid Cloud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A combination of public and private clouds, allowing data and applications to be shared between them. It provides flexibility and optimization for different workloads.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AWS Outposts, Azure Arc, Google Anthos.</a:t>
            </a:r>
          </a:p>
          <a:p>
            <a:r>
              <a:rPr lang="en-US" b="1" dirty="0"/>
              <a:t>Community Cloud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Cloud infrastructure shared by several organizations with common concerns (e.g., security, compliance). It can be managed by one of the organizations or a third-party provider.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Government or healthcare community clouds.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356-987F-C711-6A5D-A1E9043F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4AA1-1B95-ABDC-584B-7FA6524C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Cost Efficiency:</a:t>
            </a:r>
          </a:p>
          <a:p>
            <a:pPr lvl="1"/>
            <a:r>
              <a:rPr lang="en-US" dirty="0"/>
              <a:t>Pay-as-You-Go: Pay only for the resources you use, reducing capital expenditure and operational costs.</a:t>
            </a:r>
          </a:p>
          <a:p>
            <a:pPr lvl="1"/>
            <a:r>
              <a:rPr lang="en-US" dirty="0"/>
              <a:t>Reduced Infrastructure Costs: Eliminate the need for investing in and maintaining physical hardware.</a:t>
            </a:r>
          </a:p>
          <a:p>
            <a:pPr lvl="1"/>
            <a:r>
              <a:rPr lang="en-US" dirty="0"/>
              <a:t>Scalability and </a:t>
            </a:r>
            <a:r>
              <a:rPr lang="en-US" dirty="0" err="1"/>
              <a:t>Flexibility:Elasticity</a:t>
            </a:r>
            <a:r>
              <a:rPr lang="en-US" dirty="0"/>
              <a:t>: Scale resources up or down based on demand, allowing for efficient resource utilization and handling of peak loads.</a:t>
            </a:r>
          </a:p>
          <a:p>
            <a:pPr lvl="1"/>
            <a:r>
              <a:rPr lang="en-US" dirty="0"/>
              <a:t>Global Reach: Access resources and services from anywhere in the world, with global data centers offering low latency and high availability.</a:t>
            </a:r>
          </a:p>
          <a:p>
            <a:pPr lvl="1"/>
            <a:r>
              <a:rPr lang="en-US" dirty="0" err="1"/>
              <a:t>Accessibility:Remote</a:t>
            </a:r>
            <a:r>
              <a:rPr lang="en-US" dirty="0"/>
              <a:t> Access: Access applications and data from any device with an internet connection, improving collaboration and productivity.</a:t>
            </a:r>
          </a:p>
          <a:p>
            <a:pPr lvl="1"/>
            <a:r>
              <a:rPr lang="en-US" dirty="0"/>
              <a:t>Automatic Updates: Cloud providers manage software updates and patches, ensuring you always have access to the latest features and security improvements.</a:t>
            </a:r>
          </a:p>
          <a:p>
            <a:pPr lvl="1"/>
            <a:r>
              <a:rPr lang="en-US" dirty="0"/>
              <a:t>Disaster Recovery and </a:t>
            </a:r>
            <a:r>
              <a:rPr lang="en-US" dirty="0" err="1"/>
              <a:t>Backup:Resilience</a:t>
            </a:r>
            <a:r>
              <a:rPr lang="en-US" dirty="0"/>
              <a:t>: Cloud providers often have built-in redundancy and backup solutions, enhancing data protection and disaster recovery capabilities.</a:t>
            </a:r>
          </a:p>
          <a:p>
            <a:pPr lvl="1"/>
            <a:r>
              <a:rPr lang="en-US" dirty="0" err="1"/>
              <a:t>Innovation:Rapid</a:t>
            </a:r>
            <a:r>
              <a:rPr lang="en-US" dirty="0"/>
              <a:t> Deployment: Quickly deploy and test new applications or features without waiting for hardware setup.</a:t>
            </a:r>
          </a:p>
          <a:p>
            <a:pPr lvl="1"/>
            <a:r>
              <a:rPr lang="en-US" dirty="0"/>
              <a:t>Access to Advanced Technologies: Utilize cutting-edge technologies such as artificial intelligence (AI), machine learning (ML), and big data analytics provided by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269064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984E-95AD-3779-6BB7-29C2BEFA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 and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357E-7C10-07DA-1C9E-3154BF9F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providers</a:t>
            </a:r>
            <a:r>
              <a:rPr lang="en-US" dirty="0"/>
              <a:t> offer a range of services and solutions for computing, storage, networking, and more. Here’s an overview of some of the major cloud providers and their platforms: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aring The Top 3: Google, AWS &amp; Azure | Clouve Inc.">
            <a:extLst>
              <a:ext uri="{FF2B5EF4-FFF2-40B4-BE49-F238E27FC236}">
                <a16:creationId xmlns:a16="http://schemas.microsoft.com/office/drawing/2014/main" id="{C0AC772B-A4DF-A844-5518-E5EA1141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7" y="362645"/>
            <a:ext cx="10723865" cy="61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8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AWS s Azure vs Google Market share">
            <a:extLst>
              <a:ext uri="{FF2B5EF4-FFF2-40B4-BE49-F238E27FC236}">
                <a16:creationId xmlns:a16="http://schemas.microsoft.com/office/drawing/2014/main" id="{83788AE8-B202-A3D5-8108-0E847AFD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8" y="716140"/>
            <a:ext cx="11145603" cy="542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n Premise Network, Switches, Routers ...">
            <a:extLst>
              <a:ext uri="{FF2B5EF4-FFF2-40B4-BE49-F238E27FC236}">
                <a16:creationId xmlns:a16="http://schemas.microsoft.com/office/drawing/2014/main" id="{2C3CB6D1-3467-54A6-76C5-0E65EAE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21" y="1731590"/>
            <a:ext cx="6743157" cy="32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0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8E68-3168-4427-9B5C-85DC264A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175"/>
          </a:xfrm>
        </p:spPr>
        <p:txBody>
          <a:bodyPr>
            <a:normAutofit/>
          </a:bodyPr>
          <a:lstStyle/>
          <a:p>
            <a:r>
              <a:rPr lang="en-US" b="1" dirty="0"/>
              <a:t>Amazon Web Services (AWS)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BAB2-8289-FD88-ECF9-FEC069B4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Overview: AWS is one of the largest and most comprehensive cloud service providers. It offers a wide range of services across various domains including compute, storage, databases, networking, AI/ML, analytics, and more.</a:t>
            </a:r>
          </a:p>
          <a:p>
            <a:r>
              <a:rPr lang="en-US" dirty="0"/>
              <a:t>Key Services:</a:t>
            </a:r>
          </a:p>
          <a:p>
            <a:pPr lvl="1"/>
            <a:r>
              <a:rPr lang="en-US" dirty="0"/>
              <a:t>Compute: Amazon EC2 (Elastic Compute Cloud), AWS Lambda (serverless computing)</a:t>
            </a:r>
          </a:p>
          <a:p>
            <a:pPr lvl="1"/>
            <a:r>
              <a:rPr lang="en-US" dirty="0"/>
              <a:t>Storage: Amazon S3 (Simple Storage Service), Amazon EBS (Elastic Block Store)</a:t>
            </a:r>
          </a:p>
          <a:p>
            <a:pPr lvl="1"/>
            <a:r>
              <a:rPr lang="en-US" dirty="0"/>
              <a:t>Databases: Amazon RDS (Relational Database Service), Amazon DynamoDB (NoSQL database)</a:t>
            </a:r>
          </a:p>
          <a:p>
            <a:pPr lvl="1"/>
            <a:r>
              <a:rPr lang="en-US" dirty="0"/>
              <a:t>Networking: Amazon VPC (Virtual Private Cloud), AWS CloudFront (Content Delivery Network)</a:t>
            </a:r>
          </a:p>
          <a:p>
            <a:pPr lvl="1"/>
            <a:r>
              <a:rPr lang="en-US" dirty="0"/>
              <a:t>AI/ML: Amazon </a:t>
            </a:r>
            <a:r>
              <a:rPr lang="en-US" dirty="0" err="1"/>
              <a:t>SageMaker</a:t>
            </a:r>
            <a:r>
              <a:rPr lang="en-US" dirty="0"/>
              <a:t>, AWS </a:t>
            </a:r>
            <a:r>
              <a:rPr lang="en-US" dirty="0" err="1"/>
              <a:t>Rekognition</a:t>
            </a:r>
            <a:r>
              <a:rPr lang="en-US" dirty="0"/>
              <a:t> (image and video analysis)Features: Extensive global infrastructure, broad service offering, flexible pricing models, strong ecosystem of tools and third-party integrations.</a:t>
            </a:r>
          </a:p>
        </p:txBody>
      </p:sp>
      <p:pic>
        <p:nvPicPr>
          <p:cNvPr id="1026" name="Picture 2" descr="Amazon Web Services, Inc. | Zoom Partner">
            <a:extLst>
              <a:ext uri="{FF2B5EF4-FFF2-40B4-BE49-F238E27FC236}">
                <a16:creationId xmlns:a16="http://schemas.microsoft.com/office/drawing/2014/main" id="{4B5931C2-784C-89BA-8F10-FDE3C425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71" y="285303"/>
            <a:ext cx="1758180" cy="13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41F-0418-377C-AB36-6AE56DA9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D745-DBFE-E615-967E-F38414A8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Overview: Azure is Microsoft’s cloud computing platform, offering a wide range of services for computing, storage, networking, databases, and more. It integrates well with Microsoft products and enterprise systems.</a:t>
            </a:r>
          </a:p>
          <a:p>
            <a:r>
              <a:rPr lang="en-US" dirty="0"/>
              <a:t>Key Services:</a:t>
            </a:r>
          </a:p>
          <a:p>
            <a:pPr lvl="1"/>
            <a:r>
              <a:rPr lang="en-US" dirty="0"/>
              <a:t>Compute: Azure Virtual Machines, Azure Functions (serverless computing)</a:t>
            </a:r>
          </a:p>
          <a:p>
            <a:pPr lvl="1"/>
            <a:r>
              <a:rPr lang="en-US" dirty="0"/>
              <a:t>Storage: Azure Blob Storage, Azure Disk </a:t>
            </a:r>
            <a:r>
              <a:rPr lang="en-US" dirty="0" err="1"/>
              <a:t>StorageDatabases</a:t>
            </a:r>
            <a:r>
              <a:rPr lang="en-US" dirty="0"/>
              <a:t>: Azure SQL Database, Azure Cosmos DB (NoSQL database)</a:t>
            </a:r>
          </a:p>
          <a:p>
            <a:pPr lvl="1"/>
            <a:r>
              <a:rPr lang="en-US" dirty="0"/>
              <a:t>Networking: Azure Virtual Network, Azure CDN (Content Delivery Network)</a:t>
            </a:r>
          </a:p>
          <a:p>
            <a:pPr lvl="1"/>
            <a:r>
              <a:rPr lang="en-US" dirty="0"/>
              <a:t>AI/ML: Azure Machine Learning, Azure Cognitive </a:t>
            </a:r>
            <a:r>
              <a:rPr lang="en-US" dirty="0" err="1"/>
              <a:t>ServicesFeatures</a:t>
            </a:r>
            <a:r>
              <a:rPr lang="en-US" dirty="0"/>
              <a:t>: Strong integration with Microsoft products, hybrid cloud capabilities (Azure Arc), extensive global reach, enterprise-grade security and compliance.</a:t>
            </a:r>
          </a:p>
        </p:txBody>
      </p:sp>
      <p:pic>
        <p:nvPicPr>
          <p:cNvPr id="2050" name="Picture 2" descr="Azure | cPanel">
            <a:extLst>
              <a:ext uri="{FF2B5EF4-FFF2-40B4-BE49-F238E27FC236}">
                <a16:creationId xmlns:a16="http://schemas.microsoft.com/office/drawing/2014/main" id="{CA56D5B3-5321-712C-C05B-759363C8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82" y="19923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7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6096-98D6-85C4-2F62-97431E82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2BA1-12FF-74C8-6D53-28E5CFC4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Overview: GCP provides a suite of cloud computing services including compute, storage, databases, and machine learning, leveraging Google’s infrastructure and data analytics capabilities.</a:t>
            </a:r>
          </a:p>
          <a:p>
            <a:r>
              <a:rPr lang="en-US" dirty="0"/>
              <a:t>Key Services:</a:t>
            </a:r>
          </a:p>
          <a:p>
            <a:pPr lvl="1"/>
            <a:r>
              <a:rPr lang="en-US" dirty="0"/>
              <a:t>Compute: Google Compute Engine (VMs), Google Cloud Functions (serverless computing)</a:t>
            </a:r>
          </a:p>
          <a:p>
            <a:pPr lvl="1"/>
            <a:r>
              <a:rPr lang="en-US" dirty="0"/>
              <a:t>Storage: Google Cloud Storage, Persistent Disk</a:t>
            </a:r>
          </a:p>
          <a:p>
            <a:pPr lvl="1"/>
            <a:r>
              <a:rPr lang="en-US" dirty="0"/>
              <a:t>Databases: Google Cloud SQL, Google </a:t>
            </a:r>
            <a:r>
              <a:rPr lang="en-US" dirty="0" err="1"/>
              <a:t>Firestore</a:t>
            </a:r>
            <a:r>
              <a:rPr lang="en-US" dirty="0"/>
              <a:t> (NoSQL database)</a:t>
            </a:r>
          </a:p>
          <a:p>
            <a:pPr lvl="1"/>
            <a:r>
              <a:rPr lang="en-US" dirty="0"/>
              <a:t>Networking: Google VPC, Google Cloud CDN (Content Delivery Network)</a:t>
            </a:r>
          </a:p>
          <a:p>
            <a:pPr lvl="1"/>
            <a:r>
              <a:rPr lang="en-US" dirty="0"/>
              <a:t>AI/ML: Google AI Platform, TensorFlow, </a:t>
            </a:r>
            <a:r>
              <a:rPr lang="en-US" dirty="0" err="1"/>
              <a:t>AutoMLFeatures</a:t>
            </a:r>
            <a:r>
              <a:rPr lang="en-US" dirty="0"/>
              <a:t>: Advanced data analytics and AI/ML capabilities, strong global network infrastructure, seamless integration with Google’s services and tools.</a:t>
            </a:r>
          </a:p>
        </p:txBody>
      </p:sp>
      <p:pic>
        <p:nvPicPr>
          <p:cNvPr id="3074" name="Picture 2" descr="Google Cloud Platform(GCP)-beginners' guide- Part 1">
            <a:extLst>
              <a:ext uri="{FF2B5EF4-FFF2-40B4-BE49-F238E27FC236}">
                <a16:creationId xmlns:a16="http://schemas.microsoft.com/office/drawing/2014/main" id="{E52587A3-1C30-ACBF-2390-E3120AFC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806" y="365125"/>
            <a:ext cx="214299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WS vs Azure vs GCP. Have you ever wondered what the… | by Virgil B Majors  II | Medium">
            <a:extLst>
              <a:ext uri="{FF2B5EF4-FFF2-40B4-BE49-F238E27FC236}">
                <a16:creationId xmlns:a16="http://schemas.microsoft.com/office/drawing/2014/main" id="{DCAD4A91-C381-4E2C-D5D9-0880E6EE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7" y="312612"/>
            <a:ext cx="10696246" cy="62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7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4036-56CE-7A10-B2EB-481AA47A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r>
              <a:rPr lang="en-US" dirty="0"/>
              <a:t>Core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3503-39B8-13C9-4321-25BD3B70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7175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Compute Services</a:t>
            </a:r>
          </a:p>
          <a:p>
            <a:pPr lvl="1"/>
            <a:r>
              <a:rPr lang="en-US" b="1" dirty="0"/>
              <a:t>Virtual Machines (VMs)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Provide scalable virtualized computing resources. Users can deploy and manage VMs as needed.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EC2 (Elastic Compute Cloud), Azure Virtual Machines, Google Compute Engine.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b="1" dirty="0"/>
              <a:t>Serverless Computing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Allows users to run code in response to events without managing servers. Charges are based on the execution time and resources consumed.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Lambda, Azure Functions, Google Cloud Functions.</a:t>
            </a:r>
          </a:p>
          <a:p>
            <a:pPr marL="1200150" lvl="2" indent="-285750"/>
            <a:endParaRPr lang="en-US" dirty="0"/>
          </a:p>
          <a:p>
            <a:pPr lvl="1"/>
            <a:r>
              <a:rPr lang="en-US" b="1" dirty="0"/>
              <a:t>Containers and Orchestration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Enable the deployment and management of containerized applications. Containers encapsulate an application and its dependencies, while orchestration manages container deployment and scaling.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ECS (Elastic Container Service), Azure Kubernetes Service (AKS), Google Kubernetes Engine (GKE).</a:t>
            </a:r>
          </a:p>
          <a:p>
            <a:endParaRPr lang="en-US" dirty="0"/>
          </a:p>
        </p:txBody>
      </p:sp>
      <p:sp>
        <p:nvSpPr>
          <p:cNvPr id="4" name="AutoShape 2" descr="Understanding Azure Compute Services - Cloud Training Program">
            <a:extLst>
              <a:ext uri="{FF2B5EF4-FFF2-40B4-BE49-F238E27FC236}">
                <a16:creationId xmlns:a16="http://schemas.microsoft.com/office/drawing/2014/main" id="{736BE078-D8A1-1ABB-3A62-A4F0DB383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Virtual Machine&quot; Icon - Download for free – Iconduck">
            <a:extLst>
              <a:ext uri="{FF2B5EF4-FFF2-40B4-BE49-F238E27FC236}">
                <a16:creationId xmlns:a16="http://schemas.microsoft.com/office/drawing/2014/main" id="{7EF7100B-4029-D21C-A1B3-5A499BBE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94" y="1194636"/>
            <a:ext cx="937306" cy="75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erverless Computing Vector Icon 26329984 Vector Art at Vecteezy">
            <a:extLst>
              <a:ext uri="{FF2B5EF4-FFF2-40B4-BE49-F238E27FC236}">
                <a16:creationId xmlns:a16="http://schemas.microsoft.com/office/drawing/2014/main" id="{311B911A-AD7A-F19A-F08B-0569B5E8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69" y="2969694"/>
            <a:ext cx="750123" cy="75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SK container service kubernetes Edition Vector Icons free download in SVG,  PNG Format">
            <a:extLst>
              <a:ext uri="{FF2B5EF4-FFF2-40B4-BE49-F238E27FC236}">
                <a16:creationId xmlns:a16="http://schemas.microsoft.com/office/drawing/2014/main" id="{8344FE14-5951-18F4-A659-522E1F7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26" y="4578348"/>
            <a:ext cx="924211" cy="9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0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FA5D-4E3B-2769-E9B8-5BED8F53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95"/>
            <a:ext cx="10515600" cy="633225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Storage Services: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Object Storage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Provides scalable and durable storage for unstructured data such as files, images, and backups. Access is usually via APIs.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S3 (Simple Storage Service), Azure Blob Storage, Google Cloud Storage.</a:t>
            </a:r>
          </a:p>
          <a:p>
            <a:pPr lvl="1"/>
            <a:r>
              <a:rPr lang="en-US" b="1" dirty="0"/>
              <a:t>Block Storage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Provides storage volumes that can be attached to VMs for low-latency, high-performance data access.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EBS (Elastic Block Store), Azure Managed Disks, Google Persistent Disks.</a:t>
            </a:r>
          </a:p>
          <a:p>
            <a:pPr lvl="1"/>
            <a:r>
              <a:rPr lang="en-US" b="1" dirty="0"/>
              <a:t>File Storage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Offers a managed file system for storing and sharing files over a network with standard file system protocols.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EFS (Elastic File System), Azure Files, Google Cloud </a:t>
            </a:r>
            <a:r>
              <a:rPr lang="en-US" dirty="0" err="1"/>
              <a:t>Filestore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Database Services 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Relational Databases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Managed services for relational databases, which use structured query language (SQL) for querying and managing data.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RDS (Relational Database Service), Azure SQL Database, Google Cloud SQL.</a:t>
            </a:r>
          </a:p>
          <a:p>
            <a:pPr lvl="1"/>
            <a:r>
              <a:rPr lang="en-US" b="1" dirty="0"/>
              <a:t>NoSQL Databases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Managed services for non-relational databases, which are designed for unstructured data and provide high performance and scalability.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DynamoDB, Azure Cosmos DB, Google Cloud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Data Warehousing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Services for large-scale data storage and analysis, often used for business intelligence and analytics.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Redshift, Azure Synapse Analytics, Google </a:t>
            </a:r>
            <a:r>
              <a:rPr lang="en-US" dirty="0" err="1"/>
              <a:t>BigQuery</a:t>
            </a:r>
            <a:endParaRPr lang="en-US" dirty="0"/>
          </a:p>
          <a:p>
            <a:endParaRPr lang="en-US" dirty="0"/>
          </a:p>
        </p:txBody>
      </p:sp>
      <p:pic>
        <p:nvPicPr>
          <p:cNvPr id="13314" name="Picture 2" descr="Cloud storage - Free computer icons">
            <a:extLst>
              <a:ext uri="{FF2B5EF4-FFF2-40B4-BE49-F238E27FC236}">
                <a16:creationId xmlns:a16="http://schemas.microsoft.com/office/drawing/2014/main" id="{02007AF6-2D94-5A79-36AD-FDA5C344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15" y="283695"/>
            <a:ext cx="672352" cy="6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base Cloud Icon - 9786 - Dryicons">
            <a:extLst>
              <a:ext uri="{FF2B5EF4-FFF2-40B4-BE49-F238E27FC236}">
                <a16:creationId xmlns:a16="http://schemas.microsoft.com/office/drawing/2014/main" id="{1703B22E-238A-9308-EB9E-02863956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97" y="3098265"/>
            <a:ext cx="996560" cy="9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44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9DC5-AEFD-D830-9AD2-6BA68BA0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065"/>
            <a:ext cx="10515600" cy="6075202"/>
          </a:xfrm>
        </p:spPr>
        <p:txBody>
          <a:bodyPr>
            <a:normAutofit/>
          </a:bodyPr>
          <a:lstStyle/>
          <a:p>
            <a:r>
              <a:rPr lang="en-US" b="1" dirty="0"/>
              <a:t>Networking Services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Virtual Networks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Provides isolated, secure networking environments within the cloud for deploying and managing resources.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VPC (Virtual Private Cloud), Azure Virtual Network, Google Cloud VPC.</a:t>
            </a:r>
          </a:p>
          <a:p>
            <a:pPr lvl="1"/>
            <a:r>
              <a:rPr lang="en-US" b="1" dirty="0"/>
              <a:t>Load Balancing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Distributes incoming network traffic across multiple servers to ensure high availability and reliability.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ELB (Elastic Load Balancing), Azure Load Balancer, Google Cloud Load Balancing.</a:t>
            </a:r>
          </a:p>
          <a:p>
            <a:pPr lvl="1"/>
            <a:r>
              <a:rPr lang="en-US" b="1" dirty="0"/>
              <a:t>Content Delivery Network (CDN)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Distributes content to users from locations closer to them to improve performance and reduce latency.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CloudFront, Azure CDN, Google Cloud CDN.</a:t>
            </a:r>
          </a:p>
          <a:p>
            <a:endParaRPr lang="en-US" dirty="0"/>
          </a:p>
        </p:txBody>
      </p:sp>
      <p:pic>
        <p:nvPicPr>
          <p:cNvPr id="14338" name="Picture 2" descr="Cloud network - Free networking icons">
            <a:extLst>
              <a:ext uri="{FF2B5EF4-FFF2-40B4-BE49-F238E27FC236}">
                <a16:creationId xmlns:a16="http://schemas.microsoft.com/office/drawing/2014/main" id="{DE5F7D99-5DF9-B2F1-F51B-5924DE17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69" y="418065"/>
            <a:ext cx="1177247" cy="11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08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CD2A-DFB8-F03D-A519-E14C004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36"/>
            <a:ext cx="10515600" cy="6492011"/>
          </a:xfrm>
        </p:spPr>
        <p:txBody>
          <a:bodyPr>
            <a:normAutofit/>
          </a:bodyPr>
          <a:lstStyle/>
          <a:p>
            <a:r>
              <a:rPr lang="en-US" b="1" dirty="0"/>
              <a:t>Identity and Access Management (IAM)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Description</a:t>
            </a:r>
            <a:r>
              <a:rPr lang="en-US" dirty="0"/>
              <a:t>: Manages user identities and access to cloud resources, including permissions, roles, and policies.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AWS IAM, Azure Active Directory, Google Cloud IAM.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Monitoring and Management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Monitoring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Provides tools for tracking and analyzing the performance and health of cloud resources and applications.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CloudWatch, Azure Monitor, Google Cloud Operations Suite.</a:t>
            </a:r>
          </a:p>
          <a:p>
            <a:pPr lvl="1"/>
            <a:r>
              <a:rPr lang="en-US" b="1" dirty="0"/>
              <a:t>Logging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Captures and stores log data for auditing, troubleshooting, and performance analysis.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CloudTrail, Azure Log Analytics, Google Cloud Logging.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362" name="Picture 2" descr="Google Cloud Platform - Managing Access using IAM in BigQuery -  GeeksforGeeks">
            <a:extLst>
              <a:ext uri="{FF2B5EF4-FFF2-40B4-BE49-F238E27FC236}">
                <a16:creationId xmlns:a16="http://schemas.microsoft.com/office/drawing/2014/main" id="{A758B7A9-9571-866C-A9CB-3E241955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45" y="247836"/>
            <a:ext cx="999215" cy="94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Free Cloud Monitoring Icon - Free Download Seo &amp; Web Icons | IconScout">
            <a:extLst>
              <a:ext uri="{FF2B5EF4-FFF2-40B4-BE49-F238E27FC236}">
                <a16:creationId xmlns:a16="http://schemas.microsoft.com/office/drawing/2014/main" id="{C8C4F0E6-06A1-8683-2D36-379B98798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8" name="Picture 8" descr="cloud monitoring&quot; Icon - Download for free – Iconduck">
            <a:extLst>
              <a:ext uri="{FF2B5EF4-FFF2-40B4-BE49-F238E27FC236}">
                <a16:creationId xmlns:a16="http://schemas.microsoft.com/office/drawing/2014/main" id="{40471AE1-3145-13A8-E8E9-A729738C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05" y="2931573"/>
            <a:ext cx="1471095" cy="9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2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5538-B0B2-202F-1D10-464DE5F2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63905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Security and Compliance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Encryption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Services for encrypting data at rest and in transit to protect against unauthorized access.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KMS (Key Management Service), Azure Key Vault, Google Cloud Key Management.</a:t>
            </a:r>
          </a:p>
          <a:p>
            <a:pPr lvl="1"/>
            <a:r>
              <a:rPr lang="en-US" b="1" dirty="0"/>
              <a:t>Security Posture Management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Tools for assessing and managing the security posture of cloud resources and configurations.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Security Hub, Azure Security Center, Google Cloud Security Command Center.</a:t>
            </a:r>
          </a:p>
          <a:p>
            <a:endParaRPr lang="en-US" b="1" dirty="0"/>
          </a:p>
          <a:p>
            <a:r>
              <a:rPr lang="en-US" b="1" dirty="0"/>
              <a:t>Application Development and Deployment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Development Tools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b="1" dirty="0"/>
              <a:t>Description</a:t>
            </a:r>
            <a:r>
              <a:rPr lang="en-US" dirty="0"/>
              <a:t>: Services and tools for developing, testing, and deploying applications in the cloud.</a:t>
            </a:r>
          </a:p>
          <a:p>
            <a:pPr marL="1200150" lvl="2" indent="-285750"/>
            <a:r>
              <a:rPr lang="en-US" b="1" dirty="0"/>
              <a:t>Examples</a:t>
            </a:r>
            <a:r>
              <a:rPr lang="en-US" dirty="0"/>
              <a:t>: AWS </a:t>
            </a:r>
            <a:r>
              <a:rPr lang="en-US" dirty="0" err="1"/>
              <a:t>CodeBuild</a:t>
            </a:r>
            <a:r>
              <a:rPr lang="en-US" dirty="0"/>
              <a:t>, Azure DevOps, Google Cloud Build.</a:t>
            </a:r>
          </a:p>
          <a:p>
            <a:pPr marL="914400" lvl="2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Hosting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Managed platforms for hosting web applications and services, including scaling and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 AWS Elastic Beanstalk, Azure App Services, Google App Engine.</a:t>
            </a:r>
          </a:p>
          <a:p>
            <a:endParaRPr lang="en-US" dirty="0"/>
          </a:p>
        </p:txBody>
      </p:sp>
      <p:pic>
        <p:nvPicPr>
          <p:cNvPr id="16386" name="Picture 2" descr="Cloud security icon 5422882 Vector Art at Vecteezy">
            <a:extLst>
              <a:ext uri="{FF2B5EF4-FFF2-40B4-BE49-F238E27FC236}">
                <a16:creationId xmlns:a16="http://schemas.microsoft.com/office/drawing/2014/main" id="{4F050582-D65C-44F0-9A07-F51183F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8" y="138701"/>
            <a:ext cx="911831" cy="9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loud hosting - Free seo and web icons">
            <a:extLst>
              <a:ext uri="{FF2B5EF4-FFF2-40B4-BE49-F238E27FC236}">
                <a16:creationId xmlns:a16="http://schemas.microsoft.com/office/drawing/2014/main" id="{92244855-41B7-3D5D-76D5-9D7CB7D9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25" y="4833135"/>
            <a:ext cx="725184" cy="72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loud Deployment Vector Icon 26329862 Vector Art at Vecteezy">
            <a:extLst>
              <a:ext uri="{FF2B5EF4-FFF2-40B4-BE49-F238E27FC236}">
                <a16:creationId xmlns:a16="http://schemas.microsoft.com/office/drawing/2014/main" id="{90638A6A-DF96-47F4-8A74-964F429B9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15" y="2996201"/>
            <a:ext cx="865598" cy="8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32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On Premises vs Cloud">
            <a:extLst>
              <a:ext uri="{FF2B5EF4-FFF2-40B4-BE49-F238E27FC236}">
                <a16:creationId xmlns:a16="http://schemas.microsoft.com/office/drawing/2014/main" id="{9AB2281E-CABC-666A-4E07-341FD574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0" y="866882"/>
            <a:ext cx="10102800" cy="527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9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065-2B4E-D7F8-AD7C-952C1F9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1244-8339-2936-6AE2-D6FCB755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On-premises servers</a:t>
            </a:r>
            <a:r>
              <a:rPr lang="en-US" dirty="0"/>
              <a:t> refer to physical servers that are located within an organization’s own facilities or data center. Unlike cloud servers, which are hosted and managed by third-party cloud service providers, on-prem servers are owned and managed by the organization itself.</a:t>
            </a:r>
          </a:p>
        </p:txBody>
      </p:sp>
    </p:spTree>
    <p:extLst>
      <p:ext uri="{BB962C8B-B14F-4D97-AF65-F5344CB8AC3E}">
        <p14:creationId xmlns:p14="http://schemas.microsoft.com/office/powerpoint/2010/main" val="152089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32CC-CC4C-BDD5-313A-94A34223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On-Prem and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FB1A-8C29-50BD-ACCF-26A3D5E2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330"/>
            <a:ext cx="10515600" cy="57764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Infrastructure Ownership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On-Premises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Ownership</a:t>
            </a:r>
            <a:r>
              <a:rPr lang="en-US" dirty="0"/>
              <a:t>: The organization owns and maintains the physical hardware and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Management</a:t>
            </a:r>
            <a:r>
              <a:rPr lang="en-US" dirty="0"/>
              <a:t>: The organization is responsible for all aspects of infrastructure management, including hardware, software,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Ownership</a:t>
            </a:r>
            <a:r>
              <a:rPr lang="en-US" dirty="0"/>
              <a:t>: The cloud provider owns and manages the physical hardware and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Management</a:t>
            </a:r>
            <a:r>
              <a:rPr lang="en-US" dirty="0"/>
              <a:t>: The cloud provider handles the management of hardware, software updates, and networking, while the organization manages the configuration and deployment of applications.</a:t>
            </a:r>
          </a:p>
          <a:p>
            <a:pPr marL="0" indent="0">
              <a:buNone/>
            </a:pPr>
            <a:r>
              <a:rPr lang="en-US" b="1" dirty="0"/>
              <a:t>Cost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On-Premises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Capital Expenditure (</a:t>
            </a:r>
            <a:r>
              <a:rPr lang="en-US" b="1" dirty="0" err="1"/>
              <a:t>CapEx</a:t>
            </a:r>
            <a:r>
              <a:rPr lang="en-US" b="1" dirty="0"/>
              <a:t>)</a:t>
            </a:r>
            <a:r>
              <a:rPr lang="en-US" dirty="0"/>
              <a:t>: Significant upfront investment in hardware, software licenses, and data center facilities.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 Costs</a:t>
            </a:r>
            <a:r>
              <a:rPr lang="en-US" dirty="0"/>
              <a:t>: Ongoing costs for maintenance, power, cooling, and staffing.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 Expenditure (</a:t>
            </a:r>
            <a:r>
              <a:rPr lang="en-US" b="1" dirty="0" err="1"/>
              <a:t>OpEx</a:t>
            </a:r>
            <a:r>
              <a:rPr lang="en-US" b="1" dirty="0"/>
              <a:t>)</a:t>
            </a:r>
            <a:r>
              <a:rPr lang="en-US" dirty="0"/>
              <a:t>: Pay-as-you-go or subscription-based pricing models, with costs based on resource usage and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 Management</a:t>
            </a:r>
            <a:r>
              <a:rPr lang="en-US" dirty="0"/>
              <a:t>: Flexibility to scale resources up or down as needed, potentially reducing costs compared to maintaining excess capacity.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27112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1DD9-94AB-9ADF-1405-DAE1440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2"/>
            <a:ext cx="10515600" cy="64418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On-Premises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Scaling requires purchasing and installing additional hardware, which can be time-consuming and costly.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Limited flexibility to adapt to changing needs without additional investments in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Easily scale resources up or down based on demand, with minimal delay and without needing physical hardware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High flexibility to quickly deploy and adjust applications, adapt to changing business requirements, and experiment with new technologies.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Performance and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On-Premises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Performance depends on the capacity and configuration of the organization's hardware and 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  <a:r>
              <a:rPr lang="en-US" dirty="0"/>
              <a:t>: Requires investment in redundancy and failover solutions to ensure high availability and disaster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Generally offers high performance with access to a global network of data centers and advanced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  <a:r>
              <a:rPr lang="en-US" dirty="0"/>
              <a:t>: Cloud providers offer built-in redundancy and high availability features, often backed by SLAs (Service Level Agreements).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0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36A-E387-D499-3D38-C4311DBB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5" y="0"/>
            <a:ext cx="10515600" cy="67683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Security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On-Premises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Security</a:t>
            </a:r>
            <a:r>
              <a:rPr lang="en-US" sz="1800" dirty="0"/>
              <a:t>: Direct control over physical and network security, allowing for customized security measures.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Compliance</a:t>
            </a:r>
            <a:r>
              <a:rPr lang="en-US" sz="1800" dirty="0"/>
              <a:t>: Easier to ensure compliance with specific regulatory or data privacy requirements by controlling the entire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Cloud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Security</a:t>
            </a:r>
            <a:r>
              <a:rPr lang="en-US" sz="1800" dirty="0"/>
              <a:t>: Shared responsibility model where the cloud provider manages security of the underlying infrastructure, while the organization manages security of data and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Compliance</a:t>
            </a:r>
            <a:r>
              <a:rPr lang="en-US" sz="1800" dirty="0"/>
              <a:t>: Cloud providers often have certifications and compliance measures in place, but organizations must ensure that their usage aligns with regulatory requirements.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Maintenance and Upgrades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On-Premises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Maintenance</a:t>
            </a:r>
            <a:r>
              <a:rPr lang="en-US" sz="1800" dirty="0"/>
              <a:t>: Organizations are responsible for maintaining hardware, software updates, and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Upgrades</a:t>
            </a:r>
            <a:r>
              <a:rPr lang="en-US" sz="1800" dirty="0"/>
              <a:t>: Requires planning and investment to upgrade hardware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Cloud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Maintenance</a:t>
            </a:r>
            <a:r>
              <a:rPr lang="en-US" sz="1800" dirty="0"/>
              <a:t>: The cloud provider handles maintenance, updates, and patches for infrastructure and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Upgrades</a:t>
            </a:r>
            <a:r>
              <a:rPr lang="en-US" sz="1800" dirty="0"/>
              <a:t>: Regular updates and new features are provided automatically by the cloud provider.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60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D6A1-8C0D-1850-F44B-43E7F378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4"/>
            <a:ext cx="10515600" cy="607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Disaster Recovery and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On-Premises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Disaster Recovery</a:t>
            </a:r>
            <a:r>
              <a:rPr lang="en-US" sz="1800" dirty="0"/>
              <a:t>: Requires investment in backup solutions and disaster recovery plans, which can be complex and costly.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Backup</a:t>
            </a:r>
            <a:r>
              <a:rPr lang="en-US" sz="1800" dirty="0"/>
              <a:t>: Managed internally, with the need for physical storage solutions and redundancy.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Cloud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Disaster Recovery</a:t>
            </a:r>
            <a:r>
              <a:rPr lang="en-US" sz="1800" dirty="0"/>
              <a:t>: Cloud providers often include disaster recovery solutions and backup services as part of their offerings, simplifying recovery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Backup</a:t>
            </a:r>
            <a:r>
              <a:rPr lang="en-US" sz="1800" dirty="0"/>
              <a:t>: Managed by the provider, with options for automated backups and data replication.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Deployment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On-Premises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Deployment Speed</a:t>
            </a:r>
            <a:r>
              <a:rPr lang="en-US" sz="1800" dirty="0"/>
              <a:t>: Setting up and deploying new infrastructure can be time-consuming due to procurement and installation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Cloud</a:t>
            </a:r>
            <a:r>
              <a:rPr lang="en-US" sz="1800" dirty="0"/>
              <a:t>: </a:t>
            </a:r>
            <a:r>
              <a:rPr lang="en-US" sz="1800" b="1" dirty="0"/>
              <a:t>Deployment Speed</a:t>
            </a:r>
            <a:r>
              <a:rPr lang="en-US" sz="1800" dirty="0"/>
              <a:t>: Rapid deployment of resources and services, often within minutes, allowing for quick experimentation and scaling.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314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37EE-A5BC-5B92-09AA-E7957687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You</a:t>
            </a:r>
          </a:p>
        </p:txBody>
      </p:sp>
    </p:spTree>
    <p:extLst>
      <p:ext uri="{BB962C8B-B14F-4D97-AF65-F5344CB8AC3E}">
        <p14:creationId xmlns:p14="http://schemas.microsoft.com/office/powerpoint/2010/main" val="988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7B02-2D10-D7F0-D8E4-CE7E0AF3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On-Prem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1865-0939-C47F-DF56-AE1ECFE8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Physical Location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In-House Infrastructure</a:t>
            </a:r>
            <a:r>
              <a:rPr lang="en-US" dirty="0"/>
              <a:t>: On-prem servers are physically located within the organization’s premises, such as a data center or server room.</a:t>
            </a:r>
          </a:p>
          <a:p>
            <a:pPr lvl="1"/>
            <a:r>
              <a:rPr lang="en-US" b="1" dirty="0"/>
              <a:t>Control</a:t>
            </a:r>
            <a:r>
              <a:rPr lang="en-US" dirty="0"/>
              <a:t>: The organization has complete control over the physical and environmental aspects of the servers, including cooling, power, and physical security.</a:t>
            </a:r>
          </a:p>
          <a:p>
            <a:pPr lvl="1"/>
            <a:endParaRPr lang="en-US" dirty="0"/>
          </a:p>
          <a:p>
            <a:r>
              <a:rPr lang="en-US" b="1" dirty="0"/>
              <a:t>Ownership and Management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Capital Expenditure</a:t>
            </a:r>
            <a:r>
              <a:rPr lang="en-US" dirty="0"/>
              <a:t>: Organizations purchase and own the hardware, which involves a capital expenditure (</a:t>
            </a:r>
            <a:r>
              <a:rPr lang="en-US" dirty="0" err="1"/>
              <a:t>CapEx</a:t>
            </a:r>
            <a:r>
              <a:rPr lang="en-US" dirty="0"/>
              <a:t>) for acquiring and maintaining the equipment.</a:t>
            </a:r>
          </a:p>
          <a:p>
            <a:pPr lvl="1"/>
            <a:r>
              <a:rPr lang="en-US" b="1" dirty="0"/>
              <a:t>Maintenance</a:t>
            </a:r>
            <a:r>
              <a:rPr lang="en-US" dirty="0"/>
              <a:t>: The organization is responsible for all maintenance tasks, including hardware repairs, upgrades, and replacements.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831A-ED5A-B75C-6EC7-A163E55C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9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Customization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Tailored Configurations</a:t>
            </a:r>
            <a:r>
              <a:rPr lang="en-US" dirty="0"/>
              <a:t>: Organizations can customize hardware and software configurations to meet specific needs or requirements.</a:t>
            </a:r>
          </a:p>
          <a:p>
            <a:r>
              <a:rPr lang="en-US" b="1" dirty="0"/>
              <a:t>Security and Compliance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Data Security</a:t>
            </a:r>
            <a:r>
              <a:rPr lang="en-US" dirty="0"/>
              <a:t>: Organizations have direct control over physical and network security measures, which can be crucial for compliance with regulatory requirements.</a:t>
            </a:r>
          </a:p>
          <a:p>
            <a:pPr lvl="1"/>
            <a:r>
              <a:rPr lang="en-US" b="1" dirty="0"/>
              <a:t>Compliance</a:t>
            </a:r>
            <a:r>
              <a:rPr lang="en-US" dirty="0"/>
              <a:t>: It can be easier to ensure compliance with certain regulatory standards by keeping sensitive data on-premises.</a:t>
            </a:r>
          </a:p>
          <a:p>
            <a:r>
              <a:rPr lang="en-US" b="1" dirty="0"/>
              <a:t>Network Latency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Local Access</a:t>
            </a:r>
            <a:r>
              <a:rPr lang="en-US" dirty="0"/>
              <a:t>: On-prem servers can offer lower network latency for users accessing applications and data locally within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C5E4-F1DF-1334-0D07-7A655AF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69B1-3E29-A53B-F746-C2CE901F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and Customization</a:t>
            </a:r>
            <a:r>
              <a:rPr lang="en-US" dirty="0"/>
              <a:t>: Full control over hardware, software, and configurations. Customization to meet specific needs is possible.</a:t>
            </a:r>
          </a:p>
          <a:p>
            <a:endParaRPr lang="en-US" dirty="0"/>
          </a:p>
          <a:p>
            <a:r>
              <a:rPr lang="en-US" b="1" dirty="0"/>
              <a:t>Security</a:t>
            </a:r>
            <a:r>
              <a:rPr lang="en-US" dirty="0"/>
              <a:t>: Direct control over physical and network security measures, which can enhance security and compliance for sensitive data.</a:t>
            </a:r>
          </a:p>
          <a:p>
            <a:endParaRPr lang="en-US" dirty="0"/>
          </a:p>
          <a:p>
            <a:r>
              <a:rPr lang="en-US" b="1" dirty="0"/>
              <a:t>Data Privacy</a:t>
            </a:r>
            <a:r>
              <a:rPr lang="en-US" dirty="0"/>
              <a:t>: Full ownership and control over data without relying on third-party providers.</a:t>
            </a:r>
          </a:p>
        </p:txBody>
      </p:sp>
    </p:spTree>
    <p:extLst>
      <p:ext uri="{BB962C8B-B14F-4D97-AF65-F5344CB8AC3E}">
        <p14:creationId xmlns:p14="http://schemas.microsoft.com/office/powerpoint/2010/main" val="27028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CCB2-0F5E-6CCD-06F0-78AA1AC8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13EA-9445-8424-01CA-859BD574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Initial Costs: Significant capital expenditure for purchasing hardware, licenses, and other infrastructure components.</a:t>
            </a:r>
          </a:p>
          <a:p>
            <a:r>
              <a:rPr lang="en-US" dirty="0"/>
              <a:t>Maintenance and Management: Responsibility for ongoing maintenance, upgrades, and troubleshooting. Requires dedicated IT staff and resources.</a:t>
            </a:r>
          </a:p>
          <a:p>
            <a:r>
              <a:rPr lang="en-US" dirty="0"/>
              <a:t>Scalability: Limited scalability compared to cloud solutions. Expanding capacity involves purchasing and installing additional hardware.</a:t>
            </a:r>
          </a:p>
          <a:p>
            <a:r>
              <a:rPr lang="en-US" dirty="0"/>
              <a:t>Disaster Recovery: Requires planning and investment in backup and disaster recovery solutions. Ensuring high availability and business continuity can be more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2089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31B1-59FF-CD2F-0F45-AE1E1388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On-Prem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643D-8748-E3C0-3B11-DF35DD27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Regulatory Compliance: Organizations that need to comply with strict regulatory or data privacy requirements may prefer on-prem servers to maintain direct control over their data.</a:t>
            </a:r>
          </a:p>
          <a:p>
            <a:r>
              <a:rPr lang="en-US" dirty="0"/>
              <a:t>Sensitive Data: Companies dealing with highly sensitive or proprietary information may choose on-prem servers for enhanced security and control.</a:t>
            </a:r>
          </a:p>
          <a:p>
            <a:r>
              <a:rPr lang="en-US" dirty="0"/>
              <a:t>Legacy Systems: Organizations with legacy applications or systems that are not compatible with cloud environments may continue to use on-prem servers.</a:t>
            </a:r>
          </a:p>
          <a:p>
            <a:r>
              <a:rPr lang="en-US" dirty="0"/>
              <a:t>Custom Hardware Needs: Situations requiring specialized hardware configurations or performance optimizations may benefit from on-premise solutions.</a:t>
            </a:r>
          </a:p>
        </p:txBody>
      </p:sp>
    </p:spTree>
    <p:extLst>
      <p:ext uri="{BB962C8B-B14F-4D97-AF65-F5344CB8AC3E}">
        <p14:creationId xmlns:p14="http://schemas.microsoft.com/office/powerpoint/2010/main" val="418463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a Cloud Server? Definition, Types and How They Work | Simplilearn">
            <a:extLst>
              <a:ext uri="{FF2B5EF4-FFF2-40B4-BE49-F238E27FC236}">
                <a16:creationId xmlns:a16="http://schemas.microsoft.com/office/drawing/2014/main" id="{57620454-20E4-8AE6-608B-905AF1E6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57288"/>
            <a:ext cx="8077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6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2966</Words>
  <Application>Microsoft Office PowerPoint</Application>
  <PresentationFormat>Widescreen</PresentationFormat>
  <Paragraphs>247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Introduction to Cloud</vt:lpstr>
      <vt:lpstr>PowerPoint Presentation</vt:lpstr>
      <vt:lpstr>On-Premises Server</vt:lpstr>
      <vt:lpstr>Key Characteristics of On-Prem Servers</vt:lpstr>
      <vt:lpstr>PowerPoint Presentation</vt:lpstr>
      <vt:lpstr>Pros - </vt:lpstr>
      <vt:lpstr>Cons - </vt:lpstr>
      <vt:lpstr>Use Cases for On-Prem Servers</vt:lpstr>
      <vt:lpstr>PowerPoint Presentation</vt:lpstr>
      <vt:lpstr>Cloud Computing</vt:lpstr>
      <vt:lpstr> Core Concepts </vt:lpstr>
      <vt:lpstr>PowerPoint Presentation</vt:lpstr>
      <vt:lpstr>Cloud Service Models</vt:lpstr>
      <vt:lpstr>PowerPoint Presentation</vt:lpstr>
      <vt:lpstr>Cloud Deployment Models</vt:lpstr>
      <vt:lpstr>Key Benefits of Cloud Computing</vt:lpstr>
      <vt:lpstr>Cloud Providers and Platforms</vt:lpstr>
      <vt:lpstr>PowerPoint Presentation</vt:lpstr>
      <vt:lpstr>PowerPoint Presentation</vt:lpstr>
      <vt:lpstr>Amazon Web Services (AWS) </vt:lpstr>
      <vt:lpstr>Microsoft Azure</vt:lpstr>
      <vt:lpstr>Google Cloud Platform (GCP)</vt:lpstr>
      <vt:lpstr>PowerPoint Presentation</vt:lpstr>
      <vt:lpstr>Core Cloud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On-Prem and Cloud</vt:lpstr>
      <vt:lpstr>PowerPoint Presentation</vt:lpstr>
      <vt:lpstr>PowerPoint Presentation</vt:lpstr>
      <vt:lpstr>PowerPoint Presentation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.</dc:creator>
  <cp:lastModifiedBy>Vivek .</cp:lastModifiedBy>
  <cp:revision>40</cp:revision>
  <dcterms:created xsi:type="dcterms:W3CDTF">2024-09-02T01:03:21Z</dcterms:created>
  <dcterms:modified xsi:type="dcterms:W3CDTF">2024-09-04T01:19:09Z</dcterms:modified>
</cp:coreProperties>
</file>