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75" r:id="rId4"/>
    <p:sldId id="276" r:id="rId5"/>
    <p:sldId id="283" r:id="rId6"/>
    <p:sldId id="277" r:id="rId7"/>
    <p:sldId id="278" r:id="rId8"/>
    <p:sldId id="279" r:id="rId9"/>
    <p:sldId id="280" r:id="rId10"/>
    <p:sldId id="307" r:id="rId11"/>
    <p:sldId id="281" r:id="rId12"/>
    <p:sldId id="282" r:id="rId13"/>
    <p:sldId id="284" r:id="rId14"/>
    <p:sldId id="285" r:id="rId15"/>
    <p:sldId id="286" r:id="rId16"/>
    <p:sldId id="308" r:id="rId17"/>
    <p:sldId id="287" r:id="rId18"/>
    <p:sldId id="288" r:id="rId19"/>
    <p:sldId id="258" r:id="rId20"/>
    <p:sldId id="310" r:id="rId21"/>
    <p:sldId id="260" r:id="rId22"/>
    <p:sldId id="289" r:id="rId23"/>
    <p:sldId id="290" r:id="rId24"/>
    <p:sldId id="309" r:id="rId25"/>
    <p:sldId id="291" r:id="rId26"/>
    <p:sldId id="257" r:id="rId27"/>
    <p:sldId id="311" r:id="rId28"/>
    <p:sldId id="292" r:id="rId29"/>
    <p:sldId id="262" r:id="rId30"/>
    <p:sldId id="263" r:id="rId31"/>
    <p:sldId id="312" r:id="rId32"/>
    <p:sldId id="264" r:id="rId33"/>
    <p:sldId id="321" r:id="rId34"/>
    <p:sldId id="326" r:id="rId35"/>
    <p:sldId id="266" r:id="rId36"/>
    <p:sldId id="323" r:id="rId37"/>
    <p:sldId id="327" r:id="rId38"/>
    <p:sldId id="293" r:id="rId39"/>
    <p:sldId id="324" r:id="rId40"/>
    <p:sldId id="325" r:id="rId41"/>
    <p:sldId id="294" r:id="rId42"/>
    <p:sldId id="295" r:id="rId43"/>
    <p:sldId id="296" r:id="rId44"/>
    <p:sldId id="328" r:id="rId45"/>
    <p:sldId id="313" r:id="rId46"/>
    <p:sldId id="267" r:id="rId47"/>
    <p:sldId id="314" r:id="rId48"/>
    <p:sldId id="268" r:id="rId49"/>
    <p:sldId id="315" r:id="rId50"/>
    <p:sldId id="269" r:id="rId51"/>
    <p:sldId id="329" r:id="rId52"/>
    <p:sldId id="297" r:id="rId53"/>
    <p:sldId id="298" r:id="rId54"/>
    <p:sldId id="272" r:id="rId55"/>
    <p:sldId id="318" r:id="rId56"/>
    <p:sldId id="299" r:id="rId57"/>
    <p:sldId id="317" r:id="rId58"/>
    <p:sldId id="300" r:id="rId59"/>
    <p:sldId id="301" r:id="rId60"/>
    <p:sldId id="316" r:id="rId61"/>
    <p:sldId id="273" r:id="rId62"/>
    <p:sldId id="302" r:id="rId63"/>
    <p:sldId id="270" r:id="rId64"/>
    <p:sldId id="303" r:id="rId65"/>
    <p:sldId id="271" r:id="rId66"/>
    <p:sldId id="304" r:id="rId67"/>
    <p:sldId id="305" r:id="rId68"/>
    <p:sldId id="319"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8EE8C-A92D-F29B-1244-0312CFB2CD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DD5CBA-9799-8B97-C230-E85E67565C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01C98B-BB0E-F948-5BD5-529BC8F2185E}"/>
              </a:ext>
            </a:extLst>
          </p:cNvPr>
          <p:cNvSpPr>
            <a:spLocks noGrp="1"/>
          </p:cNvSpPr>
          <p:nvPr>
            <p:ph type="dt" sz="half" idx="10"/>
          </p:nvPr>
        </p:nvSpPr>
        <p:spPr/>
        <p:txBody>
          <a:bodyPr/>
          <a:lstStyle/>
          <a:p>
            <a:fld id="{0AED7027-05BA-4670-9374-6774F46BB907}" type="datetimeFigureOut">
              <a:rPr lang="en-US" smtClean="0"/>
              <a:t>9/4/2024</a:t>
            </a:fld>
            <a:endParaRPr lang="en-US"/>
          </a:p>
        </p:txBody>
      </p:sp>
      <p:sp>
        <p:nvSpPr>
          <p:cNvPr id="5" name="Footer Placeholder 4">
            <a:extLst>
              <a:ext uri="{FF2B5EF4-FFF2-40B4-BE49-F238E27FC236}">
                <a16:creationId xmlns:a16="http://schemas.microsoft.com/office/drawing/2014/main" id="{6A96464C-420D-50E8-72FB-800498DAE4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886759-0F50-1184-24F1-C9A05A069F32}"/>
              </a:ext>
            </a:extLst>
          </p:cNvPr>
          <p:cNvSpPr>
            <a:spLocks noGrp="1"/>
          </p:cNvSpPr>
          <p:nvPr>
            <p:ph type="sldNum" sz="quarter" idx="12"/>
          </p:nvPr>
        </p:nvSpPr>
        <p:spPr/>
        <p:txBody>
          <a:bodyPr/>
          <a:lstStyle/>
          <a:p>
            <a:fld id="{9CFDDD33-A52C-47E6-BA69-F4C46FA6E936}" type="slidenum">
              <a:rPr lang="en-US" smtClean="0"/>
              <a:t>‹#›</a:t>
            </a:fld>
            <a:endParaRPr lang="en-US"/>
          </a:p>
        </p:txBody>
      </p:sp>
    </p:spTree>
    <p:extLst>
      <p:ext uri="{BB962C8B-B14F-4D97-AF65-F5344CB8AC3E}">
        <p14:creationId xmlns:p14="http://schemas.microsoft.com/office/powerpoint/2010/main" val="3762615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3DFAA-BBDE-F2FB-43C6-AA006C8E8C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639698-BA4C-32EB-A13C-2FFCCC7EF5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234B5B-5426-19A8-5DE7-54EB87790B75}"/>
              </a:ext>
            </a:extLst>
          </p:cNvPr>
          <p:cNvSpPr>
            <a:spLocks noGrp="1"/>
          </p:cNvSpPr>
          <p:nvPr>
            <p:ph type="dt" sz="half" idx="10"/>
          </p:nvPr>
        </p:nvSpPr>
        <p:spPr/>
        <p:txBody>
          <a:bodyPr/>
          <a:lstStyle/>
          <a:p>
            <a:fld id="{0AED7027-05BA-4670-9374-6774F46BB907}" type="datetimeFigureOut">
              <a:rPr lang="en-US" smtClean="0"/>
              <a:t>9/4/2024</a:t>
            </a:fld>
            <a:endParaRPr lang="en-US"/>
          </a:p>
        </p:txBody>
      </p:sp>
      <p:sp>
        <p:nvSpPr>
          <p:cNvPr id="5" name="Footer Placeholder 4">
            <a:extLst>
              <a:ext uri="{FF2B5EF4-FFF2-40B4-BE49-F238E27FC236}">
                <a16:creationId xmlns:a16="http://schemas.microsoft.com/office/drawing/2014/main" id="{1B63C8DC-F5D9-C4EA-F493-E1D5E91B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730306-DC02-525D-2B76-D46FDA0557AA}"/>
              </a:ext>
            </a:extLst>
          </p:cNvPr>
          <p:cNvSpPr>
            <a:spLocks noGrp="1"/>
          </p:cNvSpPr>
          <p:nvPr>
            <p:ph type="sldNum" sz="quarter" idx="12"/>
          </p:nvPr>
        </p:nvSpPr>
        <p:spPr/>
        <p:txBody>
          <a:bodyPr/>
          <a:lstStyle/>
          <a:p>
            <a:fld id="{9CFDDD33-A52C-47E6-BA69-F4C46FA6E936}" type="slidenum">
              <a:rPr lang="en-US" smtClean="0"/>
              <a:t>‹#›</a:t>
            </a:fld>
            <a:endParaRPr lang="en-US"/>
          </a:p>
        </p:txBody>
      </p:sp>
    </p:spTree>
    <p:extLst>
      <p:ext uri="{BB962C8B-B14F-4D97-AF65-F5344CB8AC3E}">
        <p14:creationId xmlns:p14="http://schemas.microsoft.com/office/powerpoint/2010/main" val="1672189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226D1E-29F1-DABC-E217-0117350C9A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EA72A8-AB83-4632-026F-9E228C1B16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08B6BE-C7CC-E4AF-47F7-00CCCE03915F}"/>
              </a:ext>
            </a:extLst>
          </p:cNvPr>
          <p:cNvSpPr>
            <a:spLocks noGrp="1"/>
          </p:cNvSpPr>
          <p:nvPr>
            <p:ph type="dt" sz="half" idx="10"/>
          </p:nvPr>
        </p:nvSpPr>
        <p:spPr/>
        <p:txBody>
          <a:bodyPr/>
          <a:lstStyle/>
          <a:p>
            <a:fld id="{0AED7027-05BA-4670-9374-6774F46BB907}" type="datetimeFigureOut">
              <a:rPr lang="en-US" smtClean="0"/>
              <a:t>9/4/2024</a:t>
            </a:fld>
            <a:endParaRPr lang="en-US"/>
          </a:p>
        </p:txBody>
      </p:sp>
      <p:sp>
        <p:nvSpPr>
          <p:cNvPr id="5" name="Footer Placeholder 4">
            <a:extLst>
              <a:ext uri="{FF2B5EF4-FFF2-40B4-BE49-F238E27FC236}">
                <a16:creationId xmlns:a16="http://schemas.microsoft.com/office/drawing/2014/main" id="{419D8611-459A-3AD7-8F37-9B7E874A5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32B315-AD98-ACEA-66EC-48ADE5FF7EBF}"/>
              </a:ext>
            </a:extLst>
          </p:cNvPr>
          <p:cNvSpPr>
            <a:spLocks noGrp="1"/>
          </p:cNvSpPr>
          <p:nvPr>
            <p:ph type="sldNum" sz="quarter" idx="12"/>
          </p:nvPr>
        </p:nvSpPr>
        <p:spPr/>
        <p:txBody>
          <a:bodyPr/>
          <a:lstStyle/>
          <a:p>
            <a:fld id="{9CFDDD33-A52C-47E6-BA69-F4C46FA6E936}" type="slidenum">
              <a:rPr lang="en-US" smtClean="0"/>
              <a:t>‹#›</a:t>
            </a:fld>
            <a:endParaRPr lang="en-US"/>
          </a:p>
        </p:txBody>
      </p:sp>
    </p:spTree>
    <p:extLst>
      <p:ext uri="{BB962C8B-B14F-4D97-AF65-F5344CB8AC3E}">
        <p14:creationId xmlns:p14="http://schemas.microsoft.com/office/powerpoint/2010/main" val="2262413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1144F-332C-9181-2884-7870DEAF28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854FAB-B05D-813E-6D79-99D1B920EC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10093E-FC28-1525-3FF9-F9161796D0AB}"/>
              </a:ext>
            </a:extLst>
          </p:cNvPr>
          <p:cNvSpPr>
            <a:spLocks noGrp="1"/>
          </p:cNvSpPr>
          <p:nvPr>
            <p:ph type="dt" sz="half" idx="10"/>
          </p:nvPr>
        </p:nvSpPr>
        <p:spPr/>
        <p:txBody>
          <a:bodyPr/>
          <a:lstStyle/>
          <a:p>
            <a:fld id="{0AED7027-05BA-4670-9374-6774F46BB907}" type="datetimeFigureOut">
              <a:rPr lang="en-US" smtClean="0"/>
              <a:t>9/4/2024</a:t>
            </a:fld>
            <a:endParaRPr lang="en-US"/>
          </a:p>
        </p:txBody>
      </p:sp>
      <p:sp>
        <p:nvSpPr>
          <p:cNvPr id="5" name="Footer Placeholder 4">
            <a:extLst>
              <a:ext uri="{FF2B5EF4-FFF2-40B4-BE49-F238E27FC236}">
                <a16:creationId xmlns:a16="http://schemas.microsoft.com/office/drawing/2014/main" id="{77D3416E-46AB-E4ED-3CE3-81DD1D550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9A4C15-299A-DC50-34C1-B15A7A65404B}"/>
              </a:ext>
            </a:extLst>
          </p:cNvPr>
          <p:cNvSpPr>
            <a:spLocks noGrp="1"/>
          </p:cNvSpPr>
          <p:nvPr>
            <p:ph type="sldNum" sz="quarter" idx="12"/>
          </p:nvPr>
        </p:nvSpPr>
        <p:spPr/>
        <p:txBody>
          <a:bodyPr/>
          <a:lstStyle/>
          <a:p>
            <a:fld id="{9CFDDD33-A52C-47E6-BA69-F4C46FA6E936}" type="slidenum">
              <a:rPr lang="en-US" smtClean="0"/>
              <a:t>‹#›</a:t>
            </a:fld>
            <a:endParaRPr lang="en-US"/>
          </a:p>
        </p:txBody>
      </p:sp>
    </p:spTree>
    <p:extLst>
      <p:ext uri="{BB962C8B-B14F-4D97-AF65-F5344CB8AC3E}">
        <p14:creationId xmlns:p14="http://schemas.microsoft.com/office/powerpoint/2010/main" val="449088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F6E84-BA0E-23CF-ED17-09DD691077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2A3E52-2BA9-E7FF-2BBF-4C62C955CF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037D8E-23FC-4E76-B40D-EAE00F6D6A2E}"/>
              </a:ext>
            </a:extLst>
          </p:cNvPr>
          <p:cNvSpPr>
            <a:spLocks noGrp="1"/>
          </p:cNvSpPr>
          <p:nvPr>
            <p:ph type="dt" sz="half" idx="10"/>
          </p:nvPr>
        </p:nvSpPr>
        <p:spPr/>
        <p:txBody>
          <a:bodyPr/>
          <a:lstStyle/>
          <a:p>
            <a:fld id="{0AED7027-05BA-4670-9374-6774F46BB907}" type="datetimeFigureOut">
              <a:rPr lang="en-US" smtClean="0"/>
              <a:t>9/4/2024</a:t>
            </a:fld>
            <a:endParaRPr lang="en-US"/>
          </a:p>
        </p:txBody>
      </p:sp>
      <p:sp>
        <p:nvSpPr>
          <p:cNvPr id="5" name="Footer Placeholder 4">
            <a:extLst>
              <a:ext uri="{FF2B5EF4-FFF2-40B4-BE49-F238E27FC236}">
                <a16:creationId xmlns:a16="http://schemas.microsoft.com/office/drawing/2014/main" id="{231807CF-6D57-6D27-7870-60EDC8A703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37C41-6DCE-7CDF-06C1-287237F20570}"/>
              </a:ext>
            </a:extLst>
          </p:cNvPr>
          <p:cNvSpPr>
            <a:spLocks noGrp="1"/>
          </p:cNvSpPr>
          <p:nvPr>
            <p:ph type="sldNum" sz="quarter" idx="12"/>
          </p:nvPr>
        </p:nvSpPr>
        <p:spPr/>
        <p:txBody>
          <a:bodyPr/>
          <a:lstStyle/>
          <a:p>
            <a:fld id="{9CFDDD33-A52C-47E6-BA69-F4C46FA6E936}" type="slidenum">
              <a:rPr lang="en-US" smtClean="0"/>
              <a:t>‹#›</a:t>
            </a:fld>
            <a:endParaRPr lang="en-US"/>
          </a:p>
        </p:txBody>
      </p:sp>
    </p:spTree>
    <p:extLst>
      <p:ext uri="{BB962C8B-B14F-4D97-AF65-F5344CB8AC3E}">
        <p14:creationId xmlns:p14="http://schemas.microsoft.com/office/powerpoint/2010/main" val="284725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11627-1C39-3D82-4B1D-376C5E7528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CC6EC3-5FFA-557B-CC23-8C46D34E87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FBDE50-4FC3-F9E7-DB83-6EF34D2688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9B86E6-7FCF-A658-B2A2-28EAB622B29C}"/>
              </a:ext>
            </a:extLst>
          </p:cNvPr>
          <p:cNvSpPr>
            <a:spLocks noGrp="1"/>
          </p:cNvSpPr>
          <p:nvPr>
            <p:ph type="dt" sz="half" idx="10"/>
          </p:nvPr>
        </p:nvSpPr>
        <p:spPr/>
        <p:txBody>
          <a:bodyPr/>
          <a:lstStyle/>
          <a:p>
            <a:fld id="{0AED7027-05BA-4670-9374-6774F46BB907}" type="datetimeFigureOut">
              <a:rPr lang="en-US" smtClean="0"/>
              <a:t>9/4/2024</a:t>
            </a:fld>
            <a:endParaRPr lang="en-US"/>
          </a:p>
        </p:txBody>
      </p:sp>
      <p:sp>
        <p:nvSpPr>
          <p:cNvPr id="6" name="Footer Placeholder 5">
            <a:extLst>
              <a:ext uri="{FF2B5EF4-FFF2-40B4-BE49-F238E27FC236}">
                <a16:creationId xmlns:a16="http://schemas.microsoft.com/office/drawing/2014/main" id="{EFB92BFA-8128-398F-E908-2CF6D79BD0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C858DF-FBAA-0DFE-603D-91B8C79FF6DB}"/>
              </a:ext>
            </a:extLst>
          </p:cNvPr>
          <p:cNvSpPr>
            <a:spLocks noGrp="1"/>
          </p:cNvSpPr>
          <p:nvPr>
            <p:ph type="sldNum" sz="quarter" idx="12"/>
          </p:nvPr>
        </p:nvSpPr>
        <p:spPr/>
        <p:txBody>
          <a:bodyPr/>
          <a:lstStyle/>
          <a:p>
            <a:fld id="{9CFDDD33-A52C-47E6-BA69-F4C46FA6E936}" type="slidenum">
              <a:rPr lang="en-US" smtClean="0"/>
              <a:t>‹#›</a:t>
            </a:fld>
            <a:endParaRPr lang="en-US"/>
          </a:p>
        </p:txBody>
      </p:sp>
    </p:spTree>
    <p:extLst>
      <p:ext uri="{BB962C8B-B14F-4D97-AF65-F5344CB8AC3E}">
        <p14:creationId xmlns:p14="http://schemas.microsoft.com/office/powerpoint/2010/main" val="1710422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1D54A-D66C-8CCF-317E-D12623C3C8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01B1CE-3F04-1FD0-8C58-B218863862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ED5845-AE0C-1186-A316-E1DA603BCF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E34E8D-BF0E-6E1A-A8F6-9325676EF0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207777-67E8-5740-E29F-1C1138B297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F66CE4-519A-6D1A-CA2C-9A210477FBF0}"/>
              </a:ext>
            </a:extLst>
          </p:cNvPr>
          <p:cNvSpPr>
            <a:spLocks noGrp="1"/>
          </p:cNvSpPr>
          <p:nvPr>
            <p:ph type="dt" sz="half" idx="10"/>
          </p:nvPr>
        </p:nvSpPr>
        <p:spPr/>
        <p:txBody>
          <a:bodyPr/>
          <a:lstStyle/>
          <a:p>
            <a:fld id="{0AED7027-05BA-4670-9374-6774F46BB907}" type="datetimeFigureOut">
              <a:rPr lang="en-US" smtClean="0"/>
              <a:t>9/4/2024</a:t>
            </a:fld>
            <a:endParaRPr lang="en-US"/>
          </a:p>
        </p:txBody>
      </p:sp>
      <p:sp>
        <p:nvSpPr>
          <p:cNvPr id="8" name="Footer Placeholder 7">
            <a:extLst>
              <a:ext uri="{FF2B5EF4-FFF2-40B4-BE49-F238E27FC236}">
                <a16:creationId xmlns:a16="http://schemas.microsoft.com/office/drawing/2014/main" id="{0D68F2F7-905E-AFA5-E239-3120039C80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35855B-709C-98FE-16BB-4F63EB12140A}"/>
              </a:ext>
            </a:extLst>
          </p:cNvPr>
          <p:cNvSpPr>
            <a:spLocks noGrp="1"/>
          </p:cNvSpPr>
          <p:nvPr>
            <p:ph type="sldNum" sz="quarter" idx="12"/>
          </p:nvPr>
        </p:nvSpPr>
        <p:spPr/>
        <p:txBody>
          <a:bodyPr/>
          <a:lstStyle/>
          <a:p>
            <a:fld id="{9CFDDD33-A52C-47E6-BA69-F4C46FA6E936}" type="slidenum">
              <a:rPr lang="en-US" smtClean="0"/>
              <a:t>‹#›</a:t>
            </a:fld>
            <a:endParaRPr lang="en-US"/>
          </a:p>
        </p:txBody>
      </p:sp>
    </p:spTree>
    <p:extLst>
      <p:ext uri="{BB962C8B-B14F-4D97-AF65-F5344CB8AC3E}">
        <p14:creationId xmlns:p14="http://schemas.microsoft.com/office/powerpoint/2010/main" val="2679408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D49FA-F9B3-6CD0-E7DB-F91117E8B2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5EF252-A893-04E7-2931-28862098AEFD}"/>
              </a:ext>
            </a:extLst>
          </p:cNvPr>
          <p:cNvSpPr>
            <a:spLocks noGrp="1"/>
          </p:cNvSpPr>
          <p:nvPr>
            <p:ph type="dt" sz="half" idx="10"/>
          </p:nvPr>
        </p:nvSpPr>
        <p:spPr/>
        <p:txBody>
          <a:bodyPr/>
          <a:lstStyle/>
          <a:p>
            <a:fld id="{0AED7027-05BA-4670-9374-6774F46BB907}" type="datetimeFigureOut">
              <a:rPr lang="en-US" smtClean="0"/>
              <a:t>9/4/2024</a:t>
            </a:fld>
            <a:endParaRPr lang="en-US"/>
          </a:p>
        </p:txBody>
      </p:sp>
      <p:sp>
        <p:nvSpPr>
          <p:cNvPr id="4" name="Footer Placeholder 3">
            <a:extLst>
              <a:ext uri="{FF2B5EF4-FFF2-40B4-BE49-F238E27FC236}">
                <a16:creationId xmlns:a16="http://schemas.microsoft.com/office/drawing/2014/main" id="{30F7150A-21D8-B0F1-C05C-FE8F796AB5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B0B50E-0A6D-9644-D7F0-33DB27C20647}"/>
              </a:ext>
            </a:extLst>
          </p:cNvPr>
          <p:cNvSpPr>
            <a:spLocks noGrp="1"/>
          </p:cNvSpPr>
          <p:nvPr>
            <p:ph type="sldNum" sz="quarter" idx="12"/>
          </p:nvPr>
        </p:nvSpPr>
        <p:spPr/>
        <p:txBody>
          <a:bodyPr/>
          <a:lstStyle/>
          <a:p>
            <a:fld id="{9CFDDD33-A52C-47E6-BA69-F4C46FA6E936}" type="slidenum">
              <a:rPr lang="en-US" smtClean="0"/>
              <a:t>‹#›</a:t>
            </a:fld>
            <a:endParaRPr lang="en-US"/>
          </a:p>
        </p:txBody>
      </p:sp>
    </p:spTree>
    <p:extLst>
      <p:ext uri="{BB962C8B-B14F-4D97-AF65-F5344CB8AC3E}">
        <p14:creationId xmlns:p14="http://schemas.microsoft.com/office/powerpoint/2010/main" val="803486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583FFB-F85E-F6E8-D630-424CEBC5AB93}"/>
              </a:ext>
            </a:extLst>
          </p:cNvPr>
          <p:cNvSpPr>
            <a:spLocks noGrp="1"/>
          </p:cNvSpPr>
          <p:nvPr>
            <p:ph type="dt" sz="half" idx="10"/>
          </p:nvPr>
        </p:nvSpPr>
        <p:spPr/>
        <p:txBody>
          <a:bodyPr/>
          <a:lstStyle/>
          <a:p>
            <a:fld id="{0AED7027-05BA-4670-9374-6774F46BB907}" type="datetimeFigureOut">
              <a:rPr lang="en-US" smtClean="0"/>
              <a:t>9/4/2024</a:t>
            </a:fld>
            <a:endParaRPr lang="en-US"/>
          </a:p>
        </p:txBody>
      </p:sp>
      <p:sp>
        <p:nvSpPr>
          <p:cNvPr id="3" name="Footer Placeholder 2">
            <a:extLst>
              <a:ext uri="{FF2B5EF4-FFF2-40B4-BE49-F238E27FC236}">
                <a16:creationId xmlns:a16="http://schemas.microsoft.com/office/drawing/2014/main" id="{22C523B3-9428-F820-DCA2-CA3DD0C348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555720-A1A3-9480-03B2-4745EC544D32}"/>
              </a:ext>
            </a:extLst>
          </p:cNvPr>
          <p:cNvSpPr>
            <a:spLocks noGrp="1"/>
          </p:cNvSpPr>
          <p:nvPr>
            <p:ph type="sldNum" sz="quarter" idx="12"/>
          </p:nvPr>
        </p:nvSpPr>
        <p:spPr/>
        <p:txBody>
          <a:bodyPr/>
          <a:lstStyle/>
          <a:p>
            <a:fld id="{9CFDDD33-A52C-47E6-BA69-F4C46FA6E936}" type="slidenum">
              <a:rPr lang="en-US" smtClean="0"/>
              <a:t>‹#›</a:t>
            </a:fld>
            <a:endParaRPr lang="en-US"/>
          </a:p>
        </p:txBody>
      </p:sp>
    </p:spTree>
    <p:extLst>
      <p:ext uri="{BB962C8B-B14F-4D97-AF65-F5344CB8AC3E}">
        <p14:creationId xmlns:p14="http://schemas.microsoft.com/office/powerpoint/2010/main" val="426449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79E69-7E86-C3BC-E025-80264A3F8D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43EA46-6E81-BCAF-B3AD-7D44E63A80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BA8735-102D-C558-7F41-98F53967D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9F2FE2-496C-65FE-22C6-B6283D4B7F8E}"/>
              </a:ext>
            </a:extLst>
          </p:cNvPr>
          <p:cNvSpPr>
            <a:spLocks noGrp="1"/>
          </p:cNvSpPr>
          <p:nvPr>
            <p:ph type="dt" sz="half" idx="10"/>
          </p:nvPr>
        </p:nvSpPr>
        <p:spPr/>
        <p:txBody>
          <a:bodyPr/>
          <a:lstStyle/>
          <a:p>
            <a:fld id="{0AED7027-05BA-4670-9374-6774F46BB907}" type="datetimeFigureOut">
              <a:rPr lang="en-US" smtClean="0"/>
              <a:t>9/4/2024</a:t>
            </a:fld>
            <a:endParaRPr lang="en-US"/>
          </a:p>
        </p:txBody>
      </p:sp>
      <p:sp>
        <p:nvSpPr>
          <p:cNvPr id="6" name="Footer Placeholder 5">
            <a:extLst>
              <a:ext uri="{FF2B5EF4-FFF2-40B4-BE49-F238E27FC236}">
                <a16:creationId xmlns:a16="http://schemas.microsoft.com/office/drawing/2014/main" id="{B0F9F9B0-D032-077D-475E-927722551A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515818-64E2-14DB-0362-44EBEDD0B57E}"/>
              </a:ext>
            </a:extLst>
          </p:cNvPr>
          <p:cNvSpPr>
            <a:spLocks noGrp="1"/>
          </p:cNvSpPr>
          <p:nvPr>
            <p:ph type="sldNum" sz="quarter" idx="12"/>
          </p:nvPr>
        </p:nvSpPr>
        <p:spPr/>
        <p:txBody>
          <a:bodyPr/>
          <a:lstStyle/>
          <a:p>
            <a:fld id="{9CFDDD33-A52C-47E6-BA69-F4C46FA6E936}" type="slidenum">
              <a:rPr lang="en-US" smtClean="0"/>
              <a:t>‹#›</a:t>
            </a:fld>
            <a:endParaRPr lang="en-US"/>
          </a:p>
        </p:txBody>
      </p:sp>
    </p:spTree>
    <p:extLst>
      <p:ext uri="{BB962C8B-B14F-4D97-AF65-F5344CB8AC3E}">
        <p14:creationId xmlns:p14="http://schemas.microsoft.com/office/powerpoint/2010/main" val="4204665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29215-1DD3-C1C3-3D13-FA27E013D9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0A4381-E646-BC27-A935-265099EB85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2AB29E-0149-A15B-7CE9-AFCC6BE7E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B94E28-8AE1-AC7C-6F9E-B97FA05C701E}"/>
              </a:ext>
            </a:extLst>
          </p:cNvPr>
          <p:cNvSpPr>
            <a:spLocks noGrp="1"/>
          </p:cNvSpPr>
          <p:nvPr>
            <p:ph type="dt" sz="half" idx="10"/>
          </p:nvPr>
        </p:nvSpPr>
        <p:spPr/>
        <p:txBody>
          <a:bodyPr/>
          <a:lstStyle/>
          <a:p>
            <a:fld id="{0AED7027-05BA-4670-9374-6774F46BB907}" type="datetimeFigureOut">
              <a:rPr lang="en-US" smtClean="0"/>
              <a:t>9/4/2024</a:t>
            </a:fld>
            <a:endParaRPr lang="en-US"/>
          </a:p>
        </p:txBody>
      </p:sp>
      <p:sp>
        <p:nvSpPr>
          <p:cNvPr id="6" name="Footer Placeholder 5">
            <a:extLst>
              <a:ext uri="{FF2B5EF4-FFF2-40B4-BE49-F238E27FC236}">
                <a16:creationId xmlns:a16="http://schemas.microsoft.com/office/drawing/2014/main" id="{F9D0F4C9-6168-6129-9940-DBB014B98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900708-044B-27E1-6C50-379960D8BE96}"/>
              </a:ext>
            </a:extLst>
          </p:cNvPr>
          <p:cNvSpPr>
            <a:spLocks noGrp="1"/>
          </p:cNvSpPr>
          <p:nvPr>
            <p:ph type="sldNum" sz="quarter" idx="12"/>
          </p:nvPr>
        </p:nvSpPr>
        <p:spPr/>
        <p:txBody>
          <a:bodyPr/>
          <a:lstStyle/>
          <a:p>
            <a:fld id="{9CFDDD33-A52C-47E6-BA69-F4C46FA6E936}" type="slidenum">
              <a:rPr lang="en-US" smtClean="0"/>
              <a:t>‹#›</a:t>
            </a:fld>
            <a:endParaRPr lang="en-US"/>
          </a:p>
        </p:txBody>
      </p:sp>
    </p:spTree>
    <p:extLst>
      <p:ext uri="{BB962C8B-B14F-4D97-AF65-F5344CB8AC3E}">
        <p14:creationId xmlns:p14="http://schemas.microsoft.com/office/powerpoint/2010/main" val="2930381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BB5417-372E-0993-11B5-CF5B78673A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530E42-5A52-7255-718C-1C8D55253B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AC090-BF74-5C3E-ECAF-B0EBC974EA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ED7027-05BA-4670-9374-6774F46BB907}" type="datetimeFigureOut">
              <a:rPr lang="en-US" smtClean="0"/>
              <a:t>9/4/2024</a:t>
            </a:fld>
            <a:endParaRPr lang="en-US"/>
          </a:p>
        </p:txBody>
      </p:sp>
      <p:sp>
        <p:nvSpPr>
          <p:cNvPr id="5" name="Footer Placeholder 4">
            <a:extLst>
              <a:ext uri="{FF2B5EF4-FFF2-40B4-BE49-F238E27FC236}">
                <a16:creationId xmlns:a16="http://schemas.microsoft.com/office/drawing/2014/main" id="{3C5FD2B3-96AB-6AB1-CA9E-154506998E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F3474C-A3E2-C30D-EBE6-D17857997C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DDD33-A52C-47E6-BA69-F4C46FA6E936}" type="slidenum">
              <a:rPr lang="en-US" smtClean="0"/>
              <a:t>‹#›</a:t>
            </a:fld>
            <a:endParaRPr lang="en-US"/>
          </a:p>
        </p:txBody>
      </p:sp>
    </p:spTree>
    <p:extLst>
      <p:ext uri="{BB962C8B-B14F-4D97-AF65-F5344CB8AC3E}">
        <p14:creationId xmlns:p14="http://schemas.microsoft.com/office/powerpoint/2010/main" val="1947149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B048F-B461-D978-DB7C-4A5F3AF24D90}"/>
              </a:ext>
            </a:extLst>
          </p:cNvPr>
          <p:cNvSpPr>
            <a:spLocks noGrp="1"/>
          </p:cNvSpPr>
          <p:nvPr>
            <p:ph type="ctrTitle"/>
          </p:nvPr>
        </p:nvSpPr>
        <p:spPr/>
        <p:txBody>
          <a:bodyPr/>
          <a:lstStyle/>
          <a:p>
            <a:r>
              <a:rPr lang="en-US" dirty="0"/>
              <a:t>Site Reliability Engineer (SRE)</a:t>
            </a:r>
          </a:p>
        </p:txBody>
      </p:sp>
      <p:sp>
        <p:nvSpPr>
          <p:cNvPr id="3" name="Subtitle 2">
            <a:extLst>
              <a:ext uri="{FF2B5EF4-FFF2-40B4-BE49-F238E27FC236}">
                <a16:creationId xmlns:a16="http://schemas.microsoft.com/office/drawing/2014/main" id="{87CDEA74-9E1D-D836-DD22-4415A4EB45F5}"/>
              </a:ext>
            </a:extLst>
          </p:cNvPr>
          <p:cNvSpPr>
            <a:spLocks noGrp="1"/>
          </p:cNvSpPr>
          <p:nvPr>
            <p:ph type="subTitle" idx="1"/>
          </p:nvPr>
        </p:nvSpPr>
        <p:spPr/>
        <p:txBody>
          <a:bodyPr/>
          <a:lstStyle/>
          <a:p>
            <a:r>
              <a:rPr lang="en-US" dirty="0"/>
              <a:t>By</a:t>
            </a:r>
          </a:p>
          <a:p>
            <a:r>
              <a:rPr lang="en-US" dirty="0"/>
              <a:t>Vivek Arora</a:t>
            </a:r>
          </a:p>
        </p:txBody>
      </p:sp>
    </p:spTree>
    <p:extLst>
      <p:ext uri="{BB962C8B-B14F-4D97-AF65-F5344CB8AC3E}">
        <p14:creationId xmlns:p14="http://schemas.microsoft.com/office/powerpoint/2010/main" val="336289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EEEB222A-71BF-F57B-0F3A-564EA4A08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638" y="710452"/>
            <a:ext cx="7920160" cy="4435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224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01E9E-C36D-E349-AE53-2D007A38C5A1}"/>
              </a:ext>
            </a:extLst>
          </p:cNvPr>
          <p:cNvSpPr>
            <a:spLocks noGrp="1"/>
          </p:cNvSpPr>
          <p:nvPr>
            <p:ph type="title"/>
          </p:nvPr>
        </p:nvSpPr>
        <p:spPr/>
        <p:txBody>
          <a:bodyPr>
            <a:normAutofit fontScale="90000"/>
          </a:bodyPr>
          <a:lstStyle/>
          <a:p>
            <a:br>
              <a:rPr lang="en-US" b="1" dirty="0"/>
            </a:br>
            <a:r>
              <a:rPr lang="en-US" b="1" dirty="0"/>
              <a:t>Advantages of the Waterfall Model</a:t>
            </a:r>
            <a:br>
              <a:rPr lang="en-US" b="1" dirty="0"/>
            </a:br>
            <a:endParaRPr lang="en-US" dirty="0"/>
          </a:p>
        </p:txBody>
      </p:sp>
      <p:sp>
        <p:nvSpPr>
          <p:cNvPr id="3" name="Content Placeholder 2">
            <a:extLst>
              <a:ext uri="{FF2B5EF4-FFF2-40B4-BE49-F238E27FC236}">
                <a16:creationId xmlns:a16="http://schemas.microsoft.com/office/drawing/2014/main" id="{8B0F76CA-4DEC-EFCA-9B6E-3364E48B323C}"/>
              </a:ext>
            </a:extLst>
          </p:cNvPr>
          <p:cNvSpPr>
            <a:spLocks noGrp="1"/>
          </p:cNvSpPr>
          <p:nvPr>
            <p:ph idx="1"/>
          </p:nvPr>
        </p:nvSpPr>
        <p:spPr/>
        <p:txBody>
          <a:bodyPr/>
          <a:lstStyle/>
          <a:p>
            <a:pPr>
              <a:buFont typeface="Arial" panose="020B0604020202020204" pitchFamily="34" charset="0"/>
              <a:buChar char="•"/>
            </a:pPr>
            <a:r>
              <a:rPr lang="en-US" b="1" dirty="0"/>
              <a:t>Structured Approach</a:t>
            </a:r>
            <a:r>
              <a:rPr lang="en-US" dirty="0"/>
              <a:t>: The clear, linear progression through phases provides structure and discipline.</a:t>
            </a:r>
          </a:p>
          <a:p>
            <a:pPr>
              <a:buFont typeface="Arial" panose="020B0604020202020204" pitchFamily="34" charset="0"/>
              <a:buChar char="•"/>
            </a:pPr>
            <a:r>
              <a:rPr lang="en-US" b="1" dirty="0"/>
              <a:t>Easy to Manage</a:t>
            </a:r>
            <a:r>
              <a:rPr lang="en-US" dirty="0"/>
              <a:t>: Due to its rigidity and defined stages, project management and progress tracking are straightforward.</a:t>
            </a:r>
          </a:p>
          <a:p>
            <a:pPr>
              <a:buFont typeface="Arial" panose="020B0604020202020204" pitchFamily="34" charset="0"/>
              <a:buChar char="•"/>
            </a:pPr>
            <a:r>
              <a:rPr lang="en-US" b="1" dirty="0"/>
              <a:t>Well-Suited for Smaller Projects</a:t>
            </a:r>
            <a:r>
              <a:rPr lang="en-US" dirty="0"/>
              <a:t>: Works well for projects with clear, stable requirements and no expected changes.</a:t>
            </a:r>
          </a:p>
          <a:p>
            <a:endParaRPr lang="en-US" dirty="0"/>
          </a:p>
        </p:txBody>
      </p:sp>
    </p:spTree>
    <p:extLst>
      <p:ext uri="{BB962C8B-B14F-4D97-AF65-F5344CB8AC3E}">
        <p14:creationId xmlns:p14="http://schemas.microsoft.com/office/powerpoint/2010/main" val="3632212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377AF-77BB-21DF-7DBB-97A2991FD190}"/>
              </a:ext>
            </a:extLst>
          </p:cNvPr>
          <p:cNvSpPr>
            <a:spLocks noGrp="1"/>
          </p:cNvSpPr>
          <p:nvPr>
            <p:ph type="title"/>
          </p:nvPr>
        </p:nvSpPr>
        <p:spPr/>
        <p:txBody>
          <a:bodyPr>
            <a:normAutofit fontScale="90000"/>
          </a:bodyPr>
          <a:lstStyle/>
          <a:p>
            <a:br>
              <a:rPr lang="en-US" b="1" dirty="0"/>
            </a:br>
            <a:r>
              <a:rPr lang="en-US" b="1" dirty="0"/>
              <a:t>Disadvantages of the Waterfall Model</a:t>
            </a:r>
            <a:br>
              <a:rPr lang="en-US" b="1" dirty="0"/>
            </a:br>
            <a:endParaRPr lang="en-US" dirty="0"/>
          </a:p>
        </p:txBody>
      </p:sp>
      <p:sp>
        <p:nvSpPr>
          <p:cNvPr id="3" name="Content Placeholder 2">
            <a:extLst>
              <a:ext uri="{FF2B5EF4-FFF2-40B4-BE49-F238E27FC236}">
                <a16:creationId xmlns:a16="http://schemas.microsoft.com/office/drawing/2014/main" id="{844218ED-0601-9218-EDA8-0E736B19F746}"/>
              </a:ext>
            </a:extLst>
          </p:cNvPr>
          <p:cNvSpPr>
            <a:spLocks noGrp="1"/>
          </p:cNvSpPr>
          <p:nvPr>
            <p:ph idx="1"/>
          </p:nvPr>
        </p:nvSpPr>
        <p:spPr/>
        <p:txBody>
          <a:bodyPr/>
          <a:lstStyle/>
          <a:p>
            <a:pPr>
              <a:buFont typeface="Arial" panose="020B0604020202020204" pitchFamily="34" charset="0"/>
              <a:buChar char="•"/>
            </a:pPr>
            <a:r>
              <a:rPr lang="en-US" b="1" dirty="0"/>
              <a:t>Inflexible to Changes</a:t>
            </a:r>
            <a:r>
              <a:rPr lang="en-US" dirty="0"/>
              <a:t>: Once a phase is completed, revisiting it for changes can be difficult and costly, which is problematic if requirements evolve.</a:t>
            </a:r>
          </a:p>
          <a:p>
            <a:pPr>
              <a:buFont typeface="Arial" panose="020B0604020202020204" pitchFamily="34" charset="0"/>
              <a:buChar char="•"/>
            </a:pPr>
            <a:r>
              <a:rPr lang="en-US" b="1" dirty="0"/>
              <a:t>Late Testing</a:t>
            </a:r>
            <a:r>
              <a:rPr lang="en-US" dirty="0"/>
              <a:t>: Testing is done only after the implementation phase, which may lead to finding defects late in the process.</a:t>
            </a:r>
          </a:p>
          <a:p>
            <a:pPr>
              <a:buFont typeface="Arial" panose="020B0604020202020204" pitchFamily="34" charset="0"/>
              <a:buChar char="•"/>
            </a:pPr>
            <a:r>
              <a:rPr lang="en-US" b="1" dirty="0"/>
              <a:t>Risk of Project Failure</a:t>
            </a:r>
            <a:r>
              <a:rPr lang="en-US" dirty="0"/>
              <a:t>: If a problem is discovered late in the cycle, it could require significant rework or even lead to project failure.</a:t>
            </a:r>
          </a:p>
          <a:p>
            <a:endParaRPr lang="en-US" dirty="0"/>
          </a:p>
        </p:txBody>
      </p:sp>
    </p:spTree>
    <p:extLst>
      <p:ext uri="{BB962C8B-B14F-4D97-AF65-F5344CB8AC3E}">
        <p14:creationId xmlns:p14="http://schemas.microsoft.com/office/powerpoint/2010/main" val="1137154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8DBC-9508-0431-5E41-F8B24B8F195C}"/>
              </a:ext>
            </a:extLst>
          </p:cNvPr>
          <p:cNvSpPr>
            <a:spLocks noGrp="1"/>
          </p:cNvSpPr>
          <p:nvPr>
            <p:ph type="title"/>
          </p:nvPr>
        </p:nvSpPr>
        <p:spPr/>
        <p:txBody>
          <a:bodyPr/>
          <a:lstStyle/>
          <a:p>
            <a:r>
              <a:rPr lang="en-US" dirty="0"/>
              <a:t>Agile Model</a:t>
            </a:r>
          </a:p>
        </p:txBody>
      </p:sp>
      <p:sp>
        <p:nvSpPr>
          <p:cNvPr id="3" name="Content Placeholder 2">
            <a:extLst>
              <a:ext uri="{FF2B5EF4-FFF2-40B4-BE49-F238E27FC236}">
                <a16:creationId xmlns:a16="http://schemas.microsoft.com/office/drawing/2014/main" id="{5232CBC9-03FB-6826-DFCB-DD451E4CF5E8}"/>
              </a:ext>
            </a:extLst>
          </p:cNvPr>
          <p:cNvSpPr>
            <a:spLocks noGrp="1"/>
          </p:cNvSpPr>
          <p:nvPr>
            <p:ph idx="1"/>
          </p:nvPr>
        </p:nvSpPr>
        <p:spPr/>
        <p:txBody>
          <a:bodyPr/>
          <a:lstStyle/>
          <a:p>
            <a:r>
              <a:rPr lang="en-US" dirty="0"/>
              <a:t>The </a:t>
            </a:r>
            <a:r>
              <a:rPr lang="en-US" b="1" dirty="0"/>
              <a:t>Agile model</a:t>
            </a:r>
            <a:r>
              <a:rPr lang="en-US" dirty="0"/>
              <a:t> is an iterative and incremental approach to software development, where requirements and solutions evolve through collaboration between cross-functional teams. Agile emphasizes flexibility, customer collaboration, and rapid delivery of functional software, breaking down the project into smaller, manageable pieces called </a:t>
            </a:r>
            <a:r>
              <a:rPr lang="en-US" b="1" dirty="0"/>
              <a:t>iterations</a:t>
            </a:r>
            <a:r>
              <a:rPr lang="en-US" dirty="0"/>
              <a:t> or </a:t>
            </a:r>
            <a:r>
              <a:rPr lang="en-US" b="1" dirty="0"/>
              <a:t>sprints</a:t>
            </a:r>
            <a:r>
              <a:rPr lang="en-US" dirty="0"/>
              <a:t>. Each iteration results in a working product, allowing teams to adapt to changing requirements over time.</a:t>
            </a:r>
          </a:p>
        </p:txBody>
      </p:sp>
    </p:spTree>
    <p:extLst>
      <p:ext uri="{BB962C8B-B14F-4D97-AF65-F5344CB8AC3E}">
        <p14:creationId xmlns:p14="http://schemas.microsoft.com/office/powerpoint/2010/main" val="2939573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5E9DC-977A-BFFA-0B63-88528B44AC89}"/>
              </a:ext>
            </a:extLst>
          </p:cNvPr>
          <p:cNvSpPr>
            <a:spLocks noGrp="1"/>
          </p:cNvSpPr>
          <p:nvPr>
            <p:ph type="title"/>
          </p:nvPr>
        </p:nvSpPr>
        <p:spPr/>
        <p:txBody>
          <a:bodyPr>
            <a:normAutofit fontScale="90000"/>
          </a:bodyPr>
          <a:lstStyle/>
          <a:p>
            <a:br>
              <a:rPr lang="en-US" b="1" dirty="0"/>
            </a:br>
            <a:r>
              <a:rPr lang="en-US" b="1" dirty="0"/>
              <a:t>Key Principles of Agile (Based on the Agile Manifesto)</a:t>
            </a:r>
            <a:br>
              <a:rPr lang="en-US" b="1" dirty="0"/>
            </a:br>
            <a:endParaRPr lang="en-US" dirty="0"/>
          </a:p>
        </p:txBody>
      </p:sp>
      <p:sp>
        <p:nvSpPr>
          <p:cNvPr id="3" name="Content Placeholder 2">
            <a:extLst>
              <a:ext uri="{FF2B5EF4-FFF2-40B4-BE49-F238E27FC236}">
                <a16:creationId xmlns:a16="http://schemas.microsoft.com/office/drawing/2014/main" id="{80576444-5477-9C5D-2418-41C4AC4096B0}"/>
              </a:ext>
            </a:extLst>
          </p:cNvPr>
          <p:cNvSpPr>
            <a:spLocks noGrp="1"/>
          </p:cNvSpPr>
          <p:nvPr>
            <p:ph idx="1"/>
          </p:nvPr>
        </p:nvSpPr>
        <p:spPr/>
        <p:txBody>
          <a:bodyPr>
            <a:normAutofit/>
          </a:bodyPr>
          <a:lstStyle/>
          <a:p>
            <a:pPr>
              <a:buFont typeface="+mj-lt"/>
              <a:buAutoNum type="arabicPeriod"/>
            </a:pPr>
            <a:r>
              <a:rPr lang="en-US" b="1" dirty="0"/>
              <a:t>Customer Collaboration Over Contract Negotiation</a:t>
            </a:r>
            <a:r>
              <a:rPr lang="en-US" dirty="0"/>
              <a:t>: Continuous customer interaction is valued over rigid contracts.</a:t>
            </a:r>
          </a:p>
          <a:p>
            <a:pPr>
              <a:buFont typeface="+mj-lt"/>
              <a:buAutoNum type="arabicPeriod"/>
            </a:pPr>
            <a:r>
              <a:rPr lang="en-US" b="1" dirty="0"/>
              <a:t>Individuals and Interactions Over Processes and Tools</a:t>
            </a:r>
            <a:r>
              <a:rPr lang="en-US" dirty="0"/>
              <a:t>: Agile emphasizes human interaction, teamwork, and collaboration.</a:t>
            </a:r>
          </a:p>
          <a:p>
            <a:pPr>
              <a:buFont typeface="+mj-lt"/>
              <a:buAutoNum type="arabicPeriod"/>
            </a:pPr>
            <a:r>
              <a:rPr lang="en-US" b="1" dirty="0"/>
              <a:t>Working Software Over Comprehensive Documentation</a:t>
            </a:r>
            <a:r>
              <a:rPr lang="en-US" dirty="0"/>
              <a:t>: The primary measure of progress is working software, not lengthy documentation.</a:t>
            </a:r>
          </a:p>
          <a:p>
            <a:pPr>
              <a:buFont typeface="+mj-lt"/>
              <a:buAutoNum type="arabicPeriod"/>
            </a:pPr>
            <a:r>
              <a:rPr lang="en-US" b="1" dirty="0"/>
              <a:t>Responding to Change Over Following a Plan</a:t>
            </a:r>
            <a:r>
              <a:rPr lang="en-US" dirty="0"/>
              <a:t>: Agile welcomes changes even late in development, ensuring flexibility and adaptation.</a:t>
            </a:r>
          </a:p>
          <a:p>
            <a:endParaRPr lang="en-US" dirty="0"/>
          </a:p>
        </p:txBody>
      </p:sp>
    </p:spTree>
    <p:extLst>
      <p:ext uri="{BB962C8B-B14F-4D97-AF65-F5344CB8AC3E}">
        <p14:creationId xmlns:p14="http://schemas.microsoft.com/office/powerpoint/2010/main" val="2863244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6353F-5BC0-4C6F-0814-126C68F963F6}"/>
              </a:ext>
            </a:extLst>
          </p:cNvPr>
          <p:cNvSpPr>
            <a:spLocks noGrp="1"/>
          </p:cNvSpPr>
          <p:nvPr>
            <p:ph type="title"/>
          </p:nvPr>
        </p:nvSpPr>
        <p:spPr/>
        <p:txBody>
          <a:bodyPr>
            <a:normAutofit fontScale="90000"/>
          </a:bodyPr>
          <a:lstStyle/>
          <a:p>
            <a:br>
              <a:rPr lang="en-US" b="1" dirty="0"/>
            </a:br>
            <a:r>
              <a:rPr lang="en-US" b="1" dirty="0"/>
              <a:t>Phases of Agile Development</a:t>
            </a:r>
            <a:br>
              <a:rPr lang="en-US" b="1" dirty="0"/>
            </a:br>
            <a:endParaRPr lang="en-US" dirty="0"/>
          </a:p>
        </p:txBody>
      </p:sp>
      <p:sp>
        <p:nvSpPr>
          <p:cNvPr id="3" name="Content Placeholder 2">
            <a:extLst>
              <a:ext uri="{FF2B5EF4-FFF2-40B4-BE49-F238E27FC236}">
                <a16:creationId xmlns:a16="http://schemas.microsoft.com/office/drawing/2014/main" id="{3189067E-AC8C-B696-0F4C-A15605727E5A}"/>
              </a:ext>
            </a:extLst>
          </p:cNvPr>
          <p:cNvSpPr>
            <a:spLocks noGrp="1"/>
          </p:cNvSpPr>
          <p:nvPr>
            <p:ph idx="1"/>
          </p:nvPr>
        </p:nvSpPr>
        <p:spPr>
          <a:xfrm>
            <a:off x="838200" y="1825624"/>
            <a:ext cx="10515600" cy="4808257"/>
          </a:xfrm>
        </p:spPr>
        <p:txBody>
          <a:bodyPr>
            <a:noAutofit/>
          </a:bodyPr>
          <a:lstStyle/>
          <a:p>
            <a:r>
              <a:rPr lang="en-US" sz="1600" dirty="0"/>
              <a:t>Agile doesn’t follow a strict sequence like the Waterfall model. Instead, it’s structured around iterative cycles or sprints, typically lasting 2-4 weeks. Each sprint goes through the following general steps:</a:t>
            </a:r>
          </a:p>
          <a:p>
            <a:pPr lvl="1">
              <a:buFont typeface="+mj-lt"/>
              <a:buAutoNum type="arabicPeriod"/>
            </a:pPr>
            <a:r>
              <a:rPr lang="en-US" sz="1600" b="1" dirty="0"/>
              <a:t>Concept</a:t>
            </a:r>
            <a:r>
              <a:rPr lang="en-US" sz="1600" dirty="0"/>
              <a:t>: Project is defined, stakeholders identify the initial scope, and a high-level vision is established.</a:t>
            </a:r>
          </a:p>
          <a:p>
            <a:pPr lvl="1">
              <a:buFont typeface="+mj-lt"/>
              <a:buAutoNum type="arabicPeriod"/>
            </a:pPr>
            <a:r>
              <a:rPr lang="en-US" sz="1600" b="1" dirty="0"/>
              <a:t>Inception</a:t>
            </a:r>
            <a:r>
              <a:rPr lang="en-US" sz="1600" dirty="0"/>
              <a:t>: Teams are formed, tools and technologies are selected, and an initial backlog (list of prioritized features or tasks) is created.</a:t>
            </a:r>
          </a:p>
          <a:p>
            <a:pPr lvl="1">
              <a:buFont typeface="+mj-lt"/>
              <a:buAutoNum type="arabicPeriod"/>
            </a:pPr>
            <a:r>
              <a:rPr lang="en-US" sz="1600" b="1" dirty="0"/>
              <a:t>Iteration/Sprint</a:t>
            </a:r>
            <a:r>
              <a:rPr lang="en-US" sz="1600" dirty="0"/>
              <a:t>: Each iteration includes:</a:t>
            </a:r>
          </a:p>
          <a:p>
            <a:pPr marL="1200150" lvl="2" indent="-285750">
              <a:buFont typeface="+mj-lt"/>
              <a:buAutoNum type="arabicPeriod"/>
            </a:pPr>
            <a:r>
              <a:rPr lang="en-US" sz="1600" b="1" dirty="0"/>
              <a:t>Sprint Planning</a:t>
            </a:r>
            <a:r>
              <a:rPr lang="en-US" sz="1600" dirty="0"/>
              <a:t>: At the start of each sprint, teams plan what features will be developed during the sprint.</a:t>
            </a:r>
          </a:p>
          <a:p>
            <a:pPr marL="1200150" lvl="2" indent="-285750">
              <a:buFont typeface="+mj-lt"/>
              <a:buAutoNum type="arabicPeriod"/>
            </a:pPr>
            <a:r>
              <a:rPr lang="en-US" sz="1600" b="1" dirty="0"/>
              <a:t>Design and Development</a:t>
            </a:r>
            <a:r>
              <a:rPr lang="en-US" sz="1600" dirty="0"/>
              <a:t>: Features are designed and coded during the sprint.</a:t>
            </a:r>
          </a:p>
          <a:p>
            <a:pPr marL="1200150" lvl="2" indent="-285750">
              <a:buFont typeface="+mj-lt"/>
              <a:buAutoNum type="arabicPeriod"/>
            </a:pPr>
            <a:r>
              <a:rPr lang="en-US" sz="1600" b="1" dirty="0"/>
              <a:t>Testing</a:t>
            </a:r>
            <a:r>
              <a:rPr lang="en-US" sz="1600" dirty="0"/>
              <a:t>: Continuous testing is done alongside development to ensure that the software meets quality standards.</a:t>
            </a:r>
          </a:p>
          <a:p>
            <a:pPr marL="1200150" lvl="2" indent="-285750">
              <a:buFont typeface="+mj-lt"/>
              <a:buAutoNum type="arabicPeriod"/>
            </a:pPr>
            <a:r>
              <a:rPr lang="en-US" sz="1600" b="1" dirty="0"/>
              <a:t>Review</a:t>
            </a:r>
            <a:r>
              <a:rPr lang="en-US" sz="1600" dirty="0"/>
              <a:t>: At the end of the sprint, a review is conducted to demonstrate the working product to stakeholders.</a:t>
            </a:r>
          </a:p>
          <a:p>
            <a:pPr marL="1200150" lvl="2" indent="-285750">
              <a:buFont typeface="+mj-lt"/>
              <a:buAutoNum type="arabicPeriod"/>
            </a:pPr>
            <a:r>
              <a:rPr lang="en-US" sz="1600" b="1" dirty="0"/>
              <a:t>Retrospective</a:t>
            </a:r>
            <a:r>
              <a:rPr lang="en-US" sz="1600" dirty="0"/>
              <a:t>: Teams hold a retrospective to reflect on the process and identify areas for improvement.</a:t>
            </a:r>
          </a:p>
          <a:p>
            <a:pPr lvl="1">
              <a:buFont typeface="+mj-lt"/>
              <a:buAutoNum type="arabicPeriod"/>
            </a:pPr>
            <a:r>
              <a:rPr lang="en-US" sz="1600" b="1" dirty="0"/>
              <a:t>Release</a:t>
            </a:r>
            <a:r>
              <a:rPr lang="en-US" sz="1600" dirty="0"/>
              <a:t>: After a few iterations or sprints, a product increment is released to the customer for feedback and potential deployment.</a:t>
            </a:r>
          </a:p>
          <a:p>
            <a:pPr lvl="1">
              <a:buFont typeface="+mj-lt"/>
              <a:buAutoNum type="arabicPeriod"/>
            </a:pPr>
            <a:r>
              <a:rPr lang="en-US" sz="1600" b="1" dirty="0"/>
              <a:t>Maintenance</a:t>
            </a:r>
            <a:r>
              <a:rPr lang="en-US" sz="1600" dirty="0"/>
              <a:t>: Continuous maintenance is performed to address bugs or introduce additional features based on user feedback.</a:t>
            </a:r>
          </a:p>
          <a:p>
            <a:pPr lvl="1">
              <a:buFont typeface="+mj-lt"/>
              <a:buAutoNum type="arabicPeriod"/>
            </a:pPr>
            <a:r>
              <a:rPr lang="en-US" sz="1600" b="1" dirty="0"/>
              <a:t>Feedback and Adaptation</a:t>
            </a:r>
            <a:r>
              <a:rPr lang="en-US" sz="1600" dirty="0"/>
              <a:t>: User feedback is gathered continuously, and changes can be made to the product in subsequent sprints.</a:t>
            </a:r>
          </a:p>
          <a:p>
            <a:endParaRPr lang="en-US" sz="1600" dirty="0"/>
          </a:p>
        </p:txBody>
      </p:sp>
    </p:spTree>
    <p:extLst>
      <p:ext uri="{BB962C8B-B14F-4D97-AF65-F5344CB8AC3E}">
        <p14:creationId xmlns:p14="http://schemas.microsoft.com/office/powerpoint/2010/main" val="2825132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What is Agile Methodology? - GeeksforGeeks">
            <a:extLst>
              <a:ext uri="{FF2B5EF4-FFF2-40B4-BE49-F238E27FC236}">
                <a16:creationId xmlns:a16="http://schemas.microsoft.com/office/drawing/2014/main" id="{B8875709-82A0-B95F-F21F-9352F465AA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9749" y="889887"/>
            <a:ext cx="9132502" cy="507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268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038C-7E19-CC60-EF76-59A8C0A4315F}"/>
              </a:ext>
            </a:extLst>
          </p:cNvPr>
          <p:cNvSpPr>
            <a:spLocks noGrp="1"/>
          </p:cNvSpPr>
          <p:nvPr>
            <p:ph type="title"/>
          </p:nvPr>
        </p:nvSpPr>
        <p:spPr/>
        <p:txBody>
          <a:bodyPr>
            <a:normAutofit fontScale="90000"/>
          </a:bodyPr>
          <a:lstStyle/>
          <a:p>
            <a:br>
              <a:rPr lang="en-US" b="1" dirty="0"/>
            </a:br>
            <a:r>
              <a:rPr lang="en-US" b="1" dirty="0"/>
              <a:t>Advantages of Agile Model</a:t>
            </a:r>
            <a:br>
              <a:rPr lang="en-US" b="1" dirty="0"/>
            </a:br>
            <a:endParaRPr lang="en-US" dirty="0"/>
          </a:p>
        </p:txBody>
      </p:sp>
      <p:sp>
        <p:nvSpPr>
          <p:cNvPr id="3" name="Content Placeholder 2">
            <a:extLst>
              <a:ext uri="{FF2B5EF4-FFF2-40B4-BE49-F238E27FC236}">
                <a16:creationId xmlns:a16="http://schemas.microsoft.com/office/drawing/2014/main" id="{16B85706-1289-E6FD-D504-87A11D486F74}"/>
              </a:ext>
            </a:extLst>
          </p:cNvPr>
          <p:cNvSpPr>
            <a:spLocks noGrp="1"/>
          </p:cNvSpPr>
          <p:nvPr>
            <p:ph idx="1"/>
          </p:nvPr>
        </p:nvSpPr>
        <p:spPr/>
        <p:txBody>
          <a:bodyPr>
            <a:normAutofit lnSpcReduction="10000"/>
          </a:bodyPr>
          <a:lstStyle/>
          <a:p>
            <a:pPr>
              <a:buFont typeface="Arial" panose="020B0604020202020204" pitchFamily="34" charset="0"/>
              <a:buChar char="•"/>
            </a:pPr>
            <a:r>
              <a:rPr lang="en-US" b="1" dirty="0"/>
              <a:t>Flexibility and Adaptability</a:t>
            </a:r>
            <a:r>
              <a:rPr lang="en-US" dirty="0"/>
              <a:t>: Agile allows for changes to be made at any point during the development process, even late in the project.</a:t>
            </a:r>
          </a:p>
          <a:p>
            <a:pPr>
              <a:buFont typeface="Arial" panose="020B0604020202020204" pitchFamily="34" charset="0"/>
              <a:buChar char="•"/>
            </a:pPr>
            <a:r>
              <a:rPr lang="en-US" b="1" dirty="0"/>
              <a:t>Customer Satisfaction</a:t>
            </a:r>
            <a:r>
              <a:rPr lang="en-US" dirty="0"/>
              <a:t>: Regular delivery of working software ensures continuous feedback and alignment with customer needs.</a:t>
            </a:r>
          </a:p>
          <a:p>
            <a:pPr>
              <a:buFont typeface="Arial" panose="020B0604020202020204" pitchFamily="34" charset="0"/>
              <a:buChar char="•"/>
            </a:pPr>
            <a:r>
              <a:rPr lang="en-US" b="1" dirty="0"/>
              <a:t>Early and Frequent Delivery</a:t>
            </a:r>
            <a:r>
              <a:rPr lang="en-US" dirty="0"/>
              <a:t>: Short sprints mean that usable software is delivered early and regularly.</a:t>
            </a:r>
          </a:p>
          <a:p>
            <a:pPr>
              <a:buFont typeface="Arial" panose="020B0604020202020204" pitchFamily="34" charset="0"/>
              <a:buChar char="•"/>
            </a:pPr>
            <a:r>
              <a:rPr lang="en-US" b="1" dirty="0"/>
              <a:t>Improved Collaboration</a:t>
            </a:r>
            <a:r>
              <a:rPr lang="en-US" dirty="0"/>
              <a:t>: Agile fosters communication between teams and stakeholders, improving collaboration and teamwork.</a:t>
            </a:r>
          </a:p>
          <a:p>
            <a:pPr>
              <a:buFont typeface="Arial" panose="020B0604020202020204" pitchFamily="34" charset="0"/>
              <a:buChar char="•"/>
            </a:pPr>
            <a:r>
              <a:rPr lang="en-US" b="1" dirty="0"/>
              <a:t>Risk Reduction</a:t>
            </a:r>
            <a:r>
              <a:rPr lang="en-US" dirty="0"/>
              <a:t>: Regular testing and feedback loops help identify issues early, reducing the overall risk of project failure.</a:t>
            </a:r>
          </a:p>
          <a:p>
            <a:endParaRPr lang="en-US" dirty="0"/>
          </a:p>
        </p:txBody>
      </p:sp>
    </p:spTree>
    <p:extLst>
      <p:ext uri="{BB962C8B-B14F-4D97-AF65-F5344CB8AC3E}">
        <p14:creationId xmlns:p14="http://schemas.microsoft.com/office/powerpoint/2010/main" val="3879292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F545C-33E6-9D2A-5BEA-A2B9EAC9D16E}"/>
              </a:ext>
            </a:extLst>
          </p:cNvPr>
          <p:cNvSpPr>
            <a:spLocks noGrp="1"/>
          </p:cNvSpPr>
          <p:nvPr>
            <p:ph type="title"/>
          </p:nvPr>
        </p:nvSpPr>
        <p:spPr/>
        <p:txBody>
          <a:bodyPr>
            <a:normAutofit fontScale="90000"/>
          </a:bodyPr>
          <a:lstStyle/>
          <a:p>
            <a:br>
              <a:rPr lang="en-US" b="1" dirty="0"/>
            </a:br>
            <a:r>
              <a:rPr lang="en-US" b="1" dirty="0"/>
              <a:t>Disadvantages of Agile Model</a:t>
            </a:r>
            <a:br>
              <a:rPr lang="en-US" b="1" dirty="0"/>
            </a:br>
            <a:endParaRPr lang="en-US" dirty="0"/>
          </a:p>
        </p:txBody>
      </p:sp>
      <p:sp>
        <p:nvSpPr>
          <p:cNvPr id="3" name="Content Placeholder 2">
            <a:extLst>
              <a:ext uri="{FF2B5EF4-FFF2-40B4-BE49-F238E27FC236}">
                <a16:creationId xmlns:a16="http://schemas.microsoft.com/office/drawing/2014/main" id="{C79CE7DC-3E8D-522D-C424-7A162B24D023}"/>
              </a:ext>
            </a:extLst>
          </p:cNvPr>
          <p:cNvSpPr>
            <a:spLocks noGrp="1"/>
          </p:cNvSpPr>
          <p:nvPr>
            <p:ph idx="1"/>
          </p:nvPr>
        </p:nvSpPr>
        <p:spPr/>
        <p:txBody>
          <a:bodyPr/>
          <a:lstStyle/>
          <a:p>
            <a:pPr>
              <a:buFont typeface="Arial" panose="020B0604020202020204" pitchFamily="34" charset="0"/>
              <a:buChar char="•"/>
            </a:pPr>
            <a:r>
              <a:rPr lang="en-US" b="1" dirty="0"/>
              <a:t>Less Predictable</a:t>
            </a:r>
            <a:r>
              <a:rPr lang="en-US" dirty="0"/>
              <a:t>: Since Agile is flexible and embraces change, it can be difficult to predict timelines, costs, or the final outcome early in the project.</a:t>
            </a:r>
          </a:p>
          <a:p>
            <a:pPr>
              <a:buFont typeface="Arial" panose="020B0604020202020204" pitchFamily="34" charset="0"/>
              <a:buChar char="•"/>
            </a:pPr>
            <a:r>
              <a:rPr lang="en-US" b="1" dirty="0"/>
              <a:t>Requires Active Customer Involvement</a:t>
            </a:r>
            <a:r>
              <a:rPr lang="en-US" dirty="0"/>
              <a:t>: Constant</a:t>
            </a:r>
          </a:p>
          <a:p>
            <a:endParaRPr lang="en-US" dirty="0"/>
          </a:p>
        </p:txBody>
      </p:sp>
    </p:spTree>
    <p:extLst>
      <p:ext uri="{BB962C8B-B14F-4D97-AF65-F5344CB8AC3E}">
        <p14:creationId xmlns:p14="http://schemas.microsoft.com/office/powerpoint/2010/main" val="3733557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DAA0-397D-6FD9-9785-2A38F08D5A19}"/>
              </a:ext>
            </a:extLst>
          </p:cNvPr>
          <p:cNvSpPr>
            <a:spLocks noGrp="1"/>
          </p:cNvSpPr>
          <p:nvPr>
            <p:ph type="title"/>
          </p:nvPr>
        </p:nvSpPr>
        <p:spPr>
          <a:xfrm>
            <a:off x="838200" y="185831"/>
            <a:ext cx="10515600" cy="477557"/>
          </a:xfrm>
        </p:spPr>
        <p:txBody>
          <a:bodyPr>
            <a:normAutofit fontScale="90000"/>
          </a:bodyPr>
          <a:lstStyle/>
          <a:p>
            <a:r>
              <a:rPr lang="en-US" dirty="0"/>
              <a:t>Agile vs Waterfall Model</a:t>
            </a:r>
          </a:p>
        </p:txBody>
      </p:sp>
      <p:graphicFrame>
        <p:nvGraphicFramePr>
          <p:cNvPr id="4" name="Content Placeholder 3">
            <a:extLst>
              <a:ext uri="{FF2B5EF4-FFF2-40B4-BE49-F238E27FC236}">
                <a16:creationId xmlns:a16="http://schemas.microsoft.com/office/drawing/2014/main" id="{25923D48-79EB-64E9-6280-D1A990DF97C4}"/>
              </a:ext>
            </a:extLst>
          </p:cNvPr>
          <p:cNvGraphicFramePr>
            <a:graphicFrameLocks noGrp="1"/>
          </p:cNvGraphicFramePr>
          <p:nvPr>
            <p:ph idx="1"/>
            <p:extLst>
              <p:ext uri="{D42A27DB-BD31-4B8C-83A1-F6EECF244321}">
                <p14:modId xmlns:p14="http://schemas.microsoft.com/office/powerpoint/2010/main" val="2243568736"/>
              </p:ext>
            </p:extLst>
          </p:nvPr>
        </p:nvGraphicFramePr>
        <p:xfrm>
          <a:off x="259976" y="723900"/>
          <a:ext cx="11788589" cy="5944955"/>
        </p:xfrm>
        <a:graphic>
          <a:graphicData uri="http://schemas.openxmlformats.org/drawingml/2006/table">
            <a:tbl>
              <a:tblPr firstRow="1" bandRow="1">
                <a:tableStyleId>{5C22544A-7EE6-4342-B048-85BDC9FD1C3A}</a:tableStyleId>
              </a:tblPr>
              <a:tblGrid>
                <a:gridCol w="1900518">
                  <a:extLst>
                    <a:ext uri="{9D8B030D-6E8A-4147-A177-3AD203B41FA5}">
                      <a16:colId xmlns:a16="http://schemas.microsoft.com/office/drawing/2014/main" val="919492100"/>
                    </a:ext>
                  </a:extLst>
                </a:gridCol>
                <a:gridCol w="4787153">
                  <a:extLst>
                    <a:ext uri="{9D8B030D-6E8A-4147-A177-3AD203B41FA5}">
                      <a16:colId xmlns:a16="http://schemas.microsoft.com/office/drawing/2014/main" val="3186485902"/>
                    </a:ext>
                  </a:extLst>
                </a:gridCol>
                <a:gridCol w="5100918">
                  <a:extLst>
                    <a:ext uri="{9D8B030D-6E8A-4147-A177-3AD203B41FA5}">
                      <a16:colId xmlns:a16="http://schemas.microsoft.com/office/drawing/2014/main" val="4118183953"/>
                    </a:ext>
                  </a:extLst>
                </a:gridCol>
              </a:tblGrid>
              <a:tr h="366656">
                <a:tc>
                  <a:txBody>
                    <a:bodyPr/>
                    <a:lstStyle/>
                    <a:p>
                      <a:endParaRPr lang="en-US" sz="1400" dirty="0"/>
                    </a:p>
                  </a:txBody>
                  <a:tcPr/>
                </a:tc>
                <a:tc>
                  <a:txBody>
                    <a:bodyPr/>
                    <a:lstStyle/>
                    <a:p>
                      <a:r>
                        <a:rPr lang="en-US" sz="1400" dirty="0"/>
                        <a:t>Waterfall Model </a:t>
                      </a:r>
                    </a:p>
                  </a:txBody>
                  <a:tcPr/>
                </a:tc>
                <a:tc>
                  <a:txBody>
                    <a:bodyPr/>
                    <a:lstStyle/>
                    <a:p>
                      <a:r>
                        <a:rPr lang="en-US" sz="1400" dirty="0"/>
                        <a:t>Agile Model</a:t>
                      </a:r>
                    </a:p>
                  </a:txBody>
                  <a:tcPr/>
                </a:tc>
                <a:extLst>
                  <a:ext uri="{0D108BD9-81ED-4DB2-BD59-A6C34878D82A}">
                    <a16:rowId xmlns:a16="http://schemas.microsoft.com/office/drawing/2014/main" val="1582834599"/>
                  </a:ext>
                </a:extLst>
              </a:tr>
              <a:tr h="792032">
                <a:tc>
                  <a:txBody>
                    <a:bodyPr/>
                    <a:lstStyle/>
                    <a:p>
                      <a:r>
                        <a:rPr lang="en-US" sz="1400" dirty="0"/>
                        <a:t>Development Approach</a:t>
                      </a:r>
                    </a:p>
                  </a:txBody>
                  <a:tcPr/>
                </a:tc>
                <a:tc>
                  <a:txBody>
                    <a:bodyPr/>
                    <a:lstStyle/>
                    <a:p>
                      <a:r>
                        <a:rPr lang="en-US" sz="1400" b="1" dirty="0"/>
                        <a:t>Linear and Sequential:</a:t>
                      </a:r>
                      <a:r>
                        <a:rPr lang="en-US" sz="1400" dirty="0"/>
                        <a:t> Development follows a strict sequence of phases: Requirements → Design → Implementation → Testing → Deployment → Maintenance.</a:t>
                      </a:r>
                    </a:p>
                  </a:txBody>
                  <a:tcPr/>
                </a:tc>
                <a:tc>
                  <a:txBody>
                    <a:bodyPr/>
                    <a:lstStyle/>
                    <a:p>
                      <a:r>
                        <a:rPr lang="en-US" sz="1400" b="1" dirty="0"/>
                        <a:t>Iterative and Incremental:</a:t>
                      </a:r>
                      <a:r>
                        <a:rPr lang="en-US" sz="1400" dirty="0"/>
                        <a:t> Development is broken into smaller iterations or sprints, each producing a potentially shippable product increment.</a:t>
                      </a:r>
                    </a:p>
                  </a:txBody>
                  <a:tcPr/>
                </a:tc>
                <a:extLst>
                  <a:ext uri="{0D108BD9-81ED-4DB2-BD59-A6C34878D82A}">
                    <a16:rowId xmlns:a16="http://schemas.microsoft.com/office/drawing/2014/main" val="2082106892"/>
                  </a:ext>
                </a:extLst>
              </a:tr>
              <a:tr h="723267">
                <a:tc>
                  <a:txBody>
                    <a:bodyPr/>
                    <a:lstStyle/>
                    <a:p>
                      <a:r>
                        <a:rPr lang="en-US" sz="1400" dirty="0"/>
                        <a:t>Flexibility</a:t>
                      </a:r>
                    </a:p>
                  </a:txBody>
                  <a:tcPr/>
                </a:tc>
                <a:tc>
                  <a:txBody>
                    <a:bodyPr/>
                    <a:lstStyle/>
                    <a:p>
                      <a:r>
                        <a:rPr lang="en-US" sz="1400" b="1" dirty="0"/>
                        <a:t>Inflexible:</a:t>
                      </a:r>
                      <a:r>
                        <a:rPr lang="en-US" sz="1400" dirty="0"/>
                        <a:t> Once a phase is completed, it is difficult and costly to go back and make changes. Requirements must be clearly defined from the start.</a:t>
                      </a:r>
                    </a:p>
                  </a:txBody>
                  <a:tcPr/>
                </a:tc>
                <a:tc>
                  <a:txBody>
                    <a:bodyPr/>
                    <a:lstStyle/>
                    <a:p>
                      <a:r>
                        <a:rPr lang="en-US" sz="1400" b="1" dirty="0"/>
                        <a:t>Highly Flexible:</a:t>
                      </a:r>
                      <a:r>
                        <a:rPr lang="en-US" sz="1400" dirty="0"/>
                        <a:t> Welcomes changes even late in development. Requirements can evolve based on customer feedback.</a:t>
                      </a:r>
                    </a:p>
                  </a:txBody>
                  <a:tcPr/>
                </a:tc>
                <a:extLst>
                  <a:ext uri="{0D108BD9-81ED-4DB2-BD59-A6C34878D82A}">
                    <a16:rowId xmlns:a16="http://schemas.microsoft.com/office/drawing/2014/main" val="852352392"/>
                  </a:ext>
                </a:extLst>
              </a:tr>
              <a:tr h="934220">
                <a:tc>
                  <a:txBody>
                    <a:bodyPr/>
                    <a:lstStyle/>
                    <a:p>
                      <a:r>
                        <a:rPr lang="en-US" sz="1400" dirty="0"/>
                        <a:t>Documentation</a:t>
                      </a:r>
                    </a:p>
                  </a:txBody>
                  <a:tcPr/>
                </a:tc>
                <a:tc>
                  <a:txBody>
                    <a:bodyPr/>
                    <a:lstStyle/>
                    <a:p>
                      <a:r>
                        <a:rPr lang="en-US" sz="1400" b="1" dirty="0"/>
                        <a:t>Extensive Documentation:</a:t>
                      </a:r>
                      <a:r>
                        <a:rPr lang="en-US" sz="1400" dirty="0"/>
                        <a:t> Heavy emphasis on documentation at every stage. The project is guided by detailed plans, specifications, and records.</a:t>
                      </a:r>
                    </a:p>
                  </a:txBody>
                  <a:tcPr/>
                </a:tc>
                <a:tc>
                  <a:txBody>
                    <a:bodyPr/>
                    <a:lstStyle/>
                    <a:p>
                      <a:r>
                        <a:rPr lang="en-US" sz="1400" b="1" dirty="0"/>
                        <a:t>Minimal Documentation:</a:t>
                      </a:r>
                      <a:r>
                        <a:rPr lang="en-US" sz="1400" dirty="0"/>
                        <a:t> Focuses on working software over comprehensive documentation. Documentation is done as needed and is less formal.</a:t>
                      </a:r>
                    </a:p>
                  </a:txBody>
                  <a:tcPr/>
                </a:tc>
                <a:extLst>
                  <a:ext uri="{0D108BD9-81ED-4DB2-BD59-A6C34878D82A}">
                    <a16:rowId xmlns:a16="http://schemas.microsoft.com/office/drawing/2014/main" val="2045710943"/>
                  </a:ext>
                </a:extLst>
              </a:tr>
              <a:tr h="723267">
                <a:tc>
                  <a:txBody>
                    <a:bodyPr/>
                    <a:lstStyle/>
                    <a:p>
                      <a:r>
                        <a:rPr lang="en-US" sz="1400" dirty="0"/>
                        <a:t>Customer Involvement</a:t>
                      </a:r>
                    </a:p>
                  </a:txBody>
                  <a:tcPr/>
                </a:tc>
                <a:tc>
                  <a:txBody>
                    <a:bodyPr/>
                    <a:lstStyle/>
                    <a:p>
                      <a:r>
                        <a:rPr lang="en-US" sz="1400" b="1" dirty="0"/>
                        <a:t>Limited Customer Involvement:</a:t>
                      </a:r>
                      <a:r>
                        <a:rPr lang="en-US" sz="1400" dirty="0"/>
                        <a:t> Customer involvement is mainly at the beginning (requirements) and end (delivery) of the project.</a:t>
                      </a:r>
                    </a:p>
                  </a:txBody>
                  <a:tcPr/>
                </a:tc>
                <a:tc>
                  <a:txBody>
                    <a:bodyPr/>
                    <a:lstStyle/>
                    <a:p>
                      <a:r>
                        <a:rPr lang="en-US" sz="1400" b="1" dirty="0"/>
                        <a:t>High Customer Involvement:</a:t>
                      </a:r>
                      <a:r>
                        <a:rPr lang="en-US" sz="1400" dirty="0"/>
                        <a:t> Customers are involved throughout the process, providing feedback during each iteration or sprint.</a:t>
                      </a:r>
                    </a:p>
                  </a:txBody>
                  <a:tcPr/>
                </a:tc>
                <a:extLst>
                  <a:ext uri="{0D108BD9-81ED-4DB2-BD59-A6C34878D82A}">
                    <a16:rowId xmlns:a16="http://schemas.microsoft.com/office/drawing/2014/main" val="2937423079"/>
                  </a:ext>
                </a:extLst>
              </a:tr>
              <a:tr h="934220">
                <a:tc>
                  <a:txBody>
                    <a:bodyPr/>
                    <a:lstStyle/>
                    <a:p>
                      <a:r>
                        <a:rPr lang="en-US" sz="1400" dirty="0"/>
                        <a:t>Project Size and Complexity</a:t>
                      </a:r>
                    </a:p>
                  </a:txBody>
                  <a:tcPr/>
                </a:tc>
                <a:tc>
                  <a:txBody>
                    <a:bodyPr/>
                    <a:lstStyle/>
                    <a:p>
                      <a:r>
                        <a:rPr lang="en-US" sz="1400" b="1" dirty="0"/>
                        <a:t>Suitable for Small, Well-Defined Projects:</a:t>
                      </a:r>
                      <a:r>
                        <a:rPr lang="en-US" sz="1400" dirty="0"/>
                        <a:t> Works best when requirements are clear, stable, and unlikely to change. Ideal for projects with a fixed scope and low complexity.</a:t>
                      </a:r>
                    </a:p>
                  </a:txBody>
                  <a:tcPr/>
                </a:tc>
                <a:tc>
                  <a:txBody>
                    <a:bodyPr/>
                    <a:lstStyle/>
                    <a:p>
                      <a:r>
                        <a:rPr lang="en-US" sz="1400" b="1" dirty="0"/>
                        <a:t>Suitable for Complex, Evolving Projects:</a:t>
                      </a:r>
                      <a:r>
                        <a:rPr lang="en-US" sz="1400" dirty="0"/>
                        <a:t> Ideal for projects where requirements are expected to change or are not fully understood at the outset. Works well for complex and large-scale projects.</a:t>
                      </a:r>
                    </a:p>
                  </a:txBody>
                  <a:tcPr/>
                </a:tc>
                <a:extLst>
                  <a:ext uri="{0D108BD9-81ED-4DB2-BD59-A6C34878D82A}">
                    <a16:rowId xmlns:a16="http://schemas.microsoft.com/office/drawing/2014/main" val="2452309932"/>
                  </a:ext>
                </a:extLst>
              </a:tr>
              <a:tr h="723267">
                <a:tc>
                  <a:txBody>
                    <a:bodyPr/>
                    <a:lstStyle/>
                    <a:p>
                      <a:r>
                        <a:rPr lang="en-US" sz="1400" dirty="0"/>
                        <a:t>Testing</a:t>
                      </a:r>
                    </a:p>
                  </a:txBody>
                  <a:tcPr/>
                </a:tc>
                <a:tc>
                  <a:txBody>
                    <a:bodyPr/>
                    <a:lstStyle/>
                    <a:p>
                      <a:r>
                        <a:rPr lang="en-US" sz="1400" b="1" dirty="0"/>
                        <a:t>Testing After Development:</a:t>
                      </a:r>
                      <a:r>
                        <a:rPr lang="en-US" sz="1400" dirty="0"/>
                        <a:t> Testing occurs after the implementation phase, which may lead to the discovery of issues late in the process.</a:t>
                      </a:r>
                    </a:p>
                  </a:txBody>
                  <a:tcPr/>
                </a:tc>
                <a:tc>
                  <a:txBody>
                    <a:bodyPr/>
                    <a:lstStyle/>
                    <a:p>
                      <a:r>
                        <a:rPr lang="en-US" sz="1400" b="1" dirty="0"/>
                        <a:t>Continuous Testing:</a:t>
                      </a:r>
                      <a:r>
                        <a:rPr lang="en-US" sz="1400" dirty="0"/>
                        <a:t> Testing is integrated into each iteration, allowing for early detection and resolution of defects.</a:t>
                      </a:r>
                    </a:p>
                  </a:txBody>
                  <a:tcPr/>
                </a:tc>
                <a:extLst>
                  <a:ext uri="{0D108BD9-81ED-4DB2-BD59-A6C34878D82A}">
                    <a16:rowId xmlns:a16="http://schemas.microsoft.com/office/drawing/2014/main" val="4161239718"/>
                  </a:ext>
                </a:extLst>
              </a:tr>
              <a:tr h="723267">
                <a:tc>
                  <a:txBody>
                    <a:bodyPr/>
                    <a:lstStyle/>
                    <a:p>
                      <a:r>
                        <a:rPr lang="en-US" sz="1400" dirty="0"/>
                        <a:t>Time and Cost Estimation</a:t>
                      </a:r>
                    </a:p>
                  </a:txBody>
                  <a:tcPr/>
                </a:tc>
                <a:tc>
                  <a:txBody>
                    <a:bodyPr/>
                    <a:lstStyle/>
                    <a:p>
                      <a:r>
                        <a:rPr lang="en-US" sz="1400" b="1" dirty="0"/>
                        <a:t>Predictable:</a:t>
                      </a:r>
                      <a:r>
                        <a:rPr lang="en-US" sz="1400" dirty="0"/>
                        <a:t> Provides a clear timeline and cost estimate early in the project, which is useful for fixed-scope projects.</a:t>
                      </a:r>
                    </a:p>
                  </a:txBody>
                  <a:tcPr/>
                </a:tc>
                <a:tc>
                  <a:txBody>
                    <a:bodyPr/>
                    <a:lstStyle/>
                    <a:p>
                      <a:r>
                        <a:rPr lang="en-US" sz="1400" b="1" dirty="0"/>
                        <a:t>Variable:</a:t>
                      </a:r>
                      <a:r>
                        <a:rPr lang="en-US" sz="1400" dirty="0"/>
                        <a:t> Time and cost can be more difficult to predict due to the iterative nature and flexibility of Agile.</a:t>
                      </a:r>
                    </a:p>
                  </a:txBody>
                  <a:tcPr/>
                </a:tc>
                <a:extLst>
                  <a:ext uri="{0D108BD9-81ED-4DB2-BD59-A6C34878D82A}">
                    <a16:rowId xmlns:a16="http://schemas.microsoft.com/office/drawing/2014/main" val="2808775368"/>
                  </a:ext>
                </a:extLst>
              </a:tr>
            </a:tbl>
          </a:graphicData>
        </a:graphic>
      </p:graphicFrame>
    </p:spTree>
    <p:extLst>
      <p:ext uri="{BB962C8B-B14F-4D97-AF65-F5344CB8AC3E}">
        <p14:creationId xmlns:p14="http://schemas.microsoft.com/office/powerpoint/2010/main" val="3932485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6DE0-2864-F5D1-3F6A-2F65903661F7}"/>
              </a:ext>
            </a:extLst>
          </p:cNvPr>
          <p:cNvSpPr>
            <a:spLocks noGrp="1"/>
          </p:cNvSpPr>
          <p:nvPr>
            <p:ph type="title"/>
          </p:nvPr>
        </p:nvSpPr>
        <p:spPr/>
        <p:txBody>
          <a:bodyPr/>
          <a:lstStyle/>
          <a:p>
            <a:r>
              <a:rPr lang="en-US" dirty="0"/>
              <a:t>Software Development </a:t>
            </a:r>
            <a:r>
              <a:rPr lang="en-US" dirty="0" err="1"/>
              <a:t>LifeCycle</a:t>
            </a:r>
            <a:endParaRPr lang="en-US" dirty="0"/>
          </a:p>
        </p:txBody>
      </p:sp>
      <p:sp>
        <p:nvSpPr>
          <p:cNvPr id="3" name="Content Placeholder 2">
            <a:extLst>
              <a:ext uri="{FF2B5EF4-FFF2-40B4-BE49-F238E27FC236}">
                <a16:creationId xmlns:a16="http://schemas.microsoft.com/office/drawing/2014/main" id="{48A7744D-A4D5-3A97-007F-B54FE9DB30EF}"/>
              </a:ext>
            </a:extLst>
          </p:cNvPr>
          <p:cNvSpPr>
            <a:spLocks noGrp="1"/>
          </p:cNvSpPr>
          <p:nvPr>
            <p:ph idx="1"/>
          </p:nvPr>
        </p:nvSpPr>
        <p:spPr/>
        <p:txBody>
          <a:bodyPr/>
          <a:lstStyle/>
          <a:p>
            <a:r>
              <a:rPr lang="en-US" dirty="0"/>
              <a:t>SDLC - The Software Development Life Cycle (SDLC) is a structured process used for developing software systems. It outlines the stages involved in the development process from the initial planning to the final deployment and maintenance of the software. Here’s an overview of the typical phases in the SDLC:</a:t>
            </a:r>
          </a:p>
          <a:p>
            <a:pPr lvl="1"/>
            <a:r>
              <a:rPr lang="en-US" dirty="0"/>
              <a:t>Planning</a:t>
            </a:r>
          </a:p>
          <a:p>
            <a:pPr lvl="2"/>
            <a:r>
              <a:rPr lang="en-US" dirty="0"/>
              <a:t>Objective: Define the scope, goals, and objectives of the project. This phase involves gathering high-level requirements, determining resources, and estimating costs and timelines.</a:t>
            </a:r>
          </a:p>
          <a:p>
            <a:pPr lvl="2"/>
            <a:r>
              <a:rPr lang="en-US" dirty="0"/>
              <a:t>Activities: Feasibility study, resource allocation, project scheduling, and cost estimation.</a:t>
            </a:r>
          </a:p>
        </p:txBody>
      </p:sp>
    </p:spTree>
    <p:extLst>
      <p:ext uri="{BB962C8B-B14F-4D97-AF65-F5344CB8AC3E}">
        <p14:creationId xmlns:p14="http://schemas.microsoft.com/office/powerpoint/2010/main" val="159816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The Battle – Dev vs Ops - Kovair Blog">
            <a:extLst>
              <a:ext uri="{FF2B5EF4-FFF2-40B4-BE49-F238E27FC236}">
                <a16:creationId xmlns:a16="http://schemas.microsoft.com/office/drawing/2014/main" id="{1C3E8052-7A0E-158F-A22D-5ED3AC1BF9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4469" y="671793"/>
            <a:ext cx="8823062" cy="551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711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1429F-30FF-836F-C31F-2B5282237FD0}"/>
              </a:ext>
            </a:extLst>
          </p:cNvPr>
          <p:cNvSpPr>
            <a:spLocks noGrp="1"/>
          </p:cNvSpPr>
          <p:nvPr>
            <p:ph type="title"/>
          </p:nvPr>
        </p:nvSpPr>
        <p:spPr/>
        <p:txBody>
          <a:bodyPr/>
          <a:lstStyle/>
          <a:p>
            <a:r>
              <a:rPr lang="en-US" dirty="0" err="1"/>
              <a:t>Devops</a:t>
            </a:r>
            <a:endParaRPr lang="en-US" dirty="0"/>
          </a:p>
        </p:txBody>
      </p:sp>
      <p:sp>
        <p:nvSpPr>
          <p:cNvPr id="3" name="Content Placeholder 2">
            <a:extLst>
              <a:ext uri="{FF2B5EF4-FFF2-40B4-BE49-F238E27FC236}">
                <a16:creationId xmlns:a16="http://schemas.microsoft.com/office/drawing/2014/main" id="{27C0F680-46FA-6468-4E06-5DEBF238B430}"/>
              </a:ext>
            </a:extLst>
          </p:cNvPr>
          <p:cNvSpPr>
            <a:spLocks noGrp="1"/>
          </p:cNvSpPr>
          <p:nvPr>
            <p:ph idx="1"/>
          </p:nvPr>
        </p:nvSpPr>
        <p:spPr/>
        <p:txBody>
          <a:bodyPr/>
          <a:lstStyle/>
          <a:p>
            <a:r>
              <a:rPr lang="en-US" b="1" dirty="0"/>
              <a:t>DevOps</a:t>
            </a:r>
            <a:r>
              <a:rPr lang="en-US" dirty="0"/>
              <a:t> is a set of practices, principles, and cultural philosophies that integrates and automates the work of software development (Dev) and IT operations (Ops) teams. The primary goal of DevOps is to shorten the software development life cycle and deliver high-quality software continuously. By fostering a culture of collaboration and shared responsibility, DevOps aims to enhance the speed, efficiency, and reliability of software delivery.</a:t>
            </a:r>
          </a:p>
        </p:txBody>
      </p:sp>
    </p:spTree>
    <p:extLst>
      <p:ext uri="{BB962C8B-B14F-4D97-AF65-F5344CB8AC3E}">
        <p14:creationId xmlns:p14="http://schemas.microsoft.com/office/powerpoint/2010/main" val="765637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5655D-8F03-8B2D-D80A-A08D8F069439}"/>
              </a:ext>
            </a:extLst>
          </p:cNvPr>
          <p:cNvSpPr>
            <a:spLocks noGrp="1"/>
          </p:cNvSpPr>
          <p:nvPr>
            <p:ph type="title"/>
          </p:nvPr>
        </p:nvSpPr>
        <p:spPr>
          <a:xfrm>
            <a:off x="838200" y="78721"/>
            <a:ext cx="10515600" cy="1325563"/>
          </a:xfrm>
        </p:spPr>
        <p:txBody>
          <a:bodyPr>
            <a:normAutofit fontScale="90000"/>
          </a:bodyPr>
          <a:lstStyle/>
          <a:p>
            <a:br>
              <a:rPr lang="en-US" b="1" dirty="0"/>
            </a:br>
            <a:r>
              <a:rPr lang="en-US" b="1" dirty="0"/>
              <a:t>Key Principles of DevOps</a:t>
            </a:r>
            <a:br>
              <a:rPr lang="en-US" b="1" dirty="0"/>
            </a:br>
            <a:endParaRPr lang="en-US" dirty="0"/>
          </a:p>
        </p:txBody>
      </p:sp>
      <p:sp>
        <p:nvSpPr>
          <p:cNvPr id="3" name="Content Placeholder 2">
            <a:extLst>
              <a:ext uri="{FF2B5EF4-FFF2-40B4-BE49-F238E27FC236}">
                <a16:creationId xmlns:a16="http://schemas.microsoft.com/office/drawing/2014/main" id="{0E1D9E49-AFCB-30F5-3033-94DBED41080F}"/>
              </a:ext>
            </a:extLst>
          </p:cNvPr>
          <p:cNvSpPr>
            <a:spLocks noGrp="1"/>
          </p:cNvSpPr>
          <p:nvPr>
            <p:ph idx="1"/>
          </p:nvPr>
        </p:nvSpPr>
        <p:spPr>
          <a:xfrm>
            <a:off x="838200" y="1404284"/>
            <a:ext cx="10515600" cy="5193740"/>
          </a:xfrm>
        </p:spPr>
        <p:txBody>
          <a:bodyPr>
            <a:noAutofit/>
          </a:bodyPr>
          <a:lstStyle/>
          <a:p>
            <a:pPr>
              <a:buFont typeface="+mj-lt"/>
              <a:buAutoNum type="arabicPeriod"/>
            </a:pPr>
            <a:r>
              <a:rPr lang="en-US" sz="1600" b="1" dirty="0"/>
              <a:t>Collaboration and Communication</a:t>
            </a:r>
            <a:r>
              <a:rPr lang="en-US" sz="1600" dirty="0"/>
              <a:t>:</a:t>
            </a:r>
          </a:p>
          <a:p>
            <a:pPr marL="742950" lvl="1" indent="-285750">
              <a:buFont typeface="+mj-lt"/>
              <a:buAutoNum type="arabicPeriod"/>
            </a:pPr>
            <a:r>
              <a:rPr lang="en-US" sz="1600" dirty="0"/>
              <a:t>DevOps emphasizes breaking down silos between development, operations, and other IT teams.</a:t>
            </a:r>
          </a:p>
          <a:p>
            <a:pPr marL="742950" lvl="1" indent="-285750">
              <a:buFont typeface="+mj-lt"/>
              <a:buAutoNum type="arabicPeriod"/>
            </a:pPr>
            <a:r>
              <a:rPr lang="en-US" sz="1600" dirty="0"/>
              <a:t>Continuous communication and collaboration are essential to ensure that everyone is aligned with the project goals.</a:t>
            </a:r>
          </a:p>
          <a:p>
            <a:pPr>
              <a:buFont typeface="+mj-lt"/>
              <a:buAutoNum type="arabicPeriod"/>
            </a:pPr>
            <a:r>
              <a:rPr lang="en-US" sz="1600" b="1" dirty="0"/>
              <a:t>Automation</a:t>
            </a:r>
            <a:r>
              <a:rPr lang="en-US" sz="1600" dirty="0"/>
              <a:t>:</a:t>
            </a:r>
          </a:p>
          <a:p>
            <a:pPr marL="742950" lvl="1" indent="-285750">
              <a:buFont typeface="+mj-lt"/>
              <a:buAutoNum type="arabicPeriod"/>
            </a:pPr>
            <a:r>
              <a:rPr lang="en-US" sz="1600" dirty="0"/>
              <a:t>Automating repetitive tasks such as code integration, testing, deployment, and monitoring is crucial.</a:t>
            </a:r>
          </a:p>
          <a:p>
            <a:pPr marL="742950" lvl="1" indent="-285750">
              <a:buFont typeface="+mj-lt"/>
              <a:buAutoNum type="arabicPeriod"/>
            </a:pPr>
            <a:r>
              <a:rPr lang="en-US" sz="1600" dirty="0"/>
              <a:t>Continuous Integration (CI) and Continuous Delivery (CD) pipelines are core practices, enabling faster and more reliable releases.</a:t>
            </a:r>
          </a:p>
          <a:p>
            <a:pPr>
              <a:buFont typeface="+mj-lt"/>
              <a:buAutoNum type="arabicPeriod"/>
            </a:pPr>
            <a:r>
              <a:rPr lang="en-US" sz="1600" b="1" dirty="0"/>
              <a:t>Continuous Integration (CI)</a:t>
            </a:r>
            <a:r>
              <a:rPr lang="en-US" sz="1600" dirty="0"/>
              <a:t>:</a:t>
            </a:r>
          </a:p>
          <a:p>
            <a:pPr marL="742950" lvl="1" indent="-285750">
              <a:buFont typeface="+mj-lt"/>
              <a:buAutoNum type="arabicPeriod"/>
            </a:pPr>
            <a:r>
              <a:rPr lang="en-US" sz="1600" dirty="0"/>
              <a:t>Developers frequently integrate their code changes into a shared repository.</a:t>
            </a:r>
          </a:p>
          <a:p>
            <a:pPr marL="742950" lvl="1" indent="-285750">
              <a:buFont typeface="+mj-lt"/>
              <a:buAutoNum type="arabicPeriod"/>
            </a:pPr>
            <a:r>
              <a:rPr lang="en-US" sz="1600" dirty="0"/>
              <a:t>Automated builds and tests are triggered, allowing early detection and resolution of integration issues.</a:t>
            </a:r>
          </a:p>
          <a:p>
            <a:pPr>
              <a:buFont typeface="+mj-lt"/>
              <a:buAutoNum type="arabicPeriod"/>
            </a:pPr>
            <a:r>
              <a:rPr lang="en-US" sz="1600" b="1" dirty="0"/>
              <a:t>Continuous Delivery (CD)</a:t>
            </a:r>
            <a:r>
              <a:rPr lang="en-US" sz="1600" dirty="0"/>
              <a:t>:</a:t>
            </a:r>
          </a:p>
          <a:p>
            <a:pPr marL="742950" lvl="1" indent="-285750">
              <a:buFont typeface="+mj-lt"/>
              <a:buAutoNum type="arabicPeriod"/>
            </a:pPr>
            <a:r>
              <a:rPr lang="en-US" sz="1600" dirty="0"/>
              <a:t>Code changes are automatically tested and prepared for release to production.</a:t>
            </a:r>
          </a:p>
          <a:p>
            <a:pPr marL="742950" lvl="1" indent="-285750">
              <a:buFont typeface="+mj-lt"/>
              <a:buAutoNum type="arabicPeriod"/>
            </a:pPr>
            <a:r>
              <a:rPr lang="en-US" sz="1600" dirty="0"/>
              <a:t>CD ensures that software can be reliably released at any time, reducing manual intervention and human error.</a:t>
            </a:r>
          </a:p>
          <a:p>
            <a:pPr>
              <a:buFont typeface="+mj-lt"/>
              <a:buAutoNum type="arabicPeriod"/>
            </a:pPr>
            <a:r>
              <a:rPr lang="en-US" sz="1600" b="1" dirty="0"/>
              <a:t>Infrastructure as Code (</a:t>
            </a:r>
            <a:r>
              <a:rPr lang="en-US" sz="1600" b="1" dirty="0" err="1"/>
              <a:t>IaC</a:t>
            </a:r>
            <a:r>
              <a:rPr lang="en-US" sz="1600" b="1" dirty="0"/>
              <a:t>)</a:t>
            </a:r>
            <a:r>
              <a:rPr lang="en-US" sz="1600" dirty="0"/>
              <a:t>:</a:t>
            </a:r>
          </a:p>
          <a:p>
            <a:pPr marL="742950" lvl="1" indent="-285750">
              <a:buFont typeface="+mj-lt"/>
              <a:buAutoNum type="arabicPeriod"/>
            </a:pPr>
            <a:r>
              <a:rPr lang="en-US" sz="1600" dirty="0"/>
              <a:t>Managing and provisioning computing infrastructure through machine-readable configuration files, rather than physical hardware configuration or interactive configuration tools.</a:t>
            </a:r>
          </a:p>
          <a:p>
            <a:pPr marL="742950" lvl="1" indent="-285750">
              <a:buFont typeface="+mj-lt"/>
              <a:buAutoNum type="arabicPeriod"/>
            </a:pPr>
            <a:r>
              <a:rPr lang="en-US" sz="1600" dirty="0"/>
              <a:t>Tools like Terraform, Ansible, and AWS CloudFormation enable teams to treat infrastructure similarly to application code.</a:t>
            </a:r>
          </a:p>
        </p:txBody>
      </p:sp>
    </p:spTree>
    <p:extLst>
      <p:ext uri="{BB962C8B-B14F-4D97-AF65-F5344CB8AC3E}">
        <p14:creationId xmlns:p14="http://schemas.microsoft.com/office/powerpoint/2010/main" val="1466816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F0D964-0ECD-F21A-45A9-9AED953FAB09}"/>
              </a:ext>
            </a:extLst>
          </p:cNvPr>
          <p:cNvSpPr>
            <a:spLocks noGrp="1"/>
          </p:cNvSpPr>
          <p:nvPr>
            <p:ph idx="1"/>
          </p:nvPr>
        </p:nvSpPr>
        <p:spPr>
          <a:xfrm>
            <a:off x="838200" y="1081554"/>
            <a:ext cx="10515600" cy="4351338"/>
          </a:xfrm>
        </p:spPr>
        <p:txBody>
          <a:bodyPr/>
          <a:lstStyle/>
          <a:p>
            <a:pPr marL="0" indent="0">
              <a:buNone/>
            </a:pPr>
            <a:r>
              <a:rPr lang="en-US" sz="1600" b="1" dirty="0"/>
              <a:t>6. Monitoring and Logging</a:t>
            </a:r>
            <a:r>
              <a:rPr lang="en-US" sz="1600" dirty="0"/>
              <a:t>:</a:t>
            </a:r>
          </a:p>
          <a:p>
            <a:pPr marL="742950" lvl="1" indent="-285750">
              <a:buFont typeface="+mj-lt"/>
              <a:buAutoNum type="arabicPeriod"/>
            </a:pPr>
            <a:r>
              <a:rPr lang="en-US" sz="1600" dirty="0"/>
              <a:t>Continuous monitoring of applications and infrastructure is critical for detecting issues early and understanding system performance.</a:t>
            </a:r>
          </a:p>
          <a:p>
            <a:pPr marL="742950" lvl="1" indent="-285750">
              <a:buFont typeface="+mj-lt"/>
              <a:buAutoNum type="arabicPeriod"/>
            </a:pPr>
            <a:r>
              <a:rPr lang="en-US" sz="1600" dirty="0"/>
              <a:t>Logs and monitoring data provide insights that help in troubleshooting, performance tuning, and enhancing user experience.</a:t>
            </a:r>
          </a:p>
          <a:p>
            <a:pPr marL="0" indent="0">
              <a:buNone/>
            </a:pPr>
            <a:r>
              <a:rPr lang="en-US" sz="1600" b="1" dirty="0"/>
              <a:t>7. Microservices Architecture</a:t>
            </a:r>
            <a:r>
              <a:rPr lang="en-US" sz="1600" dirty="0"/>
              <a:t>:</a:t>
            </a:r>
          </a:p>
          <a:p>
            <a:pPr marL="742950" lvl="1" indent="-285750">
              <a:buFont typeface="+mj-lt"/>
              <a:buAutoNum type="arabicPeriod"/>
            </a:pPr>
            <a:r>
              <a:rPr lang="en-US" sz="1600" dirty="0"/>
              <a:t>Applications are broken down into small, independent services that can be developed, deployed, and scaled independently.</a:t>
            </a:r>
          </a:p>
          <a:p>
            <a:pPr marL="742950" lvl="1" indent="-285750">
              <a:buFont typeface="+mj-lt"/>
              <a:buAutoNum type="arabicPeriod"/>
            </a:pPr>
            <a:r>
              <a:rPr lang="en-US" sz="1600" dirty="0"/>
              <a:t>This architecture complements DevOps by enabling more agile and flexible software delivery.</a:t>
            </a:r>
          </a:p>
          <a:p>
            <a:pPr marL="0" indent="0">
              <a:buNone/>
            </a:pPr>
            <a:r>
              <a:rPr lang="en-US" sz="1600" b="1" dirty="0"/>
              <a:t>8. Security (</a:t>
            </a:r>
            <a:r>
              <a:rPr lang="en-US" sz="1600" b="1" dirty="0" err="1"/>
              <a:t>DevSecOps</a:t>
            </a:r>
            <a:r>
              <a:rPr lang="en-US" sz="1600" b="1" dirty="0"/>
              <a:t>)</a:t>
            </a:r>
            <a:r>
              <a:rPr lang="en-US" sz="1600" dirty="0"/>
              <a:t>:</a:t>
            </a:r>
          </a:p>
          <a:p>
            <a:pPr marL="742950" lvl="1" indent="-285750">
              <a:buFont typeface="+mj-lt"/>
              <a:buAutoNum type="arabicPeriod"/>
            </a:pPr>
            <a:r>
              <a:rPr lang="en-US" sz="1600" dirty="0"/>
              <a:t>Integrating security practices within the DevOps process ensures that security is considered at every stage of development.</a:t>
            </a:r>
          </a:p>
          <a:p>
            <a:pPr marL="742950" lvl="1" indent="-285750">
              <a:buFont typeface="+mj-lt"/>
              <a:buAutoNum type="arabicPeriod"/>
            </a:pPr>
            <a:r>
              <a:rPr lang="en-US" sz="1600" dirty="0"/>
              <a:t>Automated security testing, vulnerability scanning, and compliance checks are part of the CI/CD pipeline.</a:t>
            </a:r>
          </a:p>
          <a:p>
            <a:endParaRPr lang="en-US" dirty="0"/>
          </a:p>
        </p:txBody>
      </p:sp>
    </p:spTree>
    <p:extLst>
      <p:ext uri="{BB962C8B-B14F-4D97-AF65-F5344CB8AC3E}">
        <p14:creationId xmlns:p14="http://schemas.microsoft.com/office/powerpoint/2010/main" val="2121707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What is DevOps? DevOps Engineer Roles, Skills, Courses, Certification -  Prince Patni">
            <a:extLst>
              <a:ext uri="{FF2B5EF4-FFF2-40B4-BE49-F238E27FC236}">
                <a16:creationId xmlns:a16="http://schemas.microsoft.com/office/drawing/2014/main" id="{B3FAB9D9-A010-4769-DCFA-F82D82F358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709613"/>
            <a:ext cx="10248900" cy="543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600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EC3C9-6359-151C-2A22-172755F41C72}"/>
              </a:ext>
            </a:extLst>
          </p:cNvPr>
          <p:cNvSpPr>
            <a:spLocks noGrp="1"/>
          </p:cNvSpPr>
          <p:nvPr>
            <p:ph type="title"/>
          </p:nvPr>
        </p:nvSpPr>
        <p:spPr/>
        <p:txBody>
          <a:bodyPr>
            <a:normAutofit fontScale="90000"/>
          </a:bodyPr>
          <a:lstStyle/>
          <a:p>
            <a:br>
              <a:rPr lang="en-US" b="1" dirty="0"/>
            </a:br>
            <a:r>
              <a:rPr lang="en-US" b="1" dirty="0"/>
              <a:t>Benefits of DevOps</a:t>
            </a:r>
            <a:br>
              <a:rPr lang="en-US" b="1" dirty="0"/>
            </a:br>
            <a:endParaRPr lang="en-US" dirty="0"/>
          </a:p>
        </p:txBody>
      </p:sp>
      <p:sp>
        <p:nvSpPr>
          <p:cNvPr id="3" name="Content Placeholder 2">
            <a:extLst>
              <a:ext uri="{FF2B5EF4-FFF2-40B4-BE49-F238E27FC236}">
                <a16:creationId xmlns:a16="http://schemas.microsoft.com/office/drawing/2014/main" id="{E1530359-C691-EE01-F5B6-085F868516BC}"/>
              </a:ext>
            </a:extLst>
          </p:cNvPr>
          <p:cNvSpPr>
            <a:spLocks noGrp="1"/>
          </p:cNvSpPr>
          <p:nvPr>
            <p:ph idx="1"/>
          </p:nvPr>
        </p:nvSpPr>
        <p:spPr/>
        <p:txBody>
          <a:bodyPr>
            <a:normAutofit fontScale="62500" lnSpcReduction="20000"/>
          </a:bodyPr>
          <a:lstStyle/>
          <a:p>
            <a:pPr>
              <a:buFont typeface="+mj-lt"/>
              <a:buAutoNum type="arabicPeriod"/>
            </a:pPr>
            <a:r>
              <a:rPr lang="en-US" b="1" dirty="0"/>
              <a:t>Faster Delivery</a:t>
            </a:r>
            <a:r>
              <a:rPr lang="en-US" dirty="0"/>
              <a:t>:</a:t>
            </a:r>
          </a:p>
          <a:p>
            <a:pPr marL="742950" lvl="1" indent="-285750">
              <a:buFont typeface="+mj-lt"/>
              <a:buAutoNum type="arabicPeriod"/>
            </a:pPr>
            <a:r>
              <a:rPr lang="en-US" dirty="0"/>
              <a:t>By automating processes and fostering collaboration, DevOps reduces the time needed to deliver new features and updates.</a:t>
            </a:r>
          </a:p>
          <a:p>
            <a:pPr>
              <a:buFont typeface="+mj-lt"/>
              <a:buAutoNum type="arabicPeriod"/>
            </a:pPr>
            <a:r>
              <a:rPr lang="en-US" b="1" dirty="0"/>
              <a:t>Improved Collaboration</a:t>
            </a:r>
            <a:r>
              <a:rPr lang="en-US" dirty="0"/>
              <a:t>:</a:t>
            </a:r>
          </a:p>
          <a:p>
            <a:pPr marL="742950" lvl="1" indent="-285750">
              <a:buFont typeface="+mj-lt"/>
              <a:buAutoNum type="arabicPeriod"/>
            </a:pPr>
            <a:r>
              <a:rPr lang="en-US" dirty="0"/>
              <a:t>DevOps breaks down barriers between development, operations, and other teams, leading to better teamwork and shared responsibility.</a:t>
            </a:r>
          </a:p>
          <a:p>
            <a:pPr>
              <a:buFont typeface="+mj-lt"/>
              <a:buAutoNum type="arabicPeriod"/>
            </a:pPr>
            <a:r>
              <a:rPr lang="en-US" b="1" dirty="0"/>
              <a:t>Higher Quality Software</a:t>
            </a:r>
            <a:r>
              <a:rPr lang="en-US" dirty="0"/>
              <a:t>:</a:t>
            </a:r>
          </a:p>
          <a:p>
            <a:pPr marL="742950" lvl="1" indent="-285750">
              <a:buFont typeface="+mj-lt"/>
              <a:buAutoNum type="arabicPeriod"/>
            </a:pPr>
            <a:r>
              <a:rPr lang="en-US" dirty="0"/>
              <a:t>Continuous testing, integration, and monitoring ensure that defects are identified and addressed early, improving the overall quality of the software.</a:t>
            </a:r>
          </a:p>
          <a:p>
            <a:pPr>
              <a:buFont typeface="+mj-lt"/>
              <a:buAutoNum type="arabicPeriod"/>
            </a:pPr>
            <a:r>
              <a:rPr lang="en-US" b="1" dirty="0"/>
              <a:t>Increased Deployment Frequency</a:t>
            </a:r>
            <a:r>
              <a:rPr lang="en-US" dirty="0"/>
              <a:t>:</a:t>
            </a:r>
          </a:p>
          <a:p>
            <a:pPr marL="742950" lvl="1" indent="-285750">
              <a:buFont typeface="+mj-lt"/>
              <a:buAutoNum type="arabicPeriod"/>
            </a:pPr>
            <a:r>
              <a:rPr lang="en-US" dirty="0"/>
              <a:t>With automated pipelines, teams can deploy code changes more frequently and reliably, enabling faster feedback loops and quicker releases.</a:t>
            </a:r>
          </a:p>
          <a:p>
            <a:pPr>
              <a:buFont typeface="+mj-lt"/>
              <a:buAutoNum type="arabicPeriod"/>
            </a:pPr>
            <a:r>
              <a:rPr lang="en-US" b="1" dirty="0"/>
              <a:t>Scalability and Flexibility</a:t>
            </a:r>
            <a:r>
              <a:rPr lang="en-US" dirty="0"/>
              <a:t>:</a:t>
            </a:r>
          </a:p>
          <a:p>
            <a:pPr marL="742950" lvl="1" indent="-285750">
              <a:buFont typeface="+mj-lt"/>
              <a:buAutoNum type="arabicPeriod"/>
            </a:pPr>
            <a:r>
              <a:rPr lang="en-US" dirty="0"/>
              <a:t>DevOps practices like microservices and </a:t>
            </a:r>
            <a:r>
              <a:rPr lang="en-US" dirty="0" err="1"/>
              <a:t>IaC</a:t>
            </a:r>
            <a:r>
              <a:rPr lang="en-US" dirty="0"/>
              <a:t> enable organizations to scale applications and infrastructure easily in response to changing demands.</a:t>
            </a:r>
          </a:p>
          <a:p>
            <a:pPr>
              <a:buFont typeface="+mj-lt"/>
              <a:buAutoNum type="arabicPeriod"/>
            </a:pPr>
            <a:r>
              <a:rPr lang="en-US" b="1" dirty="0"/>
              <a:t>Better Security</a:t>
            </a:r>
            <a:r>
              <a:rPr lang="en-US" dirty="0"/>
              <a:t>:</a:t>
            </a:r>
          </a:p>
          <a:p>
            <a:pPr marL="742950" lvl="1" indent="-285750">
              <a:buFont typeface="+mj-lt"/>
              <a:buAutoNum type="arabicPeriod"/>
            </a:pPr>
            <a:r>
              <a:rPr lang="en-US" dirty="0"/>
              <a:t>By incorporating security into the CI/CD pipeline, DevOps ensures that applications are more secure and compliant with regulations.</a:t>
            </a:r>
          </a:p>
          <a:p>
            <a:endParaRPr lang="en-US" dirty="0"/>
          </a:p>
        </p:txBody>
      </p:sp>
    </p:spTree>
    <p:extLst>
      <p:ext uri="{BB962C8B-B14F-4D97-AF65-F5344CB8AC3E}">
        <p14:creationId xmlns:p14="http://schemas.microsoft.com/office/powerpoint/2010/main" val="2900567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0F8D4-CC48-1A77-9095-BDE085C59571}"/>
              </a:ext>
            </a:extLst>
          </p:cNvPr>
          <p:cNvSpPr>
            <a:spLocks noGrp="1"/>
          </p:cNvSpPr>
          <p:nvPr>
            <p:ph type="title"/>
          </p:nvPr>
        </p:nvSpPr>
        <p:spPr/>
        <p:txBody>
          <a:bodyPr/>
          <a:lstStyle/>
          <a:p>
            <a:r>
              <a:rPr lang="en-US" dirty="0"/>
              <a:t>What is SRE?</a:t>
            </a:r>
          </a:p>
        </p:txBody>
      </p:sp>
      <p:sp>
        <p:nvSpPr>
          <p:cNvPr id="3" name="Content Placeholder 2">
            <a:extLst>
              <a:ext uri="{FF2B5EF4-FFF2-40B4-BE49-F238E27FC236}">
                <a16:creationId xmlns:a16="http://schemas.microsoft.com/office/drawing/2014/main" id="{346E3D02-F9DF-803F-8F69-924360C146C1}"/>
              </a:ext>
            </a:extLst>
          </p:cNvPr>
          <p:cNvSpPr>
            <a:spLocks noGrp="1"/>
          </p:cNvSpPr>
          <p:nvPr>
            <p:ph idx="1"/>
          </p:nvPr>
        </p:nvSpPr>
        <p:spPr/>
        <p:txBody>
          <a:bodyPr/>
          <a:lstStyle/>
          <a:p>
            <a:r>
              <a:rPr lang="en-US" b="1" dirty="0"/>
              <a:t>Site Reliability Engineering (SRE)</a:t>
            </a:r>
            <a:r>
              <a:rPr lang="en-US" dirty="0"/>
              <a:t> is a discipline that incorporates aspects of software engineering and applies them to infrastructure and operations problems. The primary goals of SRE are to create scalable and highly reliable software systems. SRE originated at Google and has since been adopted by various organizations to bridge the gap between development and operations teams, focusing on automation, system reliability, and resilience.</a:t>
            </a:r>
          </a:p>
        </p:txBody>
      </p:sp>
    </p:spTree>
    <p:extLst>
      <p:ext uri="{BB962C8B-B14F-4D97-AF65-F5344CB8AC3E}">
        <p14:creationId xmlns:p14="http://schemas.microsoft.com/office/powerpoint/2010/main" val="650051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Google - Site Reliability Engineering">
            <a:extLst>
              <a:ext uri="{FF2B5EF4-FFF2-40B4-BE49-F238E27FC236}">
                <a16:creationId xmlns:a16="http://schemas.microsoft.com/office/drawing/2014/main" id="{7116771F-3021-E67F-9232-006A8E4D1F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81000"/>
            <a:ext cx="109728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530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16FF9-F38C-69EB-DF90-C862DB5717AF}"/>
              </a:ext>
            </a:extLst>
          </p:cNvPr>
          <p:cNvSpPr>
            <a:spLocks noGrp="1"/>
          </p:cNvSpPr>
          <p:nvPr>
            <p:ph type="title"/>
          </p:nvPr>
        </p:nvSpPr>
        <p:spPr>
          <a:xfrm>
            <a:off x="838200" y="365125"/>
            <a:ext cx="10515600" cy="450663"/>
          </a:xfrm>
        </p:spPr>
        <p:txBody>
          <a:bodyPr>
            <a:normAutofit fontScale="90000"/>
          </a:bodyPr>
          <a:lstStyle/>
          <a:p>
            <a:br>
              <a:rPr lang="en-US" b="1" dirty="0"/>
            </a:br>
            <a:r>
              <a:rPr lang="en-US" b="1" dirty="0"/>
              <a:t>Key Concepts of SRE</a:t>
            </a:r>
            <a:br>
              <a:rPr lang="en-US" b="1" dirty="0"/>
            </a:br>
            <a:endParaRPr lang="en-US" dirty="0"/>
          </a:p>
        </p:txBody>
      </p:sp>
      <p:sp>
        <p:nvSpPr>
          <p:cNvPr id="3" name="Content Placeholder 2">
            <a:extLst>
              <a:ext uri="{FF2B5EF4-FFF2-40B4-BE49-F238E27FC236}">
                <a16:creationId xmlns:a16="http://schemas.microsoft.com/office/drawing/2014/main" id="{D2BA5889-49D0-A30A-D574-D91D96226F0C}"/>
              </a:ext>
            </a:extLst>
          </p:cNvPr>
          <p:cNvSpPr>
            <a:spLocks noGrp="1"/>
          </p:cNvSpPr>
          <p:nvPr>
            <p:ph idx="1"/>
          </p:nvPr>
        </p:nvSpPr>
        <p:spPr>
          <a:xfrm>
            <a:off x="838199" y="1038177"/>
            <a:ext cx="10905565" cy="5676388"/>
          </a:xfrm>
        </p:spPr>
        <p:txBody>
          <a:bodyPr>
            <a:normAutofit fontScale="55000" lnSpcReduction="20000"/>
          </a:bodyPr>
          <a:lstStyle/>
          <a:p>
            <a:pPr>
              <a:buFont typeface="+mj-lt"/>
              <a:buAutoNum type="arabicPeriod"/>
            </a:pPr>
            <a:r>
              <a:rPr lang="en-US" b="1" dirty="0"/>
              <a:t>Reliability as a Feature</a:t>
            </a:r>
            <a:r>
              <a:rPr lang="en-US" dirty="0"/>
              <a:t>:</a:t>
            </a:r>
          </a:p>
          <a:p>
            <a:pPr marL="742950" lvl="1" indent="-285750">
              <a:buFont typeface="+mj-lt"/>
              <a:buAutoNum type="arabicPeriod"/>
            </a:pPr>
            <a:r>
              <a:rPr lang="en-US" dirty="0"/>
              <a:t>SRE treats reliability as a core feature of software, prioritizing it alongside functionality. Reliability is considered a key metric for user satisfaction and business success.</a:t>
            </a:r>
          </a:p>
          <a:p>
            <a:pPr>
              <a:buFont typeface="+mj-lt"/>
              <a:buAutoNum type="arabicPeriod"/>
            </a:pPr>
            <a:r>
              <a:rPr lang="en-US" b="1" dirty="0"/>
              <a:t>Service Level Objectives (SLOs), Service Level Indicators (SLIs), and Service Level Agreements (SLAs)</a:t>
            </a:r>
            <a:r>
              <a:rPr lang="en-US" dirty="0"/>
              <a:t>:</a:t>
            </a:r>
          </a:p>
          <a:p>
            <a:pPr marL="742950" lvl="1" indent="-285750">
              <a:buFont typeface="+mj-lt"/>
              <a:buAutoNum type="arabicPeriod"/>
            </a:pPr>
            <a:r>
              <a:rPr lang="en-US" b="1" dirty="0"/>
              <a:t>SLOs</a:t>
            </a:r>
            <a:r>
              <a:rPr lang="en-US" dirty="0"/>
              <a:t>: Specific, measurable goals for system reliability, such as availability or latency.</a:t>
            </a:r>
          </a:p>
          <a:p>
            <a:pPr marL="742950" lvl="1" indent="-285750">
              <a:buFont typeface="+mj-lt"/>
              <a:buAutoNum type="arabicPeriod"/>
            </a:pPr>
            <a:r>
              <a:rPr lang="en-US" b="1" dirty="0"/>
              <a:t>SLIs</a:t>
            </a:r>
            <a:r>
              <a:rPr lang="en-US" dirty="0"/>
              <a:t>: Metrics that measure the performance of the system, like request latency or error rate.</a:t>
            </a:r>
          </a:p>
          <a:p>
            <a:pPr marL="742950" lvl="1" indent="-285750">
              <a:buFont typeface="+mj-lt"/>
              <a:buAutoNum type="arabicPeriod"/>
            </a:pPr>
            <a:r>
              <a:rPr lang="en-US" b="1" dirty="0"/>
              <a:t>SLAs</a:t>
            </a:r>
            <a:r>
              <a:rPr lang="en-US" dirty="0"/>
              <a:t>: Formal agreements that define the expected level of service and consequences if those levels are not met.</a:t>
            </a:r>
          </a:p>
          <a:p>
            <a:pPr>
              <a:buFont typeface="+mj-lt"/>
              <a:buAutoNum type="arabicPeriod"/>
            </a:pPr>
            <a:r>
              <a:rPr lang="en-US" b="1" dirty="0"/>
              <a:t>Error Budgets</a:t>
            </a:r>
            <a:r>
              <a:rPr lang="en-US" dirty="0"/>
              <a:t>:</a:t>
            </a:r>
          </a:p>
          <a:p>
            <a:pPr marL="742950" lvl="1" indent="-285750">
              <a:buFont typeface="+mj-lt"/>
              <a:buAutoNum type="arabicPeriod"/>
            </a:pPr>
            <a:r>
              <a:rPr lang="en-US" dirty="0"/>
              <a:t>SRE introduces the concept of an error budget, which is the acceptable amount of downtime or errors a service can have within a specific period. It balances the need for reliability with the pace of innovation, allowing teams to take risks and push updates as long as they stay within the budget.</a:t>
            </a:r>
          </a:p>
          <a:p>
            <a:pPr>
              <a:buFont typeface="+mj-lt"/>
              <a:buAutoNum type="arabicPeriod"/>
            </a:pPr>
            <a:r>
              <a:rPr lang="en-US" b="1" dirty="0"/>
              <a:t>Automation</a:t>
            </a:r>
            <a:r>
              <a:rPr lang="en-US" dirty="0"/>
              <a:t>:</a:t>
            </a:r>
          </a:p>
          <a:p>
            <a:pPr marL="742950" lvl="1" indent="-285750">
              <a:buFont typeface="+mj-lt"/>
              <a:buAutoNum type="arabicPeriod"/>
            </a:pPr>
            <a:r>
              <a:rPr lang="en-US" dirty="0"/>
              <a:t>SRE emphasizes automation to reduce manual intervention and human error. By automating repetitive tasks, SREs can focus on higher-value activities such as optimizing system performance and reliability.</a:t>
            </a:r>
          </a:p>
          <a:p>
            <a:pPr>
              <a:buFont typeface="+mj-lt"/>
              <a:buAutoNum type="arabicPeriod"/>
            </a:pPr>
            <a:r>
              <a:rPr lang="en-US" b="1" dirty="0"/>
              <a:t>Incident Management</a:t>
            </a:r>
            <a:r>
              <a:rPr lang="en-US" dirty="0"/>
              <a:t>:</a:t>
            </a:r>
          </a:p>
          <a:p>
            <a:pPr marL="742950" lvl="1" indent="-285750">
              <a:buFont typeface="+mj-lt"/>
              <a:buAutoNum type="arabicPeriod"/>
            </a:pPr>
            <a:r>
              <a:rPr lang="en-US" dirty="0"/>
              <a:t>SREs are responsible for managing incidents, ensuring quick resolution, and conducting post-mortems to prevent recurrence. This involves creating runbooks, automating recovery processes, and ensuring effective communication during incidents.</a:t>
            </a:r>
          </a:p>
          <a:p>
            <a:pPr>
              <a:buFont typeface="+mj-lt"/>
              <a:buAutoNum type="arabicPeriod"/>
            </a:pPr>
            <a:r>
              <a:rPr lang="en-US" b="1" dirty="0"/>
              <a:t>Monitoring and Observability</a:t>
            </a:r>
            <a:r>
              <a:rPr lang="en-US" dirty="0"/>
              <a:t>:</a:t>
            </a:r>
          </a:p>
          <a:p>
            <a:pPr marL="742950" lvl="1" indent="-285750">
              <a:buFont typeface="+mj-lt"/>
              <a:buAutoNum type="arabicPeriod"/>
            </a:pPr>
            <a:r>
              <a:rPr lang="en-US" dirty="0"/>
              <a:t>SREs implement comprehensive monitoring to gain insights into system behavior. Observability tools allow teams to understand the internal states of the system based on the data (metrics, logs, traces) they collect.</a:t>
            </a:r>
          </a:p>
          <a:p>
            <a:pPr>
              <a:buFont typeface="+mj-lt"/>
              <a:buAutoNum type="arabicPeriod"/>
            </a:pPr>
            <a:r>
              <a:rPr lang="en-US" b="1" dirty="0"/>
              <a:t>Capacity Planning and Performance Management</a:t>
            </a:r>
            <a:r>
              <a:rPr lang="en-US" dirty="0"/>
              <a:t>:</a:t>
            </a:r>
          </a:p>
          <a:p>
            <a:pPr marL="742950" lvl="1" indent="-285750">
              <a:buFont typeface="+mj-lt"/>
              <a:buAutoNum type="arabicPeriod"/>
            </a:pPr>
            <a:r>
              <a:rPr lang="en-US" dirty="0"/>
              <a:t>SREs perform capacity planning to ensure that systems can handle expected traffic and growth. They also work on performance tuning to meet SLOs and maintain efficient resource utilization.</a:t>
            </a:r>
          </a:p>
          <a:p>
            <a:pPr>
              <a:buFont typeface="+mj-lt"/>
              <a:buAutoNum type="arabicPeriod"/>
            </a:pPr>
            <a:r>
              <a:rPr lang="en-US" b="1" dirty="0"/>
              <a:t>Blameless Post-Mortems</a:t>
            </a:r>
            <a:r>
              <a:rPr lang="en-US" dirty="0"/>
              <a:t>:</a:t>
            </a:r>
          </a:p>
          <a:p>
            <a:pPr marL="742950" lvl="1" indent="-285750">
              <a:buFont typeface="+mj-lt"/>
              <a:buAutoNum type="arabicPeriod"/>
            </a:pPr>
            <a:r>
              <a:rPr lang="en-US" dirty="0"/>
              <a:t>After an incident, SREs conduct blameless post-mortems to analyze what went wrong without attributing fault to individuals. The focus is on learning and improving systems to prevent future incidents.</a:t>
            </a:r>
          </a:p>
          <a:p>
            <a:endParaRPr lang="en-US" dirty="0"/>
          </a:p>
        </p:txBody>
      </p:sp>
    </p:spTree>
    <p:extLst>
      <p:ext uri="{BB962C8B-B14F-4D97-AF65-F5344CB8AC3E}">
        <p14:creationId xmlns:p14="http://schemas.microsoft.com/office/powerpoint/2010/main" val="39673047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62EE6-4C13-D999-F19C-5108D4A2760F}"/>
              </a:ext>
            </a:extLst>
          </p:cNvPr>
          <p:cNvSpPr>
            <a:spLocks noGrp="1"/>
          </p:cNvSpPr>
          <p:nvPr>
            <p:ph type="title"/>
          </p:nvPr>
        </p:nvSpPr>
        <p:spPr/>
        <p:txBody>
          <a:bodyPr/>
          <a:lstStyle/>
          <a:p>
            <a:r>
              <a:rPr lang="en-US" dirty="0"/>
              <a:t>Roles and Responsibilities of SRE </a:t>
            </a:r>
          </a:p>
        </p:txBody>
      </p:sp>
      <p:sp>
        <p:nvSpPr>
          <p:cNvPr id="3" name="Content Placeholder 2">
            <a:extLst>
              <a:ext uri="{FF2B5EF4-FFF2-40B4-BE49-F238E27FC236}">
                <a16:creationId xmlns:a16="http://schemas.microsoft.com/office/drawing/2014/main" id="{469BCFCE-578E-7162-D44B-1F31A179A05E}"/>
              </a:ext>
            </a:extLst>
          </p:cNvPr>
          <p:cNvSpPr>
            <a:spLocks noGrp="1"/>
          </p:cNvSpPr>
          <p:nvPr>
            <p:ph idx="1"/>
          </p:nvPr>
        </p:nvSpPr>
        <p:spPr/>
        <p:txBody>
          <a:bodyPr>
            <a:normAutofit fontScale="85000" lnSpcReduction="20000"/>
          </a:bodyPr>
          <a:lstStyle/>
          <a:p>
            <a:r>
              <a:rPr lang="en-US" dirty="0"/>
              <a:t>System Design and Architecture: SREs collaborate with development teams to design systems that are scalable, reliable, and easy to maintain.</a:t>
            </a:r>
          </a:p>
          <a:p>
            <a:r>
              <a:rPr lang="en-US" dirty="0"/>
              <a:t>Operational Support: SREs provide operational support for services, including monitoring, incident response, and troubleshooting.</a:t>
            </a:r>
          </a:p>
          <a:p>
            <a:r>
              <a:rPr lang="en-US" dirty="0"/>
              <a:t>Automation and Tooling: SREs develop and maintain tools for automation, monitoring, deployment, and configuration management.</a:t>
            </a:r>
          </a:p>
          <a:p>
            <a:r>
              <a:rPr lang="en-US" dirty="0"/>
              <a:t>Capacity and Performance Management: SREs ensure that systems are performing optimally and can handle expected loads, performing capacity planning and resource optimization.</a:t>
            </a:r>
          </a:p>
          <a:p>
            <a:r>
              <a:rPr lang="en-US" dirty="0"/>
              <a:t>Incident Response: SREs respond to outages and incidents, working to restore services quickly and conducting root cause analysis afterward.</a:t>
            </a:r>
          </a:p>
          <a:p>
            <a:r>
              <a:rPr lang="en-US" dirty="0"/>
              <a:t>Continuous Improvement: SREs work on continuously improving system reliability by refining processes, automating tasks, and enhancing monitoring and alerting systems.</a:t>
            </a:r>
          </a:p>
        </p:txBody>
      </p:sp>
    </p:spTree>
    <p:extLst>
      <p:ext uri="{BB962C8B-B14F-4D97-AF65-F5344CB8AC3E}">
        <p14:creationId xmlns:p14="http://schemas.microsoft.com/office/powerpoint/2010/main" val="4208112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EC37F-1535-DB3F-206F-7034A8D0CA66}"/>
              </a:ext>
            </a:extLst>
          </p:cNvPr>
          <p:cNvSpPr>
            <a:spLocks noGrp="1"/>
          </p:cNvSpPr>
          <p:nvPr>
            <p:ph idx="1"/>
          </p:nvPr>
        </p:nvSpPr>
        <p:spPr>
          <a:xfrm>
            <a:off x="757518" y="543671"/>
            <a:ext cx="10515600" cy="6143999"/>
          </a:xfrm>
        </p:spPr>
        <p:txBody>
          <a:bodyPr>
            <a:noAutofit/>
          </a:bodyPr>
          <a:lstStyle/>
          <a:p>
            <a:pPr lvl="1"/>
            <a:r>
              <a:rPr lang="en-US" b="1" dirty="0"/>
              <a:t>Requirements Gathering and Analysis</a:t>
            </a:r>
          </a:p>
          <a:p>
            <a:pPr lvl="2"/>
            <a:r>
              <a:rPr lang="en-US" b="1" dirty="0"/>
              <a:t>Objective</a:t>
            </a:r>
            <a:r>
              <a:rPr lang="en-US" dirty="0"/>
              <a:t>: Collect detailed requirements from stakeholders and analyze them to create a clear and comprehensive specification.</a:t>
            </a:r>
          </a:p>
          <a:p>
            <a:pPr lvl="2"/>
            <a:r>
              <a:rPr lang="en-US" b="1" dirty="0"/>
              <a:t>Activities</a:t>
            </a:r>
            <a:r>
              <a:rPr lang="en-US" dirty="0"/>
              <a:t>: Requirements documentation, stakeholder interviews, use case analysis, and creation of Software Requirement Specification (SRS).</a:t>
            </a:r>
          </a:p>
          <a:p>
            <a:pPr lvl="1"/>
            <a:r>
              <a:rPr lang="en-US" b="1" dirty="0"/>
              <a:t>Design</a:t>
            </a:r>
          </a:p>
          <a:p>
            <a:pPr lvl="2"/>
            <a:r>
              <a:rPr lang="en-US" b="1" dirty="0"/>
              <a:t>Objective</a:t>
            </a:r>
            <a:r>
              <a:rPr lang="en-US" dirty="0"/>
              <a:t>: Create a blueprint for the software solution. This includes designing the architecture, database, user interfaces, and other system components.</a:t>
            </a:r>
          </a:p>
          <a:p>
            <a:pPr lvl="2"/>
            <a:r>
              <a:rPr lang="en-US" b="1" dirty="0"/>
              <a:t>Activities</a:t>
            </a:r>
            <a:r>
              <a:rPr lang="en-US" dirty="0"/>
              <a:t>: High-level design (HLD), low-level design (LLD), database schema design, and user interface design.</a:t>
            </a:r>
          </a:p>
          <a:p>
            <a:pPr lvl="1"/>
            <a:r>
              <a:rPr lang="en-US" b="1" dirty="0"/>
              <a:t>Implementation (Coding)</a:t>
            </a:r>
          </a:p>
          <a:p>
            <a:pPr lvl="2"/>
            <a:r>
              <a:rPr lang="en-US" b="1" dirty="0"/>
              <a:t>Objective</a:t>
            </a:r>
            <a:r>
              <a:rPr lang="en-US" dirty="0"/>
              <a:t>: Translate the design documents into actual code. This phase involves writing, compiling, and debugging the source code.</a:t>
            </a:r>
          </a:p>
          <a:p>
            <a:pPr lvl="2"/>
            <a:r>
              <a:rPr lang="en-US" b="1" dirty="0"/>
              <a:t>Activities</a:t>
            </a:r>
            <a:r>
              <a:rPr lang="en-US" dirty="0"/>
              <a:t>: Code development, integration of different modules, and code review.</a:t>
            </a:r>
          </a:p>
          <a:p>
            <a:pPr lvl="1"/>
            <a:r>
              <a:rPr lang="en-US" b="1" dirty="0"/>
              <a:t>Testing</a:t>
            </a:r>
          </a:p>
          <a:p>
            <a:pPr lvl="2"/>
            <a:r>
              <a:rPr lang="en-US" b="1" dirty="0"/>
              <a:t>Objective</a:t>
            </a:r>
            <a:r>
              <a:rPr lang="en-US" dirty="0"/>
              <a:t>: Ensure the software is free from defects and meets the specified requirements. This phase involves various testing methods to identify and fix bugs.</a:t>
            </a:r>
          </a:p>
          <a:p>
            <a:pPr lvl="2"/>
            <a:r>
              <a:rPr lang="en-US" b="1" dirty="0"/>
              <a:t>Activities</a:t>
            </a:r>
            <a:r>
              <a:rPr lang="en-US" dirty="0"/>
              <a:t>: Unit testing, integration testing, system testing, acceptance testing, and bug fixing.</a:t>
            </a:r>
          </a:p>
        </p:txBody>
      </p:sp>
    </p:spTree>
    <p:extLst>
      <p:ext uri="{BB962C8B-B14F-4D97-AF65-F5344CB8AC3E}">
        <p14:creationId xmlns:p14="http://schemas.microsoft.com/office/powerpoint/2010/main" val="648232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350FF-DA8F-3210-466B-E970C3B4E099}"/>
              </a:ext>
            </a:extLst>
          </p:cNvPr>
          <p:cNvSpPr>
            <a:spLocks noGrp="1"/>
          </p:cNvSpPr>
          <p:nvPr>
            <p:ph type="title"/>
          </p:nvPr>
        </p:nvSpPr>
        <p:spPr/>
        <p:txBody>
          <a:bodyPr/>
          <a:lstStyle/>
          <a:p>
            <a:r>
              <a:rPr lang="en-US" dirty="0" err="1"/>
              <a:t>Devops</a:t>
            </a:r>
            <a:r>
              <a:rPr lang="en-US" dirty="0"/>
              <a:t> VS SRE</a:t>
            </a:r>
          </a:p>
        </p:txBody>
      </p:sp>
      <p:sp>
        <p:nvSpPr>
          <p:cNvPr id="3" name="Content Placeholder 2">
            <a:extLst>
              <a:ext uri="{FF2B5EF4-FFF2-40B4-BE49-F238E27FC236}">
                <a16:creationId xmlns:a16="http://schemas.microsoft.com/office/drawing/2014/main" id="{DEC2E1AD-EF92-A573-A954-C9AF9646938C}"/>
              </a:ext>
            </a:extLst>
          </p:cNvPr>
          <p:cNvSpPr>
            <a:spLocks noGrp="1"/>
          </p:cNvSpPr>
          <p:nvPr>
            <p:ph idx="1"/>
          </p:nvPr>
        </p:nvSpPr>
        <p:spPr/>
        <p:txBody>
          <a:bodyPr>
            <a:normAutofit fontScale="92500" lnSpcReduction="20000"/>
          </a:bodyPr>
          <a:lstStyle/>
          <a:p>
            <a:pPr marL="0" indent="0">
              <a:buNone/>
            </a:pPr>
            <a:r>
              <a:rPr lang="en-US" dirty="0"/>
              <a:t>    DevOps:</a:t>
            </a:r>
          </a:p>
          <a:p>
            <a:pPr lvl="1"/>
            <a:r>
              <a:rPr lang="en-US" dirty="0"/>
              <a:t>Cultural Focus: DevOps is more of a cultural movement that promotes collaboration between development and operations teams.</a:t>
            </a:r>
          </a:p>
          <a:p>
            <a:pPr lvl="1"/>
            <a:r>
              <a:rPr lang="en-US" dirty="0"/>
              <a:t>Broad Scope: DevOps covers a wide range of practices, including CI/CD, infrastructure as code, and collaboration.</a:t>
            </a:r>
          </a:p>
          <a:p>
            <a:pPr lvl="1"/>
            <a:r>
              <a:rPr lang="en-US" dirty="0"/>
              <a:t>Tool and Process-Oriented: DevOps emphasizes the use of automation tools and processes to improve software delivery.</a:t>
            </a:r>
          </a:p>
          <a:p>
            <a:pPr lvl="1"/>
            <a:endParaRPr lang="en-US" dirty="0"/>
          </a:p>
          <a:p>
            <a:pPr marL="457200" lvl="1" indent="0">
              <a:buNone/>
            </a:pPr>
            <a:r>
              <a:rPr lang="en-US" dirty="0"/>
              <a:t>SRE:</a:t>
            </a:r>
          </a:p>
          <a:p>
            <a:pPr lvl="1"/>
            <a:r>
              <a:rPr lang="en-US" dirty="0"/>
              <a:t>Engineering Discipline: SRE is a specific engineering discipline that applies software engineering principles to operations and reliability.</a:t>
            </a:r>
          </a:p>
          <a:p>
            <a:pPr lvl="1"/>
            <a:r>
              <a:rPr lang="en-US" dirty="0"/>
              <a:t>Reliability Focus: SRE prioritizes reliability and availability of systems, often balancing these with the need for rapid development.</a:t>
            </a:r>
          </a:p>
          <a:p>
            <a:pPr lvl="1"/>
            <a:r>
              <a:rPr lang="en-US" dirty="0"/>
              <a:t>Error Budgets: SRE introduces the concept of error budgets to manage the trade-off between reliability and development velocity.</a:t>
            </a:r>
          </a:p>
        </p:txBody>
      </p:sp>
    </p:spTree>
    <p:extLst>
      <p:ext uri="{BB962C8B-B14F-4D97-AF65-F5344CB8AC3E}">
        <p14:creationId xmlns:p14="http://schemas.microsoft.com/office/powerpoint/2010/main" val="23340268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DevOps vs Site Reliability Engineering (SRE): Concepts, Role">
            <a:extLst>
              <a:ext uri="{FF2B5EF4-FFF2-40B4-BE49-F238E27FC236}">
                <a16:creationId xmlns:a16="http://schemas.microsoft.com/office/drawing/2014/main" id="{87208995-BA7C-2D9B-8A93-98803A8BF1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3538" y="161365"/>
            <a:ext cx="3844925"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37814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4C119-7CD2-660B-651B-2D29C48E5F52}"/>
              </a:ext>
            </a:extLst>
          </p:cNvPr>
          <p:cNvSpPr>
            <a:spLocks noGrp="1"/>
          </p:cNvSpPr>
          <p:nvPr>
            <p:ph type="title"/>
          </p:nvPr>
        </p:nvSpPr>
        <p:spPr/>
        <p:txBody>
          <a:bodyPr/>
          <a:lstStyle/>
          <a:p>
            <a:r>
              <a:rPr lang="en-US" dirty="0"/>
              <a:t>SRE Technology Stack</a:t>
            </a:r>
          </a:p>
        </p:txBody>
      </p:sp>
      <p:sp>
        <p:nvSpPr>
          <p:cNvPr id="3" name="Content Placeholder 2">
            <a:extLst>
              <a:ext uri="{FF2B5EF4-FFF2-40B4-BE49-F238E27FC236}">
                <a16:creationId xmlns:a16="http://schemas.microsoft.com/office/drawing/2014/main" id="{E000F647-CDA1-E19F-5723-7961575E89D1}"/>
              </a:ext>
            </a:extLst>
          </p:cNvPr>
          <p:cNvSpPr>
            <a:spLocks noGrp="1"/>
          </p:cNvSpPr>
          <p:nvPr>
            <p:ph idx="1"/>
          </p:nvPr>
        </p:nvSpPr>
        <p:spPr/>
        <p:txBody>
          <a:bodyPr/>
          <a:lstStyle/>
          <a:p>
            <a:r>
              <a:rPr lang="en-US" dirty="0"/>
              <a:t>Monitoring and Observability: Prometheus, Grafana, ELK Stack (Elasticsearch, Logstash, Kibana), Datadog, New Relic.</a:t>
            </a:r>
          </a:p>
          <a:p>
            <a:r>
              <a:rPr lang="en-US" dirty="0"/>
              <a:t>Incident Management: PagerDuty, </a:t>
            </a:r>
            <a:r>
              <a:rPr lang="en-US" dirty="0" err="1"/>
              <a:t>Opsgenie</a:t>
            </a:r>
            <a:r>
              <a:rPr lang="en-US" dirty="0"/>
              <a:t>, </a:t>
            </a:r>
            <a:r>
              <a:rPr lang="en-US" dirty="0" err="1"/>
              <a:t>VictorOps</a:t>
            </a:r>
            <a:r>
              <a:rPr lang="en-US" dirty="0"/>
              <a:t>.</a:t>
            </a:r>
          </a:p>
          <a:p>
            <a:r>
              <a:rPr lang="en-US" dirty="0"/>
              <a:t>Automation and Configuration Management: Terraform, Ansible, Puppet, Chef, Kubernetes.</a:t>
            </a:r>
          </a:p>
          <a:p>
            <a:r>
              <a:rPr lang="en-US" dirty="0"/>
              <a:t>Version Control and CI/CD: Git, Jenkins, GitLab CI/CD.</a:t>
            </a:r>
          </a:p>
          <a:p>
            <a:r>
              <a:rPr lang="en-US" dirty="0"/>
              <a:t>Load Testing and Performance Management: Apache JMeter, Gatling, LoadRunner.</a:t>
            </a:r>
          </a:p>
        </p:txBody>
      </p:sp>
    </p:spTree>
    <p:extLst>
      <p:ext uri="{BB962C8B-B14F-4D97-AF65-F5344CB8AC3E}">
        <p14:creationId xmlns:p14="http://schemas.microsoft.com/office/powerpoint/2010/main" val="2994585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 Journey to Reduce Mean Time to Recovery (MTTR): Strategies that Made a  Difference">
            <a:extLst>
              <a:ext uri="{FF2B5EF4-FFF2-40B4-BE49-F238E27FC236}">
                <a16:creationId xmlns:a16="http://schemas.microsoft.com/office/drawing/2014/main" id="{C0B58B5B-4E12-D45C-307D-72078ED8F1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719" y="759859"/>
            <a:ext cx="10676562" cy="5338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36855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MTTR calculation">
            <a:extLst>
              <a:ext uri="{FF2B5EF4-FFF2-40B4-BE49-F238E27FC236}">
                <a16:creationId xmlns:a16="http://schemas.microsoft.com/office/drawing/2014/main" id="{224EBBDC-8E19-982D-C1AB-AA6AE0D613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30" y="1143785"/>
            <a:ext cx="11712539" cy="4746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244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D8BBE-4656-DDC6-DB6D-D421615234EF}"/>
              </a:ext>
            </a:extLst>
          </p:cNvPr>
          <p:cNvSpPr>
            <a:spLocks noGrp="1"/>
          </p:cNvSpPr>
          <p:nvPr>
            <p:ph type="title"/>
          </p:nvPr>
        </p:nvSpPr>
        <p:spPr/>
        <p:txBody>
          <a:bodyPr/>
          <a:lstStyle/>
          <a:p>
            <a:r>
              <a:rPr lang="en-US" dirty="0"/>
              <a:t>Key Terminologies:-</a:t>
            </a:r>
          </a:p>
        </p:txBody>
      </p:sp>
      <p:sp>
        <p:nvSpPr>
          <p:cNvPr id="3" name="Content Placeholder 2">
            <a:extLst>
              <a:ext uri="{FF2B5EF4-FFF2-40B4-BE49-F238E27FC236}">
                <a16:creationId xmlns:a16="http://schemas.microsoft.com/office/drawing/2014/main" id="{4791649D-48A2-CFFC-1622-185E272189F1}"/>
              </a:ext>
            </a:extLst>
          </p:cNvPr>
          <p:cNvSpPr>
            <a:spLocks noGrp="1"/>
          </p:cNvSpPr>
          <p:nvPr>
            <p:ph idx="1"/>
          </p:nvPr>
        </p:nvSpPr>
        <p:spPr/>
        <p:txBody>
          <a:bodyPr>
            <a:normAutofit/>
          </a:bodyPr>
          <a:lstStyle/>
          <a:p>
            <a:r>
              <a:rPr lang="en-US" dirty="0"/>
              <a:t>MTTR (Mean Time to Repair) - </a:t>
            </a:r>
          </a:p>
          <a:p>
            <a:pPr marL="0" indent="0">
              <a:buNone/>
            </a:pPr>
            <a:r>
              <a:rPr lang="en-US" sz="2600" dirty="0"/>
              <a:t>MTTR is the average time it takes to repair a system or component and restore it to operational condition after a failure has occurred.</a:t>
            </a:r>
          </a:p>
          <a:p>
            <a:pPr lvl="1"/>
            <a:r>
              <a:rPr lang="en-US" dirty="0"/>
              <a:t>Calculation – MTTR = Total Downtime /number of Failure</a:t>
            </a:r>
          </a:p>
          <a:p>
            <a:pPr lvl="1"/>
            <a:r>
              <a:rPr lang="en-US" dirty="0"/>
              <a:t>Purpose: MTTR is used to measure the efficiency of the repair process. A lower MTTR indicates that issues are resolved quickly, minimizing downtime and its impact on users.</a:t>
            </a:r>
          </a:p>
          <a:p>
            <a:pPr lvl="1"/>
            <a:r>
              <a:rPr lang="en-US" dirty="0"/>
              <a:t>Application: MTTR is critical in environments where minimizing downtime is essential, such as in data centers, manufacturing, and IT services.</a:t>
            </a:r>
          </a:p>
          <a:p>
            <a:endParaRPr lang="en-US" dirty="0"/>
          </a:p>
        </p:txBody>
      </p:sp>
    </p:spTree>
    <p:extLst>
      <p:ext uri="{BB962C8B-B14F-4D97-AF65-F5344CB8AC3E}">
        <p14:creationId xmlns:p14="http://schemas.microsoft.com/office/powerpoint/2010/main" val="36025420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Is MTTF? | Pure Storage">
            <a:extLst>
              <a:ext uri="{FF2B5EF4-FFF2-40B4-BE49-F238E27FC236}">
                <a16:creationId xmlns:a16="http://schemas.microsoft.com/office/drawing/2014/main" id="{BF7DFBA5-7A4C-D0DB-7662-7ADB9B2DD6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503" y="963283"/>
            <a:ext cx="8766994" cy="4931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7602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MTTF formula and calculation">
            <a:extLst>
              <a:ext uri="{FF2B5EF4-FFF2-40B4-BE49-F238E27FC236}">
                <a16:creationId xmlns:a16="http://schemas.microsoft.com/office/drawing/2014/main" id="{F6CA6829-5EE4-F6E9-9C3D-312BABBB69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577" y="1008114"/>
            <a:ext cx="11948845" cy="4841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2244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025A72-82A3-F9E3-71CD-148776C34834}"/>
              </a:ext>
            </a:extLst>
          </p:cNvPr>
          <p:cNvSpPr>
            <a:spLocks noGrp="1"/>
          </p:cNvSpPr>
          <p:nvPr>
            <p:ph idx="1"/>
          </p:nvPr>
        </p:nvSpPr>
        <p:spPr>
          <a:xfrm>
            <a:off x="712695" y="911225"/>
            <a:ext cx="10515600" cy="4915834"/>
          </a:xfrm>
        </p:spPr>
        <p:txBody>
          <a:bodyPr>
            <a:normAutofit/>
          </a:bodyPr>
          <a:lstStyle/>
          <a:p>
            <a:r>
              <a:rPr lang="en-US" dirty="0"/>
              <a:t>MTTF (Mean Time to Failure) – </a:t>
            </a:r>
          </a:p>
          <a:p>
            <a:r>
              <a:rPr lang="en-US" b="1" dirty="0"/>
              <a:t>Definition</a:t>
            </a:r>
            <a:r>
              <a:rPr lang="en-US" dirty="0"/>
              <a:t>: MTTF is the average time that a non-repairable system or component operates before it fails. It is used to predict the lifespan or reliability of a product.</a:t>
            </a:r>
          </a:p>
          <a:p>
            <a:r>
              <a:rPr lang="en-US" dirty="0"/>
              <a:t>Calculation – MTTF = Total Operation Time / Number of Failures</a:t>
            </a:r>
          </a:p>
          <a:p>
            <a:r>
              <a:rPr lang="en-US" b="1" dirty="0"/>
              <a:t>Purpose</a:t>
            </a:r>
            <a:r>
              <a:rPr lang="en-US" dirty="0"/>
              <a:t>: MTTF helps in understanding the expected lifespan of a component or system. It is typically used for non-repairable items (e.g., light bulbs, batteries).</a:t>
            </a:r>
          </a:p>
          <a:p>
            <a:r>
              <a:rPr lang="en-US" b="1" dirty="0"/>
              <a:t>Application</a:t>
            </a:r>
            <a:r>
              <a:rPr lang="en-US" dirty="0"/>
              <a:t>: MTTF is useful in product design, warranty analysis, and planning for replacements in systems where components are not repairable but are instead replaced upon failure.</a:t>
            </a:r>
          </a:p>
        </p:txBody>
      </p:sp>
    </p:spTree>
    <p:extLst>
      <p:ext uri="{BB962C8B-B14F-4D97-AF65-F5344CB8AC3E}">
        <p14:creationId xmlns:p14="http://schemas.microsoft.com/office/powerpoint/2010/main" val="17296807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ean Time Between Failure (MTBF) Explained | Reliable Plant">
            <a:extLst>
              <a:ext uri="{FF2B5EF4-FFF2-40B4-BE49-F238E27FC236}">
                <a16:creationId xmlns:a16="http://schemas.microsoft.com/office/drawing/2014/main" id="{B583AA7E-58F7-9A4E-4DDE-E039981DD3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 y="123825"/>
            <a:ext cx="11753850" cy="661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437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AECEDA-A059-2B45-90DC-D0FBD4E7BA0B}"/>
              </a:ext>
            </a:extLst>
          </p:cNvPr>
          <p:cNvSpPr>
            <a:spLocks noGrp="1"/>
          </p:cNvSpPr>
          <p:nvPr>
            <p:ph idx="1"/>
          </p:nvPr>
        </p:nvSpPr>
        <p:spPr>
          <a:xfrm>
            <a:off x="640976" y="480919"/>
            <a:ext cx="10515600" cy="5292352"/>
          </a:xfrm>
        </p:spPr>
        <p:txBody>
          <a:bodyPr>
            <a:normAutofit/>
          </a:bodyPr>
          <a:lstStyle/>
          <a:p>
            <a:pPr lvl="1"/>
            <a:r>
              <a:rPr lang="en-US" b="1" dirty="0"/>
              <a:t>Deployment</a:t>
            </a:r>
          </a:p>
          <a:p>
            <a:pPr lvl="2"/>
            <a:r>
              <a:rPr lang="en-US" b="1" dirty="0"/>
              <a:t>Objective</a:t>
            </a:r>
            <a:r>
              <a:rPr lang="en-US" dirty="0"/>
              <a:t>: Release the software to the end-users. This phase involves installing the software on production servers and making it available for use.</a:t>
            </a:r>
          </a:p>
          <a:p>
            <a:pPr lvl="2"/>
            <a:r>
              <a:rPr lang="en-US" b="1" dirty="0"/>
              <a:t>Activities</a:t>
            </a:r>
            <a:r>
              <a:rPr lang="en-US" dirty="0"/>
              <a:t>: Deployment planning, environment setup, software installation, and user training.</a:t>
            </a:r>
          </a:p>
          <a:p>
            <a:pPr lvl="1"/>
            <a:r>
              <a:rPr lang="en-US" b="1" dirty="0"/>
              <a:t>Maintenance</a:t>
            </a:r>
          </a:p>
          <a:p>
            <a:pPr lvl="2"/>
            <a:r>
              <a:rPr lang="en-US" b="1" dirty="0"/>
              <a:t>Objective</a:t>
            </a:r>
            <a:r>
              <a:rPr lang="en-US" dirty="0"/>
              <a:t>: Address any issues that arise post-deployment and make necessary updates or improvements. This phase ensures the software continues to operate smoothly.</a:t>
            </a:r>
          </a:p>
          <a:p>
            <a:pPr lvl="2"/>
            <a:r>
              <a:rPr lang="en-US" b="1" dirty="0"/>
              <a:t>Activities</a:t>
            </a:r>
            <a:r>
              <a:rPr lang="en-US" dirty="0"/>
              <a:t>: Bug fixes, updates, performance enhancements, and support services.</a:t>
            </a:r>
          </a:p>
          <a:p>
            <a:pPr lvl="1"/>
            <a:r>
              <a:rPr lang="en-US" b="1" dirty="0"/>
              <a:t>Evaluation</a:t>
            </a:r>
          </a:p>
          <a:p>
            <a:pPr lvl="2"/>
            <a:r>
              <a:rPr lang="en-US" b="1" dirty="0"/>
              <a:t>Objective</a:t>
            </a:r>
            <a:r>
              <a:rPr lang="en-US" dirty="0"/>
              <a:t>: Review the entire process and the final product to ensure it meets all requirements and to identify lessons learned for future projects.</a:t>
            </a:r>
          </a:p>
          <a:p>
            <a:pPr lvl="2"/>
            <a:r>
              <a:rPr lang="en-US" b="1" dirty="0"/>
              <a:t>Activities</a:t>
            </a:r>
            <a:r>
              <a:rPr lang="en-US" dirty="0"/>
              <a:t>: Performance analysis, user feedback collection, and post-implementation review.</a:t>
            </a:r>
          </a:p>
          <a:p>
            <a:endParaRPr lang="en-US" dirty="0"/>
          </a:p>
        </p:txBody>
      </p:sp>
    </p:spTree>
    <p:extLst>
      <p:ext uri="{BB962C8B-B14F-4D97-AF65-F5344CB8AC3E}">
        <p14:creationId xmlns:p14="http://schemas.microsoft.com/office/powerpoint/2010/main" val="24128490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MTBF metrics and calculation">
            <a:extLst>
              <a:ext uri="{FF2B5EF4-FFF2-40B4-BE49-F238E27FC236}">
                <a16:creationId xmlns:a16="http://schemas.microsoft.com/office/drawing/2014/main" id="{278ADE82-5ABE-3E8C-E0D2-B45E91AC30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576" y="1066468"/>
            <a:ext cx="11512847" cy="4725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5243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AFD3D-A75B-0EBE-7F55-D2CA5FD3DBDA}"/>
              </a:ext>
            </a:extLst>
          </p:cNvPr>
          <p:cNvSpPr>
            <a:spLocks noGrp="1"/>
          </p:cNvSpPr>
          <p:nvPr>
            <p:ph type="title"/>
          </p:nvPr>
        </p:nvSpPr>
        <p:spPr/>
        <p:txBody>
          <a:bodyPr>
            <a:normAutofit fontScale="90000"/>
          </a:bodyPr>
          <a:lstStyle/>
          <a:p>
            <a:br>
              <a:rPr lang="en-US" dirty="0"/>
            </a:br>
            <a:r>
              <a:rPr lang="en-US" dirty="0"/>
              <a:t>MTBF (Mean Time Between Failures) – </a:t>
            </a:r>
            <a:br>
              <a:rPr lang="en-US" dirty="0"/>
            </a:br>
            <a:endParaRPr lang="en-US" dirty="0"/>
          </a:p>
        </p:txBody>
      </p:sp>
      <p:sp>
        <p:nvSpPr>
          <p:cNvPr id="3" name="Content Placeholder 2">
            <a:extLst>
              <a:ext uri="{FF2B5EF4-FFF2-40B4-BE49-F238E27FC236}">
                <a16:creationId xmlns:a16="http://schemas.microsoft.com/office/drawing/2014/main" id="{143E5D6A-AC63-7A45-04F6-18A9FE4B3AF2}"/>
              </a:ext>
            </a:extLst>
          </p:cNvPr>
          <p:cNvSpPr>
            <a:spLocks noGrp="1"/>
          </p:cNvSpPr>
          <p:nvPr>
            <p:ph idx="1"/>
          </p:nvPr>
        </p:nvSpPr>
        <p:spPr/>
        <p:txBody>
          <a:bodyPr>
            <a:normAutofit/>
          </a:bodyPr>
          <a:lstStyle/>
          <a:p>
            <a:r>
              <a:rPr lang="en-US" b="1" dirty="0"/>
              <a:t>Definition</a:t>
            </a:r>
            <a:r>
              <a:rPr lang="en-US" dirty="0"/>
              <a:t>: MTBF is the average time between two consecutive failures of a system or component. Unlike MTTF, MTBF applies to repairable systems.</a:t>
            </a:r>
          </a:p>
          <a:p>
            <a:r>
              <a:rPr lang="en-US" dirty="0"/>
              <a:t>Calculation – MTBF = Total Operation Time / Number of Failures</a:t>
            </a:r>
          </a:p>
          <a:p>
            <a:r>
              <a:rPr lang="en-US" b="1" dirty="0"/>
              <a:t>Purpose</a:t>
            </a:r>
            <a:r>
              <a:rPr lang="en-US" dirty="0"/>
              <a:t>: MTBF is used to predict the reliability of a system and to plan maintenance schedules. A higher MTBF indicates that the system is more reliable and less prone to frequent failures.</a:t>
            </a:r>
          </a:p>
          <a:p>
            <a:r>
              <a:rPr lang="en-US" b="1" dirty="0"/>
              <a:t>Application</a:t>
            </a:r>
            <a:r>
              <a:rPr lang="en-US" dirty="0"/>
              <a:t>: MTBF is widely used in industries like aerospace, manufacturing, and IT to assess and improve system reliability.</a:t>
            </a:r>
          </a:p>
        </p:txBody>
      </p:sp>
    </p:spTree>
    <p:extLst>
      <p:ext uri="{BB962C8B-B14F-4D97-AF65-F5344CB8AC3E}">
        <p14:creationId xmlns:p14="http://schemas.microsoft.com/office/powerpoint/2010/main" val="27982631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72318-520A-C3F8-00C5-BB0BB83E9CD4}"/>
              </a:ext>
            </a:extLst>
          </p:cNvPr>
          <p:cNvSpPr>
            <a:spLocks noGrp="1"/>
          </p:cNvSpPr>
          <p:nvPr>
            <p:ph type="title"/>
          </p:nvPr>
        </p:nvSpPr>
        <p:spPr/>
        <p:txBody>
          <a:bodyPr>
            <a:normAutofit fontScale="90000"/>
          </a:bodyPr>
          <a:lstStyle/>
          <a:p>
            <a:br>
              <a:rPr lang="en-US" b="1" dirty="0"/>
            </a:br>
            <a:r>
              <a:rPr lang="en-US" b="1" dirty="0"/>
              <a:t>How These Metrics Relate to Each Other</a:t>
            </a:r>
            <a:br>
              <a:rPr lang="en-US" b="1" dirty="0"/>
            </a:br>
            <a:endParaRPr lang="en-US" dirty="0"/>
          </a:p>
        </p:txBody>
      </p:sp>
      <p:sp>
        <p:nvSpPr>
          <p:cNvPr id="3" name="Content Placeholder 2">
            <a:extLst>
              <a:ext uri="{FF2B5EF4-FFF2-40B4-BE49-F238E27FC236}">
                <a16:creationId xmlns:a16="http://schemas.microsoft.com/office/drawing/2014/main" id="{321222C2-C5CF-D69D-AB57-72005A44551E}"/>
              </a:ext>
            </a:extLst>
          </p:cNvPr>
          <p:cNvSpPr>
            <a:spLocks noGrp="1"/>
          </p:cNvSpPr>
          <p:nvPr>
            <p:ph idx="1"/>
          </p:nvPr>
        </p:nvSpPr>
        <p:spPr/>
        <p:txBody>
          <a:bodyPr/>
          <a:lstStyle/>
          <a:p>
            <a:pPr>
              <a:buFont typeface="Arial" panose="020B0604020202020204" pitchFamily="34" charset="0"/>
              <a:buChar char="•"/>
            </a:pPr>
            <a:r>
              <a:rPr lang="en-US" b="1" dirty="0"/>
              <a:t>MTTR</a:t>
            </a:r>
            <a:r>
              <a:rPr lang="en-US" dirty="0"/>
              <a:t> is concerned with how quickly a system can be repaired after a failure.</a:t>
            </a:r>
          </a:p>
          <a:p>
            <a:pPr>
              <a:buFont typeface="Arial" panose="020B0604020202020204" pitchFamily="34" charset="0"/>
              <a:buChar char="•"/>
            </a:pPr>
            <a:r>
              <a:rPr lang="en-US" b="1" dirty="0"/>
              <a:t>MTTF</a:t>
            </a:r>
            <a:r>
              <a:rPr lang="en-US" dirty="0"/>
              <a:t> is concerned with the expected time until a non-repairable system fails.</a:t>
            </a:r>
          </a:p>
          <a:p>
            <a:pPr>
              <a:buFont typeface="Arial" panose="020B0604020202020204" pitchFamily="34" charset="0"/>
              <a:buChar char="•"/>
            </a:pPr>
            <a:r>
              <a:rPr lang="en-US" b="1" dirty="0"/>
              <a:t>MTBF</a:t>
            </a:r>
            <a:r>
              <a:rPr lang="en-US" dirty="0"/>
              <a:t> combines both reliability (time between failures) and maintainability (time to repair) for repairable systems.</a:t>
            </a:r>
          </a:p>
          <a:p>
            <a:endParaRPr lang="en-US" dirty="0"/>
          </a:p>
        </p:txBody>
      </p:sp>
    </p:spTree>
    <p:extLst>
      <p:ext uri="{BB962C8B-B14F-4D97-AF65-F5344CB8AC3E}">
        <p14:creationId xmlns:p14="http://schemas.microsoft.com/office/powerpoint/2010/main" val="36794573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C7808-277C-C058-CAA0-B5FEE0872996}"/>
              </a:ext>
            </a:extLst>
          </p:cNvPr>
          <p:cNvSpPr>
            <a:spLocks noGrp="1"/>
          </p:cNvSpPr>
          <p:nvPr>
            <p:ph type="title"/>
          </p:nvPr>
        </p:nvSpPr>
        <p:spPr/>
        <p:txBody>
          <a:bodyPr>
            <a:normAutofit fontScale="90000"/>
          </a:bodyPr>
          <a:lstStyle/>
          <a:p>
            <a:br>
              <a:rPr lang="en-US" b="1" dirty="0"/>
            </a:br>
            <a:r>
              <a:rPr lang="en-US" b="1" dirty="0"/>
              <a:t>Example Scenario</a:t>
            </a:r>
            <a:br>
              <a:rPr lang="en-US" b="1" dirty="0"/>
            </a:br>
            <a:endParaRPr lang="en-US" dirty="0"/>
          </a:p>
        </p:txBody>
      </p:sp>
      <p:sp>
        <p:nvSpPr>
          <p:cNvPr id="3" name="Content Placeholder 2">
            <a:extLst>
              <a:ext uri="{FF2B5EF4-FFF2-40B4-BE49-F238E27FC236}">
                <a16:creationId xmlns:a16="http://schemas.microsoft.com/office/drawing/2014/main" id="{5B69C8AF-21BE-1B67-52D8-7CBE3AA9BEFF}"/>
              </a:ext>
            </a:extLst>
          </p:cNvPr>
          <p:cNvSpPr>
            <a:spLocks noGrp="1"/>
          </p:cNvSpPr>
          <p:nvPr>
            <p:ph idx="1"/>
          </p:nvPr>
        </p:nvSpPr>
        <p:spPr/>
        <p:txBody>
          <a:bodyPr>
            <a:normAutofit/>
          </a:bodyPr>
          <a:lstStyle/>
          <a:p>
            <a:r>
              <a:rPr lang="en-US" dirty="0"/>
              <a:t>Consider a server system:</a:t>
            </a:r>
          </a:p>
          <a:p>
            <a:pPr>
              <a:buFont typeface="Arial" panose="020B0604020202020204" pitchFamily="34" charset="0"/>
              <a:buChar char="•"/>
            </a:pPr>
            <a:r>
              <a:rPr lang="en-US" dirty="0"/>
              <a:t>If the </a:t>
            </a:r>
            <a:r>
              <a:rPr lang="en-US" b="1" dirty="0"/>
              <a:t>MTTR</a:t>
            </a:r>
            <a:r>
              <a:rPr lang="en-US" dirty="0"/>
              <a:t> is 2 hours, this means on average, it takes 2 hours to repair the server and get it back online after a failure.</a:t>
            </a:r>
          </a:p>
          <a:p>
            <a:pPr>
              <a:buFont typeface="Arial" panose="020B0604020202020204" pitchFamily="34" charset="0"/>
              <a:buChar char="•"/>
            </a:pPr>
            <a:r>
              <a:rPr lang="en-US" dirty="0"/>
              <a:t>If the </a:t>
            </a:r>
            <a:r>
              <a:rPr lang="en-US" b="1" dirty="0"/>
              <a:t>MTTF</a:t>
            </a:r>
            <a:r>
              <a:rPr lang="en-US" dirty="0"/>
              <a:t> is 10,000 hours, this indicates that the server is expected to run for 10,000 hours on average before experiencing an irreversible failure (if it were non-repairable).</a:t>
            </a:r>
          </a:p>
          <a:p>
            <a:pPr>
              <a:buFont typeface="Arial" panose="020B0604020202020204" pitchFamily="34" charset="0"/>
              <a:buChar char="•"/>
            </a:pPr>
            <a:r>
              <a:rPr lang="en-US" dirty="0"/>
              <a:t>If the </a:t>
            </a:r>
            <a:r>
              <a:rPr lang="en-US" b="1" dirty="0"/>
              <a:t>MTBF</a:t>
            </a:r>
            <a:r>
              <a:rPr lang="en-US" dirty="0"/>
              <a:t> is 15,000 hours, this means that the server is expected to operate for 15,000 hours on average between failures (considering it is repairable).</a:t>
            </a:r>
          </a:p>
          <a:p>
            <a:endParaRPr lang="en-US" dirty="0"/>
          </a:p>
        </p:txBody>
      </p:sp>
    </p:spTree>
    <p:extLst>
      <p:ext uri="{BB962C8B-B14F-4D97-AF65-F5344CB8AC3E}">
        <p14:creationId xmlns:p14="http://schemas.microsoft.com/office/powerpoint/2010/main" val="35605707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A Foundational Guide to SRE, SLOs, and SLIs">
            <a:extLst>
              <a:ext uri="{FF2B5EF4-FFF2-40B4-BE49-F238E27FC236}">
                <a16:creationId xmlns:a16="http://schemas.microsoft.com/office/drawing/2014/main" id="{5BF321F6-0BB0-9707-352F-8BD3C2C3A2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283" y="826641"/>
            <a:ext cx="10409434" cy="5204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3908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Vtricks | Service Level Indicator">
            <a:extLst>
              <a:ext uri="{FF2B5EF4-FFF2-40B4-BE49-F238E27FC236}">
                <a16:creationId xmlns:a16="http://schemas.microsoft.com/office/drawing/2014/main" id="{D97A8231-2FCA-BC08-9E4C-23AD2DD10A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125" y="571500"/>
            <a:ext cx="866775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1288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1E8CE-AEF8-B630-5A25-30E6CF4A2D2E}"/>
              </a:ext>
            </a:extLst>
          </p:cNvPr>
          <p:cNvSpPr>
            <a:spLocks noGrp="1"/>
          </p:cNvSpPr>
          <p:nvPr>
            <p:ph type="title"/>
          </p:nvPr>
        </p:nvSpPr>
        <p:spPr/>
        <p:txBody>
          <a:bodyPr/>
          <a:lstStyle/>
          <a:p>
            <a:r>
              <a:rPr lang="en-US" dirty="0"/>
              <a:t>SLI (Service Level Indicators)</a:t>
            </a:r>
          </a:p>
        </p:txBody>
      </p:sp>
      <p:sp>
        <p:nvSpPr>
          <p:cNvPr id="3" name="Content Placeholder 2">
            <a:extLst>
              <a:ext uri="{FF2B5EF4-FFF2-40B4-BE49-F238E27FC236}">
                <a16:creationId xmlns:a16="http://schemas.microsoft.com/office/drawing/2014/main" id="{D763C653-54A7-FC50-54D4-1070519D304E}"/>
              </a:ext>
            </a:extLst>
          </p:cNvPr>
          <p:cNvSpPr>
            <a:spLocks noGrp="1"/>
          </p:cNvSpPr>
          <p:nvPr>
            <p:ph idx="1"/>
          </p:nvPr>
        </p:nvSpPr>
        <p:spPr/>
        <p:txBody>
          <a:bodyPr>
            <a:normAutofit fontScale="92500" lnSpcReduction="10000"/>
          </a:bodyPr>
          <a:lstStyle/>
          <a:p>
            <a:r>
              <a:rPr lang="en-US" dirty="0"/>
              <a:t>Definition: An SLI is a specific metric used to measure the performance or reliability of a service. It quantifies aspects such as availability, latency, error rates, or system throughput.</a:t>
            </a:r>
          </a:p>
          <a:p>
            <a:r>
              <a:rPr lang="en-US" dirty="0"/>
              <a:t>Purpose: SLIs provide the raw data needed to understand how well a service is performing in key areas that impact user experience.</a:t>
            </a:r>
          </a:p>
          <a:p>
            <a:pPr>
              <a:buFont typeface="Arial" panose="020B0604020202020204" pitchFamily="34" charset="0"/>
              <a:buChar char="•"/>
            </a:pPr>
            <a:r>
              <a:rPr lang="en-US" b="1" dirty="0"/>
              <a:t>Examples</a:t>
            </a:r>
            <a:r>
              <a:rPr lang="en-US" dirty="0"/>
              <a:t>:</a:t>
            </a:r>
          </a:p>
          <a:p>
            <a:pPr lvl="1"/>
            <a:r>
              <a:rPr lang="en-US" b="1" dirty="0"/>
              <a:t>Availability SLI</a:t>
            </a:r>
            <a:r>
              <a:rPr lang="en-US" dirty="0"/>
              <a:t>: Percentage of time a service is operational (e.g., "Service was available 99.95% of the time").</a:t>
            </a:r>
          </a:p>
          <a:p>
            <a:pPr lvl="1"/>
            <a:r>
              <a:rPr lang="en-US" b="1" dirty="0"/>
              <a:t>Latency SLI</a:t>
            </a:r>
            <a:r>
              <a:rPr lang="en-US" dirty="0"/>
              <a:t>: The average time it takes for a request to be processed (e.g., "99% of requests are processed within 200ms").</a:t>
            </a:r>
          </a:p>
          <a:p>
            <a:pPr lvl="1"/>
            <a:r>
              <a:rPr lang="en-US" b="1" dirty="0"/>
              <a:t>Error Rate SLI</a:t>
            </a:r>
            <a:r>
              <a:rPr lang="en-US" dirty="0"/>
              <a:t>: The percentage of failed requests (e.g., "0.1% error rate over the last month").</a:t>
            </a:r>
          </a:p>
          <a:p>
            <a:endParaRPr lang="en-US" dirty="0"/>
          </a:p>
        </p:txBody>
      </p:sp>
    </p:spTree>
    <p:extLst>
      <p:ext uri="{BB962C8B-B14F-4D97-AF65-F5344CB8AC3E}">
        <p14:creationId xmlns:p14="http://schemas.microsoft.com/office/powerpoint/2010/main" val="9121678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What is Service Level Objective (SLO)? - Parsadi">
            <a:extLst>
              <a:ext uri="{FF2B5EF4-FFF2-40B4-BE49-F238E27FC236}">
                <a16:creationId xmlns:a16="http://schemas.microsoft.com/office/drawing/2014/main" id="{CA4EB2E0-FB6F-55C3-E3EC-D595E60F38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7309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1EE6A-7B0F-A7DF-37A8-CD0A22DC62DF}"/>
              </a:ext>
            </a:extLst>
          </p:cNvPr>
          <p:cNvSpPr>
            <a:spLocks noGrp="1"/>
          </p:cNvSpPr>
          <p:nvPr>
            <p:ph type="title"/>
          </p:nvPr>
        </p:nvSpPr>
        <p:spPr/>
        <p:txBody>
          <a:bodyPr/>
          <a:lstStyle/>
          <a:p>
            <a:r>
              <a:rPr lang="en-US" dirty="0"/>
              <a:t>SLO (Service Level Objective)</a:t>
            </a:r>
          </a:p>
        </p:txBody>
      </p:sp>
      <p:sp>
        <p:nvSpPr>
          <p:cNvPr id="3" name="Content Placeholder 2">
            <a:extLst>
              <a:ext uri="{FF2B5EF4-FFF2-40B4-BE49-F238E27FC236}">
                <a16:creationId xmlns:a16="http://schemas.microsoft.com/office/drawing/2014/main" id="{2955F41F-FEEF-8518-06B4-F708E468BE92}"/>
              </a:ext>
            </a:extLst>
          </p:cNvPr>
          <p:cNvSpPr>
            <a:spLocks noGrp="1"/>
          </p:cNvSpPr>
          <p:nvPr>
            <p:ph idx="1"/>
          </p:nvPr>
        </p:nvSpPr>
        <p:spPr/>
        <p:txBody>
          <a:bodyPr>
            <a:normAutofit lnSpcReduction="10000"/>
          </a:bodyPr>
          <a:lstStyle/>
          <a:p>
            <a:r>
              <a:rPr lang="en-US" dirty="0"/>
              <a:t>Definition: An SLO is a specific target or goal set for an SLI. It defines the acceptable performance level of the service for that indicator over a period of time.</a:t>
            </a:r>
          </a:p>
          <a:p>
            <a:r>
              <a:rPr lang="en-US" dirty="0"/>
              <a:t>Purpose: SLOs serve as benchmarks for whether a service is meeting its expected performance levels. They help guide operational decisions and service improvements.</a:t>
            </a:r>
          </a:p>
          <a:p>
            <a:r>
              <a:rPr lang="en-US" dirty="0"/>
              <a:t>Examples:</a:t>
            </a:r>
          </a:p>
          <a:p>
            <a:pPr lvl="1"/>
            <a:r>
              <a:rPr lang="en-US" dirty="0"/>
              <a:t>Availability SLO: "The service should be available 99.9% of the time over the last month.“</a:t>
            </a:r>
          </a:p>
          <a:p>
            <a:pPr lvl="1"/>
            <a:r>
              <a:rPr lang="en-US" dirty="0"/>
              <a:t>Latency SLO: "95% of requests should be processed within 300ms.“</a:t>
            </a:r>
          </a:p>
          <a:p>
            <a:pPr lvl="1"/>
            <a:r>
              <a:rPr lang="en-US" dirty="0"/>
              <a:t>Error Rate SLO: "The error rate should not exceed 0.1% in a given week."</a:t>
            </a:r>
          </a:p>
        </p:txBody>
      </p:sp>
    </p:spTree>
    <p:extLst>
      <p:ext uri="{BB962C8B-B14F-4D97-AF65-F5344CB8AC3E}">
        <p14:creationId xmlns:p14="http://schemas.microsoft.com/office/powerpoint/2010/main" val="37679460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Service Level Agreement (SLA): Learn about it in 2024 | Infraon">
            <a:extLst>
              <a:ext uri="{FF2B5EF4-FFF2-40B4-BE49-F238E27FC236}">
                <a16:creationId xmlns:a16="http://schemas.microsoft.com/office/drawing/2014/main" id="{94AACFD7-0CE6-5314-70BB-6D8E55EF4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6923" y="756116"/>
            <a:ext cx="6618153" cy="4308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141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oftware Development Life Cycle (SDLC): The Guide - The Tara Blog">
            <a:extLst>
              <a:ext uri="{FF2B5EF4-FFF2-40B4-BE49-F238E27FC236}">
                <a16:creationId xmlns:a16="http://schemas.microsoft.com/office/drawing/2014/main" id="{7B7C8CAF-E5F5-50A1-77B0-E63BD04E38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252" y="368817"/>
            <a:ext cx="8582678" cy="6120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2558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67D26-FAA4-81B4-72CF-F123865DCBEC}"/>
              </a:ext>
            </a:extLst>
          </p:cNvPr>
          <p:cNvSpPr>
            <a:spLocks noGrp="1"/>
          </p:cNvSpPr>
          <p:nvPr>
            <p:ph type="title"/>
          </p:nvPr>
        </p:nvSpPr>
        <p:spPr/>
        <p:txBody>
          <a:bodyPr/>
          <a:lstStyle/>
          <a:p>
            <a:r>
              <a:rPr lang="en-US" dirty="0"/>
              <a:t>SLA (Service Level </a:t>
            </a:r>
            <a:r>
              <a:rPr lang="en-US" dirty="0" err="1"/>
              <a:t>Aggrements</a:t>
            </a:r>
            <a:r>
              <a:rPr lang="en-US" dirty="0"/>
              <a:t>)</a:t>
            </a:r>
          </a:p>
        </p:txBody>
      </p:sp>
      <p:sp>
        <p:nvSpPr>
          <p:cNvPr id="3" name="Content Placeholder 2">
            <a:extLst>
              <a:ext uri="{FF2B5EF4-FFF2-40B4-BE49-F238E27FC236}">
                <a16:creationId xmlns:a16="http://schemas.microsoft.com/office/drawing/2014/main" id="{CF220F84-6E9F-43DC-14EE-5FC94DB9F1BD}"/>
              </a:ext>
            </a:extLst>
          </p:cNvPr>
          <p:cNvSpPr>
            <a:spLocks noGrp="1"/>
          </p:cNvSpPr>
          <p:nvPr>
            <p:ph idx="1"/>
          </p:nvPr>
        </p:nvSpPr>
        <p:spPr/>
        <p:txBody>
          <a:bodyPr>
            <a:normAutofit fontScale="92500" lnSpcReduction="10000"/>
          </a:bodyPr>
          <a:lstStyle/>
          <a:p>
            <a:r>
              <a:rPr lang="en-US" dirty="0"/>
              <a:t>Definition: An SLA is a formal contract between a service provider and a customer that defines the expected service performance, including penalties if the agreed-upon SLOs are not met.</a:t>
            </a:r>
          </a:p>
          <a:p>
            <a:r>
              <a:rPr lang="en-US" dirty="0"/>
              <a:t>Purpose: SLAs are legally binding agreements that hold the service provider accountable to the customer for maintaining certain service levels. They often include remedies or compensation in cases where the service does not meet the agreed-upon standards.</a:t>
            </a:r>
          </a:p>
          <a:p>
            <a:r>
              <a:rPr lang="en-US" dirty="0"/>
              <a:t>Examples:</a:t>
            </a:r>
          </a:p>
          <a:p>
            <a:pPr lvl="1"/>
            <a:r>
              <a:rPr lang="en-US" dirty="0"/>
              <a:t>Availability SLA: "The service will be available 99.9% of the time. If availability falls below this threshold, the provider will issue a 10% service credit.“</a:t>
            </a:r>
          </a:p>
          <a:p>
            <a:pPr lvl="1"/>
            <a:r>
              <a:rPr lang="en-US" dirty="0"/>
              <a:t>Response Time SLA: "Support tickets will receive an initial response within 4 hours. If this is not met, the customer is entitled to a discount."</a:t>
            </a:r>
          </a:p>
        </p:txBody>
      </p:sp>
    </p:spTree>
    <p:extLst>
      <p:ext uri="{BB962C8B-B14F-4D97-AF65-F5344CB8AC3E}">
        <p14:creationId xmlns:p14="http://schemas.microsoft.com/office/powerpoint/2010/main" val="24777967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The Key Differences Between SLI, SLO, and SLA in SRE - DZone">
            <a:extLst>
              <a:ext uri="{FF2B5EF4-FFF2-40B4-BE49-F238E27FC236}">
                <a16:creationId xmlns:a16="http://schemas.microsoft.com/office/drawing/2014/main" id="{3DCD3B38-9E13-2F49-129C-2E366D4875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025" y="0"/>
            <a:ext cx="9411949" cy="6692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0521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FA5FC-4923-0E9B-4DE8-13F769221540}"/>
              </a:ext>
            </a:extLst>
          </p:cNvPr>
          <p:cNvSpPr>
            <a:spLocks noGrp="1"/>
          </p:cNvSpPr>
          <p:nvPr>
            <p:ph type="title"/>
          </p:nvPr>
        </p:nvSpPr>
        <p:spPr/>
        <p:txBody>
          <a:bodyPr>
            <a:normAutofit fontScale="90000"/>
          </a:bodyPr>
          <a:lstStyle/>
          <a:p>
            <a:br>
              <a:rPr lang="en-US" b="1" dirty="0"/>
            </a:br>
            <a:r>
              <a:rPr lang="en-US" b="1" dirty="0"/>
              <a:t>Relationship Between SLI, SLO, and SLA</a:t>
            </a:r>
            <a:br>
              <a:rPr lang="en-US" b="1" dirty="0"/>
            </a:br>
            <a:endParaRPr lang="en-US" dirty="0"/>
          </a:p>
        </p:txBody>
      </p:sp>
      <p:sp>
        <p:nvSpPr>
          <p:cNvPr id="3" name="Content Placeholder 2">
            <a:extLst>
              <a:ext uri="{FF2B5EF4-FFF2-40B4-BE49-F238E27FC236}">
                <a16:creationId xmlns:a16="http://schemas.microsoft.com/office/drawing/2014/main" id="{5C542742-4A93-2745-F651-BA2AA909056E}"/>
              </a:ext>
            </a:extLst>
          </p:cNvPr>
          <p:cNvSpPr>
            <a:spLocks noGrp="1"/>
          </p:cNvSpPr>
          <p:nvPr>
            <p:ph idx="1"/>
          </p:nvPr>
        </p:nvSpPr>
        <p:spPr/>
        <p:txBody>
          <a:bodyPr/>
          <a:lstStyle/>
          <a:p>
            <a:pPr>
              <a:buFont typeface="Arial" panose="020B0604020202020204" pitchFamily="34" charset="0"/>
              <a:buChar char="•"/>
            </a:pPr>
            <a:r>
              <a:rPr lang="en-US" b="1" dirty="0"/>
              <a:t>SLIs</a:t>
            </a:r>
            <a:r>
              <a:rPr lang="en-US" dirty="0"/>
              <a:t> are the </a:t>
            </a:r>
            <a:r>
              <a:rPr lang="en-US" b="1" dirty="0"/>
              <a:t>metrics</a:t>
            </a:r>
            <a:r>
              <a:rPr lang="en-US" dirty="0"/>
              <a:t> that measure specific aspects of service performance.</a:t>
            </a:r>
          </a:p>
          <a:p>
            <a:pPr>
              <a:buFont typeface="Arial" panose="020B0604020202020204" pitchFamily="34" charset="0"/>
              <a:buChar char="•"/>
            </a:pPr>
            <a:r>
              <a:rPr lang="en-US" b="1" dirty="0"/>
              <a:t>SLOs</a:t>
            </a:r>
            <a:r>
              <a:rPr lang="en-US" dirty="0"/>
              <a:t> are the </a:t>
            </a:r>
            <a:r>
              <a:rPr lang="en-US" b="1" dirty="0"/>
              <a:t>targets</a:t>
            </a:r>
            <a:r>
              <a:rPr lang="en-US" dirty="0"/>
              <a:t> set for these SLIs, defining what acceptable performance looks like.</a:t>
            </a:r>
          </a:p>
          <a:p>
            <a:pPr>
              <a:buFont typeface="Arial" panose="020B0604020202020204" pitchFamily="34" charset="0"/>
              <a:buChar char="•"/>
            </a:pPr>
            <a:r>
              <a:rPr lang="en-US" b="1" dirty="0"/>
              <a:t>SLAs</a:t>
            </a:r>
            <a:r>
              <a:rPr lang="en-US" dirty="0"/>
              <a:t> are the </a:t>
            </a:r>
            <a:r>
              <a:rPr lang="en-US" b="1" dirty="0"/>
              <a:t>agreements</a:t>
            </a:r>
            <a:r>
              <a:rPr lang="en-US" dirty="0"/>
              <a:t> that specify the SLOs that must be met, along with the consequences if they are not.</a:t>
            </a:r>
          </a:p>
          <a:p>
            <a:endParaRPr lang="en-US" dirty="0"/>
          </a:p>
        </p:txBody>
      </p:sp>
    </p:spTree>
    <p:extLst>
      <p:ext uri="{BB962C8B-B14F-4D97-AF65-F5344CB8AC3E}">
        <p14:creationId xmlns:p14="http://schemas.microsoft.com/office/powerpoint/2010/main" val="25372967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1A6D6-6B6D-F8DD-7C4E-2D3481801FF0}"/>
              </a:ext>
            </a:extLst>
          </p:cNvPr>
          <p:cNvSpPr>
            <a:spLocks noGrp="1"/>
          </p:cNvSpPr>
          <p:nvPr>
            <p:ph type="title"/>
          </p:nvPr>
        </p:nvSpPr>
        <p:spPr/>
        <p:txBody>
          <a:bodyPr>
            <a:normAutofit fontScale="90000"/>
          </a:bodyPr>
          <a:lstStyle/>
          <a:p>
            <a:br>
              <a:rPr lang="en-US" b="1" dirty="0"/>
            </a:br>
            <a:r>
              <a:rPr lang="en-US" b="1" dirty="0"/>
              <a:t>Example Scenario</a:t>
            </a:r>
            <a:br>
              <a:rPr lang="en-US" b="1" dirty="0"/>
            </a:br>
            <a:endParaRPr lang="en-US" dirty="0"/>
          </a:p>
        </p:txBody>
      </p:sp>
      <p:sp>
        <p:nvSpPr>
          <p:cNvPr id="3" name="Content Placeholder 2">
            <a:extLst>
              <a:ext uri="{FF2B5EF4-FFF2-40B4-BE49-F238E27FC236}">
                <a16:creationId xmlns:a16="http://schemas.microsoft.com/office/drawing/2014/main" id="{F7B5E69D-CC94-88C2-ECCF-5DB15147F0B2}"/>
              </a:ext>
            </a:extLst>
          </p:cNvPr>
          <p:cNvSpPr>
            <a:spLocks noGrp="1"/>
          </p:cNvSpPr>
          <p:nvPr>
            <p:ph idx="1"/>
          </p:nvPr>
        </p:nvSpPr>
        <p:spPr/>
        <p:txBody>
          <a:bodyPr>
            <a:normAutofit lnSpcReduction="10000"/>
          </a:bodyPr>
          <a:lstStyle/>
          <a:p>
            <a:pPr marL="0" indent="0">
              <a:buNone/>
            </a:pPr>
            <a:r>
              <a:rPr lang="en-US" dirty="0"/>
              <a:t>Consider a cloud storage service:</a:t>
            </a:r>
          </a:p>
          <a:p>
            <a:pPr lvl="1">
              <a:buFont typeface="+mj-lt"/>
              <a:buAutoNum type="arabicPeriod"/>
            </a:pPr>
            <a:r>
              <a:rPr lang="en-US" b="1" dirty="0"/>
              <a:t>SLI</a:t>
            </a:r>
            <a:r>
              <a:rPr lang="en-US" dirty="0"/>
              <a:t>: The availability of the service is measured by tracking the percentage of time the service is up and running over a month.</a:t>
            </a:r>
          </a:p>
          <a:p>
            <a:pPr marL="457200" lvl="1" indent="0">
              <a:buNone/>
            </a:pPr>
            <a:r>
              <a:rPr lang="en-US" dirty="0"/>
              <a:t>	SLI might show: "Service availability was 99.92% in August."</a:t>
            </a:r>
          </a:p>
          <a:p>
            <a:pPr marL="457200" lvl="1" indent="0">
              <a:buNone/>
            </a:pPr>
            <a:r>
              <a:rPr lang="en-US" b="1" dirty="0"/>
              <a:t>2. SLO</a:t>
            </a:r>
            <a:r>
              <a:rPr lang="en-US" dirty="0"/>
              <a:t>: The service provider sets a target that the service should be available 99.9% of the time each month.</a:t>
            </a:r>
          </a:p>
          <a:p>
            <a:pPr marL="457200" lvl="1" indent="0">
              <a:buNone/>
            </a:pPr>
            <a:r>
              <a:rPr lang="en-US" dirty="0"/>
              <a:t>	SLO: "Service should maintain 99.9% availability each month."</a:t>
            </a:r>
          </a:p>
          <a:p>
            <a:pPr marL="0" indent="0">
              <a:buNone/>
            </a:pPr>
            <a:r>
              <a:rPr lang="en-US" b="1" dirty="0"/>
              <a:t>      3. SLA</a:t>
            </a:r>
            <a:r>
              <a:rPr lang="en-US" dirty="0"/>
              <a:t>: The provider agrees with the customer that if the availability drops below 99.9% in any month, the customer will receive a service credit.</a:t>
            </a:r>
          </a:p>
          <a:p>
            <a:pPr marL="457200" lvl="1" indent="0">
              <a:buNone/>
            </a:pPr>
            <a:r>
              <a:rPr lang="en-US" dirty="0"/>
              <a:t>	SLA: "If availability drops below 99.9% in any month, the customer will receive a 15% credit on their monthly bill."</a:t>
            </a:r>
          </a:p>
          <a:p>
            <a:endParaRPr lang="en-US" dirty="0"/>
          </a:p>
        </p:txBody>
      </p:sp>
    </p:spTree>
    <p:extLst>
      <p:ext uri="{BB962C8B-B14F-4D97-AF65-F5344CB8AC3E}">
        <p14:creationId xmlns:p14="http://schemas.microsoft.com/office/powerpoint/2010/main" val="18915798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3A7CF-FB5F-6256-853E-DA985F2FD080}"/>
              </a:ext>
            </a:extLst>
          </p:cNvPr>
          <p:cNvSpPr>
            <a:spLocks noGrp="1"/>
          </p:cNvSpPr>
          <p:nvPr>
            <p:ph type="title"/>
          </p:nvPr>
        </p:nvSpPr>
        <p:spPr/>
        <p:txBody>
          <a:bodyPr/>
          <a:lstStyle/>
          <a:p>
            <a:r>
              <a:rPr lang="en-US" dirty="0"/>
              <a:t>Risk and Error Budgeting</a:t>
            </a:r>
          </a:p>
        </p:txBody>
      </p:sp>
      <p:sp>
        <p:nvSpPr>
          <p:cNvPr id="3" name="Content Placeholder 2">
            <a:extLst>
              <a:ext uri="{FF2B5EF4-FFF2-40B4-BE49-F238E27FC236}">
                <a16:creationId xmlns:a16="http://schemas.microsoft.com/office/drawing/2014/main" id="{5889ED4C-3E0E-600A-720E-C5C9D6767695}"/>
              </a:ext>
            </a:extLst>
          </p:cNvPr>
          <p:cNvSpPr>
            <a:spLocks noGrp="1"/>
          </p:cNvSpPr>
          <p:nvPr>
            <p:ph idx="1"/>
          </p:nvPr>
        </p:nvSpPr>
        <p:spPr/>
        <p:txBody>
          <a:bodyPr/>
          <a:lstStyle/>
          <a:p>
            <a:r>
              <a:rPr lang="en-US" b="1" dirty="0"/>
              <a:t>Risk and Error Budgeting</a:t>
            </a:r>
            <a:r>
              <a:rPr lang="en-US" dirty="0"/>
              <a:t> are crucial concepts in the field of Site Reliability Engineering (SRE) and IT service management. They help organizations balance the need for innovation and changes (like deploying new features) with the need for reliability and stability in their systems.</a:t>
            </a:r>
          </a:p>
        </p:txBody>
      </p:sp>
    </p:spTree>
    <p:extLst>
      <p:ext uri="{BB962C8B-B14F-4D97-AF65-F5344CB8AC3E}">
        <p14:creationId xmlns:p14="http://schemas.microsoft.com/office/powerpoint/2010/main" val="41747219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descr="11,431,639 Risk management icon Vector Images | Depositphotos">
            <a:extLst>
              <a:ext uri="{FF2B5EF4-FFF2-40B4-BE49-F238E27FC236}">
                <a16:creationId xmlns:a16="http://schemas.microsoft.com/office/drawing/2014/main" id="{C7FDBC31-CC10-BAE7-8090-12F74E6C6854}"/>
              </a:ext>
            </a:extLst>
          </p:cNvPr>
          <p:cNvSpPr>
            <a:spLocks noChangeAspect="1" noChangeArrowheads="1"/>
          </p:cNvSpPr>
          <p:nvPr/>
        </p:nvSpPr>
        <p:spPr bwMode="auto">
          <a:xfrm>
            <a:off x="2617694" y="3276600"/>
            <a:ext cx="3630706" cy="36307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2536" name="Picture 8" descr="SRE concepts part 3 (Risk / Toil)">
            <a:extLst>
              <a:ext uri="{FF2B5EF4-FFF2-40B4-BE49-F238E27FC236}">
                <a16:creationId xmlns:a16="http://schemas.microsoft.com/office/drawing/2014/main" id="{396498E2-2AC9-EE1A-E35E-DBF339124B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5452" y="647981"/>
            <a:ext cx="7418854" cy="5105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3510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27FB-7965-65E7-BD4F-55071037A979}"/>
              </a:ext>
            </a:extLst>
          </p:cNvPr>
          <p:cNvSpPr>
            <a:spLocks noGrp="1"/>
          </p:cNvSpPr>
          <p:nvPr>
            <p:ph type="title"/>
          </p:nvPr>
        </p:nvSpPr>
        <p:spPr/>
        <p:txBody>
          <a:bodyPr>
            <a:normAutofit fontScale="90000"/>
          </a:bodyPr>
          <a:lstStyle/>
          <a:p>
            <a:br>
              <a:rPr lang="en-US" b="1" dirty="0"/>
            </a:br>
            <a:r>
              <a:rPr lang="en-US" b="1" dirty="0"/>
              <a:t>Risk Management in SRE</a:t>
            </a:r>
            <a:br>
              <a:rPr lang="en-US" b="1" dirty="0"/>
            </a:br>
            <a:endParaRPr lang="en-US" dirty="0"/>
          </a:p>
        </p:txBody>
      </p:sp>
      <p:sp>
        <p:nvSpPr>
          <p:cNvPr id="3" name="Content Placeholder 2">
            <a:extLst>
              <a:ext uri="{FF2B5EF4-FFF2-40B4-BE49-F238E27FC236}">
                <a16:creationId xmlns:a16="http://schemas.microsoft.com/office/drawing/2014/main" id="{0A3DFECE-EC97-5CFC-E03F-1CC2672D6408}"/>
              </a:ext>
            </a:extLst>
          </p:cNvPr>
          <p:cNvSpPr>
            <a:spLocks noGrp="1"/>
          </p:cNvSpPr>
          <p:nvPr>
            <p:ph idx="1"/>
          </p:nvPr>
        </p:nvSpPr>
        <p:spPr/>
        <p:txBody>
          <a:bodyPr>
            <a:normAutofit fontScale="85000" lnSpcReduction="20000"/>
          </a:bodyPr>
          <a:lstStyle/>
          <a:p>
            <a:r>
              <a:rPr lang="en-US" b="1" dirty="0"/>
              <a:t>Risk management</a:t>
            </a:r>
            <a:r>
              <a:rPr lang="en-US" dirty="0"/>
              <a:t> involves identifying, assessing, and prioritizing risks to an organization's systems and services. It aims to minimize the impact of potential failures or incidents on the business and its customers.</a:t>
            </a:r>
          </a:p>
          <a:p>
            <a:pPr>
              <a:buFont typeface="+mj-lt"/>
              <a:buAutoNum type="arabicPeriod"/>
            </a:pPr>
            <a:r>
              <a:rPr lang="en-US" b="1" dirty="0"/>
              <a:t>Identification</a:t>
            </a:r>
            <a:r>
              <a:rPr lang="en-US" dirty="0"/>
              <a:t>: Recognizing potential risks that could affect service reliability, such as increased load during peak times, hardware failures, or software bugs.</a:t>
            </a:r>
          </a:p>
          <a:p>
            <a:pPr>
              <a:buFont typeface="+mj-lt"/>
              <a:buAutoNum type="arabicPeriod"/>
            </a:pPr>
            <a:r>
              <a:rPr lang="en-US" b="1" dirty="0"/>
              <a:t>Assessment</a:t>
            </a:r>
            <a:r>
              <a:rPr lang="en-US" dirty="0"/>
              <a:t>: Analyzing the likelihood and potential impact of these risks. For instance, a critical system might have a high impact if it fails, but the likelihood might be low due to redundancies.</a:t>
            </a:r>
          </a:p>
          <a:p>
            <a:pPr>
              <a:buFont typeface="+mj-lt"/>
              <a:buAutoNum type="arabicPeriod"/>
            </a:pPr>
            <a:r>
              <a:rPr lang="en-US" b="1" dirty="0"/>
              <a:t>Prioritization</a:t>
            </a:r>
            <a:r>
              <a:rPr lang="en-US" dirty="0"/>
              <a:t>: Determining which risks are most critical to address based on their impact and likelihood. This helps in allocating resources effectively.</a:t>
            </a:r>
          </a:p>
          <a:p>
            <a:pPr>
              <a:buFont typeface="+mj-lt"/>
              <a:buAutoNum type="arabicPeriod"/>
            </a:pPr>
            <a:r>
              <a:rPr lang="en-US" b="1" dirty="0"/>
              <a:t>Mitigation</a:t>
            </a:r>
            <a:r>
              <a:rPr lang="en-US" dirty="0"/>
              <a:t>: Implementing strategies to reduce the likelihood of these risks or their impact. This could include redundancy, automation of failover processes, or thorough testing of changes before deployment.</a:t>
            </a:r>
          </a:p>
          <a:p>
            <a:endParaRPr lang="en-US" dirty="0"/>
          </a:p>
        </p:txBody>
      </p:sp>
    </p:spTree>
    <p:extLst>
      <p:ext uri="{BB962C8B-B14F-4D97-AF65-F5344CB8AC3E}">
        <p14:creationId xmlns:p14="http://schemas.microsoft.com/office/powerpoint/2010/main" val="32053826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Site Reliability Engineering – Error Budget – Cloud Avenue">
            <a:extLst>
              <a:ext uri="{FF2B5EF4-FFF2-40B4-BE49-F238E27FC236}">
                <a16:creationId xmlns:a16="http://schemas.microsoft.com/office/drawing/2014/main" id="{F7080E23-29C2-6885-9595-AC838C8755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7374" y="978840"/>
            <a:ext cx="8937251" cy="490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9124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EB4C8-0F4E-AD8C-15CA-510DEA2ED703}"/>
              </a:ext>
            </a:extLst>
          </p:cNvPr>
          <p:cNvSpPr>
            <a:spLocks noGrp="1"/>
          </p:cNvSpPr>
          <p:nvPr>
            <p:ph type="title"/>
          </p:nvPr>
        </p:nvSpPr>
        <p:spPr/>
        <p:txBody>
          <a:bodyPr>
            <a:normAutofit fontScale="90000"/>
          </a:bodyPr>
          <a:lstStyle/>
          <a:p>
            <a:br>
              <a:rPr lang="en-US" b="1" dirty="0"/>
            </a:br>
            <a:r>
              <a:rPr lang="en-US" b="1" dirty="0"/>
              <a:t>Error Budgeting</a:t>
            </a:r>
            <a:br>
              <a:rPr lang="en-US" b="1" dirty="0"/>
            </a:br>
            <a:endParaRPr lang="en-US" dirty="0"/>
          </a:p>
        </p:txBody>
      </p:sp>
      <p:sp>
        <p:nvSpPr>
          <p:cNvPr id="3" name="Content Placeholder 2">
            <a:extLst>
              <a:ext uri="{FF2B5EF4-FFF2-40B4-BE49-F238E27FC236}">
                <a16:creationId xmlns:a16="http://schemas.microsoft.com/office/drawing/2014/main" id="{B0A881CC-4713-BFC9-CA8E-2DF33AB5C81A}"/>
              </a:ext>
            </a:extLst>
          </p:cNvPr>
          <p:cNvSpPr>
            <a:spLocks noGrp="1"/>
          </p:cNvSpPr>
          <p:nvPr>
            <p:ph idx="1"/>
          </p:nvPr>
        </p:nvSpPr>
        <p:spPr>
          <a:xfrm>
            <a:off x="838200" y="1825625"/>
            <a:ext cx="10515600" cy="4667250"/>
          </a:xfrm>
        </p:spPr>
        <p:txBody>
          <a:bodyPr>
            <a:normAutofit fontScale="62500" lnSpcReduction="20000"/>
          </a:bodyPr>
          <a:lstStyle/>
          <a:p>
            <a:pPr marL="0" indent="0">
              <a:buNone/>
            </a:pPr>
            <a:r>
              <a:rPr lang="en-US" dirty="0"/>
              <a:t>An </a:t>
            </a:r>
            <a:r>
              <a:rPr lang="en-US" b="1" dirty="0"/>
              <a:t>Error Budget</a:t>
            </a:r>
            <a:r>
              <a:rPr lang="en-US" dirty="0"/>
              <a:t> is a key concept that helps in managing risk by quantifying the acceptable level of unreliability in a system. It’s a way to balance the need for system reliability with the desire to release new features or updates.</a:t>
            </a:r>
          </a:p>
          <a:p>
            <a:r>
              <a:rPr lang="en-US" b="1" dirty="0"/>
              <a:t>Key Concepts of Error Budgeting:</a:t>
            </a:r>
          </a:p>
          <a:p>
            <a:pPr>
              <a:buFont typeface="+mj-lt"/>
              <a:buAutoNum type="arabicPeriod"/>
            </a:pPr>
            <a:r>
              <a:rPr lang="en-US" b="1" dirty="0"/>
              <a:t>Error Budget</a:t>
            </a:r>
            <a:r>
              <a:rPr lang="en-US" dirty="0"/>
              <a:t>:</a:t>
            </a:r>
          </a:p>
          <a:p>
            <a:pPr marL="742950" lvl="1" indent="-285750">
              <a:buFont typeface="+mj-lt"/>
              <a:buAutoNum type="arabicPeriod"/>
            </a:pPr>
            <a:r>
              <a:rPr lang="en-US" dirty="0"/>
              <a:t>An error budget represents the maximum allowable amount of downtime or failure within a given period, based on the Service Level Objective (SLO).</a:t>
            </a:r>
          </a:p>
          <a:p>
            <a:pPr marL="742950" lvl="1" indent="-285750">
              <a:buFont typeface="+mj-lt"/>
              <a:buAutoNum type="arabicPeriod"/>
            </a:pPr>
            <a:r>
              <a:rPr lang="en-US" dirty="0"/>
              <a:t>If the SLO is 99.9% uptime for a month, this means the error budget is 0.1% downtime, which translates to about 43.2 minutes of allowable downtime per month.</a:t>
            </a:r>
          </a:p>
          <a:p>
            <a:pPr>
              <a:buFont typeface="+mj-lt"/>
              <a:buAutoNum type="arabicPeriod"/>
            </a:pPr>
            <a:r>
              <a:rPr lang="en-US" b="1" dirty="0"/>
              <a:t>Usage of Error Budgets</a:t>
            </a:r>
            <a:r>
              <a:rPr lang="en-US" dirty="0"/>
              <a:t>:</a:t>
            </a:r>
          </a:p>
          <a:p>
            <a:pPr marL="742950" lvl="1" indent="-285750">
              <a:buFont typeface="+mj-lt"/>
              <a:buAutoNum type="arabicPeriod"/>
            </a:pPr>
            <a:r>
              <a:rPr lang="en-US" b="1" dirty="0"/>
              <a:t>Encourage Innovation</a:t>
            </a:r>
            <a:r>
              <a:rPr lang="en-US" dirty="0"/>
              <a:t>: When the error budget is not fully consumed, teams are encouraged to deploy new features, make changes, and innovate, knowing that the system’s reliability is within acceptable limits.</a:t>
            </a:r>
          </a:p>
          <a:p>
            <a:pPr marL="742950" lvl="1" indent="-285750">
              <a:buFont typeface="+mj-lt"/>
              <a:buAutoNum type="arabicPeriod"/>
            </a:pPr>
            <a:r>
              <a:rPr lang="en-US" b="1" dirty="0"/>
              <a:t>Throttle Changes</a:t>
            </a:r>
            <a:r>
              <a:rPr lang="en-US" dirty="0"/>
              <a:t>: If the error budget is nearly exhausted or exceeded (meaning the system has been less reliable than promised), changes are halted or slowed down. This period is used to stabilize the system and improve reliability.</a:t>
            </a:r>
          </a:p>
          <a:p>
            <a:pPr marL="742950" lvl="1" indent="-285750">
              <a:buFont typeface="+mj-lt"/>
              <a:buAutoNum type="arabicPeriod"/>
            </a:pPr>
            <a:r>
              <a:rPr lang="en-US" b="1" dirty="0"/>
              <a:t>Decision-Making Tool</a:t>
            </a:r>
            <a:r>
              <a:rPr lang="en-US" dirty="0"/>
              <a:t>: Error budgets serve as a guide for decision-making. For example, if a service is frequently failing, consuming its error budget, the team might prioritize reliability improvements over new feature development.</a:t>
            </a:r>
          </a:p>
          <a:p>
            <a:pPr>
              <a:buFont typeface="+mj-lt"/>
              <a:buAutoNum type="arabicPeriod"/>
            </a:pPr>
            <a:r>
              <a:rPr lang="en-US" b="1" dirty="0"/>
              <a:t>Error Budget Policy</a:t>
            </a:r>
            <a:r>
              <a:rPr lang="en-US" dirty="0"/>
              <a:t>:</a:t>
            </a:r>
          </a:p>
          <a:p>
            <a:pPr marL="742950" lvl="1" indent="-285750">
              <a:buFont typeface="+mj-lt"/>
              <a:buAutoNum type="arabicPeriod"/>
            </a:pPr>
            <a:r>
              <a:rPr lang="en-US" dirty="0"/>
              <a:t>A formalized approach that defines how teams should behave based on the current state of the error budget. It outlines the actions to take when the budget is nearly exhausted, such as freezing releases, conducting in-depth root cause analyses, or reallocating resources to improve system stability.</a:t>
            </a:r>
          </a:p>
          <a:p>
            <a:endParaRPr lang="en-US" dirty="0"/>
          </a:p>
        </p:txBody>
      </p:sp>
    </p:spTree>
    <p:extLst>
      <p:ext uri="{BB962C8B-B14F-4D97-AF65-F5344CB8AC3E}">
        <p14:creationId xmlns:p14="http://schemas.microsoft.com/office/powerpoint/2010/main" val="4798737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72581-E120-F16C-7CDD-445013D29E88}"/>
              </a:ext>
            </a:extLst>
          </p:cNvPr>
          <p:cNvSpPr>
            <a:spLocks noGrp="1"/>
          </p:cNvSpPr>
          <p:nvPr>
            <p:ph type="title"/>
          </p:nvPr>
        </p:nvSpPr>
        <p:spPr/>
        <p:txBody>
          <a:bodyPr>
            <a:normAutofit fontScale="90000"/>
          </a:bodyPr>
          <a:lstStyle/>
          <a:p>
            <a:br>
              <a:rPr lang="en-US" b="1" dirty="0"/>
            </a:br>
            <a:r>
              <a:rPr lang="en-US" b="1" dirty="0"/>
              <a:t>Example Scenario</a:t>
            </a:r>
            <a:br>
              <a:rPr lang="en-US" b="1" dirty="0"/>
            </a:br>
            <a:endParaRPr lang="en-US" dirty="0"/>
          </a:p>
        </p:txBody>
      </p:sp>
      <p:sp>
        <p:nvSpPr>
          <p:cNvPr id="3" name="Content Placeholder 2">
            <a:extLst>
              <a:ext uri="{FF2B5EF4-FFF2-40B4-BE49-F238E27FC236}">
                <a16:creationId xmlns:a16="http://schemas.microsoft.com/office/drawing/2014/main" id="{076253F4-3E18-D47E-2A1D-120D6B74C067}"/>
              </a:ext>
            </a:extLst>
          </p:cNvPr>
          <p:cNvSpPr>
            <a:spLocks noGrp="1"/>
          </p:cNvSpPr>
          <p:nvPr>
            <p:ph idx="1"/>
          </p:nvPr>
        </p:nvSpPr>
        <p:spPr/>
        <p:txBody>
          <a:bodyPr>
            <a:normAutofit fontScale="92500" lnSpcReduction="20000"/>
          </a:bodyPr>
          <a:lstStyle/>
          <a:p>
            <a:pPr marL="0" indent="0">
              <a:buNone/>
            </a:pPr>
            <a:r>
              <a:rPr lang="en-US" dirty="0"/>
              <a:t>Let’s say an online service commits to 99.9% uptime in its SLA, allowing for roughly 43 minutes of downtime per month.</a:t>
            </a:r>
          </a:p>
          <a:p>
            <a:pPr>
              <a:buFont typeface="Arial" panose="020B0604020202020204" pitchFamily="34" charset="0"/>
              <a:buChar char="•"/>
            </a:pPr>
            <a:r>
              <a:rPr lang="en-US" b="1" dirty="0"/>
              <a:t>Error Budget Calculation</a:t>
            </a:r>
            <a:r>
              <a:rPr lang="en-US" dirty="0"/>
              <a:t>: The error budget is 43 minutes per month.</a:t>
            </a:r>
          </a:p>
          <a:p>
            <a:pPr>
              <a:buFont typeface="Arial" panose="020B0604020202020204" pitchFamily="34" charset="0"/>
              <a:buChar char="•"/>
            </a:pPr>
            <a:r>
              <a:rPr lang="en-US" b="1" dirty="0"/>
              <a:t>Risk Assessment</a:t>
            </a:r>
            <a:r>
              <a:rPr lang="en-US" dirty="0"/>
              <a:t>: The team knows that deploying new features always carries a risk of introducing bugs that could cause downtime.</a:t>
            </a:r>
          </a:p>
          <a:p>
            <a:pPr>
              <a:buFont typeface="Arial" panose="020B0604020202020204" pitchFamily="34" charset="0"/>
              <a:buChar char="•"/>
            </a:pPr>
            <a:r>
              <a:rPr lang="en-US" b="1" dirty="0"/>
              <a:t>Using the Error Budget</a:t>
            </a:r>
            <a:r>
              <a:rPr lang="en-US" dirty="0"/>
              <a:t>:</a:t>
            </a:r>
          </a:p>
          <a:p>
            <a:pPr marL="742950" lvl="1" indent="-285750">
              <a:buFont typeface="Arial" panose="020B0604020202020204" pitchFamily="34" charset="0"/>
              <a:buChar char="•"/>
            </a:pPr>
            <a:r>
              <a:rPr lang="en-US" dirty="0"/>
              <a:t>Early in the month, if the system has had no significant issues, there’s still a full 43 minutes available in the error budget. The team might decide to proceed with several feature releases.</a:t>
            </a:r>
          </a:p>
          <a:p>
            <a:pPr marL="742950" lvl="1" indent="-285750">
              <a:buFont typeface="Arial" panose="020B0604020202020204" pitchFamily="34" charset="0"/>
              <a:buChar char="•"/>
            </a:pPr>
            <a:r>
              <a:rPr lang="en-US" dirty="0"/>
              <a:t>However, if a major incident occurs and consumes 30 minutes of downtime, only 13 minutes remain in the error budget. The team might then decide to hold off on further risky deployments until the next month, focusing instead on reliability improvements.</a:t>
            </a:r>
          </a:p>
          <a:p>
            <a:endParaRPr lang="en-US" dirty="0"/>
          </a:p>
        </p:txBody>
      </p:sp>
    </p:spTree>
    <p:extLst>
      <p:ext uri="{BB962C8B-B14F-4D97-AF65-F5344CB8AC3E}">
        <p14:creationId xmlns:p14="http://schemas.microsoft.com/office/powerpoint/2010/main" val="3183015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75A02-E01C-A537-97EE-41C8CBCEB94F}"/>
              </a:ext>
            </a:extLst>
          </p:cNvPr>
          <p:cNvSpPr>
            <a:spLocks noGrp="1"/>
          </p:cNvSpPr>
          <p:nvPr>
            <p:ph type="title"/>
          </p:nvPr>
        </p:nvSpPr>
        <p:spPr>
          <a:xfrm>
            <a:off x="838200" y="365125"/>
            <a:ext cx="10515600" cy="827181"/>
          </a:xfrm>
        </p:spPr>
        <p:txBody>
          <a:bodyPr/>
          <a:lstStyle/>
          <a:p>
            <a:r>
              <a:rPr lang="en-US" dirty="0"/>
              <a:t>Waterfall Model</a:t>
            </a:r>
          </a:p>
        </p:txBody>
      </p:sp>
      <p:sp>
        <p:nvSpPr>
          <p:cNvPr id="3" name="Content Placeholder 2">
            <a:extLst>
              <a:ext uri="{FF2B5EF4-FFF2-40B4-BE49-F238E27FC236}">
                <a16:creationId xmlns:a16="http://schemas.microsoft.com/office/drawing/2014/main" id="{B1257DFB-DDE8-9713-08FE-F5B6E305CDE1}"/>
              </a:ext>
            </a:extLst>
          </p:cNvPr>
          <p:cNvSpPr>
            <a:spLocks noGrp="1"/>
          </p:cNvSpPr>
          <p:nvPr>
            <p:ph idx="1"/>
          </p:nvPr>
        </p:nvSpPr>
        <p:spPr>
          <a:xfrm>
            <a:off x="838200" y="1395318"/>
            <a:ext cx="10515600" cy="5265457"/>
          </a:xfrm>
        </p:spPr>
        <p:txBody>
          <a:bodyPr>
            <a:noAutofit/>
          </a:bodyPr>
          <a:lstStyle/>
          <a:p>
            <a:r>
              <a:rPr lang="en-US" dirty="0"/>
              <a:t>The Waterfall model is one of the earliest and most traditional approaches to software development within the Software Development Life Cycle (SDLC). It follows a linear and sequential design process, where each phase must be completed before the next one begins. This model is called "Waterfall" because progress flows downwards, like a waterfall, through several phases.</a:t>
            </a:r>
          </a:p>
          <a:p>
            <a:r>
              <a:rPr lang="en-US" b="1" dirty="0"/>
              <a:t>Key Phases of the Waterfall Model</a:t>
            </a:r>
          </a:p>
          <a:p>
            <a:pPr lvl="1"/>
            <a:r>
              <a:rPr lang="en-US" b="1" dirty="0"/>
              <a:t>Requirements Gathering and Analysis</a:t>
            </a:r>
            <a:endParaRPr lang="en-US" dirty="0"/>
          </a:p>
          <a:p>
            <a:pPr lvl="2"/>
            <a:r>
              <a:rPr lang="en-US" sz="2400" b="1" dirty="0"/>
              <a:t>Objective</a:t>
            </a:r>
            <a:r>
              <a:rPr lang="en-US" sz="2400" dirty="0"/>
              <a:t>: Capture all the system requirements in detail before any design or development begins.</a:t>
            </a:r>
          </a:p>
          <a:p>
            <a:pPr lvl="2"/>
            <a:r>
              <a:rPr lang="en-US" sz="2800" b="1" dirty="0"/>
              <a:t>Activities</a:t>
            </a:r>
            <a:r>
              <a:rPr lang="en-US" sz="2800" dirty="0"/>
              <a:t>: Stakeholder interviews, requirement documentation, and creation of the Software Requirement Specification (SRS) document.</a:t>
            </a:r>
          </a:p>
        </p:txBody>
      </p:sp>
    </p:spTree>
    <p:extLst>
      <p:ext uri="{BB962C8B-B14F-4D97-AF65-F5344CB8AC3E}">
        <p14:creationId xmlns:p14="http://schemas.microsoft.com/office/powerpoint/2010/main" val="862292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Double, Double Toil and Trouble. Applying SRE Practices to Alleviate… | by  Samuel Wong | DBS Tech Blog | Medium">
            <a:extLst>
              <a:ext uri="{FF2B5EF4-FFF2-40B4-BE49-F238E27FC236}">
                <a16:creationId xmlns:a16="http://schemas.microsoft.com/office/drawing/2014/main" id="{095879FB-3E27-9F73-6C3D-5218F97F4C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467" y="1547521"/>
            <a:ext cx="5079066" cy="3762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6926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5BB09-224C-4F76-0EFA-4388D02FA332}"/>
              </a:ext>
            </a:extLst>
          </p:cNvPr>
          <p:cNvSpPr>
            <a:spLocks noGrp="1"/>
          </p:cNvSpPr>
          <p:nvPr>
            <p:ph type="title"/>
          </p:nvPr>
        </p:nvSpPr>
        <p:spPr>
          <a:xfrm>
            <a:off x="838200" y="365125"/>
            <a:ext cx="10515600" cy="629957"/>
          </a:xfrm>
        </p:spPr>
        <p:txBody>
          <a:bodyPr>
            <a:normAutofit fontScale="90000"/>
          </a:bodyPr>
          <a:lstStyle/>
          <a:p>
            <a:r>
              <a:rPr lang="en-US" dirty="0"/>
              <a:t>Toil</a:t>
            </a:r>
          </a:p>
        </p:txBody>
      </p:sp>
      <p:sp>
        <p:nvSpPr>
          <p:cNvPr id="3" name="Content Placeholder 2">
            <a:extLst>
              <a:ext uri="{FF2B5EF4-FFF2-40B4-BE49-F238E27FC236}">
                <a16:creationId xmlns:a16="http://schemas.microsoft.com/office/drawing/2014/main" id="{4C1359E1-6170-3283-9422-D32EE5182831}"/>
              </a:ext>
            </a:extLst>
          </p:cNvPr>
          <p:cNvSpPr>
            <a:spLocks noGrp="1"/>
          </p:cNvSpPr>
          <p:nvPr>
            <p:ph idx="1"/>
          </p:nvPr>
        </p:nvSpPr>
        <p:spPr>
          <a:xfrm>
            <a:off x="838200" y="1117412"/>
            <a:ext cx="10515600" cy="4933763"/>
          </a:xfrm>
        </p:spPr>
        <p:txBody>
          <a:bodyPr>
            <a:normAutofit fontScale="70000" lnSpcReduction="20000"/>
          </a:bodyPr>
          <a:lstStyle/>
          <a:p>
            <a:endParaRPr lang="en-US" b="1" dirty="0"/>
          </a:p>
          <a:p>
            <a:r>
              <a:rPr lang="en-US" b="1" dirty="0"/>
              <a:t>Toil</a:t>
            </a:r>
            <a:r>
              <a:rPr lang="en-US" dirty="0"/>
              <a:t> refers to the repetitive, manual, and operational work that is necessary to keep systems running but doesn’t contribute to long-term improvements or innovations. It is often considered unproductive work that consumes resources without adding significant value or improving the system's reliability.</a:t>
            </a:r>
          </a:p>
          <a:p>
            <a:pPr marL="0" indent="0">
              <a:buNone/>
            </a:pPr>
            <a:endParaRPr lang="en-US" dirty="0"/>
          </a:p>
          <a:p>
            <a:r>
              <a:rPr lang="en-US" b="1" dirty="0"/>
              <a:t>Characteristics of Toil:</a:t>
            </a:r>
          </a:p>
          <a:p>
            <a:pPr lvl="1">
              <a:buFont typeface="+mj-lt"/>
              <a:buAutoNum type="arabicPeriod"/>
            </a:pPr>
            <a:r>
              <a:rPr lang="en-US" b="1" dirty="0"/>
              <a:t>Manual and Repetitive</a:t>
            </a:r>
            <a:r>
              <a:rPr lang="en-US" dirty="0"/>
              <a:t>: Tasks that are performed manually and repeatedly, such as manual deployments, routine server reboots, or data backups.</a:t>
            </a:r>
          </a:p>
          <a:p>
            <a:pPr lvl="1">
              <a:buFont typeface="+mj-lt"/>
              <a:buAutoNum type="arabicPeriod"/>
            </a:pPr>
            <a:r>
              <a:rPr lang="en-US" b="1" dirty="0"/>
              <a:t>No Long-Term Value</a:t>
            </a:r>
            <a:r>
              <a:rPr lang="en-US" dirty="0"/>
              <a:t>: Tasks that don’t contribute to the improvement of the system or its processes. They are necessary but don't lead to long-term enhancements.</a:t>
            </a:r>
          </a:p>
          <a:p>
            <a:pPr lvl="1">
              <a:buFont typeface="+mj-lt"/>
              <a:buAutoNum type="arabicPeriod"/>
            </a:pPr>
            <a:r>
              <a:rPr lang="en-US" b="1" dirty="0"/>
              <a:t>Operational Overhead</a:t>
            </a:r>
            <a:r>
              <a:rPr lang="en-US" dirty="0"/>
              <a:t>: Work that distracts from engineering tasks and can lead to burnout or inefficiency.</a:t>
            </a:r>
          </a:p>
          <a:p>
            <a:pPr marL="457200" lvl="1" indent="0">
              <a:buNone/>
            </a:pPr>
            <a:endParaRPr lang="en-US" dirty="0"/>
          </a:p>
          <a:p>
            <a:r>
              <a:rPr lang="en-US" b="1" dirty="0"/>
              <a:t>Examples of Toil:</a:t>
            </a:r>
          </a:p>
          <a:p>
            <a:pPr lvl="1"/>
            <a:r>
              <a:rPr lang="en-US" dirty="0"/>
              <a:t>Manual system reboots or patching.</a:t>
            </a:r>
          </a:p>
          <a:p>
            <a:pPr lvl="1"/>
            <a:r>
              <a:rPr lang="en-US" dirty="0"/>
              <a:t>Handling routine ticketing or customer support tasks.</a:t>
            </a:r>
          </a:p>
          <a:p>
            <a:pPr lvl="1"/>
            <a:r>
              <a:rPr lang="en-US" dirty="0"/>
              <a:t>Repeatedly resolving the same types of incidents or failures.</a:t>
            </a:r>
          </a:p>
          <a:p>
            <a:pPr lvl="1"/>
            <a:r>
              <a:rPr lang="en-US" dirty="0"/>
              <a:t>Performing regular but monotonous monitoring checks.</a:t>
            </a:r>
          </a:p>
          <a:p>
            <a:pPr lvl="1">
              <a:buFont typeface="+mj-lt"/>
              <a:buAutoNum type="arabicPeriod"/>
            </a:pPr>
            <a:endParaRPr lang="en-US" dirty="0"/>
          </a:p>
          <a:p>
            <a:endParaRPr lang="en-US" dirty="0"/>
          </a:p>
        </p:txBody>
      </p:sp>
    </p:spTree>
    <p:extLst>
      <p:ext uri="{BB962C8B-B14F-4D97-AF65-F5344CB8AC3E}">
        <p14:creationId xmlns:p14="http://schemas.microsoft.com/office/powerpoint/2010/main" val="8709687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9FDBF-FD9B-D99A-E8FB-56A8B2265BD1}"/>
              </a:ext>
            </a:extLst>
          </p:cNvPr>
          <p:cNvSpPr>
            <a:spLocks noGrp="1"/>
          </p:cNvSpPr>
          <p:nvPr>
            <p:ph type="title"/>
          </p:nvPr>
        </p:nvSpPr>
        <p:spPr/>
        <p:txBody>
          <a:bodyPr>
            <a:normAutofit fontScale="90000"/>
          </a:bodyPr>
          <a:lstStyle/>
          <a:p>
            <a:br>
              <a:rPr lang="en-US" b="1" dirty="0"/>
            </a:br>
            <a:r>
              <a:rPr lang="en-US" b="1" dirty="0"/>
              <a:t>Example of Toil Budgeting in Practice:</a:t>
            </a:r>
            <a:br>
              <a:rPr lang="en-US" b="1" dirty="0"/>
            </a:br>
            <a:endParaRPr lang="en-US" dirty="0"/>
          </a:p>
        </p:txBody>
      </p:sp>
      <p:sp>
        <p:nvSpPr>
          <p:cNvPr id="3" name="Content Placeholder 2">
            <a:extLst>
              <a:ext uri="{FF2B5EF4-FFF2-40B4-BE49-F238E27FC236}">
                <a16:creationId xmlns:a16="http://schemas.microsoft.com/office/drawing/2014/main" id="{A17C88C6-59EA-85EB-B27C-11F93327FA67}"/>
              </a:ext>
            </a:extLst>
          </p:cNvPr>
          <p:cNvSpPr>
            <a:spLocks noGrp="1"/>
          </p:cNvSpPr>
          <p:nvPr>
            <p:ph idx="1"/>
          </p:nvPr>
        </p:nvSpPr>
        <p:spPr>
          <a:xfrm>
            <a:off x="838200" y="1825625"/>
            <a:ext cx="10515600" cy="4667250"/>
          </a:xfrm>
        </p:spPr>
        <p:txBody>
          <a:bodyPr>
            <a:normAutofit fontScale="92500" lnSpcReduction="10000"/>
          </a:bodyPr>
          <a:lstStyle/>
          <a:p>
            <a:pPr>
              <a:buFont typeface="+mj-lt"/>
              <a:buAutoNum type="arabicPeriod"/>
            </a:pPr>
            <a:r>
              <a:rPr lang="en-US" b="1" dirty="0"/>
              <a:t>Identify Toil</a:t>
            </a:r>
            <a:r>
              <a:rPr lang="en-US" dirty="0"/>
              <a:t>: An SRE team identifies that 40% of their time is spent on repetitive tasks such as manually scaling resources or responding to routine alerts.</a:t>
            </a:r>
          </a:p>
          <a:p>
            <a:pPr>
              <a:buFont typeface="+mj-lt"/>
              <a:buAutoNum type="arabicPeriod"/>
            </a:pPr>
            <a:r>
              <a:rPr lang="en-US" b="1" dirty="0"/>
              <a:t>Set a Toil Budget</a:t>
            </a:r>
            <a:r>
              <a:rPr lang="en-US" dirty="0"/>
              <a:t>: The team sets a goal to reduce toil to 20% of their time within the next quarter.</a:t>
            </a:r>
          </a:p>
          <a:p>
            <a:pPr>
              <a:buFont typeface="+mj-lt"/>
              <a:buAutoNum type="arabicPeriod"/>
            </a:pPr>
            <a:r>
              <a:rPr lang="en-US" b="1" dirty="0"/>
              <a:t>Implement Automation</a:t>
            </a:r>
            <a:r>
              <a:rPr lang="en-US" dirty="0"/>
              <a:t>: The team invests in automation tools to handle scaling and alerting tasks automatically, reducing the manual workload.</a:t>
            </a:r>
          </a:p>
          <a:p>
            <a:pPr>
              <a:buFont typeface="+mj-lt"/>
              <a:buAutoNum type="arabicPeriod"/>
            </a:pPr>
            <a:r>
              <a:rPr lang="en-US" b="1" dirty="0"/>
              <a:t>Track Progress</a:t>
            </a:r>
            <a:r>
              <a:rPr lang="en-US" dirty="0"/>
              <a:t>: The team tracks the reduction in toil and measures the impact on their productivity and the time available for engineering tasks.</a:t>
            </a:r>
          </a:p>
          <a:p>
            <a:pPr>
              <a:buFont typeface="+mj-lt"/>
              <a:buAutoNum type="arabicPeriod"/>
            </a:pPr>
            <a:r>
              <a:rPr lang="en-US" b="1" dirty="0"/>
              <a:t>Adjust Strategies</a:t>
            </a:r>
            <a:r>
              <a:rPr lang="en-US" dirty="0"/>
              <a:t>: Based on the results, the team may adjust their strategies, refine automation tools, or set new goals for further reducing toil.</a:t>
            </a:r>
          </a:p>
          <a:p>
            <a:endParaRPr lang="en-US" dirty="0"/>
          </a:p>
        </p:txBody>
      </p:sp>
    </p:spTree>
    <p:extLst>
      <p:ext uri="{BB962C8B-B14F-4D97-AF65-F5344CB8AC3E}">
        <p14:creationId xmlns:p14="http://schemas.microsoft.com/office/powerpoint/2010/main" val="42180217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A937C-A324-8C86-9741-B991E72411F9}"/>
              </a:ext>
            </a:extLst>
          </p:cNvPr>
          <p:cNvSpPr>
            <a:spLocks noGrp="1"/>
          </p:cNvSpPr>
          <p:nvPr>
            <p:ph type="title"/>
          </p:nvPr>
        </p:nvSpPr>
        <p:spPr>
          <a:xfrm>
            <a:off x="838200" y="365126"/>
            <a:ext cx="10515600" cy="558240"/>
          </a:xfrm>
        </p:spPr>
        <p:txBody>
          <a:bodyPr>
            <a:normAutofit fontScale="90000"/>
          </a:bodyPr>
          <a:lstStyle/>
          <a:p>
            <a:r>
              <a:rPr lang="en-US" dirty="0"/>
              <a:t>SRE Principles</a:t>
            </a:r>
          </a:p>
        </p:txBody>
      </p:sp>
      <p:sp>
        <p:nvSpPr>
          <p:cNvPr id="3" name="Content Placeholder 2">
            <a:extLst>
              <a:ext uri="{FF2B5EF4-FFF2-40B4-BE49-F238E27FC236}">
                <a16:creationId xmlns:a16="http://schemas.microsoft.com/office/drawing/2014/main" id="{9EA00EA1-127A-9178-C8C1-C1579547500F}"/>
              </a:ext>
            </a:extLst>
          </p:cNvPr>
          <p:cNvSpPr>
            <a:spLocks noGrp="1"/>
          </p:cNvSpPr>
          <p:nvPr>
            <p:ph idx="1"/>
          </p:nvPr>
        </p:nvSpPr>
        <p:spPr>
          <a:xfrm>
            <a:off x="838200" y="991906"/>
            <a:ext cx="10515600" cy="5500967"/>
          </a:xfrm>
        </p:spPr>
        <p:txBody>
          <a:bodyPr>
            <a:noAutofit/>
          </a:bodyPr>
          <a:lstStyle/>
          <a:p>
            <a:r>
              <a:rPr lang="en-US" sz="1800" dirty="0"/>
              <a:t>Site Reliability Engineering (SRE) is guided by a set of core principles and practices designed to ensure that systems are reliable, scalable, and efficient. Here are the key principles that underpin SRE:</a:t>
            </a:r>
          </a:p>
          <a:p>
            <a:pPr lvl="1"/>
            <a:r>
              <a:rPr lang="en-US" sz="1400" b="1" dirty="0"/>
              <a:t>Reliability as a Product</a:t>
            </a:r>
          </a:p>
          <a:p>
            <a:pPr lvl="2"/>
            <a:r>
              <a:rPr lang="en-US" sz="1000" b="1" dirty="0"/>
              <a:t>Principle</a:t>
            </a:r>
            <a:r>
              <a:rPr lang="en-US" sz="1000" dirty="0"/>
              <a:t>: Reliability is a key product feature, not a byproduct. Just like functionality and performance, reliability should be intentionally designed and managed.</a:t>
            </a:r>
          </a:p>
          <a:p>
            <a:pPr lvl="2"/>
            <a:r>
              <a:rPr lang="en-US" sz="1000" b="1" dirty="0"/>
              <a:t>Practice</a:t>
            </a:r>
            <a:r>
              <a:rPr lang="en-US" sz="1000" dirty="0"/>
              <a:t>: Define clear Service Level Objectives (SLOs) and continuously measure and improve reliability based on these objectives.</a:t>
            </a:r>
          </a:p>
          <a:p>
            <a:pPr lvl="1"/>
            <a:r>
              <a:rPr lang="en-US" sz="1400" b="1" dirty="0"/>
              <a:t>Service Level Objectives (SLOs)</a:t>
            </a:r>
          </a:p>
          <a:p>
            <a:pPr lvl="2"/>
            <a:r>
              <a:rPr lang="en-US" sz="1000" b="1" dirty="0"/>
              <a:t>Principle</a:t>
            </a:r>
            <a:r>
              <a:rPr lang="en-US" sz="1000" dirty="0"/>
              <a:t>: SLOs are measurable targets that define the expected reliability of a service. They are crucial for understanding and managing the trade-offs between reliability and new features or changes.</a:t>
            </a:r>
          </a:p>
          <a:p>
            <a:pPr lvl="2"/>
            <a:r>
              <a:rPr lang="en-US" sz="1000" b="1" dirty="0"/>
              <a:t>Practice</a:t>
            </a:r>
            <a:r>
              <a:rPr lang="en-US" sz="1000" dirty="0"/>
              <a:t>: Set clear, realistic SLOs based on user needs and system capabilities. Use SLOs to guide decision-making and prioritize engineering work.</a:t>
            </a:r>
          </a:p>
          <a:p>
            <a:pPr lvl="1"/>
            <a:r>
              <a:rPr lang="en-US" sz="1400" b="1" dirty="0"/>
              <a:t>Error Budgets</a:t>
            </a:r>
          </a:p>
          <a:p>
            <a:pPr lvl="2"/>
            <a:r>
              <a:rPr lang="en-US" sz="1000" b="1" dirty="0"/>
              <a:t>Principle</a:t>
            </a:r>
            <a:r>
              <a:rPr lang="en-US" sz="1000" dirty="0"/>
              <a:t>: Error budgets quantify the allowable level of unreliability. They provide a balance between pushing for new features and maintaining system reliability.</a:t>
            </a:r>
          </a:p>
          <a:p>
            <a:pPr lvl="2"/>
            <a:r>
              <a:rPr lang="en-US" sz="1000" b="1" dirty="0"/>
              <a:t>Practice</a:t>
            </a:r>
            <a:r>
              <a:rPr lang="en-US" sz="1000" dirty="0"/>
              <a:t>: Track error budgets and use them to guide development and operational decisions. When error budgets are exhausted, focus on improving reliability before pursuing new changes.</a:t>
            </a:r>
          </a:p>
          <a:p>
            <a:pPr lvl="1"/>
            <a:r>
              <a:rPr lang="en-US" sz="1400" b="1" dirty="0"/>
              <a:t>Blameless Culture</a:t>
            </a:r>
          </a:p>
          <a:p>
            <a:pPr lvl="2"/>
            <a:r>
              <a:rPr lang="en-US" sz="1000" b="1" dirty="0"/>
              <a:t>Principle</a:t>
            </a:r>
            <a:r>
              <a:rPr lang="en-US" sz="1000" dirty="0"/>
              <a:t>: A blameless culture encourages open communication and learning from failures without assigning individual blame. This fosters continuous improvement and collaboration.</a:t>
            </a:r>
          </a:p>
          <a:p>
            <a:pPr lvl="2"/>
            <a:r>
              <a:rPr lang="en-US" sz="1000" b="1" dirty="0"/>
              <a:t>Practice</a:t>
            </a:r>
            <a:r>
              <a:rPr lang="en-US" sz="1000" dirty="0"/>
              <a:t>: Conduct blameless post-mortems to analyze incidents and derive actionable insights. Focus on systems and processes, not individuals.</a:t>
            </a:r>
          </a:p>
          <a:p>
            <a:pPr lvl="1"/>
            <a:r>
              <a:rPr lang="en-US" sz="1400" b="1" dirty="0"/>
              <a:t>Automation</a:t>
            </a:r>
          </a:p>
          <a:p>
            <a:pPr lvl="2"/>
            <a:r>
              <a:rPr lang="en-US" sz="1000" b="1" dirty="0"/>
              <a:t>Principle</a:t>
            </a:r>
            <a:r>
              <a:rPr lang="en-US" sz="1000" dirty="0"/>
              <a:t>: Automating repetitive and manual tasks reduces human error and frees up time for more valuable work. Automation is key to scaling operations efficiently.</a:t>
            </a:r>
          </a:p>
          <a:p>
            <a:pPr lvl="2"/>
            <a:r>
              <a:rPr lang="en-US" sz="1000" b="1" dirty="0"/>
              <a:t>Practice</a:t>
            </a:r>
            <a:r>
              <a:rPr lang="en-US" sz="1000" dirty="0"/>
              <a:t>: Invest in automation for deployment, monitoring, incident response, and other operational tasks. Continuously seek opportunities to automate manual processes.</a:t>
            </a:r>
          </a:p>
          <a:p>
            <a:pPr lvl="1"/>
            <a:r>
              <a:rPr lang="en-US" sz="1400" b="1" dirty="0"/>
              <a:t>Monitoring and Observability</a:t>
            </a:r>
          </a:p>
          <a:p>
            <a:pPr lvl="2"/>
            <a:r>
              <a:rPr lang="en-US" sz="1000" b="1" dirty="0"/>
              <a:t>Principle</a:t>
            </a:r>
            <a:r>
              <a:rPr lang="en-US" sz="1000" dirty="0"/>
              <a:t>: Comprehensive monitoring and observability are essential for understanding system behavior and performance. They help detect issues early and support effective incident management.</a:t>
            </a:r>
          </a:p>
          <a:p>
            <a:pPr lvl="2"/>
            <a:r>
              <a:rPr lang="en-US" sz="1000" b="1" dirty="0"/>
              <a:t>Practice</a:t>
            </a:r>
            <a:r>
              <a:rPr lang="en-US" sz="1000" dirty="0"/>
              <a:t>: Implement robust monitoring systems that provide insights into metrics, logs, and traces. Use these tools to gain visibility into system health and performance.</a:t>
            </a:r>
          </a:p>
          <a:p>
            <a:endParaRPr lang="en-US" sz="1800" dirty="0"/>
          </a:p>
        </p:txBody>
      </p:sp>
    </p:spTree>
    <p:extLst>
      <p:ext uri="{BB962C8B-B14F-4D97-AF65-F5344CB8AC3E}">
        <p14:creationId xmlns:p14="http://schemas.microsoft.com/office/powerpoint/2010/main" val="32690218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420B65-33E8-3DE3-8C8E-C13C42E4E829}"/>
              </a:ext>
            </a:extLst>
          </p:cNvPr>
          <p:cNvSpPr>
            <a:spLocks noGrp="1"/>
          </p:cNvSpPr>
          <p:nvPr>
            <p:ph idx="1"/>
          </p:nvPr>
        </p:nvSpPr>
        <p:spPr>
          <a:xfrm>
            <a:off x="739588" y="525742"/>
            <a:ext cx="10515600" cy="5803339"/>
          </a:xfrm>
        </p:spPr>
        <p:txBody>
          <a:bodyPr>
            <a:normAutofit fontScale="92500" lnSpcReduction="10000"/>
          </a:bodyPr>
          <a:lstStyle/>
          <a:p>
            <a:pPr marL="914400" lvl="2" indent="0">
              <a:buNone/>
            </a:pPr>
            <a:endParaRPr lang="en-US" b="1" dirty="0"/>
          </a:p>
          <a:p>
            <a:pPr lvl="1">
              <a:lnSpc>
                <a:spcPct val="110000"/>
              </a:lnSpc>
            </a:pPr>
            <a:r>
              <a:rPr lang="en-US" sz="1500" b="1" dirty="0"/>
              <a:t>Capacity Planning and Management</a:t>
            </a:r>
          </a:p>
          <a:p>
            <a:pPr lvl="2">
              <a:lnSpc>
                <a:spcPct val="110000"/>
              </a:lnSpc>
            </a:pPr>
            <a:r>
              <a:rPr lang="en-US" sz="1500" b="1" dirty="0"/>
              <a:t>Principle: </a:t>
            </a:r>
            <a:r>
              <a:rPr lang="en-US" sz="1500" dirty="0"/>
              <a:t>Effective capacity planning ensures that systems can handle expected loads and growth without performance degradation or failures.</a:t>
            </a:r>
          </a:p>
          <a:p>
            <a:pPr lvl="2">
              <a:lnSpc>
                <a:spcPct val="110000"/>
              </a:lnSpc>
            </a:pPr>
            <a:r>
              <a:rPr lang="en-US" sz="1500" b="1" dirty="0"/>
              <a:t>Practice: </a:t>
            </a:r>
            <a:r>
              <a:rPr lang="en-US" sz="1500" dirty="0"/>
              <a:t>Perform regular capacity assessments, forecast future needs, and plan for scalability. Adjust resources and configurations based on current and projected demand.</a:t>
            </a:r>
          </a:p>
          <a:p>
            <a:pPr lvl="1">
              <a:lnSpc>
                <a:spcPct val="110000"/>
              </a:lnSpc>
            </a:pPr>
            <a:r>
              <a:rPr lang="en-US" sz="1500" b="1" dirty="0"/>
              <a:t>Incident Management</a:t>
            </a:r>
          </a:p>
          <a:p>
            <a:pPr lvl="2">
              <a:lnSpc>
                <a:spcPct val="110000"/>
              </a:lnSpc>
            </a:pPr>
            <a:r>
              <a:rPr lang="en-US" sz="1500" b="1" dirty="0"/>
              <a:t>Principle: </a:t>
            </a:r>
            <a:r>
              <a:rPr lang="en-US" sz="1500" dirty="0"/>
              <a:t>Efficient incident management minimizes the impact of failures and ensures a swift return to normal operations. Clear processes and communication are crucial during incidents.</a:t>
            </a:r>
          </a:p>
          <a:p>
            <a:pPr lvl="2">
              <a:lnSpc>
                <a:spcPct val="110000"/>
              </a:lnSpc>
            </a:pPr>
            <a:r>
              <a:rPr lang="en-US" sz="1500" b="1" dirty="0"/>
              <a:t>Practice: </a:t>
            </a:r>
            <a:r>
              <a:rPr lang="en-US" sz="1500" dirty="0"/>
              <a:t>Develop and maintain runbooks, establish incident response protocols, and ensure teams are trained in effective incident management. Conduct post-incident reviews to improve future responses.</a:t>
            </a:r>
          </a:p>
          <a:p>
            <a:pPr lvl="1">
              <a:lnSpc>
                <a:spcPct val="110000"/>
              </a:lnSpc>
            </a:pPr>
            <a:r>
              <a:rPr lang="en-US" sz="1500" b="1" dirty="0"/>
              <a:t>Continuous Improvement</a:t>
            </a:r>
          </a:p>
          <a:p>
            <a:pPr lvl="2">
              <a:lnSpc>
                <a:spcPct val="110000"/>
              </a:lnSpc>
            </a:pPr>
            <a:r>
              <a:rPr lang="en-US" sz="1500" b="1" dirty="0"/>
              <a:t>Principle: </a:t>
            </a:r>
            <a:r>
              <a:rPr lang="en-US" sz="1500" dirty="0"/>
              <a:t>Continuous improvement focuses on iterating and refining processes, systems, and practices to enhance reliability and efficiency over time.</a:t>
            </a:r>
          </a:p>
          <a:p>
            <a:pPr lvl="2">
              <a:lnSpc>
                <a:spcPct val="110000"/>
              </a:lnSpc>
            </a:pPr>
            <a:r>
              <a:rPr lang="en-US" sz="1500" b="1" dirty="0"/>
              <a:t>Practice: </a:t>
            </a:r>
            <a:r>
              <a:rPr lang="en-US" sz="1500" dirty="0"/>
              <a:t>Regularly review and update processes, tools, and practices based on feedback and performance metrics. Embrace a mindset of ongoing learning and adaptation.</a:t>
            </a:r>
          </a:p>
          <a:p>
            <a:pPr lvl="1">
              <a:lnSpc>
                <a:spcPct val="110000"/>
              </a:lnSpc>
            </a:pPr>
            <a:r>
              <a:rPr lang="en-US" sz="1500" b="1" dirty="0"/>
              <a:t>Focus on User Experience</a:t>
            </a:r>
          </a:p>
          <a:p>
            <a:pPr lvl="2">
              <a:lnSpc>
                <a:spcPct val="110000"/>
              </a:lnSpc>
            </a:pPr>
            <a:r>
              <a:rPr lang="en-US" sz="1500" b="1" dirty="0"/>
              <a:t>Principle: </a:t>
            </a:r>
            <a:r>
              <a:rPr lang="en-US" sz="1500" dirty="0"/>
              <a:t>The ultimate goal of SRE is to deliver a reliable and high-quality user experience. Understanding user impact helps prioritize reliability efforts.</a:t>
            </a:r>
          </a:p>
          <a:p>
            <a:pPr lvl="2">
              <a:lnSpc>
                <a:spcPct val="110000"/>
              </a:lnSpc>
            </a:pPr>
            <a:r>
              <a:rPr lang="en-US" sz="1500" b="1" dirty="0"/>
              <a:t>Practice: </a:t>
            </a:r>
            <a:r>
              <a:rPr lang="en-US" sz="1500" dirty="0"/>
              <a:t>Gather and analyze user feedback to understand their needs and expectations. Use this information to guide SLOs, reliability goals, and operational decisions.</a:t>
            </a:r>
          </a:p>
          <a:p>
            <a:endParaRPr lang="en-US" dirty="0"/>
          </a:p>
        </p:txBody>
      </p:sp>
    </p:spTree>
    <p:extLst>
      <p:ext uri="{BB962C8B-B14F-4D97-AF65-F5344CB8AC3E}">
        <p14:creationId xmlns:p14="http://schemas.microsoft.com/office/powerpoint/2010/main" val="13454461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D6FC0-F6AF-D259-2920-6200DC3975E4}"/>
              </a:ext>
            </a:extLst>
          </p:cNvPr>
          <p:cNvSpPr>
            <a:spLocks noGrp="1"/>
          </p:cNvSpPr>
          <p:nvPr>
            <p:ph type="title"/>
          </p:nvPr>
        </p:nvSpPr>
        <p:spPr/>
        <p:txBody>
          <a:bodyPr/>
          <a:lstStyle/>
          <a:p>
            <a:r>
              <a:rPr lang="en-US" dirty="0"/>
              <a:t>SRE Practices</a:t>
            </a:r>
          </a:p>
        </p:txBody>
      </p:sp>
      <p:sp>
        <p:nvSpPr>
          <p:cNvPr id="3" name="Content Placeholder 2">
            <a:extLst>
              <a:ext uri="{FF2B5EF4-FFF2-40B4-BE49-F238E27FC236}">
                <a16:creationId xmlns:a16="http://schemas.microsoft.com/office/drawing/2014/main" id="{C54E5A8B-AC7A-2519-9D34-F826346445B3}"/>
              </a:ext>
            </a:extLst>
          </p:cNvPr>
          <p:cNvSpPr>
            <a:spLocks noGrp="1"/>
          </p:cNvSpPr>
          <p:nvPr>
            <p:ph idx="1"/>
          </p:nvPr>
        </p:nvSpPr>
        <p:spPr/>
        <p:txBody>
          <a:bodyPr>
            <a:normAutofit fontScale="77500" lnSpcReduction="20000"/>
          </a:bodyPr>
          <a:lstStyle/>
          <a:p>
            <a:r>
              <a:rPr lang="en-US" dirty="0"/>
              <a:t>Site Reliability Engineering (SRE) practices are specific methods and processes that help implement the core principles of SRE effectively. These practices focus on ensuring system reliability, scalability, and efficiency. Here are key SRE practices:</a:t>
            </a:r>
          </a:p>
          <a:p>
            <a:r>
              <a:rPr lang="en-US" b="1" dirty="0"/>
              <a:t>Service Level Objectives (SLOs) and Service Level Indicators (SLIs)</a:t>
            </a:r>
          </a:p>
          <a:p>
            <a:pPr lvl="1"/>
            <a:r>
              <a:rPr lang="en-US" b="1" dirty="0"/>
              <a:t>Define SLIs</a:t>
            </a:r>
            <a:r>
              <a:rPr lang="en-US" dirty="0"/>
              <a:t>: Identify key metrics that reflect the reliability and performance of your services. Examples include request latency, error rates, and availability.</a:t>
            </a:r>
          </a:p>
          <a:p>
            <a:pPr lvl="1"/>
            <a:r>
              <a:rPr lang="en-US" b="1" dirty="0"/>
              <a:t>Set SLOs</a:t>
            </a:r>
            <a:r>
              <a:rPr lang="en-US" dirty="0"/>
              <a:t>: Establish target levels for each SLI that define acceptable performance and reliability. SLOs should be measurable and aligned with user expectations.</a:t>
            </a:r>
          </a:p>
          <a:p>
            <a:pPr lvl="1"/>
            <a:r>
              <a:rPr lang="en-US" b="1" dirty="0"/>
              <a:t>Monitor SLOs</a:t>
            </a:r>
            <a:r>
              <a:rPr lang="en-US" dirty="0"/>
              <a:t>: Continuously track SLIs against SLOs to assess service performance and reliability.</a:t>
            </a:r>
          </a:p>
          <a:p>
            <a:r>
              <a:rPr lang="en-US" b="1" dirty="0"/>
              <a:t>Error Budgets</a:t>
            </a:r>
          </a:p>
          <a:p>
            <a:pPr lvl="1"/>
            <a:r>
              <a:rPr lang="en-US" b="1" dirty="0"/>
              <a:t>Calculate Error Budgets</a:t>
            </a:r>
            <a:r>
              <a:rPr lang="en-US" dirty="0"/>
              <a:t>: Determine the maximum allowable level of unreliability based on your SLOs. An error budget is the difference between the SLO target and the actual reliability.</a:t>
            </a:r>
          </a:p>
          <a:p>
            <a:pPr lvl="1"/>
            <a:r>
              <a:rPr lang="en-US" b="1" dirty="0"/>
              <a:t>Manage Error Budgets</a:t>
            </a:r>
            <a:r>
              <a:rPr lang="en-US" dirty="0"/>
              <a:t>: Use error budgets to guide decision-making. If the error budget is consumed, prioritize reliability improvements over new feature development.</a:t>
            </a:r>
          </a:p>
          <a:p>
            <a:pPr lvl="1"/>
            <a:r>
              <a:rPr lang="en-US" b="1" dirty="0"/>
              <a:t>Communicate Error Budgets</a:t>
            </a:r>
            <a:r>
              <a:rPr lang="en-US" dirty="0"/>
              <a:t>: Share error budget status with teams to align on priorities and drive focus on reliability improvements.</a:t>
            </a:r>
          </a:p>
          <a:p>
            <a:endParaRPr lang="en-US" dirty="0"/>
          </a:p>
        </p:txBody>
      </p:sp>
    </p:spTree>
    <p:extLst>
      <p:ext uri="{BB962C8B-B14F-4D97-AF65-F5344CB8AC3E}">
        <p14:creationId xmlns:p14="http://schemas.microsoft.com/office/powerpoint/2010/main" val="11936034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206299-3F70-F11C-AB97-ED61C0D2E77B}"/>
              </a:ext>
            </a:extLst>
          </p:cNvPr>
          <p:cNvSpPr>
            <a:spLocks noGrp="1"/>
          </p:cNvSpPr>
          <p:nvPr>
            <p:ph idx="1"/>
          </p:nvPr>
        </p:nvSpPr>
        <p:spPr>
          <a:xfrm>
            <a:off x="551330" y="265765"/>
            <a:ext cx="10515600" cy="6305363"/>
          </a:xfrm>
        </p:spPr>
        <p:txBody>
          <a:bodyPr>
            <a:normAutofit fontScale="62500" lnSpcReduction="20000"/>
          </a:bodyPr>
          <a:lstStyle/>
          <a:p>
            <a:r>
              <a:rPr lang="en-US" b="1" dirty="0"/>
              <a:t>Incident Management</a:t>
            </a:r>
          </a:p>
          <a:p>
            <a:pPr lvl="1"/>
            <a:r>
              <a:rPr lang="en-US" b="1" dirty="0"/>
              <a:t>Prepare Incident Response</a:t>
            </a:r>
            <a:r>
              <a:rPr lang="en-US" dirty="0"/>
              <a:t>: Develop and maintain runbooks and incident response plans. Ensure teams are trained to handle incidents effectively.</a:t>
            </a:r>
          </a:p>
          <a:p>
            <a:pPr lvl="1"/>
            <a:r>
              <a:rPr lang="en-US" b="1" dirty="0"/>
              <a:t>Incident Detection</a:t>
            </a:r>
            <a:r>
              <a:rPr lang="en-US" dirty="0"/>
              <a:t>: Use monitoring and alerting systems to detect and respond to incidents promptly.</a:t>
            </a:r>
          </a:p>
          <a:p>
            <a:pPr lvl="1"/>
            <a:r>
              <a:rPr lang="en-US" b="1" dirty="0"/>
              <a:t>Post-Incident Reviews</a:t>
            </a:r>
            <a:r>
              <a:rPr lang="en-US" dirty="0"/>
              <a:t>: Conduct blameless post-mortems to analyze incidents, identify root causes, and implement improvements to prevent recurrence.</a:t>
            </a:r>
          </a:p>
          <a:p>
            <a:r>
              <a:rPr lang="en-US" b="1" dirty="0"/>
              <a:t>Monitoring and Observability</a:t>
            </a:r>
          </a:p>
          <a:p>
            <a:pPr lvl="1"/>
            <a:r>
              <a:rPr lang="en-US" b="1" dirty="0"/>
              <a:t>Implement Monitoring</a:t>
            </a:r>
            <a:r>
              <a:rPr lang="en-US" dirty="0"/>
              <a:t>: Set up comprehensive monitoring systems to track metrics, logs, and traces. Ensure visibility into system performance and health.</a:t>
            </a:r>
          </a:p>
          <a:p>
            <a:pPr lvl="1"/>
            <a:r>
              <a:rPr lang="en-US" b="1" dirty="0"/>
              <a:t>Enhance Observability</a:t>
            </a:r>
            <a:r>
              <a:rPr lang="en-US" dirty="0"/>
              <a:t>: Use observability tools to gain deeper insights into system behavior and troubleshoot complex issues.</a:t>
            </a:r>
          </a:p>
          <a:p>
            <a:pPr lvl="1"/>
            <a:r>
              <a:rPr lang="en-US" b="1" dirty="0"/>
              <a:t>Alerting</a:t>
            </a:r>
            <a:r>
              <a:rPr lang="en-US" dirty="0"/>
              <a:t>: Configure alerts to notify teams of potential issues before they impact users. Ensure alerts are actionable and prioritize them effectively.</a:t>
            </a:r>
          </a:p>
          <a:p>
            <a:r>
              <a:rPr lang="en-US" b="1" dirty="0"/>
              <a:t>Capacity Planning and Management</a:t>
            </a:r>
          </a:p>
          <a:p>
            <a:pPr lvl="1"/>
            <a:r>
              <a:rPr lang="en-US" b="1" dirty="0"/>
              <a:t>Assess Capacity Needs</a:t>
            </a:r>
            <a:r>
              <a:rPr lang="en-US" dirty="0"/>
              <a:t>: Regularly evaluate current and future capacity requirements based on expected loads and growth.</a:t>
            </a:r>
          </a:p>
          <a:p>
            <a:pPr lvl="1"/>
            <a:r>
              <a:rPr lang="en-US" b="1" dirty="0"/>
              <a:t>Plan for Scalability</a:t>
            </a:r>
            <a:r>
              <a:rPr lang="en-US" dirty="0"/>
              <a:t>: Design systems to scale horizontally or vertically to handle increased demand.</a:t>
            </a:r>
          </a:p>
          <a:p>
            <a:pPr lvl="1"/>
            <a:r>
              <a:rPr lang="en-US" b="1" dirty="0"/>
              <a:t>Monitor Utilization</a:t>
            </a:r>
            <a:r>
              <a:rPr lang="en-US" dirty="0"/>
              <a:t>: Track resource usage and adjust capacity as needed to avoid performance degradation.</a:t>
            </a:r>
          </a:p>
          <a:p>
            <a:r>
              <a:rPr lang="en-US" b="1" dirty="0"/>
              <a:t>Automation</a:t>
            </a:r>
          </a:p>
          <a:p>
            <a:pPr lvl="1"/>
            <a:r>
              <a:rPr lang="en-US" b="1" dirty="0"/>
              <a:t>Automate Operations</a:t>
            </a:r>
            <a:r>
              <a:rPr lang="en-US" dirty="0"/>
              <a:t>: Implement automation for repetitive tasks such as deployments, scaling, and incident response. This reduces manual effort and minimizes errors.</a:t>
            </a:r>
          </a:p>
          <a:p>
            <a:pPr lvl="1"/>
            <a:r>
              <a:rPr lang="en-US" b="1" dirty="0"/>
              <a:t>Improve Efficiency</a:t>
            </a:r>
            <a:r>
              <a:rPr lang="en-US" dirty="0"/>
              <a:t>: Continuously seek opportunities to automate manual processes and improve operational efficiency.</a:t>
            </a:r>
          </a:p>
          <a:p>
            <a:r>
              <a:rPr lang="en-US" b="1" dirty="0"/>
              <a:t>Change Management</a:t>
            </a:r>
          </a:p>
          <a:p>
            <a:pPr lvl="1"/>
            <a:r>
              <a:rPr lang="en-US" b="1" dirty="0"/>
              <a:t>Change Approval</a:t>
            </a:r>
            <a:r>
              <a:rPr lang="en-US" dirty="0"/>
              <a:t>: Implement processes for reviewing and approving changes to minimize the risk of introducing issues.</a:t>
            </a:r>
          </a:p>
          <a:p>
            <a:pPr lvl="1"/>
            <a:r>
              <a:rPr lang="en-US" b="1" dirty="0"/>
              <a:t>Gradual Rollouts</a:t>
            </a:r>
            <a:r>
              <a:rPr lang="en-US" dirty="0"/>
              <a:t>: Use strategies such as canary releases or blue-green deployments to gradually introduce changes and monitor their impact.</a:t>
            </a:r>
          </a:p>
          <a:p>
            <a:pPr lvl="1"/>
            <a:r>
              <a:rPr lang="en-US" b="1" dirty="0"/>
              <a:t>Rollback Procedures</a:t>
            </a:r>
            <a:r>
              <a:rPr lang="en-US" dirty="0"/>
              <a:t>: Prepare and test rollback procedures to quickly revert changes if issues arise.</a:t>
            </a:r>
          </a:p>
          <a:p>
            <a:pPr lvl="1"/>
            <a:endParaRPr lang="en-US" dirty="0"/>
          </a:p>
          <a:p>
            <a:endParaRPr lang="en-US" dirty="0"/>
          </a:p>
        </p:txBody>
      </p:sp>
    </p:spTree>
    <p:extLst>
      <p:ext uri="{BB962C8B-B14F-4D97-AF65-F5344CB8AC3E}">
        <p14:creationId xmlns:p14="http://schemas.microsoft.com/office/powerpoint/2010/main" val="1597616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388482-10C6-76D8-15F2-45EA72664DE8}"/>
              </a:ext>
            </a:extLst>
          </p:cNvPr>
          <p:cNvSpPr>
            <a:spLocks noGrp="1"/>
          </p:cNvSpPr>
          <p:nvPr>
            <p:ph idx="1"/>
          </p:nvPr>
        </p:nvSpPr>
        <p:spPr>
          <a:xfrm>
            <a:off x="488576" y="917295"/>
            <a:ext cx="10515600" cy="5023410"/>
          </a:xfrm>
        </p:spPr>
        <p:txBody>
          <a:bodyPr>
            <a:normAutofit fontScale="92500" lnSpcReduction="10000"/>
          </a:bodyPr>
          <a:lstStyle/>
          <a:p>
            <a:r>
              <a:rPr lang="en-US" b="1" dirty="0"/>
              <a:t>Capacity and Performance Testing</a:t>
            </a:r>
          </a:p>
          <a:p>
            <a:pPr lvl="1"/>
            <a:r>
              <a:rPr lang="en-US" b="1" dirty="0"/>
              <a:t>Conduct Load Testing</a:t>
            </a:r>
            <a:r>
              <a:rPr lang="en-US" dirty="0"/>
              <a:t>: Perform load and stress testing to validate system performance under different conditions and loads.</a:t>
            </a:r>
          </a:p>
          <a:p>
            <a:pPr lvl="1"/>
            <a:r>
              <a:rPr lang="en-US" b="1" dirty="0"/>
              <a:t>Simulate Failures</a:t>
            </a:r>
            <a:r>
              <a:rPr lang="en-US" dirty="0"/>
              <a:t>: Test how systems handle failures and recover from them to ensure resilience and reliability.</a:t>
            </a:r>
          </a:p>
          <a:p>
            <a:r>
              <a:rPr lang="en-US" b="1" dirty="0"/>
              <a:t>Documentation and Knowledge Sharing</a:t>
            </a:r>
          </a:p>
          <a:p>
            <a:pPr lvl="1"/>
            <a:r>
              <a:rPr lang="en-US" b="1" dirty="0"/>
              <a:t>Document Processes</a:t>
            </a:r>
            <a:r>
              <a:rPr lang="en-US" dirty="0"/>
              <a:t>: Maintain up-to-date documentation for processes, runbooks, and incident management procedures.</a:t>
            </a:r>
          </a:p>
          <a:p>
            <a:pPr lvl="1"/>
            <a:r>
              <a:rPr lang="en-US" b="1" dirty="0"/>
              <a:t>Share Knowledge</a:t>
            </a:r>
            <a:r>
              <a:rPr lang="en-US" dirty="0"/>
              <a:t>: Foster a culture of knowledge sharing and continuous learning. Share insights from incidents and improvements with the team.</a:t>
            </a:r>
          </a:p>
          <a:p>
            <a:r>
              <a:rPr lang="en-US" b="1" dirty="0"/>
              <a:t>Blameless Culture</a:t>
            </a:r>
          </a:p>
          <a:p>
            <a:pPr lvl="1"/>
            <a:r>
              <a:rPr lang="en-US" b="1" dirty="0"/>
              <a:t>Promote Learning</a:t>
            </a:r>
            <a:r>
              <a:rPr lang="en-US" dirty="0"/>
              <a:t>: Encourage a blameless approach to incident analysis and continuous improvement. Focus on learning and improving systems and processes.</a:t>
            </a:r>
          </a:p>
          <a:p>
            <a:pPr lvl="1"/>
            <a:r>
              <a:rPr lang="en-US" b="1" dirty="0"/>
              <a:t>Foster Collaboration</a:t>
            </a:r>
            <a:r>
              <a:rPr lang="en-US" dirty="0"/>
              <a:t>: Promote teamwork and collaboration across engineering, operations, and other teams to address issues effectively and improve reliability.</a:t>
            </a:r>
          </a:p>
          <a:p>
            <a:endParaRPr lang="en-US" dirty="0"/>
          </a:p>
        </p:txBody>
      </p:sp>
    </p:spTree>
    <p:extLst>
      <p:ext uri="{BB962C8B-B14F-4D97-AF65-F5344CB8AC3E}">
        <p14:creationId xmlns:p14="http://schemas.microsoft.com/office/powerpoint/2010/main" val="36139226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0F6BC-6CB8-0D59-BE19-3F8CC75F189D}"/>
              </a:ext>
            </a:extLst>
          </p:cNvPr>
          <p:cNvSpPr>
            <a:spLocks noGrp="1"/>
          </p:cNvSpPr>
          <p:nvPr>
            <p:ph type="title"/>
          </p:nvPr>
        </p:nvSpPr>
        <p:spPr>
          <a:xfrm>
            <a:off x="838200" y="2480795"/>
            <a:ext cx="10515600" cy="1325563"/>
          </a:xfrm>
        </p:spPr>
        <p:txBody>
          <a:bodyPr/>
          <a:lstStyle/>
          <a:p>
            <a:pPr algn="ctr"/>
            <a:r>
              <a:rPr lang="en-US" dirty="0"/>
              <a:t>Thank You</a:t>
            </a:r>
          </a:p>
        </p:txBody>
      </p:sp>
    </p:spTree>
    <p:extLst>
      <p:ext uri="{BB962C8B-B14F-4D97-AF65-F5344CB8AC3E}">
        <p14:creationId xmlns:p14="http://schemas.microsoft.com/office/powerpoint/2010/main" val="3294231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62A267-AF34-7FDD-97D8-7A727C227790}"/>
              </a:ext>
            </a:extLst>
          </p:cNvPr>
          <p:cNvSpPr>
            <a:spLocks noGrp="1"/>
          </p:cNvSpPr>
          <p:nvPr>
            <p:ph idx="1"/>
          </p:nvPr>
        </p:nvSpPr>
        <p:spPr>
          <a:xfrm>
            <a:off x="838200" y="430306"/>
            <a:ext cx="10515600" cy="6610163"/>
          </a:xfrm>
        </p:spPr>
        <p:txBody>
          <a:bodyPr>
            <a:noAutofit/>
          </a:bodyPr>
          <a:lstStyle/>
          <a:p>
            <a:pPr lvl="1"/>
            <a:r>
              <a:rPr lang="en-US" sz="2800" b="1" dirty="0"/>
              <a:t>System Design</a:t>
            </a:r>
            <a:endParaRPr lang="en-US" sz="2800" dirty="0"/>
          </a:p>
          <a:p>
            <a:pPr lvl="2"/>
            <a:r>
              <a:rPr lang="en-US" sz="2400" b="1" dirty="0"/>
              <a:t>Objective</a:t>
            </a:r>
            <a:r>
              <a:rPr lang="en-US" sz="2400" dirty="0"/>
              <a:t>: Design the overall architecture of the software system based on the requirements gathered.</a:t>
            </a:r>
          </a:p>
          <a:p>
            <a:pPr lvl="2"/>
            <a:r>
              <a:rPr lang="en-US" sz="2800" b="1" dirty="0"/>
              <a:t>Activities</a:t>
            </a:r>
            <a:r>
              <a:rPr lang="en-US" sz="2800" dirty="0"/>
              <a:t>: High-level system design, low-level design, data models, and interface designs.</a:t>
            </a:r>
          </a:p>
          <a:p>
            <a:pPr lvl="1"/>
            <a:r>
              <a:rPr lang="en-US" b="1" dirty="0"/>
              <a:t>Implementation (Coding)</a:t>
            </a:r>
            <a:endParaRPr lang="en-US" dirty="0"/>
          </a:p>
          <a:p>
            <a:pPr lvl="2"/>
            <a:r>
              <a:rPr lang="en-US" sz="2400" b="1" dirty="0"/>
              <a:t>Objective</a:t>
            </a:r>
            <a:r>
              <a:rPr lang="en-US" sz="2400" dirty="0"/>
              <a:t>: Convert the system design into source code.</a:t>
            </a:r>
          </a:p>
          <a:p>
            <a:pPr lvl="2"/>
            <a:r>
              <a:rPr lang="en-US" sz="2800" b="1" dirty="0"/>
              <a:t>Activities</a:t>
            </a:r>
            <a:r>
              <a:rPr lang="en-US" sz="2800" dirty="0"/>
              <a:t>: Development of software components, integration of modules, and code testing.</a:t>
            </a:r>
          </a:p>
          <a:p>
            <a:pPr lvl="1"/>
            <a:r>
              <a:rPr lang="en-US" b="1" dirty="0"/>
              <a:t>Integration and Testing</a:t>
            </a:r>
            <a:endParaRPr lang="en-US" dirty="0"/>
          </a:p>
          <a:p>
            <a:pPr lvl="2"/>
            <a:r>
              <a:rPr lang="en-US" sz="2400" b="1" dirty="0"/>
              <a:t>Objective</a:t>
            </a:r>
            <a:r>
              <a:rPr lang="en-US" sz="2400" dirty="0"/>
              <a:t>: Verify that the entire system works as intended.</a:t>
            </a:r>
          </a:p>
          <a:p>
            <a:pPr lvl="2"/>
            <a:r>
              <a:rPr lang="en-US" sz="2800" b="1" dirty="0"/>
              <a:t>Activities</a:t>
            </a:r>
            <a:r>
              <a:rPr lang="en-US" sz="2800" dirty="0"/>
              <a:t>: Unit testing, integration testing, system testing, and bug fixing.</a:t>
            </a:r>
          </a:p>
          <a:p>
            <a:pPr lvl="1"/>
            <a:endParaRPr lang="en-US" sz="2800" dirty="0"/>
          </a:p>
          <a:p>
            <a:endParaRPr lang="en-US" dirty="0"/>
          </a:p>
          <a:p>
            <a:endParaRPr lang="en-US" dirty="0"/>
          </a:p>
        </p:txBody>
      </p:sp>
    </p:spTree>
    <p:extLst>
      <p:ext uri="{BB962C8B-B14F-4D97-AF65-F5344CB8AC3E}">
        <p14:creationId xmlns:p14="http://schemas.microsoft.com/office/powerpoint/2010/main" val="1714088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639E60-1EDB-4E7C-3108-8384CFCD9964}"/>
              </a:ext>
            </a:extLst>
          </p:cNvPr>
          <p:cNvSpPr>
            <a:spLocks noGrp="1"/>
          </p:cNvSpPr>
          <p:nvPr>
            <p:ph idx="1"/>
          </p:nvPr>
        </p:nvSpPr>
        <p:spPr>
          <a:xfrm>
            <a:off x="838200" y="803649"/>
            <a:ext cx="10515600" cy="4351338"/>
          </a:xfrm>
        </p:spPr>
        <p:txBody>
          <a:bodyPr/>
          <a:lstStyle/>
          <a:p>
            <a:pPr lvl="1"/>
            <a:r>
              <a:rPr lang="en-US" b="1" dirty="0"/>
              <a:t>Deployment</a:t>
            </a:r>
            <a:endParaRPr lang="en-US" dirty="0"/>
          </a:p>
          <a:p>
            <a:pPr lvl="2"/>
            <a:r>
              <a:rPr lang="en-US" sz="2400" b="1" dirty="0"/>
              <a:t>Objective</a:t>
            </a:r>
            <a:r>
              <a:rPr lang="en-US" sz="2400" dirty="0"/>
              <a:t>: Deploy the software to the production environment where it becomes accessible to users.</a:t>
            </a:r>
          </a:p>
          <a:p>
            <a:pPr lvl="2"/>
            <a:r>
              <a:rPr lang="en-US" sz="2800" b="1" dirty="0"/>
              <a:t>Activities</a:t>
            </a:r>
            <a:r>
              <a:rPr lang="en-US" sz="2800" dirty="0"/>
              <a:t>: System installation, user training, and deployment into the live environment.</a:t>
            </a:r>
          </a:p>
          <a:p>
            <a:pPr lvl="1"/>
            <a:r>
              <a:rPr lang="en-US" b="1" dirty="0"/>
              <a:t>Maintenance</a:t>
            </a:r>
            <a:endParaRPr lang="en-US" dirty="0"/>
          </a:p>
          <a:p>
            <a:pPr lvl="2"/>
            <a:r>
              <a:rPr lang="en-US" sz="2400" b="1" dirty="0"/>
              <a:t>Objective</a:t>
            </a:r>
            <a:r>
              <a:rPr lang="en-US" sz="2400" dirty="0"/>
              <a:t>: Provide ongoing support and make necessary updates after the software is deployed.</a:t>
            </a:r>
          </a:p>
          <a:p>
            <a:pPr lvl="2"/>
            <a:r>
              <a:rPr lang="en-US" sz="2800" b="1" dirty="0"/>
              <a:t>Activities</a:t>
            </a:r>
            <a:r>
              <a:rPr lang="en-US" sz="2800" dirty="0"/>
              <a:t>: Bug fixes, updates, and enhancements to ensure the system continues to meet user needs.</a:t>
            </a:r>
            <a:endParaRPr lang="en-US" dirty="0"/>
          </a:p>
        </p:txBody>
      </p:sp>
    </p:spTree>
    <p:extLst>
      <p:ext uri="{BB962C8B-B14F-4D97-AF65-F5344CB8AC3E}">
        <p14:creationId xmlns:p14="http://schemas.microsoft.com/office/powerpoint/2010/main" val="4253438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54117-0F2B-C51D-CBD2-36E17C30F51C}"/>
              </a:ext>
            </a:extLst>
          </p:cNvPr>
          <p:cNvSpPr>
            <a:spLocks noGrp="1"/>
          </p:cNvSpPr>
          <p:nvPr>
            <p:ph type="title"/>
          </p:nvPr>
        </p:nvSpPr>
        <p:spPr>
          <a:xfrm>
            <a:off x="838200" y="365126"/>
            <a:ext cx="10515600" cy="818216"/>
          </a:xfrm>
        </p:spPr>
        <p:txBody>
          <a:bodyPr>
            <a:normAutofit fontScale="90000"/>
          </a:bodyPr>
          <a:lstStyle/>
          <a:p>
            <a:br>
              <a:rPr lang="en-US" b="1" dirty="0"/>
            </a:br>
            <a:r>
              <a:rPr lang="en-US" b="1" dirty="0"/>
              <a:t>Characteristics of the Waterfall Model</a:t>
            </a:r>
            <a:br>
              <a:rPr lang="en-US" b="1" dirty="0"/>
            </a:br>
            <a:endParaRPr lang="en-US" dirty="0"/>
          </a:p>
        </p:txBody>
      </p:sp>
      <p:sp>
        <p:nvSpPr>
          <p:cNvPr id="3" name="Content Placeholder 2">
            <a:extLst>
              <a:ext uri="{FF2B5EF4-FFF2-40B4-BE49-F238E27FC236}">
                <a16:creationId xmlns:a16="http://schemas.microsoft.com/office/drawing/2014/main" id="{A1189F07-511E-7F99-D250-84AC6BE263F0}"/>
              </a:ext>
            </a:extLst>
          </p:cNvPr>
          <p:cNvSpPr>
            <a:spLocks noGrp="1"/>
          </p:cNvSpPr>
          <p:nvPr>
            <p:ph idx="1"/>
          </p:nvPr>
        </p:nvSpPr>
        <p:spPr/>
        <p:txBody>
          <a:bodyPr>
            <a:normAutofit/>
          </a:bodyPr>
          <a:lstStyle/>
          <a:p>
            <a:pPr>
              <a:buFont typeface="Arial" panose="020B0604020202020204" pitchFamily="34" charset="0"/>
              <a:buChar char="•"/>
            </a:pPr>
            <a:r>
              <a:rPr lang="en-US" b="1" dirty="0"/>
              <a:t>Sequential Process</a:t>
            </a:r>
            <a:r>
              <a:rPr lang="en-US" dirty="0"/>
              <a:t>: Each phase must be completed before the next phase begins, with no overlap between phases.</a:t>
            </a:r>
          </a:p>
          <a:p>
            <a:pPr>
              <a:buFont typeface="Arial" panose="020B0604020202020204" pitchFamily="34" charset="0"/>
              <a:buChar char="•"/>
            </a:pPr>
            <a:r>
              <a:rPr lang="en-US" b="1" dirty="0"/>
              <a:t>Documentation</a:t>
            </a:r>
            <a:r>
              <a:rPr lang="en-US" dirty="0"/>
              <a:t>: Extensive documentation is required for each phase, especially during the requirements and design stages.</a:t>
            </a:r>
          </a:p>
          <a:p>
            <a:pPr>
              <a:buFont typeface="Arial" panose="020B0604020202020204" pitchFamily="34" charset="0"/>
              <a:buChar char="•"/>
            </a:pPr>
            <a:r>
              <a:rPr lang="en-US" b="1" dirty="0"/>
              <a:t>Inflexibility to Changes</a:t>
            </a:r>
            <a:r>
              <a:rPr lang="en-US" dirty="0"/>
              <a:t>: Once a phase is completed, going back to make changes is difficult and costly. This makes it important to have clearly defined and unchanging requirements from the start.</a:t>
            </a:r>
          </a:p>
          <a:p>
            <a:pPr>
              <a:buFont typeface="Arial" panose="020B0604020202020204" pitchFamily="34" charset="0"/>
              <a:buChar char="•"/>
            </a:pPr>
            <a:r>
              <a:rPr lang="en-US" b="1" dirty="0"/>
              <a:t>Simple and Easy to Understand</a:t>
            </a:r>
            <a:r>
              <a:rPr lang="en-US" dirty="0"/>
              <a:t>: The linear approach makes it easy to manage and understand, especially for smaller projects with well-defined requirements.</a:t>
            </a:r>
          </a:p>
          <a:p>
            <a:endParaRPr lang="en-US" dirty="0"/>
          </a:p>
        </p:txBody>
      </p:sp>
    </p:spTree>
    <p:extLst>
      <p:ext uri="{BB962C8B-B14F-4D97-AF65-F5344CB8AC3E}">
        <p14:creationId xmlns:p14="http://schemas.microsoft.com/office/powerpoint/2010/main" val="3682344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6404</Words>
  <Application>Microsoft Office PowerPoint</Application>
  <PresentationFormat>Widescreen</PresentationFormat>
  <Paragraphs>377</Paragraphs>
  <Slides>68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68</vt:i4>
      </vt:variant>
    </vt:vector>
  </HeadingPairs>
  <TitlesOfParts>
    <vt:vector size="72" baseType="lpstr">
      <vt:lpstr>Arial</vt:lpstr>
      <vt:lpstr>Calibri</vt:lpstr>
      <vt:lpstr>Calibri Light</vt:lpstr>
      <vt:lpstr>Office Theme</vt:lpstr>
      <vt:lpstr>Site Reliability Engineer (SRE)</vt:lpstr>
      <vt:lpstr>Software Development LifeCycle</vt:lpstr>
      <vt:lpstr>PowerPoint Presentation</vt:lpstr>
      <vt:lpstr>PowerPoint Presentation</vt:lpstr>
      <vt:lpstr>PowerPoint Presentation</vt:lpstr>
      <vt:lpstr>Waterfall Model</vt:lpstr>
      <vt:lpstr>PowerPoint Presentation</vt:lpstr>
      <vt:lpstr>PowerPoint Presentation</vt:lpstr>
      <vt:lpstr> Characteristics of the Waterfall Model </vt:lpstr>
      <vt:lpstr>PowerPoint Presentation</vt:lpstr>
      <vt:lpstr> Advantages of the Waterfall Model </vt:lpstr>
      <vt:lpstr> Disadvantages of the Waterfall Model </vt:lpstr>
      <vt:lpstr>Agile Model</vt:lpstr>
      <vt:lpstr> Key Principles of Agile (Based on the Agile Manifesto) </vt:lpstr>
      <vt:lpstr> Phases of Agile Development </vt:lpstr>
      <vt:lpstr>PowerPoint Presentation</vt:lpstr>
      <vt:lpstr> Advantages of Agile Model </vt:lpstr>
      <vt:lpstr> Disadvantages of Agile Model </vt:lpstr>
      <vt:lpstr>Agile vs Waterfall Model</vt:lpstr>
      <vt:lpstr>PowerPoint Presentation</vt:lpstr>
      <vt:lpstr>Devops</vt:lpstr>
      <vt:lpstr> Key Principles of DevOps </vt:lpstr>
      <vt:lpstr>PowerPoint Presentation</vt:lpstr>
      <vt:lpstr>PowerPoint Presentation</vt:lpstr>
      <vt:lpstr> Benefits of DevOps </vt:lpstr>
      <vt:lpstr>What is SRE?</vt:lpstr>
      <vt:lpstr>PowerPoint Presentation</vt:lpstr>
      <vt:lpstr> Key Concepts of SRE </vt:lpstr>
      <vt:lpstr>Roles and Responsibilities of SRE </vt:lpstr>
      <vt:lpstr>Devops VS SRE</vt:lpstr>
      <vt:lpstr>PowerPoint Presentation</vt:lpstr>
      <vt:lpstr>SRE Technology Stack</vt:lpstr>
      <vt:lpstr>PowerPoint Presentation</vt:lpstr>
      <vt:lpstr>PowerPoint Presentation</vt:lpstr>
      <vt:lpstr>Key Terminologies:-</vt:lpstr>
      <vt:lpstr>PowerPoint Presentation</vt:lpstr>
      <vt:lpstr>PowerPoint Presentation</vt:lpstr>
      <vt:lpstr>PowerPoint Presentation</vt:lpstr>
      <vt:lpstr>PowerPoint Presentation</vt:lpstr>
      <vt:lpstr>PowerPoint Presentation</vt:lpstr>
      <vt:lpstr> MTBF (Mean Time Between Failures) –  </vt:lpstr>
      <vt:lpstr> How These Metrics Relate to Each Other </vt:lpstr>
      <vt:lpstr> Example Scenario </vt:lpstr>
      <vt:lpstr>PowerPoint Presentation</vt:lpstr>
      <vt:lpstr>PowerPoint Presentation</vt:lpstr>
      <vt:lpstr>SLI (Service Level Indicators)</vt:lpstr>
      <vt:lpstr>PowerPoint Presentation</vt:lpstr>
      <vt:lpstr>SLO (Service Level Objective)</vt:lpstr>
      <vt:lpstr>PowerPoint Presentation</vt:lpstr>
      <vt:lpstr>SLA (Service Level Aggrements)</vt:lpstr>
      <vt:lpstr>PowerPoint Presentation</vt:lpstr>
      <vt:lpstr> Relationship Between SLI, SLO, and SLA </vt:lpstr>
      <vt:lpstr> Example Scenario </vt:lpstr>
      <vt:lpstr>Risk and Error Budgeting</vt:lpstr>
      <vt:lpstr>PowerPoint Presentation</vt:lpstr>
      <vt:lpstr> Risk Management in SRE </vt:lpstr>
      <vt:lpstr>PowerPoint Presentation</vt:lpstr>
      <vt:lpstr> Error Budgeting </vt:lpstr>
      <vt:lpstr> Example Scenario </vt:lpstr>
      <vt:lpstr>PowerPoint Presentation</vt:lpstr>
      <vt:lpstr>Toil</vt:lpstr>
      <vt:lpstr> Example of Toil Budgeting in Practice: </vt:lpstr>
      <vt:lpstr>SRE Principles</vt:lpstr>
      <vt:lpstr>PowerPoint Presentation</vt:lpstr>
      <vt:lpstr>SRE Practices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Vivek .</dc:creator>
  <cp:lastModifiedBy>Vivek .</cp:lastModifiedBy>
  <cp:revision>73</cp:revision>
  <dcterms:created xsi:type="dcterms:W3CDTF">2024-09-01T22:04:33Z</dcterms:created>
  <dcterms:modified xsi:type="dcterms:W3CDTF">2024-09-04T00:37:00Z</dcterms:modified>
</cp:coreProperties>
</file>