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2" r:id="rId3"/>
    <p:sldId id="330"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331" r:id="rId22"/>
    <p:sldId id="281" r:id="rId23"/>
    <p:sldId id="282" r:id="rId24"/>
    <p:sldId id="332" r:id="rId25"/>
    <p:sldId id="283" r:id="rId26"/>
    <p:sldId id="284" r:id="rId27"/>
    <p:sldId id="285" r:id="rId28"/>
    <p:sldId id="280" r:id="rId29"/>
    <p:sldId id="286" r:id="rId30"/>
    <p:sldId id="287" r:id="rId31"/>
    <p:sldId id="288" r:id="rId32"/>
    <p:sldId id="289" r:id="rId33"/>
    <p:sldId id="335" r:id="rId34"/>
    <p:sldId id="290" r:id="rId35"/>
    <p:sldId id="291" r:id="rId36"/>
    <p:sldId id="292" r:id="rId37"/>
    <p:sldId id="336" r:id="rId38"/>
    <p:sldId id="293" r:id="rId39"/>
    <p:sldId id="294" r:id="rId40"/>
    <p:sldId id="334" r:id="rId41"/>
    <p:sldId id="295" r:id="rId42"/>
    <p:sldId id="296" r:id="rId43"/>
    <p:sldId id="297" r:id="rId44"/>
    <p:sldId id="298" r:id="rId45"/>
    <p:sldId id="299" r:id="rId46"/>
    <p:sldId id="300" r:id="rId47"/>
    <p:sldId id="333" r:id="rId48"/>
    <p:sldId id="337" r:id="rId49"/>
    <p:sldId id="302" r:id="rId50"/>
    <p:sldId id="303" r:id="rId51"/>
    <p:sldId id="338" r:id="rId52"/>
    <p:sldId id="304" r:id="rId53"/>
    <p:sldId id="305" r:id="rId54"/>
    <p:sldId id="339" r:id="rId55"/>
    <p:sldId id="306" r:id="rId56"/>
    <p:sldId id="307" r:id="rId57"/>
    <p:sldId id="308" r:id="rId58"/>
    <p:sldId id="309" r:id="rId59"/>
    <p:sldId id="350" r:id="rId60"/>
    <p:sldId id="310" r:id="rId61"/>
    <p:sldId id="311" r:id="rId62"/>
    <p:sldId id="340" r:id="rId63"/>
    <p:sldId id="312" r:id="rId64"/>
    <p:sldId id="313" r:id="rId65"/>
    <p:sldId id="314" r:id="rId66"/>
    <p:sldId id="315" r:id="rId67"/>
    <p:sldId id="341" r:id="rId68"/>
    <p:sldId id="316" r:id="rId69"/>
    <p:sldId id="342" r:id="rId70"/>
    <p:sldId id="317" r:id="rId71"/>
    <p:sldId id="318" r:id="rId72"/>
    <p:sldId id="319" r:id="rId73"/>
    <p:sldId id="320" r:id="rId74"/>
    <p:sldId id="343" r:id="rId75"/>
    <p:sldId id="321" r:id="rId76"/>
    <p:sldId id="322" r:id="rId77"/>
    <p:sldId id="323" r:id="rId78"/>
    <p:sldId id="324" r:id="rId79"/>
    <p:sldId id="326" r:id="rId80"/>
    <p:sldId id="327" r:id="rId81"/>
    <p:sldId id="346" r:id="rId82"/>
    <p:sldId id="328" r:id="rId83"/>
    <p:sldId id="347" r:id="rId84"/>
    <p:sldId id="348" r:id="rId85"/>
    <p:sldId id="349"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1D7FB6-8B7F-4B52-AA55-C6774C1F2C5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61CE4-7E67-498E-B18A-282217F8B4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7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D7FB6-8B7F-4B52-AA55-C6774C1F2C5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420113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D7FB6-8B7F-4B52-AA55-C6774C1F2C5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61CE4-7E67-498E-B18A-282217F8B4A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39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D7FB6-8B7F-4B52-AA55-C6774C1F2C5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207320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D7FB6-8B7F-4B52-AA55-C6774C1F2C5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61CE4-7E67-498E-B18A-282217F8B4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02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D7FB6-8B7F-4B52-AA55-C6774C1F2C5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190675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D7FB6-8B7F-4B52-AA55-C6774C1F2C57}"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356722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D7FB6-8B7F-4B52-AA55-C6774C1F2C57}"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322328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D7FB6-8B7F-4B52-AA55-C6774C1F2C57}"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298538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1D7FB6-8B7F-4B52-AA55-C6774C1F2C5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61CE4-7E67-498E-B18A-282217F8B4A6}" type="slidenum">
              <a:rPr lang="en-US" smtClean="0"/>
              <a:t>‹#›</a:t>
            </a:fld>
            <a:endParaRPr lang="en-US"/>
          </a:p>
        </p:txBody>
      </p:sp>
    </p:spTree>
    <p:extLst>
      <p:ext uri="{BB962C8B-B14F-4D97-AF65-F5344CB8AC3E}">
        <p14:creationId xmlns:p14="http://schemas.microsoft.com/office/powerpoint/2010/main" val="110248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1D7FB6-8B7F-4B52-AA55-C6774C1F2C5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61CE4-7E67-498E-B18A-282217F8B4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83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1D7FB6-8B7F-4B52-AA55-C6774C1F2C57}" type="datetimeFigureOut">
              <a:rPr lang="en-US" smtClean="0"/>
              <a:t>9/5/2024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161CE4-7E67-498E-B18A-282217F8B4A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39294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5.webp"/><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6395-B221-F3D8-C3FB-2A1A6F1FBDDF}"/>
              </a:ext>
            </a:extLst>
          </p:cNvPr>
          <p:cNvSpPr>
            <a:spLocks noGrp="1"/>
          </p:cNvSpPr>
          <p:nvPr>
            <p:ph type="ctrTitle"/>
          </p:nvPr>
        </p:nvSpPr>
        <p:spPr/>
        <p:txBody>
          <a:bodyPr/>
          <a:lstStyle/>
          <a:p>
            <a:r>
              <a:rPr lang="en-US" dirty="0"/>
              <a:t>Observability &amp; Chaos Engineering</a:t>
            </a:r>
          </a:p>
        </p:txBody>
      </p:sp>
      <p:sp>
        <p:nvSpPr>
          <p:cNvPr id="3" name="Subtitle 2">
            <a:extLst>
              <a:ext uri="{FF2B5EF4-FFF2-40B4-BE49-F238E27FC236}">
                <a16:creationId xmlns:a16="http://schemas.microsoft.com/office/drawing/2014/main" id="{9C9229BD-8EE5-B6A6-D347-05F59BC54598}"/>
              </a:ext>
            </a:extLst>
          </p:cNvPr>
          <p:cNvSpPr>
            <a:spLocks noGrp="1"/>
          </p:cNvSpPr>
          <p:nvPr>
            <p:ph type="subTitle" idx="1"/>
          </p:nvPr>
        </p:nvSpPr>
        <p:spPr/>
        <p:txBody>
          <a:bodyPr/>
          <a:lstStyle/>
          <a:p>
            <a:r>
              <a:rPr lang="en-US" dirty="0"/>
              <a:t>By</a:t>
            </a:r>
          </a:p>
          <a:p>
            <a:r>
              <a:rPr lang="en-US" dirty="0"/>
              <a:t>Vivek Arora</a:t>
            </a:r>
          </a:p>
        </p:txBody>
      </p:sp>
    </p:spTree>
    <p:extLst>
      <p:ext uri="{BB962C8B-B14F-4D97-AF65-F5344CB8AC3E}">
        <p14:creationId xmlns:p14="http://schemas.microsoft.com/office/powerpoint/2010/main" val="20740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6AD15-B4EE-D3F7-E7CE-3AE547517453}"/>
              </a:ext>
            </a:extLst>
          </p:cNvPr>
          <p:cNvSpPr>
            <a:spLocks noGrp="1"/>
          </p:cNvSpPr>
          <p:nvPr>
            <p:ph idx="1"/>
          </p:nvPr>
        </p:nvSpPr>
        <p:spPr>
          <a:xfrm>
            <a:off x="838200" y="305048"/>
            <a:ext cx="10515600" cy="6208767"/>
          </a:xfrm>
        </p:spPr>
        <p:txBody>
          <a:bodyPr>
            <a:normAutofit/>
          </a:bodyPr>
          <a:lstStyle/>
          <a:p>
            <a:r>
              <a:rPr lang="en-US" b="1" dirty="0"/>
              <a:t>3. Set Monitoring Frequency</a:t>
            </a:r>
          </a:p>
          <a:p>
            <a:pPr lvl="1"/>
            <a:r>
              <a:rPr lang="en-US" b="1" dirty="0"/>
              <a:t>Real-Time vs. Periodic</a:t>
            </a:r>
            <a:r>
              <a:rPr lang="en-US" dirty="0"/>
              <a:t>: Decide on the frequency of monitoring. Some systems may require real-time monitoring, while others might only need periodic checks (e.g., daily, weekly).</a:t>
            </a:r>
          </a:p>
          <a:p>
            <a:pPr lvl="1"/>
            <a:r>
              <a:rPr lang="en-US" b="1" dirty="0"/>
              <a:t>Critical vs. Non-Critical</a:t>
            </a:r>
            <a:r>
              <a:rPr lang="en-US" dirty="0"/>
              <a:t>: Prioritize critical systems for more frequent monitoring and less critical ones for less frequent monitoring.</a:t>
            </a:r>
          </a:p>
          <a:p>
            <a:pPr lvl="1"/>
            <a:endParaRPr lang="en-US" dirty="0"/>
          </a:p>
          <a:p>
            <a:r>
              <a:rPr lang="en-US" b="1" dirty="0"/>
              <a:t>4. Choose Monitoring Tools</a:t>
            </a:r>
          </a:p>
          <a:p>
            <a:pPr lvl="1"/>
            <a:r>
              <a:rPr lang="en-US" b="1" dirty="0"/>
              <a:t>Tool Selection</a:t>
            </a:r>
            <a:r>
              <a:rPr lang="en-US" dirty="0"/>
              <a:t>: Select appropriate monitoring tools that can track the metrics you've identified. Popular tools include Nagios, Prometheus, Grafana, Datadog, and others depending on your specific needs.</a:t>
            </a:r>
          </a:p>
          <a:p>
            <a:pPr lvl="1"/>
            <a:r>
              <a:rPr lang="en-US" b="1" dirty="0"/>
              <a:t>Integration</a:t>
            </a:r>
            <a:r>
              <a:rPr lang="en-US" dirty="0"/>
              <a:t>: Ensure that the tools can integrate with your existing infrastructure and processes.</a:t>
            </a:r>
          </a:p>
          <a:p>
            <a:pPr lvl="1"/>
            <a:endParaRPr lang="en-US" dirty="0"/>
          </a:p>
          <a:p>
            <a:r>
              <a:rPr lang="en-US" b="1" dirty="0"/>
              <a:t>5. Establish Baselines and Thresholds</a:t>
            </a:r>
          </a:p>
          <a:p>
            <a:pPr lvl="1"/>
            <a:r>
              <a:rPr lang="en-US" b="1" dirty="0"/>
              <a:t>Baseline Metrics</a:t>
            </a:r>
            <a:r>
              <a:rPr lang="en-US" dirty="0"/>
              <a:t>: Establish baseline performance metrics to understand what normal operation looks like.</a:t>
            </a:r>
          </a:p>
          <a:p>
            <a:pPr lvl="1"/>
            <a:r>
              <a:rPr lang="en-US" b="1" dirty="0"/>
              <a:t>Alert Thresholds</a:t>
            </a:r>
            <a:r>
              <a:rPr lang="en-US" dirty="0"/>
              <a:t>: Define thresholds for each metric that, when exceeded, will trigger alerts. For example, setting a CPU utilization threshold at 80% might trigger an alert if crossed.</a:t>
            </a:r>
          </a:p>
          <a:p>
            <a:endParaRPr lang="en-US" dirty="0"/>
          </a:p>
        </p:txBody>
      </p:sp>
    </p:spTree>
    <p:extLst>
      <p:ext uri="{BB962C8B-B14F-4D97-AF65-F5344CB8AC3E}">
        <p14:creationId xmlns:p14="http://schemas.microsoft.com/office/powerpoint/2010/main" val="421992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DBFCB-F110-FFCE-42B8-A1FFCB449337}"/>
              </a:ext>
            </a:extLst>
          </p:cNvPr>
          <p:cNvSpPr>
            <a:spLocks noGrp="1"/>
          </p:cNvSpPr>
          <p:nvPr>
            <p:ph idx="1"/>
          </p:nvPr>
        </p:nvSpPr>
        <p:spPr>
          <a:xfrm>
            <a:off x="714910" y="202308"/>
            <a:ext cx="10515600" cy="6311508"/>
          </a:xfrm>
        </p:spPr>
        <p:txBody>
          <a:bodyPr>
            <a:normAutofit/>
          </a:bodyPr>
          <a:lstStyle/>
          <a:p>
            <a:r>
              <a:rPr lang="en-US" b="1" dirty="0"/>
              <a:t>6. Define Alerting and Escalation Procedures</a:t>
            </a:r>
          </a:p>
          <a:p>
            <a:pPr lvl="1"/>
            <a:r>
              <a:rPr lang="en-US" b="1" dirty="0"/>
              <a:t>Alert Mechanisms</a:t>
            </a:r>
            <a:r>
              <a:rPr lang="en-US" dirty="0"/>
              <a:t>: Determine how alerts will be communicated (e.g., email, SMS, dashboards) and to whom.</a:t>
            </a:r>
          </a:p>
          <a:p>
            <a:pPr lvl="1"/>
            <a:r>
              <a:rPr lang="en-US" b="1" dirty="0"/>
              <a:t>Escalation Path</a:t>
            </a:r>
            <a:r>
              <a:rPr lang="en-US" dirty="0"/>
              <a:t>: Establish an escalation procedure for critical alerts, detailing who should be notified and what steps should be taken.</a:t>
            </a:r>
          </a:p>
          <a:p>
            <a:r>
              <a:rPr lang="en-US" b="1" dirty="0"/>
              <a:t>7. Documentation and Reporting</a:t>
            </a:r>
          </a:p>
          <a:p>
            <a:pPr lvl="1"/>
            <a:r>
              <a:rPr lang="en-US" b="1" dirty="0"/>
              <a:t>Log Management</a:t>
            </a:r>
            <a:r>
              <a:rPr lang="en-US" dirty="0"/>
              <a:t>: Decide how logs and monitoring data will be stored, managed, and accessed. Consider using centralized log management solutions.</a:t>
            </a:r>
          </a:p>
          <a:p>
            <a:pPr lvl="1"/>
            <a:r>
              <a:rPr lang="en-US" b="1" dirty="0"/>
              <a:t>Reporting</a:t>
            </a:r>
            <a:r>
              <a:rPr lang="en-US" dirty="0"/>
              <a:t>: Create regular reports to analyze trends, review incidents, and assess overall system health. Reports should be generated for stakeholders at appropriate intervals (e.g., weekly, monthly).</a:t>
            </a:r>
          </a:p>
          <a:p>
            <a:r>
              <a:rPr lang="en-US" b="1" dirty="0"/>
              <a:t>8. Review and Update the Plan</a:t>
            </a:r>
          </a:p>
          <a:p>
            <a:pPr lvl="1"/>
            <a:r>
              <a:rPr lang="en-US" b="1" dirty="0"/>
              <a:t>Continuous Improvement</a:t>
            </a:r>
            <a:r>
              <a:rPr lang="en-US" dirty="0"/>
              <a:t>: Periodically review the monitoring plan to ensure it remains relevant. Update the plan based on new requirements, system changes, or lessons learned from incidents.</a:t>
            </a:r>
          </a:p>
          <a:p>
            <a:pPr lvl="1"/>
            <a:r>
              <a:rPr lang="en-US" b="1" dirty="0"/>
              <a:t>Feedback Loop</a:t>
            </a:r>
            <a:r>
              <a:rPr lang="en-US" dirty="0"/>
              <a:t>: Incorporate feedback from the monitoring process to refine and improve the plan continuously.</a:t>
            </a:r>
          </a:p>
          <a:p>
            <a:endParaRPr lang="en-US" dirty="0"/>
          </a:p>
        </p:txBody>
      </p:sp>
    </p:spTree>
    <p:extLst>
      <p:ext uri="{BB962C8B-B14F-4D97-AF65-F5344CB8AC3E}">
        <p14:creationId xmlns:p14="http://schemas.microsoft.com/office/powerpoint/2010/main" val="29660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25A7E-74DD-7987-F420-73AD2F41A21E}"/>
              </a:ext>
            </a:extLst>
          </p:cNvPr>
          <p:cNvSpPr>
            <a:spLocks noGrp="1"/>
          </p:cNvSpPr>
          <p:nvPr>
            <p:ph idx="1"/>
          </p:nvPr>
        </p:nvSpPr>
        <p:spPr>
          <a:xfrm>
            <a:off x="725184" y="243404"/>
            <a:ext cx="10515600" cy="6167670"/>
          </a:xfrm>
        </p:spPr>
        <p:txBody>
          <a:bodyPr>
            <a:normAutofit/>
          </a:bodyPr>
          <a:lstStyle/>
          <a:p>
            <a:r>
              <a:rPr lang="en-US" b="1" dirty="0"/>
              <a:t>9. Compliance and Auditing</a:t>
            </a:r>
          </a:p>
          <a:p>
            <a:pPr lvl="1"/>
            <a:r>
              <a:rPr lang="en-US" b="1" dirty="0"/>
              <a:t>Compliance Monitoring</a:t>
            </a:r>
            <a:r>
              <a:rPr lang="en-US" dirty="0"/>
              <a:t>: Ensure the plan includes monitoring for compliance with industry standards, legal requirements, and internal policies.</a:t>
            </a:r>
          </a:p>
          <a:p>
            <a:pPr lvl="1"/>
            <a:r>
              <a:rPr lang="en-US" b="1" dirty="0"/>
              <a:t>Audit Trails</a:t>
            </a:r>
            <a:r>
              <a:rPr lang="en-US" dirty="0"/>
              <a:t>: Maintain detailed logs of monitoring activities to support audits and ensure accountability.</a:t>
            </a:r>
          </a:p>
          <a:p>
            <a:r>
              <a:rPr lang="en-US" b="1" dirty="0"/>
              <a:t>10. Training and Awareness</a:t>
            </a:r>
          </a:p>
          <a:p>
            <a:pPr lvl="1"/>
            <a:r>
              <a:rPr lang="en-US" b="1" dirty="0"/>
              <a:t>Staff Training</a:t>
            </a:r>
            <a:r>
              <a:rPr lang="en-US" dirty="0"/>
              <a:t>: Ensure that all relevant personnel are trained on the monitoring tools, procedures, and their roles in the monitoring plan.</a:t>
            </a:r>
          </a:p>
          <a:p>
            <a:pPr lvl="1"/>
            <a:r>
              <a:rPr lang="en-US" b="1" dirty="0"/>
              <a:t>Awareness Programs</a:t>
            </a:r>
            <a:r>
              <a:rPr lang="en-US" dirty="0"/>
              <a:t>: Promote awareness of the importance of monitoring and the role it plays in maintaining system health and security.</a:t>
            </a:r>
          </a:p>
          <a:p>
            <a:endParaRPr lang="en-US" dirty="0"/>
          </a:p>
        </p:txBody>
      </p:sp>
    </p:spTree>
    <p:extLst>
      <p:ext uri="{BB962C8B-B14F-4D97-AF65-F5344CB8AC3E}">
        <p14:creationId xmlns:p14="http://schemas.microsoft.com/office/powerpoint/2010/main" val="14787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81B-EFEB-1BCD-9A83-65DE987137EE}"/>
              </a:ext>
            </a:extLst>
          </p:cNvPr>
          <p:cNvSpPr>
            <a:spLocks noGrp="1"/>
          </p:cNvSpPr>
          <p:nvPr>
            <p:ph type="title"/>
          </p:nvPr>
        </p:nvSpPr>
        <p:spPr>
          <a:xfrm>
            <a:off x="838200" y="142036"/>
            <a:ext cx="10515600" cy="539001"/>
          </a:xfrm>
        </p:spPr>
        <p:txBody>
          <a:bodyPr>
            <a:normAutofit fontScale="90000"/>
          </a:bodyPr>
          <a:lstStyle/>
          <a:p>
            <a:r>
              <a:rPr lang="en-US" dirty="0"/>
              <a:t>What to Monitor?</a:t>
            </a:r>
          </a:p>
        </p:txBody>
      </p:sp>
      <p:sp>
        <p:nvSpPr>
          <p:cNvPr id="3" name="Content Placeholder 2">
            <a:extLst>
              <a:ext uri="{FF2B5EF4-FFF2-40B4-BE49-F238E27FC236}">
                <a16:creationId xmlns:a16="http://schemas.microsoft.com/office/drawing/2014/main" id="{E4F69ED7-41CB-8CC4-02AC-24454B5B35AA}"/>
              </a:ext>
            </a:extLst>
          </p:cNvPr>
          <p:cNvSpPr>
            <a:spLocks noGrp="1"/>
          </p:cNvSpPr>
          <p:nvPr>
            <p:ph idx="1"/>
          </p:nvPr>
        </p:nvSpPr>
        <p:spPr>
          <a:xfrm>
            <a:off x="838200" y="770562"/>
            <a:ext cx="10515600" cy="5945402"/>
          </a:xfrm>
        </p:spPr>
        <p:txBody>
          <a:bodyPr>
            <a:normAutofit fontScale="62500" lnSpcReduction="20000"/>
          </a:bodyPr>
          <a:lstStyle/>
          <a:p>
            <a:r>
              <a:rPr lang="en-US" b="1" dirty="0"/>
              <a:t>1. IT Systems and Infrastructure</a:t>
            </a:r>
          </a:p>
          <a:p>
            <a:pPr>
              <a:buFont typeface="Arial" panose="020B0604020202020204" pitchFamily="34" charset="0"/>
              <a:buChar char="•"/>
            </a:pPr>
            <a:r>
              <a:rPr lang="en-US" b="1" dirty="0"/>
              <a:t>Servers</a:t>
            </a:r>
            <a:endParaRPr lang="en-US" dirty="0"/>
          </a:p>
          <a:p>
            <a:pPr marL="742950" lvl="1" indent="-285750">
              <a:buFont typeface="Arial" panose="020B0604020202020204" pitchFamily="34" charset="0"/>
              <a:buChar char="•"/>
            </a:pPr>
            <a:r>
              <a:rPr lang="en-US" b="1" dirty="0"/>
              <a:t>CPU Usage</a:t>
            </a:r>
            <a:r>
              <a:rPr lang="en-US" dirty="0"/>
              <a:t>: Monitor CPU load to ensure that servers are not overburdened.</a:t>
            </a:r>
          </a:p>
          <a:p>
            <a:pPr marL="742950" lvl="1" indent="-285750">
              <a:buFont typeface="Arial" panose="020B0604020202020204" pitchFamily="34" charset="0"/>
              <a:buChar char="•"/>
            </a:pPr>
            <a:r>
              <a:rPr lang="en-US" b="1" dirty="0"/>
              <a:t>Memory Usage</a:t>
            </a:r>
            <a:r>
              <a:rPr lang="en-US" dirty="0"/>
              <a:t>: Track RAM utilization to avoid memory-related issues.</a:t>
            </a:r>
          </a:p>
          <a:p>
            <a:pPr marL="742950" lvl="1" indent="-285750">
              <a:buFont typeface="Arial" panose="020B0604020202020204" pitchFamily="34" charset="0"/>
              <a:buChar char="•"/>
            </a:pPr>
            <a:r>
              <a:rPr lang="en-US" b="1" dirty="0"/>
              <a:t>Disk Usage</a:t>
            </a:r>
            <a:r>
              <a:rPr lang="en-US" dirty="0"/>
              <a:t>: Monitor disk space to prevent running out of storage.</a:t>
            </a:r>
          </a:p>
          <a:p>
            <a:pPr marL="742950" lvl="1" indent="-285750">
              <a:buFont typeface="Arial" panose="020B0604020202020204" pitchFamily="34" charset="0"/>
              <a:buChar char="•"/>
            </a:pPr>
            <a:r>
              <a:rPr lang="en-US" b="1" dirty="0"/>
              <a:t>Uptime/Downtime</a:t>
            </a:r>
            <a:r>
              <a:rPr lang="en-US" dirty="0"/>
              <a:t>: Ensure servers are running and available.</a:t>
            </a:r>
          </a:p>
          <a:p>
            <a:pPr>
              <a:buFont typeface="Arial" panose="020B0604020202020204" pitchFamily="34" charset="0"/>
              <a:buChar char="•"/>
            </a:pPr>
            <a:r>
              <a:rPr lang="en-US" b="1" dirty="0"/>
              <a:t>Network</a:t>
            </a:r>
            <a:endParaRPr lang="en-US" dirty="0"/>
          </a:p>
          <a:p>
            <a:pPr marL="742950" lvl="1" indent="-285750">
              <a:buFont typeface="Arial" panose="020B0604020202020204" pitchFamily="34" charset="0"/>
              <a:buChar char="•"/>
            </a:pPr>
            <a:r>
              <a:rPr lang="en-US" b="1" dirty="0"/>
              <a:t>Bandwidth Usage</a:t>
            </a:r>
            <a:r>
              <a:rPr lang="en-US" dirty="0"/>
              <a:t>: Track network traffic to detect bottlenecks.</a:t>
            </a:r>
          </a:p>
          <a:p>
            <a:pPr marL="742950" lvl="1" indent="-285750">
              <a:buFont typeface="Arial" panose="020B0604020202020204" pitchFamily="34" charset="0"/>
              <a:buChar char="•"/>
            </a:pPr>
            <a:r>
              <a:rPr lang="en-US" b="1" dirty="0"/>
              <a:t>Latency</a:t>
            </a:r>
            <a:r>
              <a:rPr lang="en-US" dirty="0"/>
              <a:t>: Monitor network response times.</a:t>
            </a:r>
          </a:p>
          <a:p>
            <a:pPr marL="742950" lvl="1" indent="-285750">
              <a:buFont typeface="Arial" panose="020B0604020202020204" pitchFamily="34" charset="0"/>
              <a:buChar char="•"/>
            </a:pPr>
            <a:r>
              <a:rPr lang="en-US" b="1" dirty="0"/>
              <a:t>Packet Loss</a:t>
            </a:r>
            <a:r>
              <a:rPr lang="en-US" dirty="0"/>
              <a:t>: Check for lost data packets, which can indicate network issues.</a:t>
            </a:r>
          </a:p>
          <a:p>
            <a:pPr marL="742950" lvl="1" indent="-285750">
              <a:buFont typeface="Arial" panose="020B0604020202020204" pitchFamily="34" charset="0"/>
              <a:buChar char="•"/>
            </a:pPr>
            <a:r>
              <a:rPr lang="en-US" b="1" dirty="0"/>
              <a:t>Connection Errors</a:t>
            </a:r>
            <a:r>
              <a:rPr lang="en-US" dirty="0"/>
              <a:t>: Identify and track failed network connections.</a:t>
            </a:r>
          </a:p>
          <a:p>
            <a:pPr>
              <a:buFont typeface="Arial" panose="020B0604020202020204" pitchFamily="34" charset="0"/>
              <a:buChar char="•"/>
            </a:pPr>
            <a:r>
              <a:rPr lang="en-US" b="1" dirty="0"/>
              <a:t>Applications</a:t>
            </a:r>
            <a:endParaRPr lang="en-US" dirty="0"/>
          </a:p>
          <a:p>
            <a:pPr marL="742950" lvl="1" indent="-285750">
              <a:buFont typeface="Arial" panose="020B0604020202020204" pitchFamily="34" charset="0"/>
              <a:buChar char="•"/>
            </a:pPr>
            <a:r>
              <a:rPr lang="en-US" b="1" dirty="0"/>
              <a:t>Response Time</a:t>
            </a:r>
            <a:r>
              <a:rPr lang="en-US" dirty="0"/>
              <a:t>: Measure how long it takes for an application to respond to user requests.</a:t>
            </a:r>
          </a:p>
          <a:p>
            <a:pPr marL="742950" lvl="1" indent="-285750">
              <a:buFont typeface="Arial" panose="020B0604020202020204" pitchFamily="34" charset="0"/>
              <a:buChar char="•"/>
            </a:pPr>
            <a:r>
              <a:rPr lang="en-US" b="1" dirty="0"/>
              <a:t>Error Rates</a:t>
            </a:r>
            <a:r>
              <a:rPr lang="en-US" dirty="0"/>
              <a:t>: Monitor the frequency of application errors (e.g., HTTP 5xx errors).</a:t>
            </a:r>
          </a:p>
          <a:p>
            <a:pPr marL="742950" lvl="1" indent="-285750">
              <a:buFont typeface="Arial" panose="020B0604020202020204" pitchFamily="34" charset="0"/>
              <a:buChar char="•"/>
            </a:pPr>
            <a:r>
              <a:rPr lang="en-US" b="1" dirty="0"/>
              <a:t>Throughput</a:t>
            </a:r>
            <a:r>
              <a:rPr lang="en-US" dirty="0"/>
              <a:t>: Track the number of transactions or requests processed over a given time.</a:t>
            </a:r>
          </a:p>
          <a:p>
            <a:pPr marL="742950" lvl="1" indent="-285750">
              <a:buFont typeface="Arial" panose="020B0604020202020204" pitchFamily="34" charset="0"/>
              <a:buChar char="•"/>
            </a:pPr>
            <a:r>
              <a:rPr lang="en-US" b="1" dirty="0"/>
              <a:t>Logs</a:t>
            </a:r>
            <a:r>
              <a:rPr lang="en-US" dirty="0"/>
              <a:t>: Monitor application logs for error messages, warnings, or unusual activities.</a:t>
            </a:r>
          </a:p>
          <a:p>
            <a:pPr>
              <a:buFont typeface="Arial" panose="020B0604020202020204" pitchFamily="34" charset="0"/>
              <a:buChar char="•"/>
            </a:pPr>
            <a:r>
              <a:rPr lang="en-US" b="1" dirty="0"/>
              <a:t>Databases</a:t>
            </a:r>
            <a:endParaRPr lang="en-US" dirty="0"/>
          </a:p>
          <a:p>
            <a:pPr marL="742950" lvl="1" indent="-285750">
              <a:buFont typeface="Arial" panose="020B0604020202020204" pitchFamily="34" charset="0"/>
              <a:buChar char="•"/>
            </a:pPr>
            <a:r>
              <a:rPr lang="en-US" b="1" dirty="0"/>
              <a:t>Query Performance</a:t>
            </a:r>
            <a:r>
              <a:rPr lang="en-US" dirty="0"/>
              <a:t>: Monitor the execution time of database queries.</a:t>
            </a:r>
          </a:p>
          <a:p>
            <a:pPr marL="742950" lvl="1" indent="-285750">
              <a:buFont typeface="Arial" panose="020B0604020202020204" pitchFamily="34" charset="0"/>
              <a:buChar char="•"/>
            </a:pPr>
            <a:r>
              <a:rPr lang="en-US" b="1" dirty="0"/>
              <a:t>Connection Pooling</a:t>
            </a:r>
            <a:r>
              <a:rPr lang="en-US" dirty="0"/>
              <a:t>: Track the use of database connections to prevent saturation.</a:t>
            </a:r>
          </a:p>
          <a:p>
            <a:pPr marL="742950" lvl="1" indent="-285750">
              <a:buFont typeface="Arial" panose="020B0604020202020204" pitchFamily="34" charset="0"/>
              <a:buChar char="•"/>
            </a:pPr>
            <a:r>
              <a:rPr lang="en-US" b="1" dirty="0"/>
              <a:t>Disk I/O</a:t>
            </a:r>
            <a:r>
              <a:rPr lang="en-US" dirty="0"/>
              <a:t>: Monitor read/write operations to detect potential bottlenecks.</a:t>
            </a:r>
          </a:p>
          <a:p>
            <a:pPr marL="742950" lvl="1" indent="-285750">
              <a:buFont typeface="Arial" panose="020B0604020202020204" pitchFamily="34" charset="0"/>
              <a:buChar char="•"/>
            </a:pPr>
            <a:r>
              <a:rPr lang="en-US" b="1" dirty="0"/>
              <a:t>Replication Status</a:t>
            </a:r>
            <a:r>
              <a:rPr lang="en-US" dirty="0"/>
              <a:t>: Ensure data replication processes are functioning correctly.</a:t>
            </a:r>
          </a:p>
          <a:p>
            <a:pPr>
              <a:buFont typeface="Arial" panose="020B0604020202020204" pitchFamily="34" charset="0"/>
              <a:buChar char="•"/>
            </a:pPr>
            <a:r>
              <a:rPr lang="en-US" b="1" dirty="0"/>
              <a:t>Security</a:t>
            </a:r>
            <a:endParaRPr lang="en-US" dirty="0"/>
          </a:p>
          <a:p>
            <a:pPr marL="742950" lvl="1" indent="-285750">
              <a:buFont typeface="Arial" panose="020B0604020202020204" pitchFamily="34" charset="0"/>
              <a:buChar char="•"/>
            </a:pPr>
            <a:r>
              <a:rPr lang="en-US" b="1" dirty="0"/>
              <a:t>Firewall Logs</a:t>
            </a:r>
            <a:r>
              <a:rPr lang="en-US" dirty="0"/>
              <a:t>: Monitor incoming and outgoing traffic for suspicious activities.</a:t>
            </a:r>
          </a:p>
          <a:p>
            <a:pPr marL="742950" lvl="1" indent="-285750">
              <a:buFont typeface="Arial" panose="020B0604020202020204" pitchFamily="34" charset="0"/>
              <a:buChar char="•"/>
            </a:pPr>
            <a:r>
              <a:rPr lang="en-US" b="1" dirty="0"/>
              <a:t>Intrusion Detection</a:t>
            </a:r>
            <a:r>
              <a:rPr lang="en-US" dirty="0"/>
              <a:t>: Track potential security threats or breaches.</a:t>
            </a:r>
          </a:p>
          <a:p>
            <a:pPr marL="742950" lvl="1" indent="-285750">
              <a:buFont typeface="Arial" panose="020B0604020202020204" pitchFamily="34" charset="0"/>
              <a:buChar char="•"/>
            </a:pPr>
            <a:r>
              <a:rPr lang="en-US" b="1" dirty="0"/>
              <a:t>User Access Logs</a:t>
            </a:r>
            <a:r>
              <a:rPr lang="en-US" dirty="0"/>
              <a:t>: Monitor who is accessing the system and when.</a:t>
            </a:r>
          </a:p>
          <a:p>
            <a:pPr marL="742950" lvl="1" indent="-285750">
              <a:buFont typeface="Arial" panose="020B0604020202020204" pitchFamily="34" charset="0"/>
              <a:buChar char="•"/>
            </a:pPr>
            <a:r>
              <a:rPr lang="en-US" b="1" dirty="0"/>
              <a:t>Patch Compliance</a:t>
            </a:r>
            <a:r>
              <a:rPr lang="en-US" dirty="0"/>
              <a:t>: Ensure that all systems are up-to-date with the latest security patches.</a:t>
            </a:r>
          </a:p>
          <a:p>
            <a:endParaRPr lang="en-US" dirty="0"/>
          </a:p>
        </p:txBody>
      </p:sp>
    </p:spTree>
    <p:extLst>
      <p:ext uri="{BB962C8B-B14F-4D97-AF65-F5344CB8AC3E}">
        <p14:creationId xmlns:p14="http://schemas.microsoft.com/office/powerpoint/2010/main" val="217345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D223D-8871-5840-43CA-335639BDD625}"/>
              </a:ext>
            </a:extLst>
          </p:cNvPr>
          <p:cNvSpPr>
            <a:spLocks noGrp="1"/>
          </p:cNvSpPr>
          <p:nvPr>
            <p:ph idx="1"/>
          </p:nvPr>
        </p:nvSpPr>
        <p:spPr>
          <a:xfrm>
            <a:off x="673813" y="192034"/>
            <a:ext cx="10515600" cy="6332056"/>
          </a:xfrm>
        </p:spPr>
        <p:txBody>
          <a:bodyPr>
            <a:normAutofit/>
          </a:bodyPr>
          <a:lstStyle/>
          <a:p>
            <a:r>
              <a:rPr lang="en-US" b="1" dirty="0"/>
              <a:t>2. Cloud Services</a:t>
            </a:r>
          </a:p>
          <a:p>
            <a:pPr lvl="1"/>
            <a:r>
              <a:rPr lang="en-US" b="1" dirty="0"/>
              <a:t>Resource Utilization</a:t>
            </a:r>
            <a:r>
              <a:rPr lang="en-US" dirty="0"/>
              <a:t>: Monitor CPU, memory, and storage usage in the cloud.</a:t>
            </a:r>
          </a:p>
          <a:p>
            <a:pPr lvl="1"/>
            <a:r>
              <a:rPr lang="en-US" b="1" dirty="0"/>
              <a:t>Cost Management</a:t>
            </a:r>
            <a:r>
              <a:rPr lang="en-US" dirty="0"/>
              <a:t>: Track spending on cloud resources to prevent budget overruns.</a:t>
            </a:r>
          </a:p>
          <a:p>
            <a:pPr lvl="1"/>
            <a:r>
              <a:rPr lang="en-US" b="1" dirty="0"/>
              <a:t>Service Availability</a:t>
            </a:r>
            <a:r>
              <a:rPr lang="en-US" dirty="0"/>
              <a:t>: Monitor the uptime of cloud services.</a:t>
            </a:r>
          </a:p>
          <a:p>
            <a:pPr lvl="1"/>
            <a:r>
              <a:rPr lang="en-US" b="1" dirty="0"/>
              <a:t>Scaling Events</a:t>
            </a:r>
            <a:r>
              <a:rPr lang="en-US" dirty="0"/>
              <a:t>: Track autoscaling events to understand resource demand.</a:t>
            </a:r>
          </a:p>
          <a:p>
            <a:pPr lvl="1"/>
            <a:r>
              <a:rPr lang="en-US" b="1" dirty="0"/>
              <a:t>API Latency</a:t>
            </a:r>
            <a:r>
              <a:rPr lang="en-US" dirty="0"/>
              <a:t>: Monitor the response times of cloud-based APIs.</a:t>
            </a:r>
          </a:p>
          <a:p>
            <a:pPr lvl="1"/>
            <a:endParaRPr lang="en-US" dirty="0"/>
          </a:p>
          <a:p>
            <a:r>
              <a:rPr lang="en-US" b="1" dirty="0"/>
              <a:t>3. Website Monitoring</a:t>
            </a:r>
          </a:p>
          <a:p>
            <a:pPr lvl="1"/>
            <a:r>
              <a:rPr lang="en-US" b="1" dirty="0"/>
              <a:t>Page Load Time</a:t>
            </a:r>
            <a:r>
              <a:rPr lang="en-US" dirty="0"/>
              <a:t>: Track how quickly web pages load for users.</a:t>
            </a:r>
          </a:p>
          <a:p>
            <a:pPr lvl="1"/>
            <a:r>
              <a:rPr lang="en-US" b="1" dirty="0"/>
              <a:t>Downtime</a:t>
            </a:r>
            <a:r>
              <a:rPr lang="en-US" dirty="0"/>
              <a:t>: Monitor the availability of your website.</a:t>
            </a:r>
          </a:p>
          <a:p>
            <a:pPr lvl="1"/>
            <a:r>
              <a:rPr lang="en-US" b="1" dirty="0"/>
              <a:t>Broken Links</a:t>
            </a:r>
            <a:r>
              <a:rPr lang="en-US" dirty="0"/>
              <a:t>: Check for any broken links that could negatively impact the user experience.</a:t>
            </a:r>
          </a:p>
          <a:p>
            <a:pPr lvl="1"/>
            <a:r>
              <a:rPr lang="en-US" b="1" dirty="0"/>
              <a:t>Traffic Analytics</a:t>
            </a:r>
            <a:r>
              <a:rPr lang="en-US" dirty="0"/>
              <a:t>: Analyze user traffic, including visitor count, bounce rate, and session duration.</a:t>
            </a:r>
          </a:p>
          <a:p>
            <a:pPr lvl="1"/>
            <a:r>
              <a:rPr lang="en-US" b="1" dirty="0"/>
              <a:t>SEO Performance</a:t>
            </a:r>
            <a:r>
              <a:rPr lang="en-US" dirty="0"/>
              <a:t>: Monitor search engine rankings and keyword performance.</a:t>
            </a:r>
          </a:p>
          <a:p>
            <a:pPr lvl="1"/>
            <a:r>
              <a:rPr lang="en-US" b="1" dirty="0"/>
              <a:t>Security</a:t>
            </a:r>
            <a:r>
              <a:rPr lang="en-US" dirty="0"/>
              <a:t>: Monitor for potential vulnerabilities, such as outdated plugins or SSL certificate issues.</a:t>
            </a:r>
          </a:p>
          <a:p>
            <a:endParaRPr lang="en-US" dirty="0"/>
          </a:p>
        </p:txBody>
      </p:sp>
    </p:spTree>
    <p:extLst>
      <p:ext uri="{BB962C8B-B14F-4D97-AF65-F5344CB8AC3E}">
        <p14:creationId xmlns:p14="http://schemas.microsoft.com/office/powerpoint/2010/main" val="148519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251F4-69C5-54D9-E3AC-2CF06D677C12}"/>
              </a:ext>
            </a:extLst>
          </p:cNvPr>
          <p:cNvSpPr>
            <a:spLocks noGrp="1"/>
          </p:cNvSpPr>
          <p:nvPr>
            <p:ph idx="1"/>
          </p:nvPr>
        </p:nvSpPr>
        <p:spPr>
          <a:xfrm>
            <a:off x="714910" y="305049"/>
            <a:ext cx="10515600" cy="4351338"/>
          </a:xfrm>
        </p:spPr>
        <p:txBody>
          <a:bodyPr>
            <a:normAutofit/>
          </a:bodyPr>
          <a:lstStyle/>
          <a:p>
            <a:r>
              <a:rPr lang="en-US" b="1" dirty="0"/>
              <a:t>4. DevOps and CI/CD Pipelines</a:t>
            </a:r>
          </a:p>
          <a:p>
            <a:pPr lvl="1"/>
            <a:r>
              <a:rPr lang="en-US" b="1" dirty="0"/>
              <a:t>Build Status</a:t>
            </a:r>
            <a:r>
              <a:rPr lang="en-US" dirty="0"/>
              <a:t>: Monitor the success or failure of build processes.</a:t>
            </a:r>
          </a:p>
          <a:p>
            <a:pPr lvl="1"/>
            <a:r>
              <a:rPr lang="en-US" b="1" dirty="0"/>
              <a:t>Deployment Times</a:t>
            </a:r>
            <a:r>
              <a:rPr lang="en-US" dirty="0"/>
              <a:t>: Track the time it takes to deploy code to production.</a:t>
            </a:r>
          </a:p>
          <a:p>
            <a:pPr lvl="1"/>
            <a:r>
              <a:rPr lang="en-US" b="1" dirty="0"/>
              <a:t>Code Quality</a:t>
            </a:r>
            <a:r>
              <a:rPr lang="en-US" dirty="0"/>
              <a:t>: Monitor static code analysis results to detect issues.</a:t>
            </a:r>
          </a:p>
          <a:p>
            <a:pPr lvl="1"/>
            <a:r>
              <a:rPr lang="en-US" b="1" dirty="0"/>
              <a:t>Test Coverage</a:t>
            </a:r>
            <a:r>
              <a:rPr lang="en-US" dirty="0"/>
              <a:t>: Ensure that automated tests cover a sufficient portion of the codebase.</a:t>
            </a:r>
          </a:p>
          <a:p>
            <a:pPr lvl="1"/>
            <a:r>
              <a:rPr lang="en-US" b="1" dirty="0"/>
              <a:t>Artifact Versioning</a:t>
            </a:r>
            <a:r>
              <a:rPr lang="en-US" dirty="0"/>
              <a:t>: Track the versions of artifacts deployed across environments.</a:t>
            </a:r>
          </a:p>
          <a:p>
            <a:pPr marL="457200" lvl="1" indent="0">
              <a:buNone/>
            </a:pPr>
            <a:endParaRPr lang="en-US" dirty="0"/>
          </a:p>
          <a:p>
            <a:r>
              <a:rPr lang="en-US" b="1" dirty="0"/>
              <a:t>5. Security and Compliance</a:t>
            </a:r>
          </a:p>
          <a:p>
            <a:pPr lvl="1"/>
            <a:r>
              <a:rPr lang="en-US" b="1" dirty="0"/>
              <a:t>Access Logs</a:t>
            </a:r>
            <a:r>
              <a:rPr lang="en-US" dirty="0"/>
              <a:t>: Monitor who is accessing systems and data.</a:t>
            </a:r>
          </a:p>
          <a:p>
            <a:pPr lvl="1"/>
            <a:r>
              <a:rPr lang="en-US" b="1" dirty="0"/>
              <a:t>Vulnerability Scans</a:t>
            </a:r>
            <a:r>
              <a:rPr lang="en-US" dirty="0"/>
              <a:t>: Regularly scan for known security vulnerabilities.</a:t>
            </a:r>
          </a:p>
          <a:p>
            <a:pPr lvl="1"/>
            <a:r>
              <a:rPr lang="en-US" b="1" dirty="0"/>
              <a:t>Compliance Audits</a:t>
            </a:r>
            <a:r>
              <a:rPr lang="en-US" dirty="0"/>
              <a:t>: Track compliance with industry regulations like GDPR, HIPAA, etc.</a:t>
            </a:r>
          </a:p>
          <a:p>
            <a:pPr lvl="1"/>
            <a:r>
              <a:rPr lang="en-US" b="1" dirty="0"/>
              <a:t>Incident Response</a:t>
            </a:r>
            <a:r>
              <a:rPr lang="en-US" dirty="0"/>
              <a:t>: Monitor for any security incidents and the effectiveness of response measures.</a:t>
            </a:r>
          </a:p>
          <a:p>
            <a:pPr lvl="1"/>
            <a:endParaRPr lang="en-US" dirty="0"/>
          </a:p>
          <a:p>
            <a:endParaRPr lang="en-US" dirty="0"/>
          </a:p>
        </p:txBody>
      </p:sp>
    </p:spTree>
    <p:extLst>
      <p:ext uri="{BB962C8B-B14F-4D97-AF65-F5344CB8AC3E}">
        <p14:creationId xmlns:p14="http://schemas.microsoft.com/office/powerpoint/2010/main" val="7927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CAEC-7343-E7E4-FC1E-96B03930BEC1}"/>
              </a:ext>
            </a:extLst>
          </p:cNvPr>
          <p:cNvSpPr>
            <a:spLocks noGrp="1"/>
          </p:cNvSpPr>
          <p:nvPr>
            <p:ph type="title"/>
          </p:nvPr>
        </p:nvSpPr>
        <p:spPr>
          <a:xfrm>
            <a:off x="838200" y="365125"/>
            <a:ext cx="10515600" cy="703387"/>
          </a:xfrm>
        </p:spPr>
        <p:txBody>
          <a:bodyPr>
            <a:normAutofit fontScale="90000"/>
          </a:bodyPr>
          <a:lstStyle/>
          <a:p>
            <a:r>
              <a:rPr lang="en-US" dirty="0"/>
              <a:t>Flow of Monitoring</a:t>
            </a:r>
          </a:p>
        </p:txBody>
      </p:sp>
      <p:sp>
        <p:nvSpPr>
          <p:cNvPr id="3" name="Content Placeholder 2">
            <a:extLst>
              <a:ext uri="{FF2B5EF4-FFF2-40B4-BE49-F238E27FC236}">
                <a16:creationId xmlns:a16="http://schemas.microsoft.com/office/drawing/2014/main" id="{B7035209-F14E-4B9E-3F0F-176BB4A33539}"/>
              </a:ext>
            </a:extLst>
          </p:cNvPr>
          <p:cNvSpPr>
            <a:spLocks noGrp="1"/>
          </p:cNvSpPr>
          <p:nvPr>
            <p:ph idx="1"/>
          </p:nvPr>
        </p:nvSpPr>
        <p:spPr>
          <a:xfrm>
            <a:off x="838200" y="1068511"/>
            <a:ext cx="10515600" cy="5671335"/>
          </a:xfrm>
        </p:spPr>
        <p:txBody>
          <a:bodyPr>
            <a:normAutofit/>
          </a:bodyPr>
          <a:lstStyle/>
          <a:p>
            <a:r>
              <a:rPr lang="en-US" dirty="0"/>
              <a:t>The flow of monitoring is a systematic process that involves several stages, from defining what needs to be monitored to taking corrective actions based on the insights gained. Below is a step-by-step flow of the monitoring process:</a:t>
            </a:r>
          </a:p>
          <a:p>
            <a:r>
              <a:rPr lang="en-US" b="1" dirty="0"/>
              <a:t>1. Define Objectives and Requirements</a:t>
            </a:r>
          </a:p>
          <a:p>
            <a:pPr lvl="1"/>
            <a:r>
              <a:rPr lang="en-US" b="1" dirty="0"/>
              <a:t>Identify Goals</a:t>
            </a:r>
            <a:r>
              <a:rPr lang="en-US" dirty="0"/>
              <a:t>: Clearly define what you want to achieve with monitoring, such as ensuring system uptime, optimizing performance, or enhancing security.</a:t>
            </a:r>
          </a:p>
          <a:p>
            <a:pPr lvl="1"/>
            <a:r>
              <a:rPr lang="en-US" b="1" dirty="0"/>
              <a:t>Determine Metrics</a:t>
            </a:r>
            <a:r>
              <a:rPr lang="en-US" dirty="0"/>
              <a:t>: Choose the key performance indicators (KPIs) or metrics that align with your objectives (e.g., CPU usage, response times, error rates).</a:t>
            </a:r>
          </a:p>
          <a:p>
            <a:pPr lvl="1"/>
            <a:endParaRPr lang="en-US" dirty="0"/>
          </a:p>
          <a:p>
            <a:r>
              <a:rPr lang="en-US" b="1" dirty="0"/>
              <a:t>2. Select Tools and Set Up Monitoring</a:t>
            </a:r>
          </a:p>
          <a:p>
            <a:pPr lvl="1"/>
            <a:r>
              <a:rPr lang="en-US" b="1" dirty="0"/>
              <a:t>Tool Selection</a:t>
            </a:r>
            <a:r>
              <a:rPr lang="en-US" dirty="0"/>
              <a:t>: Choose appropriate monitoring tools or platforms that can effectively track the selected metrics (e.g., Prometheus, Grafana, Datadog).</a:t>
            </a:r>
          </a:p>
          <a:p>
            <a:pPr lvl="1"/>
            <a:r>
              <a:rPr lang="en-US" b="1" dirty="0"/>
              <a:t>Configuration</a:t>
            </a:r>
            <a:r>
              <a:rPr lang="en-US" dirty="0"/>
              <a:t>: Configure the monitoring tools to collect data from the relevant sources (e.g., servers, applications, network devices).</a:t>
            </a:r>
          </a:p>
          <a:p>
            <a:pPr lvl="1"/>
            <a:r>
              <a:rPr lang="en-US" b="1" dirty="0"/>
              <a:t>Baseline Establishment</a:t>
            </a:r>
            <a:r>
              <a:rPr lang="en-US" dirty="0"/>
              <a:t>: Set baseline metrics to understand what "normal" performance looks like.</a:t>
            </a:r>
          </a:p>
          <a:p>
            <a:endParaRPr lang="en-US" dirty="0"/>
          </a:p>
        </p:txBody>
      </p:sp>
    </p:spTree>
    <p:extLst>
      <p:ext uri="{BB962C8B-B14F-4D97-AF65-F5344CB8AC3E}">
        <p14:creationId xmlns:p14="http://schemas.microsoft.com/office/powerpoint/2010/main" val="163123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0FFB1-F874-D381-DE02-76991C3376E3}"/>
              </a:ext>
            </a:extLst>
          </p:cNvPr>
          <p:cNvSpPr>
            <a:spLocks noGrp="1"/>
          </p:cNvSpPr>
          <p:nvPr>
            <p:ph idx="1"/>
          </p:nvPr>
        </p:nvSpPr>
        <p:spPr>
          <a:xfrm>
            <a:off x="673813" y="212583"/>
            <a:ext cx="10515600" cy="6249862"/>
          </a:xfrm>
        </p:spPr>
        <p:txBody>
          <a:bodyPr>
            <a:normAutofit/>
          </a:bodyPr>
          <a:lstStyle/>
          <a:p>
            <a:r>
              <a:rPr lang="en-US" b="1" dirty="0"/>
              <a:t>3. Data Collection</a:t>
            </a:r>
          </a:p>
          <a:p>
            <a:pPr lvl="1"/>
            <a:r>
              <a:rPr lang="en-US" b="1" dirty="0"/>
              <a:t>Continuous Monitoring</a:t>
            </a:r>
            <a:r>
              <a:rPr lang="en-US" dirty="0"/>
              <a:t>: Set up continuous data collection for real-time monitoring or periodic checks based on the system’s needs.</a:t>
            </a:r>
          </a:p>
          <a:p>
            <a:pPr lvl="1"/>
            <a:r>
              <a:rPr lang="en-US" b="1" dirty="0"/>
              <a:t>Data Sources</a:t>
            </a:r>
            <a:r>
              <a:rPr lang="en-US" dirty="0"/>
              <a:t>: Collect data from various sources, such as logs, metrics, and events, across your infrastructure or application.</a:t>
            </a:r>
          </a:p>
          <a:p>
            <a:pPr lvl="1"/>
            <a:r>
              <a:rPr lang="en-US" b="1" dirty="0"/>
              <a:t>Aggregation</a:t>
            </a:r>
            <a:r>
              <a:rPr lang="en-US" dirty="0"/>
              <a:t>: Aggregate the collected data to provide a comprehensive view of the system’s performance.</a:t>
            </a:r>
          </a:p>
          <a:p>
            <a:pPr lvl="1"/>
            <a:endParaRPr lang="en-US" dirty="0"/>
          </a:p>
          <a:p>
            <a:r>
              <a:rPr lang="en-US" b="1" dirty="0"/>
              <a:t>4. Data Analysis</a:t>
            </a:r>
          </a:p>
          <a:p>
            <a:pPr lvl="1"/>
            <a:r>
              <a:rPr lang="en-US" b="1" dirty="0"/>
              <a:t>Thresholds and Alerts</a:t>
            </a:r>
            <a:r>
              <a:rPr lang="en-US" dirty="0"/>
              <a:t>: Define thresholds for key metrics. If a metric crosses its threshold, it triggers an alert.</a:t>
            </a:r>
          </a:p>
          <a:p>
            <a:pPr lvl="1"/>
            <a:r>
              <a:rPr lang="en-US" b="1" dirty="0"/>
              <a:t>Trend Analysis</a:t>
            </a:r>
            <a:r>
              <a:rPr lang="en-US" dirty="0"/>
              <a:t>: Analyze trends over time to identify patterns, potential issues, or areas for optimization.</a:t>
            </a:r>
          </a:p>
          <a:p>
            <a:pPr lvl="1"/>
            <a:r>
              <a:rPr lang="en-US" b="1" dirty="0"/>
              <a:t>Anomaly Detection</a:t>
            </a:r>
            <a:r>
              <a:rPr lang="en-US" dirty="0"/>
              <a:t>: Use analytics or machine learning to detect unusual patterns that may indicate a problem.</a:t>
            </a:r>
          </a:p>
          <a:p>
            <a:endParaRPr lang="en-US" dirty="0"/>
          </a:p>
        </p:txBody>
      </p:sp>
    </p:spTree>
    <p:extLst>
      <p:ext uri="{BB962C8B-B14F-4D97-AF65-F5344CB8AC3E}">
        <p14:creationId xmlns:p14="http://schemas.microsoft.com/office/powerpoint/2010/main" val="142619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4479F-8B8D-DFA1-BFD4-7E1D5F706489}"/>
              </a:ext>
            </a:extLst>
          </p:cNvPr>
          <p:cNvSpPr>
            <a:spLocks noGrp="1"/>
          </p:cNvSpPr>
          <p:nvPr>
            <p:ph idx="1"/>
          </p:nvPr>
        </p:nvSpPr>
        <p:spPr>
          <a:xfrm>
            <a:off x="725184" y="212581"/>
            <a:ext cx="10515600" cy="6362879"/>
          </a:xfrm>
        </p:spPr>
        <p:txBody>
          <a:bodyPr>
            <a:normAutofit/>
          </a:bodyPr>
          <a:lstStyle/>
          <a:p>
            <a:r>
              <a:rPr lang="en-US" b="1" dirty="0"/>
              <a:t>5. Alerting and Notification</a:t>
            </a:r>
          </a:p>
          <a:p>
            <a:pPr lvl="1"/>
            <a:r>
              <a:rPr lang="en-US" b="1" dirty="0"/>
              <a:t>Real-Time Alerts</a:t>
            </a:r>
            <a:r>
              <a:rPr lang="en-US" dirty="0"/>
              <a:t>: Set up real-time alerts that notify the appropriate personnel or systems when thresholds are breached.</a:t>
            </a:r>
          </a:p>
          <a:p>
            <a:pPr lvl="1"/>
            <a:r>
              <a:rPr lang="en-US" b="1" dirty="0"/>
              <a:t>Notification Channels</a:t>
            </a:r>
            <a:r>
              <a:rPr lang="en-US" dirty="0"/>
              <a:t>: Use various notification channels (e.g., email, SMS, dashboards) to ensure timely communication.</a:t>
            </a:r>
          </a:p>
          <a:p>
            <a:pPr lvl="1"/>
            <a:r>
              <a:rPr lang="en-US" b="1" dirty="0"/>
              <a:t>Escalation Procedures</a:t>
            </a:r>
            <a:r>
              <a:rPr lang="en-US" dirty="0"/>
              <a:t>: Define and implement escalation paths for critical issues to ensure rapid response.</a:t>
            </a:r>
          </a:p>
          <a:p>
            <a:pPr lvl="1"/>
            <a:endParaRPr lang="en-US" dirty="0"/>
          </a:p>
          <a:p>
            <a:r>
              <a:rPr lang="en-US" b="1" dirty="0"/>
              <a:t>6. Incident Response and Troubleshooting</a:t>
            </a:r>
          </a:p>
          <a:p>
            <a:pPr lvl="1"/>
            <a:r>
              <a:rPr lang="en-US" b="1" dirty="0"/>
              <a:t>Issue Identification</a:t>
            </a:r>
            <a:r>
              <a:rPr lang="en-US" dirty="0"/>
              <a:t>: When an alert is triggered, quickly identify the root cause of the issue using the monitoring data.</a:t>
            </a:r>
          </a:p>
          <a:p>
            <a:pPr lvl="1"/>
            <a:r>
              <a:rPr lang="en-US" b="1" dirty="0"/>
              <a:t>Troubleshooting</a:t>
            </a:r>
            <a:r>
              <a:rPr lang="en-US" dirty="0"/>
              <a:t>: Engage in troubleshooting to resolve the issue, whether it's a performance bottleneck, a security breach, or a system failure.</a:t>
            </a:r>
          </a:p>
          <a:p>
            <a:pPr lvl="1"/>
            <a:r>
              <a:rPr lang="en-US" b="1" dirty="0"/>
              <a:t>Documentation</a:t>
            </a:r>
            <a:r>
              <a:rPr lang="en-US" dirty="0"/>
              <a:t>: Document the incident, including the steps taken to resolve it, for future reference and continuous improvement.</a:t>
            </a:r>
          </a:p>
          <a:p>
            <a:endParaRPr lang="en-US" dirty="0"/>
          </a:p>
        </p:txBody>
      </p:sp>
    </p:spTree>
    <p:extLst>
      <p:ext uri="{BB962C8B-B14F-4D97-AF65-F5344CB8AC3E}">
        <p14:creationId xmlns:p14="http://schemas.microsoft.com/office/powerpoint/2010/main" val="215074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3A5C0-D2B0-7E5D-E207-C62066AB1470}"/>
              </a:ext>
            </a:extLst>
          </p:cNvPr>
          <p:cNvSpPr>
            <a:spLocks noGrp="1"/>
          </p:cNvSpPr>
          <p:nvPr>
            <p:ph idx="1"/>
          </p:nvPr>
        </p:nvSpPr>
        <p:spPr>
          <a:xfrm>
            <a:off x="838200" y="192033"/>
            <a:ext cx="10515600" cy="6424523"/>
          </a:xfrm>
        </p:spPr>
        <p:txBody>
          <a:bodyPr>
            <a:normAutofit/>
          </a:bodyPr>
          <a:lstStyle/>
          <a:p>
            <a:r>
              <a:rPr lang="en-US" b="1" dirty="0"/>
              <a:t>7. Reporting and Visualization</a:t>
            </a:r>
          </a:p>
          <a:p>
            <a:pPr lvl="1"/>
            <a:r>
              <a:rPr lang="en-US" b="1" dirty="0"/>
              <a:t>Dashboards</a:t>
            </a:r>
            <a:r>
              <a:rPr lang="en-US" dirty="0"/>
              <a:t>: Create dashboards that visualize the key metrics and trends for easy monitoring and analysis.</a:t>
            </a:r>
          </a:p>
          <a:p>
            <a:pPr lvl="1"/>
            <a:r>
              <a:rPr lang="en-US" b="1" dirty="0"/>
              <a:t>Reports</a:t>
            </a:r>
            <a:r>
              <a:rPr lang="en-US" dirty="0"/>
              <a:t>: Generate periodic reports (e.g., daily, weekly, monthly) summarizing system performance, incidents, and resolutions.</a:t>
            </a:r>
          </a:p>
          <a:p>
            <a:pPr lvl="1"/>
            <a:r>
              <a:rPr lang="en-US" b="1" dirty="0"/>
              <a:t>Stakeholder Communication</a:t>
            </a:r>
            <a:r>
              <a:rPr lang="en-US" dirty="0"/>
              <a:t>: Share reports and dashboards with relevant stakeholders to keep them informed of system health and performance.</a:t>
            </a:r>
          </a:p>
          <a:p>
            <a:pPr marL="457200" lvl="1" indent="0">
              <a:buNone/>
            </a:pPr>
            <a:endParaRPr lang="en-US" dirty="0"/>
          </a:p>
          <a:p>
            <a:r>
              <a:rPr lang="en-US" b="1" dirty="0"/>
              <a:t>8. Review and Optimization</a:t>
            </a:r>
          </a:p>
          <a:p>
            <a:pPr lvl="1"/>
            <a:r>
              <a:rPr lang="en-US" b="1" dirty="0"/>
              <a:t>Performance Review</a:t>
            </a:r>
            <a:r>
              <a:rPr lang="en-US" dirty="0"/>
              <a:t>: Regularly review the performance data to identify areas for improvement or optimization.</a:t>
            </a:r>
          </a:p>
          <a:p>
            <a:pPr lvl="1"/>
            <a:r>
              <a:rPr lang="en-US" b="1" dirty="0"/>
              <a:t>Feedback Loop</a:t>
            </a:r>
            <a:r>
              <a:rPr lang="en-US" dirty="0"/>
              <a:t>: Incorporate feedback from the monitoring process to refine the metrics, thresholds, and alerts.</a:t>
            </a:r>
          </a:p>
          <a:p>
            <a:pPr lvl="1"/>
            <a:r>
              <a:rPr lang="en-US" b="1" dirty="0"/>
              <a:t>Plan Updates</a:t>
            </a:r>
            <a:r>
              <a:rPr lang="en-US" dirty="0"/>
              <a:t>: Update the monitoring plan as the system evolves, new metrics become relevant, or monitoring tools are upgraded.</a:t>
            </a:r>
          </a:p>
          <a:p>
            <a:endParaRPr lang="en-US" dirty="0"/>
          </a:p>
        </p:txBody>
      </p:sp>
    </p:spTree>
    <p:extLst>
      <p:ext uri="{BB962C8B-B14F-4D97-AF65-F5344CB8AC3E}">
        <p14:creationId xmlns:p14="http://schemas.microsoft.com/office/powerpoint/2010/main" val="319487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DF90-6A48-5A51-2F51-97A53B738965}"/>
              </a:ext>
            </a:extLst>
          </p:cNvPr>
          <p:cNvSpPr>
            <a:spLocks noGrp="1"/>
          </p:cNvSpPr>
          <p:nvPr>
            <p:ph type="title"/>
          </p:nvPr>
        </p:nvSpPr>
        <p:spPr>
          <a:xfrm>
            <a:off x="838200" y="231560"/>
            <a:ext cx="10515600" cy="672565"/>
          </a:xfrm>
        </p:spPr>
        <p:txBody>
          <a:bodyPr>
            <a:normAutofit fontScale="90000"/>
          </a:bodyPr>
          <a:lstStyle/>
          <a:p>
            <a:r>
              <a:rPr lang="en-US" dirty="0"/>
              <a:t>Monitoring</a:t>
            </a:r>
          </a:p>
        </p:txBody>
      </p:sp>
      <p:sp>
        <p:nvSpPr>
          <p:cNvPr id="3" name="Content Placeholder 2">
            <a:extLst>
              <a:ext uri="{FF2B5EF4-FFF2-40B4-BE49-F238E27FC236}">
                <a16:creationId xmlns:a16="http://schemas.microsoft.com/office/drawing/2014/main" id="{91FB936F-0DA9-4D72-E696-8502D4A655D8}"/>
              </a:ext>
            </a:extLst>
          </p:cNvPr>
          <p:cNvSpPr>
            <a:spLocks noGrp="1"/>
          </p:cNvSpPr>
          <p:nvPr>
            <p:ph idx="1"/>
          </p:nvPr>
        </p:nvSpPr>
        <p:spPr>
          <a:xfrm>
            <a:off x="838200" y="904124"/>
            <a:ext cx="10515600" cy="5640513"/>
          </a:xfrm>
        </p:spPr>
        <p:txBody>
          <a:bodyPr>
            <a:normAutofit fontScale="92500" lnSpcReduction="10000"/>
          </a:bodyPr>
          <a:lstStyle/>
          <a:p>
            <a:r>
              <a:rPr lang="en-US" dirty="0"/>
              <a:t>Monitoring refers to the process of continuously observing, tracking, or checking something over time to ensure that it operates correctly, remains within desired parameters, or to detect changes or issues. The term can apply to various fields and contexts, each with its specific focus and methods.</a:t>
            </a:r>
          </a:p>
          <a:p>
            <a:r>
              <a:rPr lang="en-US" dirty="0"/>
              <a:t>Here are a few examples:</a:t>
            </a:r>
          </a:p>
          <a:p>
            <a:pPr>
              <a:buFont typeface="+mj-lt"/>
              <a:buAutoNum type="arabicPeriod"/>
            </a:pPr>
            <a:r>
              <a:rPr lang="en-US" b="1" dirty="0"/>
              <a:t>System Monitoring</a:t>
            </a:r>
            <a:r>
              <a:rPr lang="en-US" dirty="0"/>
              <a:t>: In IT, this refers to the continuous observation of a computer system or network's performance, availability, and security. Tools monitor metrics like CPU usage, memory consumption, disk space, and network traffic to ensure systems run smoothly.</a:t>
            </a:r>
          </a:p>
          <a:p>
            <a:pPr>
              <a:buFont typeface="+mj-lt"/>
              <a:buAutoNum type="arabicPeriod"/>
            </a:pPr>
            <a:r>
              <a:rPr lang="en-US" b="1" dirty="0"/>
              <a:t>Health Monitoring</a:t>
            </a:r>
            <a:r>
              <a:rPr lang="en-US" dirty="0"/>
              <a:t>: This involves tracking health indicators such as heart rate, blood pressure, glucose levels, or physical activity to manage a person's health. Wearable devices like fitness trackers or medical devices can be used for this purpose.</a:t>
            </a:r>
          </a:p>
          <a:p>
            <a:pPr>
              <a:buFont typeface="+mj-lt"/>
              <a:buAutoNum type="arabicPeriod"/>
            </a:pPr>
            <a:r>
              <a:rPr lang="en-US" b="1" dirty="0"/>
              <a:t>Environmental Monitoring</a:t>
            </a:r>
            <a:r>
              <a:rPr lang="en-US" dirty="0"/>
              <a:t>: This involves tracking environmental factors such as air and water quality, temperature, humidity, and pollution levels. It's crucial for assessing environmental health, compliance with regulations, and responding to environmental threats.</a:t>
            </a:r>
          </a:p>
          <a:p>
            <a:pPr>
              <a:buFont typeface="+mj-lt"/>
              <a:buAutoNum type="arabicPeriod"/>
            </a:pPr>
            <a:r>
              <a:rPr lang="en-US" b="1" dirty="0"/>
              <a:t>Project Monitoring</a:t>
            </a:r>
            <a:r>
              <a:rPr lang="en-US" dirty="0"/>
              <a:t>: In project management, monitoring involves tracking the progress of a project against its plan, including budget, timelines, and resource usage, to ensure it stays on track.</a:t>
            </a:r>
          </a:p>
          <a:p>
            <a:pPr>
              <a:buFont typeface="+mj-lt"/>
              <a:buAutoNum type="arabicPeriod"/>
            </a:pPr>
            <a:r>
              <a:rPr lang="en-US" b="1" dirty="0"/>
              <a:t>Surveillance Monitoring</a:t>
            </a:r>
            <a:r>
              <a:rPr lang="en-US" dirty="0"/>
              <a:t>: This type of monitoring is used for security purposes, where cameras or other sensors observe a particular area to detect and prevent unauthorized activities or breaches.</a:t>
            </a:r>
          </a:p>
          <a:p>
            <a:endParaRPr lang="en-US" dirty="0"/>
          </a:p>
        </p:txBody>
      </p:sp>
    </p:spTree>
    <p:extLst>
      <p:ext uri="{BB962C8B-B14F-4D97-AF65-F5344CB8AC3E}">
        <p14:creationId xmlns:p14="http://schemas.microsoft.com/office/powerpoint/2010/main" val="398689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F369E-34FA-E965-FB6A-F252EDBCEB35}"/>
              </a:ext>
            </a:extLst>
          </p:cNvPr>
          <p:cNvSpPr>
            <a:spLocks noGrp="1"/>
          </p:cNvSpPr>
          <p:nvPr>
            <p:ph idx="1"/>
          </p:nvPr>
        </p:nvSpPr>
        <p:spPr>
          <a:xfrm>
            <a:off x="482885" y="253678"/>
            <a:ext cx="11342669" cy="6455347"/>
          </a:xfrm>
        </p:spPr>
        <p:txBody>
          <a:bodyPr>
            <a:normAutofit/>
          </a:bodyPr>
          <a:lstStyle/>
          <a:p>
            <a:r>
              <a:rPr lang="en-US" b="1" dirty="0"/>
              <a:t>9. Compliance and Auditing</a:t>
            </a:r>
          </a:p>
          <a:p>
            <a:pPr lvl="1"/>
            <a:r>
              <a:rPr lang="en-US" b="1" dirty="0"/>
              <a:t>Compliance Monitoring</a:t>
            </a:r>
            <a:r>
              <a:rPr lang="en-US" dirty="0"/>
              <a:t>: Ensure that monitoring covers compliance-related metrics and adheres to regulatory requirements.</a:t>
            </a:r>
          </a:p>
          <a:p>
            <a:pPr lvl="1"/>
            <a:r>
              <a:rPr lang="en-US" b="1" dirty="0"/>
              <a:t>Audit Logs</a:t>
            </a:r>
            <a:r>
              <a:rPr lang="en-US" dirty="0"/>
              <a:t>: Maintain detailed logs of monitoring activities for auditing purposes.</a:t>
            </a:r>
          </a:p>
          <a:p>
            <a:pPr lvl="1"/>
            <a:endParaRPr lang="en-US" dirty="0"/>
          </a:p>
          <a:p>
            <a:r>
              <a:rPr lang="en-US" b="1" dirty="0"/>
              <a:t>10. Continuous Improvement</a:t>
            </a:r>
          </a:p>
          <a:p>
            <a:pPr lvl="1"/>
            <a:r>
              <a:rPr lang="en-US" b="1" dirty="0"/>
              <a:t>Lessons Learned</a:t>
            </a:r>
            <a:r>
              <a:rPr lang="en-US" dirty="0"/>
              <a:t>: Analyze past incidents and monitoring data to identify lessons learned and areas for improvement.</a:t>
            </a:r>
          </a:p>
          <a:p>
            <a:pPr lvl="1"/>
            <a:r>
              <a:rPr lang="en-US" b="1" dirty="0"/>
              <a:t>Process Refinement</a:t>
            </a:r>
            <a:r>
              <a:rPr lang="en-US" dirty="0"/>
              <a:t>: Continuously refine the monitoring process to improve its effectiveness and efficiency.</a:t>
            </a:r>
          </a:p>
          <a:p>
            <a:pPr lvl="1"/>
            <a:endParaRPr lang="en-US" dirty="0"/>
          </a:p>
          <a:p>
            <a:r>
              <a:rPr lang="en-US" b="1" dirty="0"/>
              <a:t>Example Flow Diagram</a:t>
            </a:r>
          </a:p>
          <a:p>
            <a:pPr lvl="1">
              <a:buFont typeface="+mj-lt"/>
              <a:buAutoNum type="arabicPeriod"/>
            </a:pPr>
            <a:r>
              <a:rPr lang="en-US" b="1" dirty="0"/>
              <a:t>Define Objectives &amp; Metrics</a:t>
            </a:r>
            <a:r>
              <a:rPr lang="en-US" dirty="0"/>
              <a:t> → 2. </a:t>
            </a:r>
            <a:r>
              <a:rPr lang="en-US" b="1" dirty="0"/>
              <a:t>Select Tools &amp; Set Up Monitoring</a:t>
            </a:r>
            <a:r>
              <a:rPr lang="en-US" dirty="0"/>
              <a:t> → 3. </a:t>
            </a:r>
            <a:r>
              <a:rPr lang="en-US" b="1" dirty="0"/>
              <a:t>Data Collection</a:t>
            </a:r>
            <a:r>
              <a:rPr lang="en-US" dirty="0"/>
              <a:t> → 4. </a:t>
            </a:r>
            <a:r>
              <a:rPr lang="en-US" b="1" dirty="0"/>
              <a:t>Data Analysis</a:t>
            </a:r>
            <a:r>
              <a:rPr lang="en-US" dirty="0"/>
              <a:t> → 5. </a:t>
            </a:r>
            <a:r>
              <a:rPr lang="en-US" b="1" dirty="0"/>
              <a:t>Alerting &amp; Notification</a:t>
            </a:r>
            <a:r>
              <a:rPr lang="en-US" dirty="0"/>
              <a:t> → 6. </a:t>
            </a:r>
            <a:r>
              <a:rPr lang="en-US" b="1" dirty="0"/>
              <a:t>Incident Response &amp; Troubleshooting</a:t>
            </a:r>
            <a:r>
              <a:rPr lang="en-US" dirty="0"/>
              <a:t> → 7. </a:t>
            </a:r>
            <a:r>
              <a:rPr lang="en-US" b="1" dirty="0"/>
              <a:t>Reporting &amp; Visualization</a:t>
            </a:r>
            <a:r>
              <a:rPr lang="en-US" dirty="0"/>
              <a:t> → 8. </a:t>
            </a:r>
            <a:r>
              <a:rPr lang="en-US" b="1" dirty="0"/>
              <a:t>Review &amp; Optimization</a:t>
            </a:r>
            <a:r>
              <a:rPr lang="en-US" dirty="0"/>
              <a:t> → 9. </a:t>
            </a:r>
            <a:r>
              <a:rPr lang="en-US" b="1" dirty="0"/>
              <a:t>Compliance &amp; Auditing</a:t>
            </a:r>
            <a:r>
              <a:rPr lang="en-US" dirty="0"/>
              <a:t> → 10. </a:t>
            </a:r>
            <a:r>
              <a:rPr lang="en-US" b="1" dirty="0"/>
              <a:t>Continuous Improvement</a:t>
            </a:r>
            <a:endParaRPr lang="en-US" dirty="0"/>
          </a:p>
          <a:p>
            <a:endParaRPr lang="en-US" dirty="0"/>
          </a:p>
        </p:txBody>
      </p:sp>
    </p:spTree>
    <p:extLst>
      <p:ext uri="{BB962C8B-B14F-4D97-AF65-F5344CB8AC3E}">
        <p14:creationId xmlns:p14="http://schemas.microsoft.com/office/powerpoint/2010/main" val="405105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ntro to synthetic monitoring - and Grafana Labs' new iteration on  worldPing | Grafana Labs">
            <a:extLst>
              <a:ext uri="{FF2B5EF4-FFF2-40B4-BE49-F238E27FC236}">
                <a16:creationId xmlns:a16="http://schemas.microsoft.com/office/drawing/2014/main" id="{4A4CBED4-6EA0-F068-7C01-7926DBC59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824" y="486979"/>
            <a:ext cx="7708351" cy="588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1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CA-FE34-E15E-D585-2FAB282DA2E5}"/>
              </a:ext>
            </a:extLst>
          </p:cNvPr>
          <p:cNvSpPr>
            <a:spLocks noGrp="1"/>
          </p:cNvSpPr>
          <p:nvPr>
            <p:ph type="title"/>
          </p:nvPr>
        </p:nvSpPr>
        <p:spPr>
          <a:xfrm>
            <a:off x="838200" y="365125"/>
            <a:ext cx="10515600" cy="672565"/>
          </a:xfrm>
        </p:spPr>
        <p:txBody>
          <a:bodyPr>
            <a:normAutofit fontScale="90000"/>
          </a:bodyPr>
          <a:lstStyle/>
          <a:p>
            <a:r>
              <a:rPr lang="en-US" dirty="0"/>
              <a:t>White Box Monitoring</a:t>
            </a:r>
          </a:p>
        </p:txBody>
      </p:sp>
      <p:sp>
        <p:nvSpPr>
          <p:cNvPr id="3" name="Content Placeholder 2">
            <a:extLst>
              <a:ext uri="{FF2B5EF4-FFF2-40B4-BE49-F238E27FC236}">
                <a16:creationId xmlns:a16="http://schemas.microsoft.com/office/drawing/2014/main" id="{E4475CE7-913E-0E8D-61EC-910E84D3D0EE}"/>
              </a:ext>
            </a:extLst>
          </p:cNvPr>
          <p:cNvSpPr>
            <a:spLocks noGrp="1"/>
          </p:cNvSpPr>
          <p:nvPr>
            <p:ph idx="1"/>
          </p:nvPr>
        </p:nvSpPr>
        <p:spPr>
          <a:xfrm>
            <a:off x="838200" y="1153059"/>
            <a:ext cx="10515600" cy="5412127"/>
          </a:xfrm>
        </p:spPr>
        <p:txBody>
          <a:bodyPr>
            <a:normAutofit/>
          </a:bodyPr>
          <a:lstStyle/>
          <a:p>
            <a:r>
              <a:rPr lang="en-US" dirty="0"/>
              <a:t>White box monitoring (also known as "internal monitoring") involves observing and analyzing the internal workings of a system. It provides insights into the system's internal processes, data, and states.</a:t>
            </a:r>
          </a:p>
          <a:p>
            <a:r>
              <a:rPr lang="en-US" b="1" dirty="0"/>
              <a:t>Characteristics:</a:t>
            </a:r>
            <a:endParaRPr lang="en-US" dirty="0"/>
          </a:p>
          <a:p>
            <a:pPr lvl="1">
              <a:buFont typeface="+mj-lt"/>
              <a:buAutoNum type="arabicPeriod"/>
            </a:pPr>
            <a:r>
              <a:rPr lang="en-US" b="1" dirty="0"/>
              <a:t>Internal Visibility</a:t>
            </a:r>
            <a:r>
              <a:rPr lang="en-US" dirty="0"/>
              <a:t>: Access to detailed information about the system's internals, including source code, configuration files, and performance metrics.</a:t>
            </a:r>
          </a:p>
          <a:p>
            <a:pPr lvl="1">
              <a:buFont typeface="+mj-lt"/>
              <a:buAutoNum type="arabicPeriod"/>
            </a:pPr>
            <a:endParaRPr lang="en-US" dirty="0"/>
          </a:p>
          <a:p>
            <a:pPr lvl="1">
              <a:buFont typeface="+mj-lt"/>
              <a:buAutoNum type="arabicPeriod"/>
            </a:pPr>
            <a:r>
              <a:rPr lang="en-US" b="1" dirty="0"/>
              <a:t>Granularity</a:t>
            </a:r>
            <a:r>
              <a:rPr lang="en-US" dirty="0"/>
              <a:t>: Provides granular data about the system's internal components, such as CPU usage, memory allocation, application-specific metrics, and code execution paths.</a:t>
            </a:r>
          </a:p>
          <a:p>
            <a:pPr lvl="1">
              <a:buFont typeface="+mj-lt"/>
              <a:buAutoNum type="arabicPeriod"/>
            </a:pPr>
            <a:endParaRPr lang="en-US" dirty="0"/>
          </a:p>
          <a:p>
            <a:pPr lvl="1">
              <a:buFont typeface="+mj-lt"/>
              <a:buAutoNum type="arabicPeriod"/>
            </a:pPr>
            <a:r>
              <a:rPr lang="en-US" b="1" dirty="0"/>
              <a:t>Instrumentation</a:t>
            </a:r>
            <a:r>
              <a:rPr lang="en-US" dirty="0"/>
              <a:t>: Requires instrumenting the code or system components to collect detailed performance and diagnostic data.</a:t>
            </a:r>
          </a:p>
          <a:p>
            <a:pPr lvl="1">
              <a:buFont typeface="+mj-lt"/>
              <a:buAutoNum type="arabicPeriod"/>
            </a:pPr>
            <a:endParaRPr lang="en-US" dirty="0"/>
          </a:p>
          <a:p>
            <a:pPr lvl="1">
              <a:buFont typeface="+mj-lt"/>
              <a:buAutoNum type="arabicPeriod"/>
            </a:pPr>
            <a:r>
              <a:rPr lang="en-US" b="1" dirty="0"/>
              <a:t>Debugging</a:t>
            </a:r>
            <a:r>
              <a:rPr lang="en-US" dirty="0"/>
              <a:t>: Useful for debugging and diagnosing issues because it offers a deep view into system operations.</a:t>
            </a:r>
          </a:p>
          <a:p>
            <a:pPr lvl="1">
              <a:buFont typeface="+mj-lt"/>
              <a:buAutoNum type="arabicPeriod"/>
            </a:pPr>
            <a:endParaRPr lang="en-US" dirty="0"/>
          </a:p>
          <a:p>
            <a:pPr lvl="1">
              <a:buFont typeface="+mj-lt"/>
              <a:buAutoNum type="arabicPeriod"/>
            </a:pPr>
            <a:r>
              <a:rPr lang="en-US" b="1" dirty="0"/>
              <a:t>Examples</a:t>
            </a:r>
            <a:r>
              <a:rPr lang="en-US" dirty="0"/>
              <a:t>: Application performance monitoring (APM) tools like New Relic or Dynatrace, detailed logging systems, and custom metrics collected via code instrumentation.</a:t>
            </a:r>
          </a:p>
          <a:p>
            <a:endParaRPr lang="en-US" dirty="0"/>
          </a:p>
        </p:txBody>
      </p:sp>
    </p:spTree>
    <p:extLst>
      <p:ext uri="{BB962C8B-B14F-4D97-AF65-F5344CB8AC3E}">
        <p14:creationId xmlns:p14="http://schemas.microsoft.com/office/powerpoint/2010/main" val="12183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A450-D097-6606-9F0C-AF34E7C4524C}"/>
              </a:ext>
            </a:extLst>
          </p:cNvPr>
          <p:cNvSpPr>
            <a:spLocks noGrp="1"/>
          </p:cNvSpPr>
          <p:nvPr>
            <p:ph type="title"/>
          </p:nvPr>
        </p:nvSpPr>
        <p:spPr>
          <a:xfrm>
            <a:off x="838200" y="365126"/>
            <a:ext cx="10515600" cy="713662"/>
          </a:xfrm>
        </p:spPr>
        <p:txBody>
          <a:bodyPr>
            <a:normAutofit fontScale="90000"/>
          </a:bodyPr>
          <a:lstStyle/>
          <a:p>
            <a:r>
              <a:rPr lang="en-US" dirty="0"/>
              <a:t>Adv. &amp; Dis.</a:t>
            </a:r>
          </a:p>
        </p:txBody>
      </p:sp>
      <p:sp>
        <p:nvSpPr>
          <p:cNvPr id="3" name="Content Placeholder 2">
            <a:extLst>
              <a:ext uri="{FF2B5EF4-FFF2-40B4-BE49-F238E27FC236}">
                <a16:creationId xmlns:a16="http://schemas.microsoft.com/office/drawing/2014/main" id="{DBC48CC4-A05D-4D0B-6AB9-68E90E73DB71}"/>
              </a:ext>
            </a:extLst>
          </p:cNvPr>
          <p:cNvSpPr>
            <a:spLocks noGrp="1"/>
          </p:cNvSpPr>
          <p:nvPr>
            <p:ph idx="1"/>
          </p:nvPr>
        </p:nvSpPr>
        <p:spPr>
          <a:xfrm>
            <a:off x="838200" y="1078788"/>
            <a:ext cx="10515600" cy="5619963"/>
          </a:xfrm>
        </p:spPr>
        <p:txBody>
          <a:bodyPr>
            <a:normAutofit/>
          </a:bodyPr>
          <a:lstStyle/>
          <a:p>
            <a:r>
              <a:rPr lang="en-US" b="1" dirty="0"/>
              <a:t>Advantages:</a:t>
            </a:r>
            <a:endParaRPr lang="en-US" dirty="0"/>
          </a:p>
          <a:p>
            <a:pPr lvl="1"/>
            <a:r>
              <a:rPr lang="en-US" b="1" dirty="0"/>
              <a:t>Detailed Insights</a:t>
            </a:r>
            <a:r>
              <a:rPr lang="en-US" dirty="0"/>
              <a:t>: Offers in-depth information about system behavior and performance.</a:t>
            </a:r>
          </a:p>
          <a:p>
            <a:pPr lvl="1"/>
            <a:r>
              <a:rPr lang="en-US" b="1" dirty="0"/>
              <a:t>Debugging</a:t>
            </a:r>
            <a:r>
              <a:rPr lang="en-US" dirty="0"/>
              <a:t>: Facilitates troubleshooting and debugging by providing access to internal states and execution details.</a:t>
            </a:r>
          </a:p>
          <a:p>
            <a:pPr lvl="1"/>
            <a:r>
              <a:rPr lang="en-US" b="1" dirty="0"/>
              <a:t>Optimization</a:t>
            </a:r>
            <a:r>
              <a:rPr lang="en-US" dirty="0"/>
              <a:t>: Helps in optimizing code and system performance by identifying specific bottlenecks or inefficiencies.</a:t>
            </a:r>
          </a:p>
          <a:p>
            <a:pPr marL="457200" lvl="1" indent="0">
              <a:buNone/>
            </a:pPr>
            <a:endParaRPr lang="en-US" dirty="0"/>
          </a:p>
          <a:p>
            <a:r>
              <a:rPr lang="en-US" b="1" dirty="0"/>
              <a:t>Disadvantages:</a:t>
            </a:r>
            <a:endParaRPr lang="en-US" dirty="0"/>
          </a:p>
          <a:p>
            <a:pPr lvl="1"/>
            <a:r>
              <a:rPr lang="en-US" b="1" dirty="0"/>
              <a:t>Complexity</a:t>
            </a:r>
            <a:r>
              <a:rPr lang="en-US" dirty="0"/>
              <a:t>: Can be complex to set up and manage, requiring deep knowledge of the system's internals.</a:t>
            </a:r>
          </a:p>
          <a:p>
            <a:pPr lvl="1"/>
            <a:r>
              <a:rPr lang="en-US" b="1" dirty="0"/>
              <a:t>Overhead</a:t>
            </a:r>
            <a:r>
              <a:rPr lang="en-US" dirty="0"/>
              <a:t>: Instrumentation and data collection might introduce additional overhead and affect system performance.</a:t>
            </a:r>
          </a:p>
          <a:p>
            <a:endParaRPr lang="en-US" dirty="0"/>
          </a:p>
        </p:txBody>
      </p:sp>
    </p:spTree>
    <p:extLst>
      <p:ext uri="{BB962C8B-B14F-4D97-AF65-F5344CB8AC3E}">
        <p14:creationId xmlns:p14="http://schemas.microsoft.com/office/powerpoint/2010/main" val="174212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 to synthetic monitoring - and Grafana Labs' new iteration on  worldPing | Grafana Labs">
            <a:extLst>
              <a:ext uri="{FF2B5EF4-FFF2-40B4-BE49-F238E27FC236}">
                <a16:creationId xmlns:a16="http://schemas.microsoft.com/office/drawing/2014/main" id="{7C5E62FE-6595-88DE-4FFA-7AC9C2253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892" y="289630"/>
            <a:ext cx="8038216" cy="627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09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2E8D-EE6C-71BE-B44A-2891D2BD44E9}"/>
              </a:ext>
            </a:extLst>
          </p:cNvPr>
          <p:cNvSpPr>
            <a:spLocks noGrp="1"/>
          </p:cNvSpPr>
          <p:nvPr>
            <p:ph type="title"/>
          </p:nvPr>
        </p:nvSpPr>
        <p:spPr>
          <a:xfrm>
            <a:off x="838200" y="365126"/>
            <a:ext cx="10515600" cy="775306"/>
          </a:xfrm>
        </p:spPr>
        <p:txBody>
          <a:bodyPr>
            <a:normAutofit fontScale="90000"/>
          </a:bodyPr>
          <a:lstStyle/>
          <a:p>
            <a:br>
              <a:rPr lang="en-US" b="1" dirty="0"/>
            </a:br>
            <a:r>
              <a:rPr lang="en-US" b="1" dirty="0"/>
              <a:t>Black Box Monitoring</a:t>
            </a:r>
            <a:br>
              <a:rPr lang="en-US" b="1" dirty="0"/>
            </a:br>
            <a:endParaRPr lang="en-US" dirty="0"/>
          </a:p>
        </p:txBody>
      </p:sp>
      <p:sp>
        <p:nvSpPr>
          <p:cNvPr id="3" name="Content Placeholder 2">
            <a:extLst>
              <a:ext uri="{FF2B5EF4-FFF2-40B4-BE49-F238E27FC236}">
                <a16:creationId xmlns:a16="http://schemas.microsoft.com/office/drawing/2014/main" id="{DC6AC2E2-82D4-1DE9-146C-364DE20A4CFB}"/>
              </a:ext>
            </a:extLst>
          </p:cNvPr>
          <p:cNvSpPr>
            <a:spLocks noGrp="1"/>
          </p:cNvSpPr>
          <p:nvPr>
            <p:ph idx="1"/>
          </p:nvPr>
        </p:nvSpPr>
        <p:spPr>
          <a:xfrm>
            <a:off x="838200" y="1140432"/>
            <a:ext cx="10515600" cy="5609689"/>
          </a:xfrm>
        </p:spPr>
        <p:txBody>
          <a:bodyPr>
            <a:normAutofit/>
          </a:bodyPr>
          <a:lstStyle/>
          <a:p>
            <a:r>
              <a:rPr lang="en-US" dirty="0"/>
              <a:t>Black box monitoring (also known as "external monitoring") involves observing and analyzing the system's behavior from an external perspective without accessing its internal workings. It focuses on the system's outputs and responses to inputs.</a:t>
            </a:r>
          </a:p>
          <a:p>
            <a:r>
              <a:rPr lang="en-US" b="1" dirty="0"/>
              <a:t>Characteristics:</a:t>
            </a:r>
            <a:endParaRPr lang="en-US" dirty="0"/>
          </a:p>
          <a:p>
            <a:pPr lvl="1">
              <a:buFont typeface="+mj-lt"/>
              <a:buAutoNum type="arabicPeriod"/>
            </a:pPr>
            <a:r>
              <a:rPr lang="en-US" b="1" dirty="0"/>
              <a:t>External Visibility</a:t>
            </a:r>
            <a:r>
              <a:rPr lang="en-US" dirty="0"/>
              <a:t>: Monitors the system from the outside, observing how it responds to various inputs or conditions without knowledge of its internal processes.</a:t>
            </a:r>
          </a:p>
          <a:p>
            <a:pPr lvl="1">
              <a:buFont typeface="+mj-lt"/>
              <a:buAutoNum type="arabicPeriod"/>
            </a:pPr>
            <a:endParaRPr lang="en-US" dirty="0"/>
          </a:p>
          <a:p>
            <a:pPr lvl="1">
              <a:buFont typeface="+mj-lt"/>
              <a:buAutoNum type="arabicPeriod"/>
            </a:pPr>
            <a:r>
              <a:rPr lang="en-US" b="1" dirty="0"/>
              <a:t>User Experience</a:t>
            </a:r>
            <a:r>
              <a:rPr lang="en-US" dirty="0"/>
              <a:t>: Emphasizes the end-user experience and system behavior from a user perspective, such as response times, availability, and error rates.</a:t>
            </a:r>
          </a:p>
          <a:p>
            <a:pPr lvl="1">
              <a:buFont typeface="+mj-lt"/>
              <a:buAutoNum type="arabicPeriod"/>
            </a:pPr>
            <a:endParaRPr lang="en-US" dirty="0"/>
          </a:p>
          <a:p>
            <a:pPr lvl="1">
              <a:buFont typeface="+mj-lt"/>
              <a:buAutoNum type="arabicPeriod"/>
            </a:pPr>
            <a:r>
              <a:rPr lang="en-US" b="1" dirty="0"/>
              <a:t>No Internal Access</a:t>
            </a:r>
            <a:r>
              <a:rPr lang="en-US" dirty="0"/>
              <a:t>: Does not require access to the system's source code or internal configuration; relies on observing the system's outputs and interactions.</a:t>
            </a:r>
          </a:p>
          <a:p>
            <a:pPr lvl="1">
              <a:buFont typeface="+mj-lt"/>
              <a:buAutoNum type="arabicPeriod"/>
            </a:pPr>
            <a:endParaRPr lang="en-US" dirty="0"/>
          </a:p>
          <a:p>
            <a:pPr lvl="1">
              <a:buFont typeface="+mj-lt"/>
              <a:buAutoNum type="arabicPeriod"/>
            </a:pPr>
            <a:r>
              <a:rPr lang="en-US" b="1" dirty="0"/>
              <a:t>Examples</a:t>
            </a:r>
            <a:r>
              <a:rPr lang="en-US" dirty="0"/>
              <a:t>: Website uptime monitoring, end-to-end transaction monitoring, and user experience monitoring.</a:t>
            </a:r>
          </a:p>
          <a:p>
            <a:endParaRPr lang="en-US" dirty="0"/>
          </a:p>
        </p:txBody>
      </p:sp>
    </p:spTree>
    <p:extLst>
      <p:ext uri="{BB962C8B-B14F-4D97-AF65-F5344CB8AC3E}">
        <p14:creationId xmlns:p14="http://schemas.microsoft.com/office/powerpoint/2010/main" val="2855198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6737-B77A-1025-A738-D2EB89223175}"/>
              </a:ext>
            </a:extLst>
          </p:cNvPr>
          <p:cNvSpPr>
            <a:spLocks noGrp="1"/>
          </p:cNvSpPr>
          <p:nvPr>
            <p:ph type="title"/>
          </p:nvPr>
        </p:nvSpPr>
        <p:spPr/>
        <p:txBody>
          <a:bodyPr/>
          <a:lstStyle/>
          <a:p>
            <a:r>
              <a:rPr lang="en-US" dirty="0"/>
              <a:t>Adv. &amp; Dis.</a:t>
            </a:r>
          </a:p>
        </p:txBody>
      </p:sp>
      <p:sp>
        <p:nvSpPr>
          <p:cNvPr id="3" name="Content Placeholder 2">
            <a:extLst>
              <a:ext uri="{FF2B5EF4-FFF2-40B4-BE49-F238E27FC236}">
                <a16:creationId xmlns:a16="http://schemas.microsoft.com/office/drawing/2014/main" id="{4C892C98-448F-48C1-AB67-A036F2402B04}"/>
              </a:ext>
            </a:extLst>
          </p:cNvPr>
          <p:cNvSpPr>
            <a:spLocks noGrp="1"/>
          </p:cNvSpPr>
          <p:nvPr>
            <p:ph idx="1"/>
          </p:nvPr>
        </p:nvSpPr>
        <p:spPr/>
        <p:txBody>
          <a:bodyPr>
            <a:normAutofit/>
          </a:bodyPr>
          <a:lstStyle/>
          <a:p>
            <a:r>
              <a:rPr lang="en-US" b="1" dirty="0"/>
              <a:t>Advantages:</a:t>
            </a:r>
            <a:endParaRPr lang="en-US" dirty="0"/>
          </a:p>
          <a:p>
            <a:pPr lvl="1"/>
            <a:r>
              <a:rPr lang="en-US" b="1" dirty="0"/>
              <a:t>Simplicity</a:t>
            </a:r>
            <a:r>
              <a:rPr lang="en-US" dirty="0"/>
              <a:t>: Easier to implement and manage since it does not require access to the system's internals.</a:t>
            </a:r>
          </a:p>
          <a:p>
            <a:pPr lvl="1"/>
            <a:r>
              <a:rPr lang="en-US" b="1" dirty="0"/>
              <a:t>End-User Focus</a:t>
            </a:r>
            <a:r>
              <a:rPr lang="en-US" dirty="0"/>
              <a:t>: Provides insights into the user experience and system performance as perceived by the end-users.</a:t>
            </a:r>
          </a:p>
          <a:p>
            <a:pPr lvl="1"/>
            <a:r>
              <a:rPr lang="en-US" b="1" dirty="0"/>
              <a:t>Less Intrusive</a:t>
            </a:r>
            <a:r>
              <a:rPr lang="en-US" dirty="0"/>
              <a:t>: Typically has minimal impact on system performance as it does not require internal instrumentation.</a:t>
            </a:r>
          </a:p>
          <a:p>
            <a:pPr lvl="1"/>
            <a:endParaRPr lang="en-US" dirty="0"/>
          </a:p>
          <a:p>
            <a:r>
              <a:rPr lang="en-US" b="1" dirty="0"/>
              <a:t>Disadvantages:</a:t>
            </a:r>
            <a:endParaRPr lang="en-US" dirty="0"/>
          </a:p>
          <a:p>
            <a:pPr lvl="1"/>
            <a:r>
              <a:rPr lang="en-US" b="1" dirty="0"/>
              <a:t>Limited Insight</a:t>
            </a:r>
            <a:r>
              <a:rPr lang="en-US" dirty="0"/>
              <a:t>: Offers less detailed information about internal processes and can be less effective for debugging and optimization.</a:t>
            </a:r>
          </a:p>
          <a:p>
            <a:pPr lvl="1"/>
            <a:r>
              <a:rPr lang="en-US" b="1" dirty="0"/>
              <a:t>Blind Spots</a:t>
            </a:r>
            <a:r>
              <a:rPr lang="en-US" dirty="0"/>
              <a:t>: May not detect issues that do not directly impact the system’s outputs or responses.</a:t>
            </a:r>
          </a:p>
          <a:p>
            <a:endParaRPr lang="en-US" dirty="0"/>
          </a:p>
        </p:txBody>
      </p:sp>
    </p:spTree>
    <p:extLst>
      <p:ext uri="{BB962C8B-B14F-4D97-AF65-F5344CB8AC3E}">
        <p14:creationId xmlns:p14="http://schemas.microsoft.com/office/powerpoint/2010/main" val="385473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B5C9614-0004-4E7F-E2F6-501D06D7FC7C}"/>
              </a:ext>
            </a:extLst>
          </p:cNvPr>
          <p:cNvGraphicFramePr>
            <a:graphicFrameLocks noGrp="1"/>
          </p:cNvGraphicFramePr>
          <p:nvPr>
            <p:ph idx="1"/>
            <p:extLst>
              <p:ext uri="{D42A27DB-BD31-4B8C-83A1-F6EECF244321}">
                <p14:modId xmlns:p14="http://schemas.microsoft.com/office/powerpoint/2010/main" val="1176617761"/>
              </p:ext>
            </p:extLst>
          </p:nvPr>
        </p:nvGraphicFramePr>
        <p:xfrm>
          <a:off x="838200" y="534256"/>
          <a:ext cx="10515600" cy="6051480"/>
        </p:xfrm>
        <a:graphic>
          <a:graphicData uri="http://schemas.openxmlformats.org/drawingml/2006/table">
            <a:tbl>
              <a:tblPr/>
              <a:tblGrid>
                <a:gridCol w="1752600">
                  <a:extLst>
                    <a:ext uri="{9D8B030D-6E8A-4147-A177-3AD203B41FA5}">
                      <a16:colId xmlns:a16="http://schemas.microsoft.com/office/drawing/2014/main" val="3060233082"/>
                    </a:ext>
                  </a:extLst>
                </a:gridCol>
                <a:gridCol w="1752600">
                  <a:extLst>
                    <a:ext uri="{9D8B030D-6E8A-4147-A177-3AD203B41FA5}">
                      <a16:colId xmlns:a16="http://schemas.microsoft.com/office/drawing/2014/main" val="3986932031"/>
                    </a:ext>
                  </a:extLst>
                </a:gridCol>
                <a:gridCol w="3505200">
                  <a:extLst>
                    <a:ext uri="{9D8B030D-6E8A-4147-A177-3AD203B41FA5}">
                      <a16:colId xmlns:a16="http://schemas.microsoft.com/office/drawing/2014/main" val="334610998"/>
                    </a:ext>
                  </a:extLst>
                </a:gridCol>
                <a:gridCol w="3505200">
                  <a:extLst>
                    <a:ext uri="{9D8B030D-6E8A-4147-A177-3AD203B41FA5}">
                      <a16:colId xmlns:a16="http://schemas.microsoft.com/office/drawing/2014/main" val="1605690464"/>
                    </a:ext>
                  </a:extLst>
                </a:gridCol>
              </a:tblGrid>
              <a:tr h="733513">
                <a:tc gridSpan="2">
                  <a:txBody>
                    <a:bodyPr/>
                    <a:lstStyle/>
                    <a:p>
                      <a:r>
                        <a:rPr lang="en-US" b="1" dirty="0"/>
                        <a:t>Aspect</a:t>
                      </a:r>
                      <a:endParaRPr lang="en-US" dirty="0"/>
                    </a:p>
                  </a:txBody>
                  <a:tcPr anchor="ctr">
                    <a:lnL>
                      <a:noFill/>
                    </a:lnL>
                    <a:lnR>
                      <a:noFill/>
                    </a:lnR>
                    <a:lnT>
                      <a:noFill/>
                    </a:lnT>
                    <a:lnB>
                      <a:noFill/>
                    </a:lnB>
                    <a:noFill/>
                  </a:tcPr>
                </a:tc>
                <a:tc hMerge="1">
                  <a:txBody>
                    <a:bodyPr/>
                    <a:lstStyle/>
                    <a:p>
                      <a:endParaRPr lang="en-US"/>
                    </a:p>
                  </a:txBody>
                  <a:tcPr/>
                </a:tc>
                <a:tc>
                  <a:txBody>
                    <a:bodyPr/>
                    <a:lstStyle/>
                    <a:p>
                      <a:r>
                        <a:rPr lang="en-US" b="1"/>
                        <a:t>White Box Monitoring</a:t>
                      </a:r>
                      <a:endParaRPr lang="en-US"/>
                    </a:p>
                  </a:txBody>
                  <a:tcPr anchor="ctr">
                    <a:lnL>
                      <a:noFill/>
                    </a:lnL>
                    <a:lnR>
                      <a:noFill/>
                    </a:lnR>
                    <a:lnT>
                      <a:noFill/>
                    </a:lnT>
                    <a:lnB>
                      <a:noFill/>
                    </a:lnB>
                    <a:noFill/>
                  </a:tcPr>
                </a:tc>
                <a:tc>
                  <a:txBody>
                    <a:bodyPr/>
                    <a:lstStyle/>
                    <a:p>
                      <a:r>
                        <a:rPr lang="en-US" b="1"/>
                        <a:t>Black Box Monitoring</a:t>
                      </a:r>
                      <a:endParaRPr lang="en-US"/>
                    </a:p>
                  </a:txBody>
                  <a:tcPr anchor="ctr">
                    <a:lnL>
                      <a:noFill/>
                    </a:lnL>
                    <a:lnR>
                      <a:noFill/>
                    </a:lnR>
                    <a:lnT>
                      <a:noFill/>
                    </a:lnT>
                    <a:lnB>
                      <a:noFill/>
                    </a:lnB>
                    <a:noFill/>
                  </a:tcPr>
                </a:tc>
                <a:extLst>
                  <a:ext uri="{0D108BD9-81ED-4DB2-BD59-A6C34878D82A}">
                    <a16:rowId xmlns:a16="http://schemas.microsoft.com/office/drawing/2014/main" val="435790973"/>
                  </a:ext>
                </a:extLst>
              </a:tr>
              <a:tr h="733513">
                <a:tc>
                  <a:txBody>
                    <a:bodyPr/>
                    <a:lstStyle/>
                    <a:p>
                      <a:r>
                        <a:rPr lang="en-US" b="1" dirty="0"/>
                        <a:t>Visibility</a:t>
                      </a:r>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r>
                        <a:rPr lang="en-US" dirty="0"/>
                        <a:t>Internal details and metrics</a:t>
                      </a:r>
                    </a:p>
                  </a:txBody>
                  <a:tcPr anchor="ctr">
                    <a:lnL>
                      <a:noFill/>
                    </a:lnL>
                    <a:lnR>
                      <a:noFill/>
                    </a:lnR>
                    <a:lnT>
                      <a:noFill/>
                    </a:lnT>
                    <a:lnB>
                      <a:noFill/>
                    </a:lnB>
                    <a:noFill/>
                  </a:tcPr>
                </a:tc>
                <a:tc>
                  <a:txBody>
                    <a:bodyPr/>
                    <a:lstStyle/>
                    <a:p>
                      <a:r>
                        <a:rPr lang="en-US"/>
                        <a:t>External behavior and responses</a:t>
                      </a:r>
                    </a:p>
                  </a:txBody>
                  <a:tcPr anchor="ctr">
                    <a:lnL>
                      <a:noFill/>
                    </a:lnL>
                    <a:lnR>
                      <a:noFill/>
                    </a:lnR>
                    <a:lnT>
                      <a:noFill/>
                    </a:lnT>
                    <a:lnB>
                      <a:noFill/>
                    </a:lnB>
                    <a:noFill/>
                  </a:tcPr>
                </a:tc>
                <a:extLst>
                  <a:ext uri="{0D108BD9-81ED-4DB2-BD59-A6C34878D82A}">
                    <a16:rowId xmlns:a16="http://schemas.microsoft.com/office/drawing/2014/main" val="354867185"/>
                  </a:ext>
                </a:extLst>
              </a:tr>
              <a:tr h="733513">
                <a:tc gridSpan="2">
                  <a:txBody>
                    <a:bodyPr/>
                    <a:lstStyle/>
                    <a:p>
                      <a:r>
                        <a:rPr lang="en-US" b="1" dirty="0"/>
                        <a:t>Granularity</a:t>
                      </a:r>
                      <a:endParaRPr lang="en-US" dirty="0"/>
                    </a:p>
                  </a:txBody>
                  <a:tcPr anchor="ctr">
                    <a:lnL>
                      <a:noFill/>
                    </a:lnL>
                    <a:lnR>
                      <a:noFill/>
                    </a:lnR>
                    <a:lnT>
                      <a:noFill/>
                    </a:lnT>
                    <a:lnB>
                      <a:noFill/>
                    </a:lnB>
                    <a:noFill/>
                  </a:tcPr>
                </a:tc>
                <a:tc hMerge="1">
                  <a:txBody>
                    <a:bodyPr/>
                    <a:lstStyle/>
                    <a:p>
                      <a:endParaRPr lang="en-US"/>
                    </a:p>
                  </a:txBody>
                  <a:tcPr/>
                </a:tc>
                <a:tc>
                  <a:txBody>
                    <a:bodyPr/>
                    <a:lstStyle/>
                    <a:p>
                      <a:r>
                        <a:rPr lang="en-US"/>
                        <a:t>Detailed, fine-grained data</a:t>
                      </a:r>
                    </a:p>
                  </a:txBody>
                  <a:tcPr anchor="ctr">
                    <a:lnL>
                      <a:noFill/>
                    </a:lnL>
                    <a:lnR>
                      <a:noFill/>
                    </a:lnR>
                    <a:lnT>
                      <a:noFill/>
                    </a:lnT>
                    <a:lnB>
                      <a:noFill/>
                    </a:lnB>
                    <a:noFill/>
                  </a:tcPr>
                </a:tc>
                <a:tc>
                  <a:txBody>
                    <a:bodyPr/>
                    <a:lstStyle/>
                    <a:p>
                      <a:r>
                        <a:rPr lang="en-US"/>
                        <a:t>High-level, aggregate data</a:t>
                      </a:r>
                    </a:p>
                  </a:txBody>
                  <a:tcPr anchor="ctr">
                    <a:lnL>
                      <a:noFill/>
                    </a:lnL>
                    <a:lnR>
                      <a:noFill/>
                    </a:lnR>
                    <a:lnT>
                      <a:noFill/>
                    </a:lnT>
                    <a:lnB>
                      <a:noFill/>
                    </a:lnB>
                    <a:noFill/>
                  </a:tcPr>
                </a:tc>
                <a:extLst>
                  <a:ext uri="{0D108BD9-81ED-4DB2-BD59-A6C34878D82A}">
                    <a16:rowId xmlns:a16="http://schemas.microsoft.com/office/drawing/2014/main" val="4102606028"/>
                  </a:ext>
                </a:extLst>
              </a:tr>
              <a:tr h="1283647">
                <a:tc gridSpan="2">
                  <a:txBody>
                    <a:bodyPr/>
                    <a:lstStyle/>
                    <a:p>
                      <a:r>
                        <a:rPr lang="en-US" b="1"/>
                        <a:t>Setup Complexity</a:t>
                      </a:r>
                      <a:endParaRPr lang="en-US"/>
                    </a:p>
                  </a:txBody>
                  <a:tcPr anchor="ctr">
                    <a:lnL>
                      <a:noFill/>
                    </a:lnL>
                    <a:lnR>
                      <a:noFill/>
                    </a:lnR>
                    <a:lnT>
                      <a:noFill/>
                    </a:lnT>
                    <a:lnB>
                      <a:noFill/>
                    </a:lnB>
                    <a:noFill/>
                  </a:tcPr>
                </a:tc>
                <a:tc hMerge="1">
                  <a:txBody>
                    <a:bodyPr/>
                    <a:lstStyle/>
                    <a:p>
                      <a:endParaRPr lang="en-US"/>
                    </a:p>
                  </a:txBody>
                  <a:tcPr/>
                </a:tc>
                <a:tc>
                  <a:txBody>
                    <a:bodyPr/>
                    <a:lstStyle/>
                    <a:p>
                      <a:r>
                        <a:rPr lang="en-US"/>
                        <a:t>More complex, requires instrumentation</a:t>
                      </a:r>
                    </a:p>
                  </a:txBody>
                  <a:tcPr anchor="ctr">
                    <a:lnL>
                      <a:noFill/>
                    </a:lnL>
                    <a:lnR>
                      <a:noFill/>
                    </a:lnR>
                    <a:lnT>
                      <a:noFill/>
                    </a:lnT>
                    <a:lnB>
                      <a:noFill/>
                    </a:lnB>
                    <a:noFill/>
                  </a:tcPr>
                </a:tc>
                <a:tc>
                  <a:txBody>
                    <a:bodyPr/>
                    <a:lstStyle/>
                    <a:p>
                      <a:r>
                        <a:rPr lang="en-US"/>
                        <a:t>Simpler, does not require internal access</a:t>
                      </a:r>
                    </a:p>
                  </a:txBody>
                  <a:tcPr anchor="ctr">
                    <a:lnL>
                      <a:noFill/>
                    </a:lnL>
                    <a:lnR>
                      <a:noFill/>
                    </a:lnR>
                    <a:lnT>
                      <a:noFill/>
                    </a:lnT>
                    <a:lnB>
                      <a:noFill/>
                    </a:lnB>
                    <a:noFill/>
                  </a:tcPr>
                </a:tc>
                <a:extLst>
                  <a:ext uri="{0D108BD9-81ED-4DB2-BD59-A6C34878D82A}">
                    <a16:rowId xmlns:a16="http://schemas.microsoft.com/office/drawing/2014/main" val="3158523593"/>
                  </a:ext>
                </a:extLst>
              </a:tr>
              <a:tr h="1283647">
                <a:tc gridSpan="2">
                  <a:txBody>
                    <a:bodyPr/>
                    <a:lstStyle/>
                    <a:p>
                      <a:r>
                        <a:rPr lang="en-US" b="1" dirty="0"/>
                        <a:t>Use Cases</a:t>
                      </a:r>
                      <a:endParaRPr lang="en-US" dirty="0"/>
                    </a:p>
                  </a:txBody>
                  <a:tcPr anchor="ctr">
                    <a:lnL>
                      <a:noFill/>
                    </a:lnL>
                    <a:lnR>
                      <a:noFill/>
                    </a:lnR>
                    <a:lnT>
                      <a:noFill/>
                    </a:lnT>
                    <a:lnB>
                      <a:noFill/>
                    </a:lnB>
                    <a:noFill/>
                  </a:tcPr>
                </a:tc>
                <a:tc hMerge="1">
                  <a:txBody>
                    <a:bodyPr/>
                    <a:lstStyle/>
                    <a:p>
                      <a:endParaRPr lang="en-US"/>
                    </a:p>
                  </a:txBody>
                  <a:tcPr/>
                </a:tc>
                <a:tc>
                  <a:txBody>
                    <a:bodyPr/>
                    <a:lstStyle/>
                    <a:p>
                      <a:r>
                        <a:rPr lang="en-US"/>
                        <a:t>Debugging, performance optimization</a:t>
                      </a:r>
                    </a:p>
                  </a:txBody>
                  <a:tcPr anchor="ctr">
                    <a:lnL>
                      <a:noFill/>
                    </a:lnL>
                    <a:lnR>
                      <a:noFill/>
                    </a:lnR>
                    <a:lnT>
                      <a:noFill/>
                    </a:lnT>
                    <a:lnB>
                      <a:noFill/>
                    </a:lnB>
                    <a:noFill/>
                  </a:tcPr>
                </a:tc>
                <a:tc>
                  <a:txBody>
                    <a:bodyPr/>
                    <a:lstStyle/>
                    <a:p>
                      <a:r>
                        <a:rPr lang="en-US"/>
                        <a:t>User experience, availability monitoring</a:t>
                      </a:r>
                    </a:p>
                  </a:txBody>
                  <a:tcPr anchor="ctr">
                    <a:lnL>
                      <a:noFill/>
                    </a:lnL>
                    <a:lnR>
                      <a:noFill/>
                    </a:lnR>
                    <a:lnT>
                      <a:noFill/>
                    </a:lnT>
                    <a:lnB>
                      <a:noFill/>
                    </a:lnB>
                    <a:noFill/>
                  </a:tcPr>
                </a:tc>
                <a:extLst>
                  <a:ext uri="{0D108BD9-81ED-4DB2-BD59-A6C34878D82A}">
                    <a16:rowId xmlns:a16="http://schemas.microsoft.com/office/drawing/2014/main" val="217912387"/>
                  </a:ext>
                </a:extLst>
              </a:tr>
              <a:tr h="1283647">
                <a:tc gridSpan="2">
                  <a:txBody>
                    <a:bodyPr/>
                    <a:lstStyle/>
                    <a:p>
                      <a:r>
                        <a:rPr lang="en-US" b="1"/>
                        <a:t>Impact on System</a:t>
                      </a:r>
                      <a:endParaRPr lang="en-US"/>
                    </a:p>
                  </a:txBody>
                  <a:tcPr anchor="ctr">
                    <a:lnL>
                      <a:noFill/>
                    </a:lnL>
                    <a:lnR>
                      <a:noFill/>
                    </a:lnR>
                    <a:lnT>
                      <a:noFill/>
                    </a:lnT>
                    <a:lnB>
                      <a:noFill/>
                    </a:lnB>
                    <a:noFill/>
                  </a:tcPr>
                </a:tc>
                <a:tc hMerge="1">
                  <a:txBody>
                    <a:bodyPr/>
                    <a:lstStyle/>
                    <a:p>
                      <a:endParaRPr lang="en-US"/>
                    </a:p>
                  </a:txBody>
                  <a:tcPr/>
                </a:tc>
                <a:tc>
                  <a:txBody>
                    <a:bodyPr/>
                    <a:lstStyle/>
                    <a:p>
                      <a:r>
                        <a:rPr lang="en-US"/>
                        <a:t>Potential performance impact due to instrumentation</a:t>
                      </a:r>
                    </a:p>
                  </a:txBody>
                  <a:tcPr anchor="ctr">
                    <a:lnL>
                      <a:noFill/>
                    </a:lnL>
                    <a:lnR>
                      <a:noFill/>
                    </a:lnR>
                    <a:lnT>
                      <a:noFill/>
                    </a:lnT>
                    <a:lnB>
                      <a:noFill/>
                    </a:lnB>
                    <a:noFill/>
                  </a:tcPr>
                </a:tc>
                <a:tc>
                  <a:txBody>
                    <a:bodyPr/>
                    <a:lstStyle/>
                    <a:p>
                      <a:r>
                        <a:rPr lang="en-US" dirty="0"/>
                        <a:t>Minimal impact, external observation</a:t>
                      </a:r>
                    </a:p>
                  </a:txBody>
                  <a:tcPr anchor="ctr">
                    <a:lnL>
                      <a:noFill/>
                    </a:lnL>
                    <a:lnR>
                      <a:noFill/>
                    </a:lnR>
                    <a:lnT>
                      <a:noFill/>
                    </a:lnT>
                    <a:lnB>
                      <a:noFill/>
                    </a:lnB>
                    <a:noFill/>
                  </a:tcPr>
                </a:tc>
                <a:extLst>
                  <a:ext uri="{0D108BD9-81ED-4DB2-BD59-A6C34878D82A}">
                    <a16:rowId xmlns:a16="http://schemas.microsoft.com/office/drawing/2014/main" val="3782993207"/>
                  </a:ext>
                </a:extLst>
              </a:tr>
            </a:tbl>
          </a:graphicData>
        </a:graphic>
      </p:graphicFrame>
    </p:spTree>
    <p:extLst>
      <p:ext uri="{BB962C8B-B14F-4D97-AF65-F5344CB8AC3E}">
        <p14:creationId xmlns:p14="http://schemas.microsoft.com/office/powerpoint/2010/main" val="1685562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B761-7123-C903-861D-272AFFD7CBA6}"/>
              </a:ext>
            </a:extLst>
          </p:cNvPr>
          <p:cNvSpPr>
            <a:spLocks noGrp="1"/>
          </p:cNvSpPr>
          <p:nvPr>
            <p:ph type="title"/>
          </p:nvPr>
        </p:nvSpPr>
        <p:spPr/>
        <p:txBody>
          <a:bodyPr>
            <a:normAutofit fontScale="90000"/>
          </a:bodyPr>
          <a:lstStyle/>
          <a:p>
            <a:br>
              <a:rPr lang="en-US" b="1" dirty="0"/>
            </a:br>
            <a:r>
              <a:rPr lang="en-US" b="1" dirty="0"/>
              <a:t>Choosing Between White Box and Black Box Monitoring</a:t>
            </a:r>
            <a:br>
              <a:rPr lang="en-US" b="1" dirty="0"/>
            </a:br>
            <a:endParaRPr lang="en-US" dirty="0"/>
          </a:p>
        </p:txBody>
      </p:sp>
      <p:sp>
        <p:nvSpPr>
          <p:cNvPr id="3" name="Content Placeholder 2">
            <a:extLst>
              <a:ext uri="{FF2B5EF4-FFF2-40B4-BE49-F238E27FC236}">
                <a16:creationId xmlns:a16="http://schemas.microsoft.com/office/drawing/2014/main" id="{8FB5E32D-D328-CF45-29E3-A1B840B5469F}"/>
              </a:ext>
            </a:extLst>
          </p:cNvPr>
          <p:cNvSpPr>
            <a:spLocks noGrp="1"/>
          </p:cNvSpPr>
          <p:nvPr>
            <p:ph idx="1"/>
          </p:nvPr>
        </p:nvSpPr>
        <p:spPr/>
        <p:txBody>
          <a:bodyPr/>
          <a:lstStyle/>
          <a:p>
            <a:r>
              <a:rPr lang="en-US" dirty="0"/>
              <a:t>In practice, a combination of both approaches is often used to achieve comprehensive monitoring. White box monitoring is valuable for deep diagnostics and performance tuning, while black box monitoring provides an external view of system health and user experience. Together, they help ensure robust and effective monitoring of systems.</a:t>
            </a:r>
          </a:p>
          <a:p>
            <a:endParaRPr lang="en-US" dirty="0"/>
          </a:p>
        </p:txBody>
      </p:sp>
    </p:spTree>
    <p:extLst>
      <p:ext uri="{BB962C8B-B14F-4D97-AF65-F5344CB8AC3E}">
        <p14:creationId xmlns:p14="http://schemas.microsoft.com/office/powerpoint/2010/main" val="239472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4CB2-27EE-2F8A-2451-0C580CB12A6C}"/>
              </a:ext>
            </a:extLst>
          </p:cNvPr>
          <p:cNvSpPr>
            <a:spLocks noGrp="1"/>
          </p:cNvSpPr>
          <p:nvPr>
            <p:ph type="title"/>
          </p:nvPr>
        </p:nvSpPr>
        <p:spPr/>
        <p:txBody>
          <a:bodyPr/>
          <a:lstStyle/>
          <a:p>
            <a:r>
              <a:rPr lang="en-US" dirty="0"/>
              <a:t>Observability</a:t>
            </a:r>
          </a:p>
        </p:txBody>
      </p:sp>
      <p:sp>
        <p:nvSpPr>
          <p:cNvPr id="3" name="Content Placeholder 2">
            <a:extLst>
              <a:ext uri="{FF2B5EF4-FFF2-40B4-BE49-F238E27FC236}">
                <a16:creationId xmlns:a16="http://schemas.microsoft.com/office/drawing/2014/main" id="{CC04DB80-CB36-00E7-5129-668E31CBF9A6}"/>
              </a:ext>
            </a:extLst>
          </p:cNvPr>
          <p:cNvSpPr>
            <a:spLocks noGrp="1"/>
          </p:cNvSpPr>
          <p:nvPr>
            <p:ph idx="1"/>
          </p:nvPr>
        </p:nvSpPr>
        <p:spPr/>
        <p:txBody>
          <a:bodyPr/>
          <a:lstStyle/>
          <a:p>
            <a:r>
              <a:rPr lang="en-US" b="1" dirty="0"/>
              <a:t>Observability</a:t>
            </a:r>
            <a:r>
              <a:rPr lang="en-US" dirty="0"/>
              <a:t> is a concept in system monitoring and management that focuses on the ability to understand and diagnose the internal state and behavior of a system based on its external outputs. It involves gathering and analyzing data to gain insights into how a system operates, often in real-time, to ensure its health, performance, and reliability.</a:t>
            </a:r>
          </a:p>
          <a:p>
            <a:endParaRPr lang="en-US" dirty="0"/>
          </a:p>
        </p:txBody>
      </p:sp>
    </p:spTree>
    <p:extLst>
      <p:ext uri="{BB962C8B-B14F-4D97-AF65-F5344CB8AC3E}">
        <p14:creationId xmlns:p14="http://schemas.microsoft.com/office/powerpoint/2010/main" val="246674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our Golden Signals of SRE Metrics ...">
            <a:extLst>
              <a:ext uri="{FF2B5EF4-FFF2-40B4-BE49-F238E27FC236}">
                <a16:creationId xmlns:a16="http://schemas.microsoft.com/office/drawing/2014/main" id="{4373C31A-FA1C-6B3D-8D3E-BAD3E0976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02" y="546457"/>
            <a:ext cx="10294796" cy="576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66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355E-C048-07F1-BB66-B10F42EFFF97}"/>
              </a:ext>
            </a:extLst>
          </p:cNvPr>
          <p:cNvSpPr>
            <a:spLocks noGrp="1"/>
          </p:cNvSpPr>
          <p:nvPr>
            <p:ph type="title"/>
          </p:nvPr>
        </p:nvSpPr>
        <p:spPr>
          <a:xfrm>
            <a:off x="838200" y="365125"/>
            <a:ext cx="10515600" cy="517377"/>
          </a:xfrm>
        </p:spPr>
        <p:txBody>
          <a:bodyPr>
            <a:normAutofit fontScale="90000"/>
          </a:bodyPr>
          <a:lstStyle/>
          <a:p>
            <a:br>
              <a:rPr lang="en-US" b="1" dirty="0"/>
            </a:br>
            <a:r>
              <a:rPr lang="en-US" b="1" dirty="0"/>
              <a:t>Key Aspects of Observability</a:t>
            </a:r>
            <a:br>
              <a:rPr lang="en-US" b="1" dirty="0"/>
            </a:br>
            <a:endParaRPr lang="en-US" dirty="0"/>
          </a:p>
        </p:txBody>
      </p:sp>
      <p:sp>
        <p:nvSpPr>
          <p:cNvPr id="3" name="Content Placeholder 2">
            <a:extLst>
              <a:ext uri="{FF2B5EF4-FFF2-40B4-BE49-F238E27FC236}">
                <a16:creationId xmlns:a16="http://schemas.microsoft.com/office/drawing/2014/main" id="{0ECD2A39-C159-4B4F-9666-02BD5EE50527}"/>
              </a:ext>
            </a:extLst>
          </p:cNvPr>
          <p:cNvSpPr>
            <a:spLocks noGrp="1"/>
          </p:cNvSpPr>
          <p:nvPr>
            <p:ph idx="1"/>
          </p:nvPr>
        </p:nvSpPr>
        <p:spPr>
          <a:xfrm>
            <a:off x="838200" y="1017551"/>
            <a:ext cx="10515600" cy="5595900"/>
          </a:xfrm>
        </p:spPr>
        <p:txBody>
          <a:bodyPr>
            <a:normAutofit/>
          </a:bodyPr>
          <a:lstStyle/>
          <a:p>
            <a:r>
              <a:rPr lang="en-US" dirty="0"/>
              <a:t>Comprehensive Visibility</a:t>
            </a:r>
          </a:p>
          <a:p>
            <a:pPr lvl="1"/>
            <a:r>
              <a:rPr lang="en-US" dirty="0"/>
              <a:t>Metrics: Quantitative data about the system’s performance, such as CPU usage, memory consumption, and request rates.</a:t>
            </a:r>
          </a:p>
          <a:p>
            <a:pPr lvl="1"/>
            <a:r>
              <a:rPr lang="en-US" dirty="0"/>
              <a:t>Logs: Detailed, timestamped records of events, transactions, and errors within the system.</a:t>
            </a:r>
          </a:p>
          <a:p>
            <a:pPr lvl="1"/>
            <a:r>
              <a:rPr lang="en-US" dirty="0"/>
              <a:t>Traces: Data that tracks the flow of requests and operations through various components of the system, providing insights into request paths and latency.</a:t>
            </a:r>
          </a:p>
          <a:p>
            <a:pPr lvl="1"/>
            <a:endParaRPr lang="en-US" dirty="0"/>
          </a:p>
          <a:p>
            <a:pPr lvl="1"/>
            <a:r>
              <a:rPr lang="en-US" dirty="0"/>
              <a:t>Real-Time </a:t>
            </a:r>
            <a:r>
              <a:rPr lang="en-US" dirty="0" err="1"/>
              <a:t>InsightsObservability</a:t>
            </a:r>
            <a:r>
              <a:rPr lang="en-US" dirty="0"/>
              <a:t> allows for real-time or near-real-time monitoring and analysis of system behavior, helping to quickly identify and address issues.</a:t>
            </a:r>
          </a:p>
          <a:p>
            <a:pPr lvl="1"/>
            <a:endParaRPr lang="en-US" dirty="0"/>
          </a:p>
          <a:p>
            <a:pPr lvl="1"/>
            <a:r>
              <a:rPr lang="en-US" dirty="0"/>
              <a:t>Root Cause </a:t>
            </a:r>
            <a:r>
              <a:rPr lang="en-US" dirty="0" err="1"/>
              <a:t>AnalysisBy</a:t>
            </a:r>
            <a:r>
              <a:rPr lang="en-US" dirty="0"/>
              <a:t> correlating metrics, logs, and traces, observability enables deeper understanding and diagnosis of problems, helping to pinpoint the root cause of issues.</a:t>
            </a:r>
          </a:p>
          <a:p>
            <a:pPr lvl="1"/>
            <a:endParaRPr lang="en-US" dirty="0"/>
          </a:p>
          <a:p>
            <a:pPr lvl="1"/>
            <a:r>
              <a:rPr lang="en-US" dirty="0"/>
              <a:t>Dynamic </a:t>
            </a:r>
            <a:r>
              <a:rPr lang="en-US" dirty="0" err="1"/>
              <a:t>ExplorationObservability</a:t>
            </a:r>
            <a:r>
              <a:rPr lang="en-US" dirty="0"/>
              <a:t> supports dynamic querying and exploration of data to investigate issues, rather than relying solely on pre-configured alerts and thresholds.</a:t>
            </a:r>
          </a:p>
          <a:p>
            <a:pPr lvl="1"/>
            <a:endParaRPr lang="en-US" dirty="0"/>
          </a:p>
          <a:p>
            <a:pPr lvl="1"/>
            <a:r>
              <a:rPr lang="en-US" dirty="0"/>
              <a:t>Proactive </a:t>
            </a:r>
            <a:r>
              <a:rPr lang="en-US" dirty="0" err="1"/>
              <a:t>ManagementIt</a:t>
            </a:r>
            <a:r>
              <a:rPr lang="en-US" dirty="0"/>
              <a:t> helps in proactive system management by providing insights into system health and performance trends, enabling preemptive actions to prevent issues.</a:t>
            </a:r>
          </a:p>
        </p:txBody>
      </p:sp>
    </p:spTree>
    <p:extLst>
      <p:ext uri="{BB962C8B-B14F-4D97-AF65-F5344CB8AC3E}">
        <p14:creationId xmlns:p14="http://schemas.microsoft.com/office/powerpoint/2010/main" val="341110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3401-F71E-CEDB-4381-FFCB8930B8A3}"/>
              </a:ext>
            </a:extLst>
          </p:cNvPr>
          <p:cNvSpPr>
            <a:spLocks noGrp="1"/>
          </p:cNvSpPr>
          <p:nvPr>
            <p:ph type="title"/>
          </p:nvPr>
        </p:nvSpPr>
        <p:spPr/>
        <p:txBody>
          <a:bodyPr>
            <a:normAutofit fontScale="90000"/>
          </a:bodyPr>
          <a:lstStyle/>
          <a:p>
            <a:br>
              <a:rPr lang="en-US" b="1" dirty="0"/>
            </a:br>
            <a:r>
              <a:rPr lang="en-US" b="1" dirty="0"/>
              <a:t>Components of Observability</a:t>
            </a:r>
            <a:br>
              <a:rPr lang="en-US" b="1" dirty="0"/>
            </a:br>
            <a:endParaRPr lang="en-US" dirty="0"/>
          </a:p>
        </p:txBody>
      </p:sp>
      <p:sp>
        <p:nvSpPr>
          <p:cNvPr id="3" name="Content Placeholder 2">
            <a:extLst>
              <a:ext uri="{FF2B5EF4-FFF2-40B4-BE49-F238E27FC236}">
                <a16:creationId xmlns:a16="http://schemas.microsoft.com/office/drawing/2014/main" id="{8190F919-92D1-FF0A-4EE9-06E788200322}"/>
              </a:ext>
            </a:extLst>
          </p:cNvPr>
          <p:cNvSpPr>
            <a:spLocks noGrp="1"/>
          </p:cNvSpPr>
          <p:nvPr>
            <p:ph idx="1"/>
          </p:nvPr>
        </p:nvSpPr>
        <p:spPr/>
        <p:txBody>
          <a:bodyPr>
            <a:normAutofit/>
          </a:bodyPr>
          <a:lstStyle/>
          <a:p>
            <a:r>
              <a:rPr lang="en-US" b="1" dirty="0"/>
              <a:t>Instrumentation</a:t>
            </a:r>
            <a:endParaRPr lang="en-US" dirty="0"/>
          </a:p>
          <a:p>
            <a:pPr lvl="1"/>
            <a:r>
              <a:rPr lang="en-US" b="1" dirty="0"/>
              <a:t>Code Instrumentation</a:t>
            </a:r>
            <a:r>
              <a:rPr lang="en-US" dirty="0"/>
              <a:t>: Adding code to applications or systems to collect metrics, logs, and traces.</a:t>
            </a:r>
          </a:p>
          <a:p>
            <a:pPr lvl="1"/>
            <a:r>
              <a:rPr lang="en-US" b="1" dirty="0"/>
              <a:t>Agent-Based Monitoring</a:t>
            </a:r>
            <a:r>
              <a:rPr lang="en-US" dirty="0"/>
              <a:t>: Using agents that run alongside applications to gather observability data.</a:t>
            </a:r>
          </a:p>
          <a:p>
            <a:pPr lvl="1"/>
            <a:endParaRPr lang="en-US" dirty="0"/>
          </a:p>
          <a:p>
            <a:r>
              <a:rPr lang="en-US" b="1" dirty="0"/>
              <a:t>Data Collection</a:t>
            </a:r>
            <a:endParaRPr lang="en-US" dirty="0"/>
          </a:p>
          <a:p>
            <a:pPr lvl="1"/>
            <a:r>
              <a:rPr lang="en-US" b="1" dirty="0"/>
              <a:t>Metrics Collection</a:t>
            </a:r>
            <a:r>
              <a:rPr lang="en-US" dirty="0"/>
              <a:t>: Gathering quantitative performance data.</a:t>
            </a:r>
          </a:p>
          <a:p>
            <a:pPr lvl="1"/>
            <a:r>
              <a:rPr lang="en-US" b="1" dirty="0"/>
              <a:t>Log Collection</a:t>
            </a:r>
            <a:r>
              <a:rPr lang="en-US" dirty="0"/>
              <a:t>: Aggregating and indexing logs from various sources.</a:t>
            </a:r>
          </a:p>
          <a:p>
            <a:pPr lvl="1"/>
            <a:r>
              <a:rPr lang="en-US" b="1" dirty="0"/>
              <a:t>Distributed Tracing</a:t>
            </a:r>
            <a:r>
              <a:rPr lang="en-US" dirty="0"/>
              <a:t>: Capturing the end-to-end journey of requests across different system components.</a:t>
            </a:r>
          </a:p>
          <a:p>
            <a:endParaRPr lang="en-US" dirty="0"/>
          </a:p>
        </p:txBody>
      </p:sp>
    </p:spTree>
    <p:extLst>
      <p:ext uri="{BB962C8B-B14F-4D97-AF65-F5344CB8AC3E}">
        <p14:creationId xmlns:p14="http://schemas.microsoft.com/office/powerpoint/2010/main" val="1330894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F0C79-47B8-293A-0483-E355EF6D6274}"/>
              </a:ext>
            </a:extLst>
          </p:cNvPr>
          <p:cNvSpPr>
            <a:spLocks noGrp="1"/>
          </p:cNvSpPr>
          <p:nvPr>
            <p:ph idx="1"/>
          </p:nvPr>
        </p:nvSpPr>
        <p:spPr>
          <a:xfrm>
            <a:off x="838200" y="253678"/>
            <a:ext cx="10515600" cy="6260137"/>
          </a:xfrm>
        </p:spPr>
        <p:txBody>
          <a:bodyPr>
            <a:normAutofit/>
          </a:bodyPr>
          <a:lstStyle/>
          <a:p>
            <a:r>
              <a:rPr lang="en-US" b="1" dirty="0"/>
              <a:t>Data Analysis and Visualization</a:t>
            </a:r>
            <a:endParaRPr lang="en-US" dirty="0"/>
          </a:p>
          <a:p>
            <a:pPr lvl="1"/>
            <a:r>
              <a:rPr lang="en-US" b="1" dirty="0"/>
              <a:t>Dashboards</a:t>
            </a:r>
            <a:r>
              <a:rPr lang="en-US" dirty="0"/>
              <a:t>: Visual representations of metrics, logs, and traces to provide an overview of system health.</a:t>
            </a:r>
          </a:p>
          <a:p>
            <a:pPr lvl="1"/>
            <a:r>
              <a:rPr lang="en-US" b="1" dirty="0"/>
              <a:t>Alerts</a:t>
            </a:r>
            <a:r>
              <a:rPr lang="en-US" dirty="0"/>
              <a:t>: Notifications based on predefined thresholds or anomalies.</a:t>
            </a:r>
          </a:p>
          <a:p>
            <a:pPr lvl="1"/>
            <a:r>
              <a:rPr lang="en-US" b="1" dirty="0"/>
              <a:t>Correlation and Context</a:t>
            </a:r>
            <a:r>
              <a:rPr lang="en-US" dirty="0"/>
              <a:t>: Analyzing data in context to identify patterns and correlations that indicate issues.</a:t>
            </a:r>
          </a:p>
          <a:p>
            <a:pPr lvl="1"/>
            <a:endParaRPr lang="en-US" dirty="0"/>
          </a:p>
          <a:p>
            <a:r>
              <a:rPr lang="en-US" b="1" dirty="0"/>
              <a:t>Incident Management</a:t>
            </a:r>
            <a:endParaRPr lang="en-US" dirty="0"/>
          </a:p>
          <a:p>
            <a:pPr lvl="1"/>
            <a:r>
              <a:rPr lang="en-US" b="1" dirty="0"/>
              <a:t>Alerting</a:t>
            </a:r>
            <a:r>
              <a:rPr lang="en-US" dirty="0"/>
              <a:t>: Setting up alerts based on metrics, logs, or traces to notify teams of potential issues.</a:t>
            </a:r>
          </a:p>
          <a:p>
            <a:pPr lvl="1"/>
            <a:r>
              <a:rPr lang="en-US" b="1" dirty="0"/>
              <a:t>Investigation</a:t>
            </a:r>
            <a:r>
              <a:rPr lang="en-US" dirty="0"/>
              <a:t>: Using observability data to investigate and diagnose incidents.</a:t>
            </a:r>
          </a:p>
          <a:p>
            <a:pPr lvl="1"/>
            <a:r>
              <a:rPr lang="en-US" b="1" dirty="0"/>
              <a:t>Resolution</a:t>
            </a:r>
            <a:r>
              <a:rPr lang="en-US" dirty="0"/>
              <a:t>: Addressing and resolving issues based on insights gained from the observability data.</a:t>
            </a:r>
          </a:p>
          <a:p>
            <a:endParaRPr lang="en-US" dirty="0"/>
          </a:p>
        </p:txBody>
      </p:sp>
    </p:spTree>
    <p:extLst>
      <p:ext uri="{BB962C8B-B14F-4D97-AF65-F5344CB8AC3E}">
        <p14:creationId xmlns:p14="http://schemas.microsoft.com/office/powerpoint/2010/main" val="2723610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3 pillars of observability: Logs, metrics and traces | TechTarget">
            <a:extLst>
              <a:ext uri="{FF2B5EF4-FFF2-40B4-BE49-F238E27FC236}">
                <a16:creationId xmlns:a16="http://schemas.microsoft.com/office/drawing/2014/main" id="{787C7EF3-E30A-2718-35B6-FC7EA9B06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7" y="682214"/>
            <a:ext cx="11741986" cy="549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5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BF4E-BF17-B460-5384-8D815DADAC69}"/>
              </a:ext>
            </a:extLst>
          </p:cNvPr>
          <p:cNvSpPr>
            <a:spLocks noGrp="1"/>
          </p:cNvSpPr>
          <p:nvPr>
            <p:ph type="title"/>
          </p:nvPr>
        </p:nvSpPr>
        <p:spPr>
          <a:xfrm>
            <a:off x="838200" y="365126"/>
            <a:ext cx="10515600" cy="600646"/>
          </a:xfrm>
        </p:spPr>
        <p:txBody>
          <a:bodyPr>
            <a:normAutofit fontScale="90000"/>
          </a:bodyPr>
          <a:lstStyle/>
          <a:p>
            <a:r>
              <a:rPr lang="en-US" dirty="0"/>
              <a:t>Pillars of Observability</a:t>
            </a:r>
          </a:p>
        </p:txBody>
      </p:sp>
      <p:sp>
        <p:nvSpPr>
          <p:cNvPr id="3" name="Content Placeholder 2">
            <a:extLst>
              <a:ext uri="{FF2B5EF4-FFF2-40B4-BE49-F238E27FC236}">
                <a16:creationId xmlns:a16="http://schemas.microsoft.com/office/drawing/2014/main" id="{CF112D31-2B9E-BCCE-D628-F785D92CE3CE}"/>
              </a:ext>
            </a:extLst>
          </p:cNvPr>
          <p:cNvSpPr>
            <a:spLocks noGrp="1"/>
          </p:cNvSpPr>
          <p:nvPr>
            <p:ph idx="1"/>
          </p:nvPr>
        </p:nvSpPr>
        <p:spPr>
          <a:xfrm>
            <a:off x="838200" y="965772"/>
            <a:ext cx="10515600" cy="5892228"/>
          </a:xfrm>
        </p:spPr>
        <p:txBody>
          <a:bodyPr>
            <a:normAutofit/>
          </a:bodyPr>
          <a:lstStyle/>
          <a:p>
            <a:r>
              <a:rPr lang="en-US" b="1" dirty="0"/>
              <a:t>1. Metrics</a:t>
            </a:r>
          </a:p>
          <a:p>
            <a:pPr lvl="1"/>
            <a:r>
              <a:rPr lang="en-US" b="1" dirty="0"/>
              <a:t>Definition:</a:t>
            </a:r>
            <a:r>
              <a:rPr lang="en-US" dirty="0"/>
              <a:t> Metrics are quantitative measurements that provide insights into the performance and health of a system. They capture specific data points at regular intervals.</a:t>
            </a:r>
          </a:p>
          <a:p>
            <a:pPr lvl="1"/>
            <a:r>
              <a:rPr lang="en-US" b="1" dirty="0"/>
              <a:t>Characteristics:</a:t>
            </a:r>
            <a:endParaRPr lang="en-US" dirty="0"/>
          </a:p>
          <a:p>
            <a:pPr lvl="1"/>
            <a:r>
              <a:rPr lang="en-US" b="1" dirty="0"/>
              <a:t>Quantitative Data</a:t>
            </a:r>
            <a:r>
              <a:rPr lang="en-US" dirty="0"/>
              <a:t>: Metrics are numerical and often represent values such as CPU usage, memory consumption, request rates, error rates, and latency.</a:t>
            </a:r>
          </a:p>
          <a:p>
            <a:pPr lvl="1"/>
            <a:r>
              <a:rPr lang="en-US" b="1" dirty="0"/>
              <a:t>Time-Series Data</a:t>
            </a:r>
            <a:r>
              <a:rPr lang="en-US" dirty="0"/>
              <a:t>: Metrics are typically collected over time, allowing for trend analysis and historical comparison.</a:t>
            </a:r>
          </a:p>
          <a:p>
            <a:pPr lvl="1"/>
            <a:r>
              <a:rPr lang="en-US" b="1" dirty="0"/>
              <a:t>Aggregated</a:t>
            </a:r>
            <a:r>
              <a:rPr lang="en-US" dirty="0"/>
              <a:t>: Metrics can be aggregated across different dimensions (e.g., average, maximum, minimum) to provide a summary view.</a:t>
            </a:r>
          </a:p>
          <a:p>
            <a:r>
              <a:rPr lang="en-US" b="1" dirty="0"/>
              <a:t>Use Cases:</a:t>
            </a:r>
            <a:endParaRPr lang="en-US" dirty="0"/>
          </a:p>
          <a:p>
            <a:pPr lvl="1"/>
            <a:r>
              <a:rPr lang="en-US" b="1" dirty="0"/>
              <a:t>Performance Monitoring</a:t>
            </a:r>
            <a:r>
              <a:rPr lang="en-US" dirty="0"/>
              <a:t>: Track system performance and resource usage.</a:t>
            </a:r>
          </a:p>
          <a:p>
            <a:pPr lvl="1"/>
            <a:r>
              <a:rPr lang="en-US" b="1" dirty="0"/>
              <a:t>Capacity Planning</a:t>
            </a:r>
            <a:r>
              <a:rPr lang="en-US" dirty="0"/>
              <a:t>: Analyze trends to forecast future resource needs.</a:t>
            </a:r>
          </a:p>
          <a:p>
            <a:pPr lvl="1"/>
            <a:r>
              <a:rPr lang="en-US" b="1" dirty="0"/>
              <a:t>Alerting</a:t>
            </a:r>
            <a:r>
              <a:rPr lang="en-US" dirty="0"/>
              <a:t>: Set thresholds for metrics to trigger alerts for potential issues.</a:t>
            </a:r>
          </a:p>
          <a:p>
            <a:endParaRPr lang="en-US" dirty="0"/>
          </a:p>
        </p:txBody>
      </p:sp>
    </p:spTree>
    <p:extLst>
      <p:ext uri="{BB962C8B-B14F-4D97-AF65-F5344CB8AC3E}">
        <p14:creationId xmlns:p14="http://schemas.microsoft.com/office/powerpoint/2010/main" val="264187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484FE-E662-65BD-3B09-4030F5C656F6}"/>
              </a:ext>
            </a:extLst>
          </p:cNvPr>
          <p:cNvSpPr>
            <a:spLocks noGrp="1"/>
          </p:cNvSpPr>
          <p:nvPr>
            <p:ph idx="1"/>
          </p:nvPr>
        </p:nvSpPr>
        <p:spPr>
          <a:xfrm>
            <a:off x="838200" y="297951"/>
            <a:ext cx="10515600" cy="5879012"/>
          </a:xfrm>
        </p:spPr>
        <p:txBody>
          <a:bodyPr>
            <a:normAutofit/>
          </a:bodyPr>
          <a:lstStyle/>
          <a:p>
            <a:r>
              <a:rPr lang="en-US" b="1" dirty="0"/>
              <a:t>2. Logs</a:t>
            </a:r>
          </a:p>
          <a:p>
            <a:r>
              <a:rPr lang="en-US" b="1" dirty="0"/>
              <a:t>Definition:</a:t>
            </a:r>
            <a:r>
              <a:rPr lang="en-US" dirty="0"/>
              <a:t> Logs are detailed, timestamped records of events, transactions, and activities within a system. They provide context and granularity that metrics alone cannot offer.</a:t>
            </a:r>
          </a:p>
          <a:p>
            <a:r>
              <a:rPr lang="en-US" b="1" dirty="0"/>
              <a:t>Characteristics:</a:t>
            </a:r>
            <a:endParaRPr lang="en-US" dirty="0"/>
          </a:p>
          <a:p>
            <a:pPr>
              <a:buFont typeface="Arial" panose="020B0604020202020204" pitchFamily="34" charset="0"/>
              <a:buChar char="•"/>
            </a:pPr>
            <a:r>
              <a:rPr lang="en-US" b="1" dirty="0"/>
              <a:t>Event-Based</a:t>
            </a:r>
            <a:r>
              <a:rPr lang="en-US" dirty="0"/>
              <a:t>: Logs capture discrete events and actions, such as errors, warnings, and informational messages.</a:t>
            </a:r>
          </a:p>
          <a:p>
            <a:pPr>
              <a:buFont typeface="Arial" panose="020B0604020202020204" pitchFamily="34" charset="0"/>
              <a:buChar char="•"/>
            </a:pPr>
            <a:r>
              <a:rPr lang="en-US" b="1" dirty="0"/>
              <a:t>Detailed</a:t>
            </a:r>
            <a:r>
              <a:rPr lang="en-US" dirty="0"/>
              <a:t>: Logs often contain rich context, including error messages, stack traces, and execution details.</a:t>
            </a:r>
          </a:p>
          <a:p>
            <a:pPr>
              <a:buFont typeface="Arial" panose="020B0604020202020204" pitchFamily="34" charset="0"/>
              <a:buChar char="•"/>
            </a:pPr>
            <a:r>
              <a:rPr lang="en-US" b="1" dirty="0"/>
              <a:t>Textual Data</a:t>
            </a:r>
            <a:r>
              <a:rPr lang="en-US" dirty="0"/>
              <a:t>: Logs are typically textual and may follow specific formats or structures.</a:t>
            </a:r>
          </a:p>
          <a:p>
            <a:r>
              <a:rPr lang="en-US" b="1" dirty="0"/>
              <a:t>Use Cases:</a:t>
            </a:r>
            <a:endParaRPr lang="en-US" dirty="0"/>
          </a:p>
          <a:p>
            <a:pPr>
              <a:buFont typeface="Arial" panose="020B0604020202020204" pitchFamily="34" charset="0"/>
              <a:buChar char="•"/>
            </a:pPr>
            <a:r>
              <a:rPr lang="en-US" b="1" dirty="0"/>
              <a:t>Debugging</a:t>
            </a:r>
            <a:r>
              <a:rPr lang="en-US" dirty="0"/>
              <a:t>: Investigate and troubleshoot specific issues by analyzing detailed log entries.</a:t>
            </a:r>
          </a:p>
          <a:p>
            <a:pPr>
              <a:buFont typeface="Arial" panose="020B0604020202020204" pitchFamily="34" charset="0"/>
              <a:buChar char="•"/>
            </a:pPr>
            <a:r>
              <a:rPr lang="en-US" b="1" dirty="0"/>
              <a:t>Audit Trails</a:t>
            </a:r>
            <a:r>
              <a:rPr lang="en-US" dirty="0"/>
              <a:t>: Track and review system activities for security and compliance.</a:t>
            </a:r>
          </a:p>
          <a:p>
            <a:pPr>
              <a:buFont typeface="Arial" panose="020B0604020202020204" pitchFamily="34" charset="0"/>
              <a:buChar char="•"/>
            </a:pPr>
            <a:r>
              <a:rPr lang="en-US" b="1" dirty="0"/>
              <a:t>Correlation</a:t>
            </a:r>
            <a:r>
              <a:rPr lang="en-US" dirty="0"/>
              <a:t>: Correlate logs with metrics and traces to understand the context of events.</a:t>
            </a:r>
          </a:p>
          <a:p>
            <a:endParaRPr lang="en-US" dirty="0"/>
          </a:p>
        </p:txBody>
      </p:sp>
    </p:spTree>
    <p:extLst>
      <p:ext uri="{BB962C8B-B14F-4D97-AF65-F5344CB8AC3E}">
        <p14:creationId xmlns:p14="http://schemas.microsoft.com/office/powerpoint/2010/main" val="1735992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83FBE-9CE0-FD7E-5496-C4ED6E03A426}"/>
              </a:ext>
            </a:extLst>
          </p:cNvPr>
          <p:cNvSpPr>
            <a:spLocks noGrp="1"/>
          </p:cNvSpPr>
          <p:nvPr>
            <p:ph idx="1"/>
          </p:nvPr>
        </p:nvSpPr>
        <p:spPr>
          <a:xfrm>
            <a:off x="838200" y="387242"/>
            <a:ext cx="10515600" cy="6126573"/>
          </a:xfrm>
        </p:spPr>
        <p:txBody>
          <a:bodyPr>
            <a:normAutofit fontScale="92500"/>
          </a:bodyPr>
          <a:lstStyle/>
          <a:p>
            <a:r>
              <a:rPr lang="en-US" b="1" dirty="0"/>
              <a:t>3. Traces</a:t>
            </a:r>
          </a:p>
          <a:p>
            <a:r>
              <a:rPr lang="en-US" b="1" dirty="0"/>
              <a:t>Definition:</a:t>
            </a:r>
            <a:r>
              <a:rPr lang="en-US" dirty="0"/>
              <a:t> Traces capture the end-to-end journey of requests as they flow through various components of a system. They provide a detailed view of how requests are processed and help identify performance bottlenecks and dependencies.</a:t>
            </a:r>
          </a:p>
          <a:p>
            <a:r>
              <a:rPr lang="en-US" b="1" dirty="0"/>
              <a:t>Characteristics:</a:t>
            </a:r>
            <a:endParaRPr lang="en-US" dirty="0"/>
          </a:p>
          <a:p>
            <a:pPr>
              <a:buFont typeface="Arial" panose="020B0604020202020204" pitchFamily="34" charset="0"/>
              <a:buChar char="•"/>
            </a:pPr>
            <a:r>
              <a:rPr lang="en-US" b="1" dirty="0"/>
              <a:t>Distributed Tracing</a:t>
            </a:r>
            <a:r>
              <a:rPr lang="en-US" dirty="0"/>
              <a:t>: Traces track requests across multiple services or components, providing visibility into interactions and latencies.</a:t>
            </a:r>
          </a:p>
          <a:p>
            <a:pPr>
              <a:buFont typeface="Arial" panose="020B0604020202020204" pitchFamily="34" charset="0"/>
              <a:buChar char="•"/>
            </a:pPr>
            <a:r>
              <a:rPr lang="en-US" b="1" dirty="0"/>
              <a:t>Span-Based</a:t>
            </a:r>
            <a:r>
              <a:rPr lang="en-US" dirty="0"/>
              <a:t>: Traces are composed of spans, which represent individual operations or steps within a request's lifecycle.</a:t>
            </a:r>
          </a:p>
          <a:p>
            <a:pPr>
              <a:buFont typeface="Arial" panose="020B0604020202020204" pitchFamily="34" charset="0"/>
              <a:buChar char="•"/>
            </a:pPr>
            <a:r>
              <a:rPr lang="en-US" b="1" dirty="0"/>
              <a:t>Contextual</a:t>
            </a:r>
            <a:r>
              <a:rPr lang="en-US" dirty="0"/>
              <a:t>: Traces provide context on how different parts of the system interact and how long each operation takes.</a:t>
            </a:r>
          </a:p>
          <a:p>
            <a:r>
              <a:rPr lang="en-US" b="1" dirty="0"/>
              <a:t>Use Cases:</a:t>
            </a:r>
            <a:endParaRPr lang="en-US" dirty="0"/>
          </a:p>
          <a:p>
            <a:pPr>
              <a:buFont typeface="Arial" panose="020B0604020202020204" pitchFamily="34" charset="0"/>
              <a:buChar char="•"/>
            </a:pPr>
            <a:r>
              <a:rPr lang="en-US" b="1" dirty="0"/>
              <a:t>Performance Analysis</a:t>
            </a:r>
            <a:r>
              <a:rPr lang="en-US" dirty="0"/>
              <a:t>: Identify latency issues and performance bottlenecks by examining the flow of requests.</a:t>
            </a:r>
          </a:p>
          <a:p>
            <a:pPr>
              <a:buFont typeface="Arial" panose="020B0604020202020204" pitchFamily="34" charset="0"/>
              <a:buChar char="•"/>
            </a:pPr>
            <a:r>
              <a:rPr lang="en-US" b="1" dirty="0"/>
              <a:t>Dependency Mapping</a:t>
            </a:r>
            <a:r>
              <a:rPr lang="en-US" dirty="0"/>
              <a:t>: Visualize dependencies between different services and components.</a:t>
            </a:r>
          </a:p>
          <a:p>
            <a:pPr>
              <a:buFont typeface="Arial" panose="020B0604020202020204" pitchFamily="34" charset="0"/>
              <a:buChar char="•"/>
            </a:pPr>
            <a:r>
              <a:rPr lang="en-US" b="1" dirty="0"/>
              <a:t>Root Cause Analysis</a:t>
            </a:r>
            <a:r>
              <a:rPr lang="en-US" dirty="0"/>
              <a:t>: Diagnose complex issues by following the path of requests through the system.</a:t>
            </a:r>
          </a:p>
          <a:p>
            <a:endParaRPr lang="en-US" dirty="0"/>
          </a:p>
        </p:txBody>
      </p:sp>
    </p:spTree>
    <p:extLst>
      <p:ext uri="{BB962C8B-B14F-4D97-AF65-F5344CB8AC3E}">
        <p14:creationId xmlns:p14="http://schemas.microsoft.com/office/powerpoint/2010/main" val="732710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Logging, Traces, and Metrics: What's the difference?">
            <a:extLst>
              <a:ext uri="{FF2B5EF4-FFF2-40B4-BE49-F238E27FC236}">
                <a16:creationId xmlns:a16="http://schemas.microsoft.com/office/drawing/2014/main" id="{F6C46C6D-0703-A398-5106-49411615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797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A5E311-960A-6C0E-EFA2-A967A8119045}"/>
              </a:ext>
            </a:extLst>
          </p:cNvPr>
          <p:cNvGraphicFramePr>
            <a:graphicFrameLocks noGrp="1"/>
          </p:cNvGraphicFramePr>
          <p:nvPr>
            <p:ph idx="1"/>
            <p:extLst>
              <p:ext uri="{D42A27DB-BD31-4B8C-83A1-F6EECF244321}">
                <p14:modId xmlns:p14="http://schemas.microsoft.com/office/powerpoint/2010/main" val="258711675"/>
              </p:ext>
            </p:extLst>
          </p:nvPr>
        </p:nvGraphicFramePr>
        <p:xfrm>
          <a:off x="838200" y="1157896"/>
          <a:ext cx="10515600" cy="5438112"/>
        </p:xfrm>
        <a:graphic>
          <a:graphicData uri="http://schemas.openxmlformats.org/drawingml/2006/table">
            <a:tbl>
              <a:tblPr/>
              <a:tblGrid>
                <a:gridCol w="2628900">
                  <a:extLst>
                    <a:ext uri="{9D8B030D-6E8A-4147-A177-3AD203B41FA5}">
                      <a16:colId xmlns:a16="http://schemas.microsoft.com/office/drawing/2014/main" val="17915390"/>
                    </a:ext>
                  </a:extLst>
                </a:gridCol>
                <a:gridCol w="2628900">
                  <a:extLst>
                    <a:ext uri="{9D8B030D-6E8A-4147-A177-3AD203B41FA5}">
                      <a16:colId xmlns:a16="http://schemas.microsoft.com/office/drawing/2014/main" val="3470919850"/>
                    </a:ext>
                  </a:extLst>
                </a:gridCol>
                <a:gridCol w="2628900">
                  <a:extLst>
                    <a:ext uri="{9D8B030D-6E8A-4147-A177-3AD203B41FA5}">
                      <a16:colId xmlns:a16="http://schemas.microsoft.com/office/drawing/2014/main" val="3761211187"/>
                    </a:ext>
                  </a:extLst>
                </a:gridCol>
                <a:gridCol w="2628900">
                  <a:extLst>
                    <a:ext uri="{9D8B030D-6E8A-4147-A177-3AD203B41FA5}">
                      <a16:colId xmlns:a16="http://schemas.microsoft.com/office/drawing/2014/main" val="422815443"/>
                    </a:ext>
                  </a:extLst>
                </a:gridCol>
              </a:tblGrid>
              <a:tr h="639777">
                <a:tc>
                  <a:txBody>
                    <a:bodyPr/>
                    <a:lstStyle/>
                    <a:p>
                      <a:r>
                        <a:rPr lang="en-US" b="1"/>
                        <a:t>Pillar</a:t>
                      </a:r>
                      <a:endParaRPr lang="en-US"/>
                    </a:p>
                  </a:txBody>
                  <a:tcPr anchor="ctr">
                    <a:lnL>
                      <a:noFill/>
                    </a:lnL>
                    <a:lnR>
                      <a:noFill/>
                    </a:lnR>
                    <a:lnT>
                      <a:noFill/>
                    </a:lnT>
                    <a:lnB>
                      <a:noFill/>
                    </a:lnB>
                    <a:noFill/>
                  </a:tcPr>
                </a:tc>
                <a:tc>
                  <a:txBody>
                    <a:bodyPr/>
                    <a:lstStyle/>
                    <a:p>
                      <a:r>
                        <a:rPr lang="en-US" b="1"/>
                        <a:t>Description</a:t>
                      </a:r>
                      <a:endParaRPr lang="en-US"/>
                    </a:p>
                  </a:txBody>
                  <a:tcPr anchor="ctr">
                    <a:lnL>
                      <a:noFill/>
                    </a:lnL>
                    <a:lnR>
                      <a:noFill/>
                    </a:lnR>
                    <a:lnT>
                      <a:noFill/>
                    </a:lnT>
                    <a:lnB>
                      <a:noFill/>
                    </a:lnB>
                    <a:noFill/>
                  </a:tcPr>
                </a:tc>
                <a:tc>
                  <a:txBody>
                    <a:bodyPr/>
                    <a:lstStyle/>
                    <a:p>
                      <a:r>
                        <a:rPr lang="en-US" b="1"/>
                        <a:t>Characteristics</a:t>
                      </a:r>
                      <a:endParaRPr lang="en-US"/>
                    </a:p>
                  </a:txBody>
                  <a:tcPr anchor="ctr">
                    <a:lnL>
                      <a:noFill/>
                    </a:lnL>
                    <a:lnR>
                      <a:noFill/>
                    </a:lnR>
                    <a:lnT>
                      <a:noFill/>
                    </a:lnT>
                    <a:lnB>
                      <a:noFill/>
                    </a:lnB>
                    <a:noFill/>
                  </a:tcPr>
                </a:tc>
                <a:tc>
                  <a:txBody>
                    <a:bodyPr/>
                    <a:lstStyle/>
                    <a:p>
                      <a:r>
                        <a:rPr lang="en-US" b="1"/>
                        <a:t>Use Cases</a:t>
                      </a:r>
                      <a:endParaRPr lang="en-US"/>
                    </a:p>
                  </a:txBody>
                  <a:tcPr anchor="ctr">
                    <a:lnL>
                      <a:noFill/>
                    </a:lnL>
                    <a:lnR>
                      <a:noFill/>
                    </a:lnR>
                    <a:lnT>
                      <a:noFill/>
                    </a:lnT>
                    <a:lnB>
                      <a:noFill/>
                    </a:lnB>
                    <a:noFill/>
                  </a:tcPr>
                </a:tc>
                <a:extLst>
                  <a:ext uri="{0D108BD9-81ED-4DB2-BD59-A6C34878D82A}">
                    <a16:rowId xmlns:a16="http://schemas.microsoft.com/office/drawing/2014/main" val="80168045"/>
                  </a:ext>
                </a:extLst>
              </a:tr>
              <a:tr h="1599445">
                <a:tc>
                  <a:txBody>
                    <a:bodyPr/>
                    <a:lstStyle/>
                    <a:p>
                      <a:r>
                        <a:rPr lang="en-US" b="1" dirty="0"/>
                        <a:t>Metrics</a:t>
                      </a:r>
                      <a:endParaRPr lang="en-US" dirty="0"/>
                    </a:p>
                  </a:txBody>
                  <a:tcPr anchor="ctr">
                    <a:lnL>
                      <a:noFill/>
                    </a:lnL>
                    <a:lnR>
                      <a:noFill/>
                    </a:lnR>
                    <a:lnT>
                      <a:noFill/>
                    </a:lnT>
                    <a:lnB>
                      <a:noFill/>
                    </a:lnB>
                    <a:noFill/>
                  </a:tcPr>
                </a:tc>
                <a:tc>
                  <a:txBody>
                    <a:bodyPr/>
                    <a:lstStyle/>
                    <a:p>
                      <a:r>
                        <a:rPr lang="en-US"/>
                        <a:t>Quantitative measurements of system performance and health</a:t>
                      </a:r>
                    </a:p>
                  </a:txBody>
                  <a:tcPr anchor="ctr">
                    <a:lnL>
                      <a:noFill/>
                    </a:lnL>
                    <a:lnR>
                      <a:noFill/>
                    </a:lnR>
                    <a:lnT>
                      <a:noFill/>
                    </a:lnT>
                    <a:lnB>
                      <a:noFill/>
                    </a:lnB>
                    <a:noFill/>
                  </a:tcPr>
                </a:tc>
                <a:tc>
                  <a:txBody>
                    <a:bodyPr/>
                    <a:lstStyle/>
                    <a:p>
                      <a:r>
                        <a:rPr lang="en-US"/>
                        <a:t>Time-series data, aggregated, numerical</a:t>
                      </a:r>
                    </a:p>
                  </a:txBody>
                  <a:tcPr anchor="ctr">
                    <a:lnL>
                      <a:noFill/>
                    </a:lnL>
                    <a:lnR>
                      <a:noFill/>
                    </a:lnR>
                    <a:lnT>
                      <a:noFill/>
                    </a:lnT>
                    <a:lnB>
                      <a:noFill/>
                    </a:lnB>
                    <a:noFill/>
                  </a:tcPr>
                </a:tc>
                <a:tc>
                  <a:txBody>
                    <a:bodyPr/>
                    <a:lstStyle/>
                    <a:p>
                      <a:r>
                        <a:rPr lang="en-US"/>
                        <a:t>Performance monitoring, capacity planning, alerting</a:t>
                      </a:r>
                    </a:p>
                  </a:txBody>
                  <a:tcPr anchor="ctr">
                    <a:lnL>
                      <a:noFill/>
                    </a:lnL>
                    <a:lnR>
                      <a:noFill/>
                    </a:lnR>
                    <a:lnT>
                      <a:noFill/>
                    </a:lnT>
                    <a:lnB>
                      <a:noFill/>
                    </a:lnB>
                    <a:noFill/>
                  </a:tcPr>
                </a:tc>
                <a:extLst>
                  <a:ext uri="{0D108BD9-81ED-4DB2-BD59-A6C34878D82A}">
                    <a16:rowId xmlns:a16="http://schemas.microsoft.com/office/drawing/2014/main" val="640555338"/>
                  </a:ext>
                </a:extLst>
              </a:tr>
              <a:tr h="1599445">
                <a:tc>
                  <a:txBody>
                    <a:bodyPr/>
                    <a:lstStyle/>
                    <a:p>
                      <a:r>
                        <a:rPr lang="en-US" b="1"/>
                        <a:t>Logs</a:t>
                      </a:r>
                      <a:endParaRPr lang="en-US"/>
                    </a:p>
                  </a:txBody>
                  <a:tcPr anchor="ctr">
                    <a:lnL>
                      <a:noFill/>
                    </a:lnL>
                    <a:lnR>
                      <a:noFill/>
                    </a:lnR>
                    <a:lnT>
                      <a:noFill/>
                    </a:lnT>
                    <a:lnB>
                      <a:noFill/>
                    </a:lnB>
                    <a:noFill/>
                  </a:tcPr>
                </a:tc>
                <a:tc>
                  <a:txBody>
                    <a:bodyPr/>
                    <a:lstStyle/>
                    <a:p>
                      <a:r>
                        <a:rPr lang="en-US"/>
                        <a:t>Detailed, timestamped records of system events and activities</a:t>
                      </a:r>
                    </a:p>
                  </a:txBody>
                  <a:tcPr anchor="ctr">
                    <a:lnL>
                      <a:noFill/>
                    </a:lnL>
                    <a:lnR>
                      <a:noFill/>
                    </a:lnR>
                    <a:lnT>
                      <a:noFill/>
                    </a:lnT>
                    <a:lnB>
                      <a:noFill/>
                    </a:lnB>
                    <a:noFill/>
                  </a:tcPr>
                </a:tc>
                <a:tc>
                  <a:txBody>
                    <a:bodyPr/>
                    <a:lstStyle/>
                    <a:p>
                      <a:r>
                        <a:rPr lang="en-US"/>
                        <a:t>Event-based, textual, rich context</a:t>
                      </a:r>
                    </a:p>
                  </a:txBody>
                  <a:tcPr anchor="ctr">
                    <a:lnL>
                      <a:noFill/>
                    </a:lnL>
                    <a:lnR>
                      <a:noFill/>
                    </a:lnR>
                    <a:lnT>
                      <a:noFill/>
                    </a:lnT>
                    <a:lnB>
                      <a:noFill/>
                    </a:lnB>
                    <a:noFill/>
                  </a:tcPr>
                </a:tc>
                <a:tc>
                  <a:txBody>
                    <a:bodyPr/>
                    <a:lstStyle/>
                    <a:p>
                      <a:r>
                        <a:rPr lang="en-US"/>
                        <a:t>Debugging, audit trails, correlation</a:t>
                      </a:r>
                    </a:p>
                  </a:txBody>
                  <a:tcPr anchor="ctr">
                    <a:lnL>
                      <a:noFill/>
                    </a:lnL>
                    <a:lnR>
                      <a:noFill/>
                    </a:lnR>
                    <a:lnT>
                      <a:noFill/>
                    </a:lnT>
                    <a:lnB>
                      <a:noFill/>
                    </a:lnB>
                    <a:noFill/>
                  </a:tcPr>
                </a:tc>
                <a:extLst>
                  <a:ext uri="{0D108BD9-81ED-4DB2-BD59-A6C34878D82A}">
                    <a16:rowId xmlns:a16="http://schemas.microsoft.com/office/drawing/2014/main" val="838876967"/>
                  </a:ext>
                </a:extLst>
              </a:tr>
              <a:tr h="1599445">
                <a:tc>
                  <a:txBody>
                    <a:bodyPr/>
                    <a:lstStyle/>
                    <a:p>
                      <a:r>
                        <a:rPr lang="en-US" b="1"/>
                        <a:t>Traces</a:t>
                      </a:r>
                      <a:endParaRPr lang="en-US"/>
                    </a:p>
                  </a:txBody>
                  <a:tcPr anchor="ctr">
                    <a:lnL>
                      <a:noFill/>
                    </a:lnL>
                    <a:lnR>
                      <a:noFill/>
                    </a:lnR>
                    <a:lnT>
                      <a:noFill/>
                    </a:lnT>
                    <a:lnB>
                      <a:noFill/>
                    </a:lnB>
                    <a:noFill/>
                  </a:tcPr>
                </a:tc>
                <a:tc>
                  <a:txBody>
                    <a:bodyPr/>
                    <a:lstStyle/>
                    <a:p>
                      <a:r>
                        <a:rPr lang="en-US"/>
                        <a:t>End-to-end journey of requests through the system</a:t>
                      </a:r>
                    </a:p>
                  </a:txBody>
                  <a:tcPr anchor="ctr">
                    <a:lnL>
                      <a:noFill/>
                    </a:lnL>
                    <a:lnR>
                      <a:noFill/>
                    </a:lnR>
                    <a:lnT>
                      <a:noFill/>
                    </a:lnT>
                    <a:lnB>
                      <a:noFill/>
                    </a:lnB>
                    <a:noFill/>
                  </a:tcPr>
                </a:tc>
                <a:tc>
                  <a:txBody>
                    <a:bodyPr/>
                    <a:lstStyle/>
                    <a:p>
                      <a:r>
                        <a:rPr lang="en-US"/>
                        <a:t>Distributed tracing, span-based, contextual</a:t>
                      </a:r>
                    </a:p>
                  </a:txBody>
                  <a:tcPr anchor="ctr">
                    <a:lnL>
                      <a:noFill/>
                    </a:lnL>
                    <a:lnR>
                      <a:noFill/>
                    </a:lnR>
                    <a:lnT>
                      <a:noFill/>
                    </a:lnT>
                    <a:lnB>
                      <a:noFill/>
                    </a:lnB>
                    <a:noFill/>
                  </a:tcPr>
                </a:tc>
                <a:tc>
                  <a:txBody>
                    <a:bodyPr/>
                    <a:lstStyle/>
                    <a:p>
                      <a:r>
                        <a:rPr lang="en-US" dirty="0"/>
                        <a:t>Performance analysis, dependency mapping, root cause analysis</a:t>
                      </a:r>
                    </a:p>
                  </a:txBody>
                  <a:tcPr anchor="ctr">
                    <a:lnL>
                      <a:noFill/>
                    </a:lnL>
                    <a:lnR>
                      <a:noFill/>
                    </a:lnR>
                    <a:lnT>
                      <a:noFill/>
                    </a:lnT>
                    <a:lnB>
                      <a:noFill/>
                    </a:lnB>
                    <a:noFill/>
                  </a:tcPr>
                </a:tc>
                <a:extLst>
                  <a:ext uri="{0D108BD9-81ED-4DB2-BD59-A6C34878D82A}">
                    <a16:rowId xmlns:a16="http://schemas.microsoft.com/office/drawing/2014/main" val="1619697911"/>
                  </a:ext>
                </a:extLst>
              </a:tr>
            </a:tbl>
          </a:graphicData>
        </a:graphic>
      </p:graphicFrame>
      <p:sp>
        <p:nvSpPr>
          <p:cNvPr id="5" name="Rectangle 1">
            <a:extLst>
              <a:ext uri="{FF2B5EF4-FFF2-40B4-BE49-F238E27FC236}">
                <a16:creationId xmlns:a16="http://schemas.microsoft.com/office/drawing/2014/main" id="{DA5136E0-F6C4-B9F6-297A-2D1429145E77}"/>
              </a:ext>
            </a:extLst>
          </p:cNvPr>
          <p:cNvSpPr>
            <a:spLocks noChangeArrowheads="1"/>
          </p:cNvSpPr>
          <p:nvPr/>
        </p:nvSpPr>
        <p:spPr bwMode="auto">
          <a:xfrm>
            <a:off x="5332287" y="450010"/>
            <a:ext cx="29274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Summary of Pillars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2660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C4A2-2223-844B-F122-2DE67C2BE69B}"/>
              </a:ext>
            </a:extLst>
          </p:cNvPr>
          <p:cNvSpPr>
            <a:spLocks noGrp="1"/>
          </p:cNvSpPr>
          <p:nvPr>
            <p:ph type="title"/>
          </p:nvPr>
        </p:nvSpPr>
        <p:spPr/>
        <p:txBody>
          <a:bodyPr>
            <a:normAutofit fontScale="90000"/>
          </a:bodyPr>
          <a:lstStyle/>
          <a:p>
            <a:br>
              <a:rPr lang="en-US" b="1" dirty="0"/>
            </a:br>
            <a:r>
              <a:rPr lang="en-US" b="1" dirty="0"/>
              <a:t>Integrating the Pillars</a:t>
            </a:r>
            <a:br>
              <a:rPr lang="en-US" b="1" dirty="0"/>
            </a:br>
            <a:endParaRPr lang="en-US" dirty="0"/>
          </a:p>
        </p:txBody>
      </p:sp>
      <p:sp>
        <p:nvSpPr>
          <p:cNvPr id="3" name="Content Placeholder 2">
            <a:extLst>
              <a:ext uri="{FF2B5EF4-FFF2-40B4-BE49-F238E27FC236}">
                <a16:creationId xmlns:a16="http://schemas.microsoft.com/office/drawing/2014/main" id="{73ED7630-5E1D-938A-8D40-AD693527BE4D}"/>
              </a:ext>
            </a:extLst>
          </p:cNvPr>
          <p:cNvSpPr>
            <a:spLocks noGrp="1"/>
          </p:cNvSpPr>
          <p:nvPr>
            <p:ph idx="1"/>
          </p:nvPr>
        </p:nvSpPr>
        <p:spPr/>
        <p:txBody>
          <a:bodyPr>
            <a:normAutofit/>
          </a:bodyPr>
          <a:lstStyle/>
          <a:p>
            <a:r>
              <a:rPr lang="en-US" dirty="0"/>
              <a:t>To achieve effective observability, it's essential to integrate these pillars, allowing for comprehensive monitoring and understanding:</a:t>
            </a:r>
          </a:p>
          <a:p>
            <a:pPr>
              <a:buFont typeface="Arial" panose="020B0604020202020204" pitchFamily="34" charset="0"/>
              <a:buChar char="•"/>
            </a:pPr>
            <a:r>
              <a:rPr lang="en-US" b="1" dirty="0"/>
              <a:t>Correlation</a:t>
            </a:r>
            <a:r>
              <a:rPr lang="en-US" dirty="0"/>
              <a:t>: Correlate metrics, logs, and traces to gain a holistic view of system behavior.</a:t>
            </a:r>
          </a:p>
          <a:p>
            <a:pPr>
              <a:buFont typeface="Arial" panose="020B0604020202020204" pitchFamily="34" charset="0"/>
              <a:buChar char="•"/>
            </a:pPr>
            <a:r>
              <a:rPr lang="en-US" b="1" dirty="0"/>
              <a:t>Contextual Analysis</a:t>
            </a:r>
            <a:r>
              <a:rPr lang="en-US" dirty="0"/>
              <a:t>: Use logs and traces to provide context for metrics, helping to interpret and analyze data more effectively.</a:t>
            </a:r>
          </a:p>
          <a:p>
            <a:pPr>
              <a:buFont typeface="Arial" panose="020B0604020202020204" pitchFamily="34" charset="0"/>
              <a:buChar char="•"/>
            </a:pPr>
            <a:r>
              <a:rPr lang="en-US" b="1" dirty="0"/>
              <a:t>Unified Dashboard</a:t>
            </a:r>
            <a:r>
              <a:rPr lang="en-US" dirty="0"/>
              <a:t>: Create dashboards that visualize metrics, logs, and traces together, providing a cohesive view of system health and performance.</a:t>
            </a:r>
          </a:p>
          <a:p>
            <a:endParaRPr lang="en-US" dirty="0"/>
          </a:p>
        </p:txBody>
      </p:sp>
    </p:spTree>
    <p:extLst>
      <p:ext uri="{BB962C8B-B14F-4D97-AF65-F5344CB8AC3E}">
        <p14:creationId xmlns:p14="http://schemas.microsoft.com/office/powerpoint/2010/main" val="138462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0D29-52D6-0240-7430-9DE7862FC26B}"/>
              </a:ext>
            </a:extLst>
          </p:cNvPr>
          <p:cNvSpPr>
            <a:spLocks noGrp="1"/>
          </p:cNvSpPr>
          <p:nvPr>
            <p:ph type="title"/>
          </p:nvPr>
        </p:nvSpPr>
        <p:spPr/>
        <p:txBody>
          <a:bodyPr/>
          <a:lstStyle/>
          <a:p>
            <a:r>
              <a:rPr lang="en-US" dirty="0"/>
              <a:t>4 Golden Signal for monitoring</a:t>
            </a:r>
          </a:p>
        </p:txBody>
      </p:sp>
      <p:sp>
        <p:nvSpPr>
          <p:cNvPr id="3" name="Content Placeholder 2">
            <a:extLst>
              <a:ext uri="{FF2B5EF4-FFF2-40B4-BE49-F238E27FC236}">
                <a16:creationId xmlns:a16="http://schemas.microsoft.com/office/drawing/2014/main" id="{F77F82E9-3CD0-6C1A-E231-EFB44DB39310}"/>
              </a:ext>
            </a:extLst>
          </p:cNvPr>
          <p:cNvSpPr>
            <a:spLocks noGrp="1"/>
          </p:cNvSpPr>
          <p:nvPr>
            <p:ph idx="1"/>
          </p:nvPr>
        </p:nvSpPr>
        <p:spPr/>
        <p:txBody>
          <a:bodyPr>
            <a:normAutofit fontScale="92500" lnSpcReduction="20000"/>
          </a:bodyPr>
          <a:lstStyle/>
          <a:p>
            <a:r>
              <a:rPr lang="en-US" dirty="0"/>
              <a:t>The "Four Golden Signals" are a concept from site reliability engineering (SRE) that are crucial for effective monitoring of a system's performance. These signals help in identifying issues and understanding the overall health of a system. The four golden signals are:</a:t>
            </a:r>
          </a:p>
          <a:p>
            <a:pPr>
              <a:buFont typeface="+mj-lt"/>
              <a:buAutoNum type="arabicPeriod"/>
            </a:pPr>
            <a:r>
              <a:rPr lang="en-US" b="1" dirty="0"/>
              <a:t>Latency</a:t>
            </a:r>
            <a:r>
              <a:rPr lang="en-US" dirty="0"/>
              <a:t>:</a:t>
            </a:r>
          </a:p>
          <a:p>
            <a:pPr marL="742950" lvl="1" indent="-285750">
              <a:buFont typeface="+mj-lt"/>
              <a:buAutoNum type="arabicPeriod"/>
            </a:pPr>
            <a:r>
              <a:rPr lang="en-US" b="1" dirty="0"/>
              <a:t>Definition</a:t>
            </a:r>
            <a:r>
              <a:rPr lang="en-US" dirty="0"/>
              <a:t>: Latency refers to the time it takes for a request to be processed by the system. It's essentially the delay between when a request is made and when the response is received.</a:t>
            </a:r>
          </a:p>
          <a:p>
            <a:pPr marL="742950" lvl="1" indent="-285750">
              <a:buFont typeface="+mj-lt"/>
              <a:buAutoNum type="arabicPeriod"/>
            </a:pPr>
            <a:r>
              <a:rPr lang="en-US" b="1" dirty="0"/>
              <a:t>Why it matters</a:t>
            </a:r>
            <a:r>
              <a:rPr lang="en-US" dirty="0"/>
              <a:t>: High latency can indicate performance issues, leading to a poor user experience. Monitoring latency helps identify slowdowns in the system that could be caused by resource bottlenecks or inefficient processing.</a:t>
            </a:r>
          </a:p>
          <a:p>
            <a:pPr>
              <a:buFont typeface="+mj-lt"/>
              <a:buAutoNum type="arabicPeriod"/>
            </a:pPr>
            <a:r>
              <a:rPr lang="en-US" b="1" dirty="0"/>
              <a:t>Traffic</a:t>
            </a:r>
            <a:r>
              <a:rPr lang="en-US" dirty="0"/>
              <a:t>:</a:t>
            </a:r>
          </a:p>
          <a:p>
            <a:pPr marL="742950" lvl="1" indent="-285750">
              <a:buFont typeface="+mj-lt"/>
              <a:buAutoNum type="arabicPeriod"/>
            </a:pPr>
            <a:r>
              <a:rPr lang="en-US" b="1" dirty="0"/>
              <a:t>Definition</a:t>
            </a:r>
            <a:r>
              <a:rPr lang="en-US" dirty="0"/>
              <a:t>: Traffic measures the amount of demand being placed on your system, typically in terms of the number of requests received per second (RPS) or the amount of data being processed.</a:t>
            </a:r>
          </a:p>
          <a:p>
            <a:pPr marL="742950" lvl="1" indent="-285750">
              <a:buFont typeface="+mj-lt"/>
              <a:buAutoNum type="arabicPeriod"/>
            </a:pPr>
            <a:r>
              <a:rPr lang="en-US" b="1" dirty="0"/>
              <a:t>Why it matters</a:t>
            </a:r>
            <a:r>
              <a:rPr lang="en-US" dirty="0"/>
              <a:t>: Monitoring traffic helps understand the load on the system and how it correlates with performance. A sudden spike in traffic could lead to increased latency or errors if the system is not scaled appropriately.</a:t>
            </a:r>
          </a:p>
          <a:p>
            <a:endParaRPr lang="en-US" dirty="0"/>
          </a:p>
        </p:txBody>
      </p:sp>
    </p:spTree>
    <p:extLst>
      <p:ext uri="{BB962C8B-B14F-4D97-AF65-F5344CB8AC3E}">
        <p14:creationId xmlns:p14="http://schemas.microsoft.com/office/powerpoint/2010/main" val="3156008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Getting Started With Observability for Distributed Systems - DZone Refcardz">
            <a:extLst>
              <a:ext uri="{FF2B5EF4-FFF2-40B4-BE49-F238E27FC236}">
                <a16:creationId xmlns:a16="http://schemas.microsoft.com/office/drawing/2014/main" id="{49CA64B9-2FEA-3FD1-4E7B-62650AD16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166" y="141269"/>
            <a:ext cx="6899667" cy="657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67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6854-C425-A28E-A3AE-3EE396D358DF}"/>
              </a:ext>
            </a:extLst>
          </p:cNvPr>
          <p:cNvSpPr>
            <a:spLocks noGrp="1"/>
          </p:cNvSpPr>
          <p:nvPr>
            <p:ph type="title"/>
          </p:nvPr>
        </p:nvSpPr>
        <p:spPr/>
        <p:txBody>
          <a:bodyPr/>
          <a:lstStyle/>
          <a:p>
            <a:r>
              <a:rPr lang="en-US" dirty="0"/>
              <a:t>MELT</a:t>
            </a:r>
          </a:p>
        </p:txBody>
      </p:sp>
      <p:sp>
        <p:nvSpPr>
          <p:cNvPr id="3" name="Content Placeholder 2">
            <a:extLst>
              <a:ext uri="{FF2B5EF4-FFF2-40B4-BE49-F238E27FC236}">
                <a16:creationId xmlns:a16="http://schemas.microsoft.com/office/drawing/2014/main" id="{17383445-BF4E-A6CB-455A-E5E72C589EDB}"/>
              </a:ext>
            </a:extLst>
          </p:cNvPr>
          <p:cNvSpPr>
            <a:spLocks noGrp="1"/>
          </p:cNvSpPr>
          <p:nvPr>
            <p:ph idx="1"/>
          </p:nvPr>
        </p:nvSpPr>
        <p:spPr/>
        <p:txBody>
          <a:bodyPr/>
          <a:lstStyle/>
          <a:p>
            <a:r>
              <a:rPr lang="en-US" b="1" dirty="0"/>
              <a:t>MELT</a:t>
            </a:r>
            <a:r>
              <a:rPr lang="en-US" dirty="0"/>
              <a:t> is an acronym used in the context of observability to describe the four key types of data that contribute to a comprehensive observability strategy. MELT stands for </a:t>
            </a:r>
            <a:r>
              <a:rPr lang="en-US" b="1" dirty="0"/>
              <a:t>Metrics, Events, Logs, and Traces</a:t>
            </a:r>
            <a:r>
              <a:rPr lang="en-US" dirty="0"/>
              <a:t>. Each component of MELT provides different insights into system behavior and performance, and together they form a robust framework for understanding and managing complex systems.</a:t>
            </a:r>
          </a:p>
          <a:p>
            <a:endParaRPr lang="en-US" dirty="0"/>
          </a:p>
        </p:txBody>
      </p:sp>
    </p:spTree>
    <p:extLst>
      <p:ext uri="{BB962C8B-B14F-4D97-AF65-F5344CB8AC3E}">
        <p14:creationId xmlns:p14="http://schemas.microsoft.com/office/powerpoint/2010/main" val="3074590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D71B9-A761-D72F-25E1-FF7C5C9367E5}"/>
              </a:ext>
            </a:extLst>
          </p:cNvPr>
          <p:cNvSpPr>
            <a:spLocks noGrp="1"/>
          </p:cNvSpPr>
          <p:nvPr>
            <p:ph idx="1"/>
          </p:nvPr>
        </p:nvSpPr>
        <p:spPr>
          <a:xfrm>
            <a:off x="838200" y="256854"/>
            <a:ext cx="10515600" cy="5920109"/>
          </a:xfrm>
        </p:spPr>
        <p:txBody>
          <a:bodyPr/>
          <a:lstStyle/>
          <a:p>
            <a:endParaRPr lang="en-US" b="1" dirty="0"/>
          </a:p>
          <a:p>
            <a:endParaRPr lang="en-US" b="1" dirty="0"/>
          </a:p>
          <a:p>
            <a:r>
              <a:rPr lang="en-US" b="1" dirty="0"/>
              <a:t>Metrics</a:t>
            </a:r>
            <a:endParaRPr lang="en-US" dirty="0"/>
          </a:p>
          <a:p>
            <a:pPr>
              <a:buFont typeface="Arial" panose="020B0604020202020204" pitchFamily="34" charset="0"/>
              <a:buChar char="•"/>
            </a:pPr>
            <a:r>
              <a:rPr lang="en-US" b="1" dirty="0"/>
              <a:t>Definition</a:t>
            </a:r>
            <a:r>
              <a:rPr lang="en-US" dirty="0"/>
              <a:t>: Quantitative measurements that track the performance and health of a system.</a:t>
            </a:r>
          </a:p>
          <a:p>
            <a:pPr>
              <a:buFont typeface="Arial" panose="020B0604020202020204" pitchFamily="34" charset="0"/>
              <a:buChar char="•"/>
            </a:pPr>
            <a:r>
              <a:rPr lang="en-US" b="1" dirty="0"/>
              <a:t>Characteristics</a:t>
            </a:r>
            <a:r>
              <a:rPr lang="en-US" dirty="0"/>
              <a:t>: Time-series data, numerical values, aggregated information (e.g., averages, maximums).</a:t>
            </a:r>
          </a:p>
          <a:p>
            <a:pPr>
              <a:buFont typeface="Arial" panose="020B0604020202020204" pitchFamily="34" charset="0"/>
              <a:buChar char="•"/>
            </a:pPr>
            <a:r>
              <a:rPr lang="en-US" b="1" dirty="0"/>
              <a:t>Examples</a:t>
            </a:r>
            <a:r>
              <a:rPr lang="en-US" dirty="0"/>
              <a:t>: CPU utilization, memory usage, request rates, error rates.</a:t>
            </a:r>
          </a:p>
          <a:p>
            <a:pPr>
              <a:buFont typeface="Arial" panose="020B0604020202020204" pitchFamily="34" charset="0"/>
              <a:buChar char="•"/>
            </a:pPr>
            <a:r>
              <a:rPr lang="en-US" b="1" dirty="0"/>
              <a:t>Use Cases</a:t>
            </a:r>
            <a:r>
              <a:rPr lang="en-US" dirty="0"/>
              <a:t>: Monitoring system performance, capacity planning, setting up alerts based on thresholds.</a:t>
            </a:r>
          </a:p>
          <a:p>
            <a:endParaRPr lang="en-US" dirty="0"/>
          </a:p>
        </p:txBody>
      </p:sp>
    </p:spTree>
    <p:extLst>
      <p:ext uri="{BB962C8B-B14F-4D97-AF65-F5344CB8AC3E}">
        <p14:creationId xmlns:p14="http://schemas.microsoft.com/office/powerpoint/2010/main" val="3845890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4723E-BFFD-607B-AE30-63408CE5968C}"/>
              </a:ext>
            </a:extLst>
          </p:cNvPr>
          <p:cNvSpPr>
            <a:spLocks noGrp="1"/>
          </p:cNvSpPr>
          <p:nvPr>
            <p:ph idx="1"/>
          </p:nvPr>
        </p:nvSpPr>
        <p:spPr>
          <a:xfrm>
            <a:off x="838200" y="253677"/>
            <a:ext cx="10515600" cy="5427931"/>
          </a:xfrm>
        </p:spPr>
        <p:txBody>
          <a:bodyPr/>
          <a:lstStyle/>
          <a:p>
            <a:endParaRPr lang="en-US" b="1" dirty="0"/>
          </a:p>
          <a:p>
            <a:endParaRPr lang="en-US" b="1" dirty="0"/>
          </a:p>
          <a:p>
            <a:r>
              <a:rPr lang="en-US" b="1" dirty="0"/>
              <a:t>Events</a:t>
            </a:r>
            <a:endParaRPr lang="en-US" dirty="0"/>
          </a:p>
          <a:p>
            <a:pPr>
              <a:buFont typeface="Arial" panose="020B0604020202020204" pitchFamily="34" charset="0"/>
              <a:buChar char="•"/>
            </a:pPr>
            <a:r>
              <a:rPr lang="en-US" b="1" dirty="0"/>
              <a:t>Definition</a:t>
            </a:r>
            <a:r>
              <a:rPr lang="en-US" dirty="0"/>
              <a:t>: Discrete occurrences or changes in the system, often tied to specific actions or state changes.</a:t>
            </a:r>
          </a:p>
          <a:p>
            <a:pPr>
              <a:buFont typeface="Arial" panose="020B0604020202020204" pitchFamily="34" charset="0"/>
              <a:buChar char="•"/>
            </a:pPr>
            <a:r>
              <a:rPr lang="en-US" b="1" dirty="0"/>
              <a:t>Characteristics</a:t>
            </a:r>
            <a:r>
              <a:rPr lang="en-US" dirty="0"/>
              <a:t>: Typically recorded with a timestamp, might include contextual information about the event.</a:t>
            </a:r>
          </a:p>
          <a:p>
            <a:pPr>
              <a:buFont typeface="Arial" panose="020B0604020202020204" pitchFamily="34" charset="0"/>
              <a:buChar char="•"/>
            </a:pPr>
            <a:r>
              <a:rPr lang="en-US" b="1" dirty="0"/>
              <a:t>Examples</a:t>
            </a:r>
            <a:r>
              <a:rPr lang="en-US" dirty="0"/>
              <a:t>: Deployment events, system start/stop events, configuration changes, user actions.</a:t>
            </a:r>
          </a:p>
          <a:p>
            <a:pPr>
              <a:buFont typeface="Arial" panose="020B0604020202020204" pitchFamily="34" charset="0"/>
              <a:buChar char="•"/>
            </a:pPr>
            <a:r>
              <a:rPr lang="en-US" b="1" dirty="0"/>
              <a:t>Use Cases</a:t>
            </a:r>
            <a:r>
              <a:rPr lang="en-US" dirty="0"/>
              <a:t>: Tracking significant changes or actions within the system, correlating with other data types to understand their impact.</a:t>
            </a:r>
          </a:p>
          <a:p>
            <a:endParaRPr lang="en-US" dirty="0"/>
          </a:p>
        </p:txBody>
      </p:sp>
    </p:spTree>
    <p:extLst>
      <p:ext uri="{BB962C8B-B14F-4D97-AF65-F5344CB8AC3E}">
        <p14:creationId xmlns:p14="http://schemas.microsoft.com/office/powerpoint/2010/main" val="2708043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8752C3-C773-7FD1-34CC-DFC3F0930FFA}"/>
              </a:ext>
            </a:extLst>
          </p:cNvPr>
          <p:cNvSpPr>
            <a:spLocks noGrp="1"/>
          </p:cNvSpPr>
          <p:nvPr>
            <p:ph idx="1"/>
          </p:nvPr>
        </p:nvSpPr>
        <p:spPr>
          <a:xfrm>
            <a:off x="838200" y="418065"/>
            <a:ext cx="10515600" cy="4351338"/>
          </a:xfrm>
        </p:spPr>
        <p:txBody>
          <a:bodyPr/>
          <a:lstStyle/>
          <a:p>
            <a:endParaRPr lang="en-US" b="1" dirty="0"/>
          </a:p>
          <a:p>
            <a:endParaRPr lang="en-US" b="1" dirty="0"/>
          </a:p>
          <a:p>
            <a:r>
              <a:rPr lang="en-US" b="1" dirty="0"/>
              <a:t>Logs</a:t>
            </a:r>
            <a:endParaRPr lang="en-US" dirty="0"/>
          </a:p>
          <a:p>
            <a:pPr>
              <a:buFont typeface="Arial" panose="020B0604020202020204" pitchFamily="34" charset="0"/>
              <a:buChar char="•"/>
            </a:pPr>
            <a:r>
              <a:rPr lang="en-US" b="1" dirty="0"/>
              <a:t>Definition</a:t>
            </a:r>
            <a:r>
              <a:rPr lang="en-US" dirty="0"/>
              <a:t>: Detailed, timestamped records of system activities and events, providing a narrative of what happened at specific times.</a:t>
            </a:r>
          </a:p>
          <a:p>
            <a:pPr>
              <a:buFont typeface="Arial" panose="020B0604020202020204" pitchFamily="34" charset="0"/>
              <a:buChar char="•"/>
            </a:pPr>
            <a:r>
              <a:rPr lang="en-US" b="1" dirty="0"/>
              <a:t>Characteristics</a:t>
            </a:r>
            <a:r>
              <a:rPr lang="en-US" dirty="0"/>
              <a:t>: Textual data, rich in context, often includes error messages, stack traces, and operational details.</a:t>
            </a:r>
          </a:p>
          <a:p>
            <a:pPr>
              <a:buFont typeface="Arial" panose="020B0604020202020204" pitchFamily="34" charset="0"/>
              <a:buChar char="•"/>
            </a:pPr>
            <a:r>
              <a:rPr lang="en-US" b="1" dirty="0"/>
              <a:t>Examples</a:t>
            </a:r>
            <a:r>
              <a:rPr lang="en-US" dirty="0"/>
              <a:t>: Application logs, error logs, access logs.</a:t>
            </a:r>
          </a:p>
          <a:p>
            <a:pPr>
              <a:buFont typeface="Arial" panose="020B0604020202020204" pitchFamily="34" charset="0"/>
              <a:buChar char="•"/>
            </a:pPr>
            <a:r>
              <a:rPr lang="en-US" b="1" dirty="0"/>
              <a:t>Use Cases</a:t>
            </a:r>
            <a:r>
              <a:rPr lang="en-US" dirty="0"/>
              <a:t>: Debugging, auditing, detailed troubleshooting, correlating with metrics and traces for deeper insights.</a:t>
            </a:r>
          </a:p>
          <a:p>
            <a:endParaRPr lang="en-US" dirty="0"/>
          </a:p>
        </p:txBody>
      </p:sp>
    </p:spTree>
    <p:extLst>
      <p:ext uri="{BB962C8B-B14F-4D97-AF65-F5344CB8AC3E}">
        <p14:creationId xmlns:p14="http://schemas.microsoft.com/office/powerpoint/2010/main" val="3710059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7C4E4-6306-6F05-D4E7-DFF0C5C3A316}"/>
              </a:ext>
            </a:extLst>
          </p:cNvPr>
          <p:cNvSpPr>
            <a:spLocks noGrp="1"/>
          </p:cNvSpPr>
          <p:nvPr>
            <p:ph idx="1"/>
          </p:nvPr>
        </p:nvSpPr>
        <p:spPr>
          <a:xfrm>
            <a:off x="838200" y="469435"/>
            <a:ext cx="10515600" cy="5849171"/>
          </a:xfrm>
        </p:spPr>
        <p:txBody>
          <a:bodyPr/>
          <a:lstStyle/>
          <a:p>
            <a:r>
              <a:rPr lang="en-US" b="1" dirty="0"/>
              <a:t>Traces</a:t>
            </a:r>
            <a:endParaRPr lang="en-US" dirty="0"/>
          </a:p>
          <a:p>
            <a:pPr>
              <a:buFont typeface="Arial" panose="020B0604020202020204" pitchFamily="34" charset="0"/>
              <a:buChar char="•"/>
            </a:pPr>
            <a:r>
              <a:rPr lang="en-US" b="1" dirty="0"/>
              <a:t>Definition</a:t>
            </a:r>
            <a:r>
              <a:rPr lang="en-US" dirty="0"/>
              <a:t>: End-to-end tracking of requests as they flow through different components or services within a system.</a:t>
            </a:r>
          </a:p>
          <a:p>
            <a:pPr>
              <a:buFont typeface="Arial" panose="020B0604020202020204" pitchFamily="34" charset="0"/>
              <a:buChar char="•"/>
            </a:pPr>
            <a:r>
              <a:rPr lang="en-US" b="1" dirty="0"/>
              <a:t>Characteristics</a:t>
            </a:r>
            <a:r>
              <a:rPr lang="en-US" dirty="0"/>
              <a:t>: Provides visibility into request paths, latency, and interactions between services; often visualized as spans and traces.</a:t>
            </a:r>
          </a:p>
          <a:p>
            <a:pPr>
              <a:buFont typeface="Arial" panose="020B0604020202020204" pitchFamily="34" charset="0"/>
              <a:buChar char="•"/>
            </a:pPr>
            <a:r>
              <a:rPr lang="en-US" b="1" dirty="0"/>
              <a:t>Examples</a:t>
            </a:r>
            <a:r>
              <a:rPr lang="en-US" dirty="0"/>
              <a:t>: Distributed traces showing the path of a request through multiple microservices, including timing and dependencies.</a:t>
            </a:r>
          </a:p>
          <a:p>
            <a:pPr>
              <a:buFont typeface="Arial" panose="020B0604020202020204" pitchFamily="34" charset="0"/>
              <a:buChar char="•"/>
            </a:pPr>
            <a:r>
              <a:rPr lang="en-US" b="1" dirty="0"/>
              <a:t>Use Cases</a:t>
            </a:r>
            <a:r>
              <a:rPr lang="en-US" dirty="0"/>
              <a:t>: Identifying performance bottlenecks, understanding service dependencies, root cause analysis of complex issues.</a:t>
            </a:r>
          </a:p>
          <a:p>
            <a:endParaRPr lang="en-US" dirty="0"/>
          </a:p>
        </p:txBody>
      </p:sp>
    </p:spTree>
    <p:extLst>
      <p:ext uri="{BB962C8B-B14F-4D97-AF65-F5344CB8AC3E}">
        <p14:creationId xmlns:p14="http://schemas.microsoft.com/office/powerpoint/2010/main" val="386353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A67-9A9A-0651-B066-8D711BBF009A}"/>
              </a:ext>
            </a:extLst>
          </p:cNvPr>
          <p:cNvSpPr>
            <a:spLocks noGrp="1"/>
          </p:cNvSpPr>
          <p:nvPr>
            <p:ph type="title"/>
          </p:nvPr>
        </p:nvSpPr>
        <p:spPr/>
        <p:txBody>
          <a:bodyPr/>
          <a:lstStyle/>
          <a:p>
            <a:r>
              <a:rPr lang="en-US" dirty="0"/>
              <a:t>Benefits of MELT in Observability</a:t>
            </a:r>
          </a:p>
        </p:txBody>
      </p:sp>
      <p:sp>
        <p:nvSpPr>
          <p:cNvPr id="3" name="Content Placeholder 2">
            <a:extLst>
              <a:ext uri="{FF2B5EF4-FFF2-40B4-BE49-F238E27FC236}">
                <a16:creationId xmlns:a16="http://schemas.microsoft.com/office/drawing/2014/main" id="{1CF3C594-FD4A-8FD3-AB25-D2650F98438C}"/>
              </a:ext>
            </a:extLst>
          </p:cNvPr>
          <p:cNvSpPr>
            <a:spLocks noGrp="1"/>
          </p:cNvSpPr>
          <p:nvPr>
            <p:ph idx="1"/>
          </p:nvPr>
        </p:nvSpPr>
        <p:spPr/>
        <p:txBody>
          <a:bodyPr/>
          <a:lstStyle/>
          <a:p>
            <a:r>
              <a:rPr lang="en-US" b="1" dirty="0"/>
              <a:t>Holistic View</a:t>
            </a:r>
            <a:r>
              <a:rPr lang="en-US" dirty="0"/>
              <a:t>: Provides a comprehensive view of system behavior by combining different types of data.</a:t>
            </a:r>
          </a:p>
          <a:p>
            <a:r>
              <a:rPr lang="en-US" b="1" dirty="0"/>
              <a:t>Improved Diagnostics</a:t>
            </a:r>
            <a:r>
              <a:rPr lang="en-US" dirty="0"/>
              <a:t>: Enhances the ability to diagnose and troubleshoot issues by correlating diverse data sources.</a:t>
            </a:r>
          </a:p>
          <a:p>
            <a:r>
              <a:rPr lang="en-US" b="1" dirty="0"/>
              <a:t>Enhanced Performance Management</a:t>
            </a:r>
            <a:r>
              <a:rPr lang="en-US" dirty="0"/>
              <a:t>: Facilitates better performance management and optimization through integrated insights.</a:t>
            </a:r>
          </a:p>
          <a:p>
            <a:r>
              <a:rPr lang="en-US" b="1" dirty="0"/>
              <a:t>Proactive Monitoring</a:t>
            </a:r>
            <a:r>
              <a:rPr lang="en-US" dirty="0"/>
              <a:t>: Helps in proactive monitoring and prevention of issues by offering a broad range of data types and perspectives.</a:t>
            </a:r>
          </a:p>
        </p:txBody>
      </p:sp>
    </p:spTree>
    <p:extLst>
      <p:ext uri="{BB962C8B-B14F-4D97-AF65-F5344CB8AC3E}">
        <p14:creationId xmlns:p14="http://schemas.microsoft.com/office/powerpoint/2010/main" val="6887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bservability vs. Monitoring: Understanding the Difference | StrongDM">
            <a:extLst>
              <a:ext uri="{FF2B5EF4-FFF2-40B4-BE49-F238E27FC236}">
                <a16:creationId xmlns:a16="http://schemas.microsoft.com/office/drawing/2014/main" id="{363B754E-B182-62BA-1F42-842464F05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684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460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o alt text provided for this image">
            <a:extLst>
              <a:ext uri="{FF2B5EF4-FFF2-40B4-BE49-F238E27FC236}">
                <a16:creationId xmlns:a16="http://schemas.microsoft.com/office/drawing/2014/main" id="{5F67FAC7-A6ED-90D6-B8B7-5B1E2E54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219075"/>
            <a:ext cx="12020550" cy="641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4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0BC5DF0F-815D-4422-5BFC-9734B19F3EBC}"/>
              </a:ext>
            </a:extLst>
          </p:cNvPr>
          <p:cNvGraphicFramePr>
            <a:graphicFrameLocks noGrp="1"/>
          </p:cNvGraphicFramePr>
          <p:nvPr>
            <p:ph idx="1"/>
            <p:extLst>
              <p:ext uri="{D42A27DB-BD31-4B8C-83A1-F6EECF244321}">
                <p14:modId xmlns:p14="http://schemas.microsoft.com/office/powerpoint/2010/main" val="2802204816"/>
              </p:ext>
            </p:extLst>
          </p:nvPr>
        </p:nvGraphicFramePr>
        <p:xfrm>
          <a:off x="838200" y="753586"/>
          <a:ext cx="10515600" cy="5616390"/>
        </p:xfrm>
        <a:graphic>
          <a:graphicData uri="http://schemas.openxmlformats.org/drawingml/2006/table">
            <a:tbl>
              <a:tblPr/>
              <a:tblGrid>
                <a:gridCol w="3505200">
                  <a:extLst>
                    <a:ext uri="{9D8B030D-6E8A-4147-A177-3AD203B41FA5}">
                      <a16:colId xmlns:a16="http://schemas.microsoft.com/office/drawing/2014/main" val="468629321"/>
                    </a:ext>
                  </a:extLst>
                </a:gridCol>
                <a:gridCol w="3505200">
                  <a:extLst>
                    <a:ext uri="{9D8B030D-6E8A-4147-A177-3AD203B41FA5}">
                      <a16:colId xmlns:a16="http://schemas.microsoft.com/office/drawing/2014/main" val="1723778595"/>
                    </a:ext>
                  </a:extLst>
                </a:gridCol>
                <a:gridCol w="3505200">
                  <a:extLst>
                    <a:ext uri="{9D8B030D-6E8A-4147-A177-3AD203B41FA5}">
                      <a16:colId xmlns:a16="http://schemas.microsoft.com/office/drawing/2014/main" val="2306470023"/>
                    </a:ext>
                  </a:extLst>
                </a:gridCol>
              </a:tblGrid>
              <a:tr h="488382">
                <a:tc>
                  <a:txBody>
                    <a:bodyPr/>
                    <a:lstStyle/>
                    <a:p>
                      <a:r>
                        <a:rPr lang="en-US" b="1" dirty="0"/>
                        <a:t>Aspect</a:t>
                      </a:r>
                      <a:endParaRPr lang="en-US" dirty="0"/>
                    </a:p>
                  </a:txBody>
                  <a:tcPr anchor="ctr">
                    <a:lnL>
                      <a:noFill/>
                    </a:lnL>
                    <a:lnR>
                      <a:noFill/>
                    </a:lnR>
                    <a:lnT>
                      <a:noFill/>
                    </a:lnT>
                    <a:lnB>
                      <a:noFill/>
                    </a:lnB>
                    <a:noFill/>
                  </a:tcPr>
                </a:tc>
                <a:tc>
                  <a:txBody>
                    <a:bodyPr/>
                    <a:lstStyle/>
                    <a:p>
                      <a:r>
                        <a:rPr lang="en-US" b="1"/>
                        <a:t>Monitoring</a:t>
                      </a:r>
                      <a:endParaRPr lang="en-US"/>
                    </a:p>
                  </a:txBody>
                  <a:tcPr anchor="ctr">
                    <a:lnL>
                      <a:noFill/>
                    </a:lnL>
                    <a:lnR>
                      <a:noFill/>
                    </a:lnR>
                    <a:lnT>
                      <a:noFill/>
                    </a:lnT>
                    <a:lnB>
                      <a:noFill/>
                    </a:lnB>
                    <a:noFill/>
                  </a:tcPr>
                </a:tc>
                <a:tc>
                  <a:txBody>
                    <a:bodyPr/>
                    <a:lstStyle/>
                    <a:p>
                      <a:r>
                        <a:rPr lang="en-US" b="1"/>
                        <a:t>Observability</a:t>
                      </a:r>
                      <a:endParaRPr lang="en-US"/>
                    </a:p>
                  </a:txBody>
                  <a:tcPr anchor="ctr">
                    <a:lnL>
                      <a:noFill/>
                    </a:lnL>
                    <a:lnR>
                      <a:noFill/>
                    </a:lnR>
                    <a:lnT>
                      <a:noFill/>
                    </a:lnT>
                    <a:lnB>
                      <a:noFill/>
                    </a:lnB>
                    <a:noFill/>
                  </a:tcPr>
                </a:tc>
                <a:extLst>
                  <a:ext uri="{0D108BD9-81ED-4DB2-BD59-A6C34878D82A}">
                    <a16:rowId xmlns:a16="http://schemas.microsoft.com/office/drawing/2014/main" val="338652397"/>
                  </a:ext>
                </a:extLst>
              </a:tr>
              <a:tr h="854668">
                <a:tc>
                  <a:txBody>
                    <a:bodyPr/>
                    <a:lstStyle/>
                    <a:p>
                      <a:r>
                        <a:rPr lang="en-US" b="1"/>
                        <a:t>Focus</a:t>
                      </a:r>
                      <a:endParaRPr lang="en-US"/>
                    </a:p>
                  </a:txBody>
                  <a:tcPr anchor="ctr">
                    <a:lnL>
                      <a:noFill/>
                    </a:lnL>
                    <a:lnR>
                      <a:noFill/>
                    </a:lnR>
                    <a:lnT>
                      <a:noFill/>
                    </a:lnT>
                    <a:lnB>
                      <a:noFill/>
                    </a:lnB>
                    <a:noFill/>
                  </a:tcPr>
                </a:tc>
                <a:tc>
                  <a:txBody>
                    <a:bodyPr/>
                    <a:lstStyle/>
                    <a:p>
                      <a:r>
                        <a:rPr lang="en-US" dirty="0"/>
                        <a:t>Ensuring systems are running as expected</a:t>
                      </a:r>
                    </a:p>
                  </a:txBody>
                  <a:tcPr anchor="ctr">
                    <a:lnL>
                      <a:noFill/>
                    </a:lnL>
                    <a:lnR>
                      <a:noFill/>
                    </a:lnR>
                    <a:lnT>
                      <a:noFill/>
                    </a:lnT>
                    <a:lnB>
                      <a:noFill/>
                    </a:lnB>
                    <a:noFill/>
                  </a:tcPr>
                </a:tc>
                <a:tc>
                  <a:txBody>
                    <a:bodyPr/>
                    <a:lstStyle/>
                    <a:p>
                      <a:r>
                        <a:rPr lang="en-US"/>
                        <a:t>Understanding and diagnosing system behavior</a:t>
                      </a:r>
                    </a:p>
                  </a:txBody>
                  <a:tcPr anchor="ctr">
                    <a:lnL>
                      <a:noFill/>
                    </a:lnL>
                    <a:lnR>
                      <a:noFill/>
                    </a:lnR>
                    <a:lnT>
                      <a:noFill/>
                    </a:lnT>
                    <a:lnB>
                      <a:noFill/>
                    </a:lnB>
                    <a:noFill/>
                  </a:tcPr>
                </a:tc>
                <a:extLst>
                  <a:ext uri="{0D108BD9-81ED-4DB2-BD59-A6C34878D82A}">
                    <a16:rowId xmlns:a16="http://schemas.microsoft.com/office/drawing/2014/main" val="2990347208"/>
                  </a:ext>
                </a:extLst>
              </a:tr>
              <a:tr h="854668">
                <a:tc>
                  <a:txBody>
                    <a:bodyPr/>
                    <a:lstStyle/>
                    <a:p>
                      <a:r>
                        <a:rPr lang="en-US" b="1"/>
                        <a:t>Data Types</a:t>
                      </a:r>
                      <a:endParaRPr lang="en-US"/>
                    </a:p>
                  </a:txBody>
                  <a:tcPr anchor="ctr">
                    <a:lnL>
                      <a:noFill/>
                    </a:lnL>
                    <a:lnR>
                      <a:noFill/>
                    </a:lnR>
                    <a:lnT>
                      <a:noFill/>
                    </a:lnT>
                    <a:lnB>
                      <a:noFill/>
                    </a:lnB>
                    <a:noFill/>
                  </a:tcPr>
                </a:tc>
                <a:tc>
                  <a:txBody>
                    <a:bodyPr/>
                    <a:lstStyle/>
                    <a:p>
                      <a:r>
                        <a:rPr lang="en-US"/>
                        <a:t>Primarily metrics; may include basic logs</a:t>
                      </a:r>
                    </a:p>
                  </a:txBody>
                  <a:tcPr anchor="ctr">
                    <a:lnL>
                      <a:noFill/>
                    </a:lnL>
                    <a:lnR>
                      <a:noFill/>
                    </a:lnR>
                    <a:lnT>
                      <a:noFill/>
                    </a:lnT>
                    <a:lnB>
                      <a:noFill/>
                    </a:lnB>
                    <a:noFill/>
                  </a:tcPr>
                </a:tc>
                <a:tc>
                  <a:txBody>
                    <a:bodyPr/>
                    <a:lstStyle/>
                    <a:p>
                      <a:r>
                        <a:rPr lang="en-US"/>
                        <a:t>Metrics, logs, traces, and events</a:t>
                      </a:r>
                    </a:p>
                  </a:txBody>
                  <a:tcPr anchor="ctr">
                    <a:lnL>
                      <a:noFill/>
                    </a:lnL>
                    <a:lnR>
                      <a:noFill/>
                    </a:lnR>
                    <a:lnT>
                      <a:noFill/>
                    </a:lnT>
                    <a:lnB>
                      <a:noFill/>
                    </a:lnB>
                    <a:noFill/>
                  </a:tcPr>
                </a:tc>
                <a:extLst>
                  <a:ext uri="{0D108BD9-81ED-4DB2-BD59-A6C34878D82A}">
                    <a16:rowId xmlns:a16="http://schemas.microsoft.com/office/drawing/2014/main" val="1518851387"/>
                  </a:ext>
                </a:extLst>
              </a:tr>
              <a:tr h="854668">
                <a:tc>
                  <a:txBody>
                    <a:bodyPr/>
                    <a:lstStyle/>
                    <a:p>
                      <a:r>
                        <a:rPr lang="en-US" b="1"/>
                        <a:t>Approach</a:t>
                      </a:r>
                      <a:endParaRPr lang="en-US"/>
                    </a:p>
                  </a:txBody>
                  <a:tcPr anchor="ctr">
                    <a:lnL>
                      <a:noFill/>
                    </a:lnL>
                    <a:lnR>
                      <a:noFill/>
                    </a:lnR>
                    <a:lnT>
                      <a:noFill/>
                    </a:lnT>
                    <a:lnB>
                      <a:noFill/>
                    </a:lnB>
                    <a:noFill/>
                  </a:tcPr>
                </a:tc>
                <a:tc>
                  <a:txBody>
                    <a:bodyPr/>
                    <a:lstStyle/>
                    <a:p>
                      <a:r>
                        <a:rPr lang="en-US"/>
                        <a:t>Reactive; based on predefined thresholds</a:t>
                      </a:r>
                    </a:p>
                  </a:txBody>
                  <a:tcPr anchor="ctr">
                    <a:lnL>
                      <a:noFill/>
                    </a:lnL>
                    <a:lnR>
                      <a:noFill/>
                    </a:lnR>
                    <a:lnT>
                      <a:noFill/>
                    </a:lnT>
                    <a:lnB>
                      <a:noFill/>
                    </a:lnB>
                    <a:noFill/>
                  </a:tcPr>
                </a:tc>
                <a:tc>
                  <a:txBody>
                    <a:bodyPr/>
                    <a:lstStyle/>
                    <a:p>
                      <a:r>
                        <a:rPr lang="en-US"/>
                        <a:t>Proactive; explores and analyzes data dynamically</a:t>
                      </a:r>
                    </a:p>
                  </a:txBody>
                  <a:tcPr anchor="ctr">
                    <a:lnL>
                      <a:noFill/>
                    </a:lnL>
                    <a:lnR>
                      <a:noFill/>
                    </a:lnR>
                    <a:lnT>
                      <a:noFill/>
                    </a:lnT>
                    <a:lnB>
                      <a:noFill/>
                    </a:lnB>
                    <a:noFill/>
                  </a:tcPr>
                </a:tc>
                <a:extLst>
                  <a:ext uri="{0D108BD9-81ED-4DB2-BD59-A6C34878D82A}">
                    <a16:rowId xmlns:a16="http://schemas.microsoft.com/office/drawing/2014/main" val="522008700"/>
                  </a:ext>
                </a:extLst>
              </a:tr>
              <a:tr h="854668">
                <a:tc>
                  <a:txBody>
                    <a:bodyPr/>
                    <a:lstStyle/>
                    <a:p>
                      <a:r>
                        <a:rPr lang="en-US" b="1"/>
                        <a:t>Depth of Insight</a:t>
                      </a:r>
                      <a:endParaRPr lang="en-US"/>
                    </a:p>
                  </a:txBody>
                  <a:tcPr anchor="ctr">
                    <a:lnL>
                      <a:noFill/>
                    </a:lnL>
                    <a:lnR>
                      <a:noFill/>
                    </a:lnR>
                    <a:lnT>
                      <a:noFill/>
                    </a:lnT>
                    <a:lnB>
                      <a:noFill/>
                    </a:lnB>
                    <a:noFill/>
                  </a:tcPr>
                </a:tc>
                <a:tc>
                  <a:txBody>
                    <a:bodyPr/>
                    <a:lstStyle/>
                    <a:p>
                      <a:r>
                        <a:rPr lang="en-US"/>
                        <a:t>Surface-level; focuses on known metrics and thresholds</a:t>
                      </a:r>
                    </a:p>
                  </a:txBody>
                  <a:tcPr anchor="ctr">
                    <a:lnL>
                      <a:noFill/>
                    </a:lnL>
                    <a:lnR>
                      <a:noFill/>
                    </a:lnR>
                    <a:lnT>
                      <a:noFill/>
                    </a:lnT>
                    <a:lnB>
                      <a:noFill/>
                    </a:lnB>
                    <a:noFill/>
                  </a:tcPr>
                </a:tc>
                <a:tc>
                  <a:txBody>
                    <a:bodyPr/>
                    <a:lstStyle/>
                    <a:p>
                      <a:r>
                        <a:rPr lang="en-US"/>
                        <a:t>Deep, contextual; allows for root cause analysis</a:t>
                      </a:r>
                    </a:p>
                  </a:txBody>
                  <a:tcPr anchor="ctr">
                    <a:lnL>
                      <a:noFill/>
                    </a:lnL>
                    <a:lnR>
                      <a:noFill/>
                    </a:lnR>
                    <a:lnT>
                      <a:noFill/>
                    </a:lnT>
                    <a:lnB>
                      <a:noFill/>
                    </a:lnB>
                    <a:noFill/>
                  </a:tcPr>
                </a:tc>
                <a:extLst>
                  <a:ext uri="{0D108BD9-81ED-4DB2-BD59-A6C34878D82A}">
                    <a16:rowId xmlns:a16="http://schemas.microsoft.com/office/drawing/2014/main" val="2202359324"/>
                  </a:ext>
                </a:extLst>
              </a:tr>
              <a:tr h="854668">
                <a:tc>
                  <a:txBody>
                    <a:bodyPr/>
                    <a:lstStyle/>
                    <a:p>
                      <a:r>
                        <a:rPr lang="en-US" b="1"/>
                        <a:t>Tooling</a:t>
                      </a:r>
                      <a:endParaRPr lang="en-US"/>
                    </a:p>
                  </a:txBody>
                  <a:tcPr anchor="ctr">
                    <a:lnL>
                      <a:noFill/>
                    </a:lnL>
                    <a:lnR>
                      <a:noFill/>
                    </a:lnR>
                    <a:lnT>
                      <a:noFill/>
                    </a:lnT>
                    <a:lnB>
                      <a:noFill/>
                    </a:lnB>
                    <a:noFill/>
                  </a:tcPr>
                </a:tc>
                <a:tc>
                  <a:txBody>
                    <a:bodyPr/>
                    <a:lstStyle/>
                    <a:p>
                      <a:r>
                        <a:rPr lang="en-US"/>
                        <a:t>Alerts, dashboards based on metrics</a:t>
                      </a:r>
                    </a:p>
                  </a:txBody>
                  <a:tcPr anchor="ctr">
                    <a:lnL>
                      <a:noFill/>
                    </a:lnL>
                    <a:lnR>
                      <a:noFill/>
                    </a:lnR>
                    <a:lnT>
                      <a:noFill/>
                    </a:lnT>
                    <a:lnB>
                      <a:noFill/>
                    </a:lnB>
                    <a:noFill/>
                  </a:tcPr>
                </a:tc>
                <a:tc>
                  <a:txBody>
                    <a:bodyPr/>
                    <a:lstStyle/>
                    <a:p>
                      <a:r>
                        <a:rPr lang="en-US"/>
                        <a:t>Tools for visualization, correlation, and analysis</a:t>
                      </a:r>
                    </a:p>
                  </a:txBody>
                  <a:tcPr anchor="ctr">
                    <a:lnL>
                      <a:noFill/>
                    </a:lnL>
                    <a:lnR>
                      <a:noFill/>
                    </a:lnR>
                    <a:lnT>
                      <a:noFill/>
                    </a:lnT>
                    <a:lnB>
                      <a:noFill/>
                    </a:lnB>
                    <a:noFill/>
                  </a:tcPr>
                </a:tc>
                <a:extLst>
                  <a:ext uri="{0D108BD9-81ED-4DB2-BD59-A6C34878D82A}">
                    <a16:rowId xmlns:a16="http://schemas.microsoft.com/office/drawing/2014/main" val="2806979087"/>
                  </a:ext>
                </a:extLst>
              </a:tr>
              <a:tr h="854668">
                <a:tc>
                  <a:txBody>
                    <a:bodyPr/>
                    <a:lstStyle/>
                    <a:p>
                      <a:r>
                        <a:rPr lang="en-US" b="1"/>
                        <a:t>Usage</a:t>
                      </a:r>
                      <a:endParaRPr lang="en-US"/>
                    </a:p>
                  </a:txBody>
                  <a:tcPr anchor="ctr">
                    <a:lnL>
                      <a:noFill/>
                    </a:lnL>
                    <a:lnR>
                      <a:noFill/>
                    </a:lnR>
                    <a:lnT>
                      <a:noFill/>
                    </a:lnT>
                    <a:lnB>
                      <a:noFill/>
                    </a:lnB>
                    <a:noFill/>
                  </a:tcPr>
                </a:tc>
                <a:tc>
                  <a:txBody>
                    <a:bodyPr/>
                    <a:lstStyle/>
                    <a:p>
                      <a:r>
                        <a:rPr lang="en-US"/>
                        <a:t>Detecting and responding to predefined conditions</a:t>
                      </a:r>
                    </a:p>
                  </a:txBody>
                  <a:tcPr anchor="ctr">
                    <a:lnL>
                      <a:noFill/>
                    </a:lnL>
                    <a:lnR>
                      <a:noFill/>
                    </a:lnR>
                    <a:lnT>
                      <a:noFill/>
                    </a:lnT>
                    <a:lnB>
                      <a:noFill/>
                    </a:lnB>
                    <a:noFill/>
                  </a:tcPr>
                </a:tc>
                <a:tc>
                  <a:txBody>
                    <a:bodyPr/>
                    <a:lstStyle/>
                    <a:p>
                      <a:r>
                        <a:rPr lang="en-US" dirty="0"/>
                        <a:t>Exploring data to understand and optimize systems</a:t>
                      </a:r>
                    </a:p>
                  </a:txBody>
                  <a:tcPr anchor="ctr">
                    <a:lnL>
                      <a:noFill/>
                    </a:lnL>
                    <a:lnR>
                      <a:noFill/>
                    </a:lnR>
                    <a:lnT>
                      <a:noFill/>
                    </a:lnT>
                    <a:lnB>
                      <a:noFill/>
                    </a:lnB>
                    <a:noFill/>
                  </a:tcPr>
                </a:tc>
                <a:extLst>
                  <a:ext uri="{0D108BD9-81ED-4DB2-BD59-A6C34878D82A}">
                    <a16:rowId xmlns:a16="http://schemas.microsoft.com/office/drawing/2014/main" val="392404183"/>
                  </a:ext>
                </a:extLst>
              </a:tr>
            </a:tbl>
          </a:graphicData>
        </a:graphic>
      </p:graphicFrame>
      <p:sp>
        <p:nvSpPr>
          <p:cNvPr id="12" name="Rectangle 1">
            <a:extLst>
              <a:ext uri="{FF2B5EF4-FFF2-40B4-BE49-F238E27FC236}">
                <a16:creationId xmlns:a16="http://schemas.microsoft.com/office/drawing/2014/main" id="{FF0AB87D-9ED3-224D-CD7A-D69C37100225}"/>
              </a:ext>
            </a:extLst>
          </p:cNvPr>
          <p:cNvSpPr>
            <a:spLocks noChangeArrowheads="1"/>
          </p:cNvSpPr>
          <p:nvPr/>
        </p:nvSpPr>
        <p:spPr bwMode="auto">
          <a:xfrm>
            <a:off x="4685331" y="45700"/>
            <a:ext cx="21226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Differences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8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99984-F888-9E70-C75A-2DB840015FA1}"/>
              </a:ext>
            </a:extLst>
          </p:cNvPr>
          <p:cNvSpPr>
            <a:spLocks noGrp="1"/>
          </p:cNvSpPr>
          <p:nvPr>
            <p:ph idx="1"/>
          </p:nvPr>
        </p:nvSpPr>
        <p:spPr>
          <a:xfrm>
            <a:off x="838200" y="305050"/>
            <a:ext cx="10515600" cy="6229314"/>
          </a:xfrm>
        </p:spPr>
        <p:txBody>
          <a:bodyPr>
            <a:normAutofit/>
          </a:bodyPr>
          <a:lstStyle/>
          <a:p>
            <a:r>
              <a:rPr lang="en-US" dirty="0"/>
              <a:t>Errors:</a:t>
            </a:r>
          </a:p>
          <a:p>
            <a:pPr lvl="1"/>
            <a:r>
              <a:rPr lang="en-US" dirty="0"/>
              <a:t>Definition: Errors refer to the rate of failed requests or incorrect responses from the system. This could include HTTP 5xx status codes, timeouts, or any other indication that a request was not processed successfully.</a:t>
            </a:r>
          </a:p>
          <a:p>
            <a:pPr lvl="1"/>
            <a:r>
              <a:rPr lang="en-US" dirty="0"/>
              <a:t>Why it matters: Monitoring errors is critical to ensure the reliability of the system. A high error rate can indicate a serious problem that needs immediate attention, such as a misconfiguration, a bug, or an overloaded component.</a:t>
            </a:r>
          </a:p>
          <a:p>
            <a:r>
              <a:rPr lang="en-US" dirty="0"/>
              <a:t>Saturation:</a:t>
            </a:r>
          </a:p>
          <a:p>
            <a:pPr lvl="1"/>
            <a:r>
              <a:rPr lang="en-US" dirty="0"/>
              <a:t>Definition: Saturation refers to how "full" your system is, or how close it is to its maximum capacity. This could involve monitoring CPU, memory, disk I/O, or network bandwidth usage.</a:t>
            </a:r>
          </a:p>
          <a:p>
            <a:pPr lvl="1"/>
            <a:r>
              <a:rPr lang="en-US" dirty="0"/>
              <a:t>Why it matters: High saturation levels indicate that the system is reaching or exceeding its capacity limits, which can lead to degraded performance, increased latency, and a higher likelihood of errors. Monitoring saturation helps in capacity planning and scaling decisions.</a:t>
            </a:r>
          </a:p>
        </p:txBody>
      </p:sp>
    </p:spTree>
    <p:extLst>
      <p:ext uri="{BB962C8B-B14F-4D97-AF65-F5344CB8AC3E}">
        <p14:creationId xmlns:p14="http://schemas.microsoft.com/office/powerpoint/2010/main" val="2607306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7797-84BB-A525-2890-2E98C58F518C}"/>
              </a:ext>
            </a:extLst>
          </p:cNvPr>
          <p:cNvSpPr>
            <a:spLocks noGrp="1"/>
          </p:cNvSpPr>
          <p:nvPr>
            <p:ph type="title"/>
          </p:nvPr>
        </p:nvSpPr>
        <p:spPr/>
        <p:txBody>
          <a:bodyPr/>
          <a:lstStyle/>
          <a:p>
            <a:r>
              <a:rPr lang="en-US" dirty="0"/>
              <a:t>Chaos Engineering</a:t>
            </a:r>
          </a:p>
        </p:txBody>
      </p:sp>
      <p:sp>
        <p:nvSpPr>
          <p:cNvPr id="3" name="Content Placeholder 2">
            <a:extLst>
              <a:ext uri="{FF2B5EF4-FFF2-40B4-BE49-F238E27FC236}">
                <a16:creationId xmlns:a16="http://schemas.microsoft.com/office/drawing/2014/main" id="{DA1E8AF8-237E-1C2A-E28E-85CE7ADAB4D9}"/>
              </a:ext>
            </a:extLst>
          </p:cNvPr>
          <p:cNvSpPr>
            <a:spLocks noGrp="1"/>
          </p:cNvSpPr>
          <p:nvPr>
            <p:ph idx="1"/>
          </p:nvPr>
        </p:nvSpPr>
        <p:spPr/>
        <p:txBody>
          <a:bodyPr/>
          <a:lstStyle/>
          <a:p>
            <a:r>
              <a:rPr lang="en-US" b="1" dirty="0"/>
              <a:t>Chaos Engineering</a:t>
            </a:r>
            <a:r>
              <a:rPr lang="en-US" dirty="0"/>
              <a:t> is a discipline that focuses on improving the resilience and reliability of systems by intentionally introducing controlled failures and disruptions to observe how systems respond. The goal is to identify weaknesses and improve the system’s ability to handle unexpected conditions and failures.</a:t>
            </a:r>
          </a:p>
        </p:txBody>
      </p:sp>
    </p:spTree>
    <p:extLst>
      <p:ext uri="{BB962C8B-B14F-4D97-AF65-F5344CB8AC3E}">
        <p14:creationId xmlns:p14="http://schemas.microsoft.com/office/powerpoint/2010/main" val="3130209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is Chaos Engineering? - Its Definition, Benefits, and Best Practices">
            <a:extLst>
              <a:ext uri="{FF2B5EF4-FFF2-40B4-BE49-F238E27FC236}">
                <a16:creationId xmlns:a16="http://schemas.microsoft.com/office/drawing/2014/main" id="{418E0EAE-3997-FE85-10E0-8A1CDBF80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66" y="718148"/>
            <a:ext cx="10317667" cy="542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161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07D6-2543-2780-8349-DBB212BB316F}"/>
              </a:ext>
            </a:extLst>
          </p:cNvPr>
          <p:cNvSpPr>
            <a:spLocks noGrp="1"/>
          </p:cNvSpPr>
          <p:nvPr>
            <p:ph type="title"/>
          </p:nvPr>
        </p:nvSpPr>
        <p:spPr/>
        <p:txBody>
          <a:bodyPr>
            <a:normAutofit fontScale="90000"/>
          </a:bodyPr>
          <a:lstStyle/>
          <a:p>
            <a:br>
              <a:rPr lang="en-US" b="1" dirty="0"/>
            </a:br>
            <a:r>
              <a:rPr lang="en-US" b="1" dirty="0"/>
              <a:t>Key Concepts of Chaos Engineering</a:t>
            </a:r>
            <a:br>
              <a:rPr lang="en-US" b="1" dirty="0"/>
            </a:br>
            <a:endParaRPr lang="en-US" dirty="0"/>
          </a:p>
        </p:txBody>
      </p:sp>
      <p:sp>
        <p:nvSpPr>
          <p:cNvPr id="3" name="Content Placeholder 2">
            <a:extLst>
              <a:ext uri="{FF2B5EF4-FFF2-40B4-BE49-F238E27FC236}">
                <a16:creationId xmlns:a16="http://schemas.microsoft.com/office/drawing/2014/main" id="{217C2E05-99E1-972E-CE0F-3A3C3DE7F12B}"/>
              </a:ext>
            </a:extLst>
          </p:cNvPr>
          <p:cNvSpPr>
            <a:spLocks noGrp="1"/>
          </p:cNvSpPr>
          <p:nvPr>
            <p:ph idx="1"/>
          </p:nvPr>
        </p:nvSpPr>
        <p:spPr/>
        <p:txBody>
          <a:bodyPr>
            <a:normAutofit/>
          </a:bodyPr>
          <a:lstStyle/>
          <a:p>
            <a:r>
              <a:rPr lang="en-US" b="1" dirty="0"/>
              <a:t>Hypothesis-Driven Testing</a:t>
            </a:r>
            <a:endParaRPr lang="en-US" dirty="0"/>
          </a:p>
          <a:p>
            <a:pPr lvl="1"/>
            <a:r>
              <a:rPr lang="en-US" b="1" dirty="0"/>
              <a:t>Hypothesis</a:t>
            </a:r>
            <a:r>
              <a:rPr lang="en-US" dirty="0"/>
              <a:t>: Chaos engineering involves formulating hypotheses about how a system should behave under certain failure conditions.</a:t>
            </a:r>
          </a:p>
          <a:p>
            <a:pPr lvl="1"/>
            <a:r>
              <a:rPr lang="en-US" b="1" dirty="0"/>
              <a:t>Experiments</a:t>
            </a:r>
            <a:r>
              <a:rPr lang="en-US" dirty="0"/>
              <a:t>: Conduct experiments to test these hypotheses, such as introducing failures or simulating high load conditions.</a:t>
            </a:r>
          </a:p>
          <a:p>
            <a:endParaRPr lang="en-US" dirty="0"/>
          </a:p>
          <a:p>
            <a:r>
              <a:rPr lang="en-US" b="1" dirty="0"/>
              <a:t>Controlled Experiments</a:t>
            </a:r>
            <a:endParaRPr lang="en-US" dirty="0"/>
          </a:p>
          <a:p>
            <a:pPr lvl="1"/>
            <a:r>
              <a:rPr lang="en-US" b="1" dirty="0"/>
              <a:t>Safety</a:t>
            </a:r>
            <a:r>
              <a:rPr lang="en-US" dirty="0"/>
              <a:t>: Ensure that experiments are controlled and do not cause harm to the production environment. Often, experiments are run in a staging or test environment.</a:t>
            </a:r>
          </a:p>
          <a:p>
            <a:pPr lvl="1"/>
            <a:r>
              <a:rPr lang="en-US" b="1" dirty="0"/>
              <a:t>Observability</a:t>
            </a:r>
            <a:r>
              <a:rPr lang="en-US" dirty="0"/>
              <a:t>: Use observability tools (metrics, logs, traces) to monitor the system's response during the experiments.</a:t>
            </a:r>
          </a:p>
          <a:p>
            <a:endParaRPr lang="en-US" dirty="0"/>
          </a:p>
        </p:txBody>
      </p:sp>
    </p:spTree>
    <p:extLst>
      <p:ext uri="{BB962C8B-B14F-4D97-AF65-F5344CB8AC3E}">
        <p14:creationId xmlns:p14="http://schemas.microsoft.com/office/powerpoint/2010/main" val="2728641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C0123-EBEA-52DE-06CA-DCE945217FBD}"/>
              </a:ext>
            </a:extLst>
          </p:cNvPr>
          <p:cNvSpPr>
            <a:spLocks noGrp="1"/>
          </p:cNvSpPr>
          <p:nvPr>
            <p:ph idx="1"/>
          </p:nvPr>
        </p:nvSpPr>
        <p:spPr>
          <a:xfrm>
            <a:off x="838200" y="140663"/>
            <a:ext cx="10515600" cy="6588909"/>
          </a:xfrm>
        </p:spPr>
        <p:txBody>
          <a:bodyPr>
            <a:normAutofit/>
          </a:bodyPr>
          <a:lstStyle/>
          <a:p>
            <a:r>
              <a:rPr lang="en-US" b="1" dirty="0"/>
              <a:t>Failure Injection</a:t>
            </a:r>
            <a:endParaRPr lang="en-US" dirty="0"/>
          </a:p>
          <a:p>
            <a:pPr lvl="1"/>
            <a:r>
              <a:rPr lang="en-US" b="1" dirty="0"/>
              <a:t>Simulated Failures</a:t>
            </a:r>
            <a:r>
              <a:rPr lang="en-US" dirty="0"/>
              <a:t>: Introduce faults such as network outages, service crashes, or resource exhaustion to test how the system handles them.</a:t>
            </a:r>
          </a:p>
          <a:p>
            <a:pPr lvl="1"/>
            <a:r>
              <a:rPr lang="en-US" b="1" dirty="0"/>
              <a:t>Controlled Conditions</a:t>
            </a:r>
            <a:r>
              <a:rPr lang="en-US" dirty="0"/>
              <a:t>: Ensure failures are introduced in a controlled manner to observe specific aspects of system behavior.</a:t>
            </a:r>
          </a:p>
          <a:p>
            <a:r>
              <a:rPr lang="en-US" b="1" dirty="0"/>
              <a:t>Resilience Improvement</a:t>
            </a:r>
            <a:endParaRPr lang="en-US" dirty="0"/>
          </a:p>
          <a:p>
            <a:pPr lvl="1"/>
            <a:r>
              <a:rPr lang="en-US" b="1" dirty="0"/>
              <a:t>Identify Weaknesses</a:t>
            </a:r>
            <a:r>
              <a:rPr lang="en-US" dirty="0"/>
              <a:t>: Discover weaknesses or vulnerabilities in the system’s architecture or design.</a:t>
            </a:r>
          </a:p>
          <a:p>
            <a:pPr lvl="1"/>
            <a:r>
              <a:rPr lang="en-US" b="1" dirty="0"/>
              <a:t>Improve Robustness</a:t>
            </a:r>
            <a:r>
              <a:rPr lang="en-US" dirty="0"/>
              <a:t>: Use insights from chaos experiments to enhance the system’s resilience, such as improving error handling, redundancy, or failover mechanisms.</a:t>
            </a:r>
          </a:p>
          <a:p>
            <a:r>
              <a:rPr lang="en-US" b="1" dirty="0"/>
              <a:t>Continuous Testing</a:t>
            </a:r>
            <a:endParaRPr lang="en-US" dirty="0"/>
          </a:p>
          <a:p>
            <a:pPr lvl="1"/>
            <a:r>
              <a:rPr lang="en-US" b="1" dirty="0"/>
              <a:t>Regular Experiments</a:t>
            </a:r>
            <a:r>
              <a:rPr lang="en-US" dirty="0"/>
              <a:t>: Conduct chaos experiments regularly to ensure ongoing resilience as systems evolve.</a:t>
            </a:r>
          </a:p>
          <a:p>
            <a:pPr lvl="1"/>
            <a:r>
              <a:rPr lang="en-US" b="1" dirty="0"/>
              <a:t>Adaptation</a:t>
            </a:r>
            <a:r>
              <a:rPr lang="en-US" dirty="0"/>
              <a:t>: Adjust and refine experiments based on system changes and new insights.</a:t>
            </a:r>
          </a:p>
          <a:p>
            <a:pPr lvl="1"/>
            <a:endParaRPr lang="en-US" dirty="0"/>
          </a:p>
          <a:p>
            <a:endParaRPr lang="en-US" dirty="0"/>
          </a:p>
        </p:txBody>
      </p:sp>
    </p:spTree>
    <p:extLst>
      <p:ext uri="{BB962C8B-B14F-4D97-AF65-F5344CB8AC3E}">
        <p14:creationId xmlns:p14="http://schemas.microsoft.com/office/powerpoint/2010/main" val="1225008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C418A3B-9D80-081F-F62C-6911E58D5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775"/>
            <a:ext cx="12192000" cy="563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690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3B20-6632-3C6E-D3D2-375B32A3CD07}"/>
              </a:ext>
            </a:extLst>
          </p:cNvPr>
          <p:cNvSpPr>
            <a:spLocks noGrp="1"/>
          </p:cNvSpPr>
          <p:nvPr>
            <p:ph type="title"/>
          </p:nvPr>
        </p:nvSpPr>
        <p:spPr/>
        <p:txBody>
          <a:bodyPr/>
          <a:lstStyle/>
          <a:p>
            <a:r>
              <a:rPr lang="en-US" dirty="0"/>
              <a:t>Steps to Implement Chaos Engineering</a:t>
            </a:r>
          </a:p>
        </p:txBody>
      </p:sp>
      <p:sp>
        <p:nvSpPr>
          <p:cNvPr id="3" name="Content Placeholder 2">
            <a:extLst>
              <a:ext uri="{FF2B5EF4-FFF2-40B4-BE49-F238E27FC236}">
                <a16:creationId xmlns:a16="http://schemas.microsoft.com/office/drawing/2014/main" id="{E5DB0F6F-B864-8818-CA02-C5F2B006C2F2}"/>
              </a:ext>
            </a:extLst>
          </p:cNvPr>
          <p:cNvSpPr>
            <a:spLocks noGrp="1"/>
          </p:cNvSpPr>
          <p:nvPr>
            <p:ph idx="1"/>
          </p:nvPr>
        </p:nvSpPr>
        <p:spPr/>
        <p:txBody>
          <a:bodyPr/>
          <a:lstStyle/>
          <a:p>
            <a:r>
              <a:rPr lang="en-US" b="1" dirty="0"/>
              <a:t>Define Goals and Scope</a:t>
            </a:r>
            <a:endParaRPr lang="en-US" dirty="0"/>
          </a:p>
          <a:p>
            <a:pPr lvl="1"/>
            <a:r>
              <a:rPr lang="en-US" b="1" dirty="0"/>
              <a:t>Objectives</a:t>
            </a:r>
            <a:r>
              <a:rPr lang="en-US" dirty="0"/>
              <a:t>: Determine what you aim to achieve with chaos experiments, such as improving fault tolerance or validating recovery procedures.</a:t>
            </a:r>
          </a:p>
          <a:p>
            <a:pPr lvl="1"/>
            <a:r>
              <a:rPr lang="en-US" b="1" dirty="0"/>
              <a:t>Scope</a:t>
            </a:r>
            <a:r>
              <a:rPr lang="en-US" dirty="0"/>
              <a:t>: Decide which parts of the system to test and the types of failures to introduce.</a:t>
            </a:r>
          </a:p>
          <a:p>
            <a:r>
              <a:rPr lang="en-US" b="1" dirty="0"/>
              <a:t>Create a Hypothesis</a:t>
            </a:r>
            <a:endParaRPr lang="en-US" dirty="0"/>
          </a:p>
          <a:p>
            <a:pPr lvl="1"/>
            <a:r>
              <a:rPr lang="en-US" b="1" dirty="0"/>
              <a:t>Hypothesis Formation</a:t>
            </a:r>
            <a:r>
              <a:rPr lang="en-US" dirty="0"/>
              <a:t>: Develop hypotheses about how the system should behave under specific failure conditions. For example, “The system will continue to function normally if a database server goes down.”</a:t>
            </a:r>
          </a:p>
          <a:p>
            <a:endParaRPr lang="en-US" dirty="0"/>
          </a:p>
        </p:txBody>
      </p:sp>
    </p:spTree>
    <p:extLst>
      <p:ext uri="{BB962C8B-B14F-4D97-AF65-F5344CB8AC3E}">
        <p14:creationId xmlns:p14="http://schemas.microsoft.com/office/powerpoint/2010/main" val="1200716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FB761-A78F-B3A5-2D33-4C82078E3D49}"/>
              </a:ext>
            </a:extLst>
          </p:cNvPr>
          <p:cNvSpPr>
            <a:spLocks noGrp="1"/>
          </p:cNvSpPr>
          <p:nvPr>
            <p:ph idx="1"/>
          </p:nvPr>
        </p:nvSpPr>
        <p:spPr>
          <a:xfrm>
            <a:off x="838200" y="263953"/>
            <a:ext cx="10515600" cy="6311508"/>
          </a:xfrm>
        </p:spPr>
        <p:txBody>
          <a:bodyPr>
            <a:normAutofit/>
          </a:bodyPr>
          <a:lstStyle/>
          <a:p>
            <a:r>
              <a:rPr lang="en-US" b="1" dirty="0"/>
              <a:t>Design and Plan Experiments</a:t>
            </a:r>
            <a:endParaRPr lang="en-US" dirty="0"/>
          </a:p>
          <a:p>
            <a:pPr lvl="1"/>
            <a:r>
              <a:rPr lang="en-US" b="1" dirty="0"/>
              <a:t>Experiment Design</a:t>
            </a:r>
            <a:r>
              <a:rPr lang="en-US" dirty="0"/>
              <a:t>: Plan the chaos experiments, including the types of failures to introduce, the duration of the experiment, and the metrics to monitor.</a:t>
            </a:r>
          </a:p>
          <a:p>
            <a:pPr lvl="1"/>
            <a:r>
              <a:rPr lang="en-US" b="1" dirty="0"/>
              <a:t>Risk Assessment</a:t>
            </a:r>
            <a:r>
              <a:rPr lang="en-US" dirty="0"/>
              <a:t>: Assess the potential risks and ensure that experiments are safe and have minimal impact on users.</a:t>
            </a:r>
          </a:p>
          <a:p>
            <a:r>
              <a:rPr lang="en-US" b="1" dirty="0"/>
              <a:t>Run Experiments</a:t>
            </a:r>
            <a:endParaRPr lang="en-US" dirty="0"/>
          </a:p>
          <a:p>
            <a:pPr lvl="1"/>
            <a:r>
              <a:rPr lang="en-US" b="1" dirty="0"/>
              <a:t>Controlled Execution</a:t>
            </a:r>
            <a:r>
              <a:rPr lang="en-US" dirty="0"/>
              <a:t>: Execute the chaos experiments in a controlled environment, such as staging or a subset of production.</a:t>
            </a:r>
          </a:p>
          <a:p>
            <a:pPr lvl="1"/>
            <a:r>
              <a:rPr lang="en-US" b="1" dirty="0"/>
              <a:t>Monitoring</a:t>
            </a:r>
            <a:r>
              <a:rPr lang="en-US" dirty="0"/>
              <a:t>: Monitor system behavior using observability tools to gather data on how the system responds to the introduced failures.</a:t>
            </a:r>
          </a:p>
          <a:p>
            <a:r>
              <a:rPr lang="en-US" b="1" dirty="0"/>
              <a:t>Analyze Results</a:t>
            </a:r>
            <a:endParaRPr lang="en-US" dirty="0"/>
          </a:p>
          <a:p>
            <a:pPr lvl="1"/>
            <a:r>
              <a:rPr lang="en-US" b="1" dirty="0"/>
              <a:t>Review Data</a:t>
            </a:r>
            <a:r>
              <a:rPr lang="en-US" dirty="0"/>
              <a:t>: Analyze the data collected during the experiments to understand how the system performed and identify any issues or weaknesses.</a:t>
            </a:r>
          </a:p>
          <a:p>
            <a:pPr lvl="1"/>
            <a:r>
              <a:rPr lang="en-US" b="1" dirty="0"/>
              <a:t>Learnings</a:t>
            </a:r>
            <a:r>
              <a:rPr lang="en-US" dirty="0"/>
              <a:t>: Document the findings and insights gained from the experiments.</a:t>
            </a:r>
          </a:p>
          <a:p>
            <a:pPr lvl="1"/>
            <a:endParaRPr lang="en-US" dirty="0"/>
          </a:p>
        </p:txBody>
      </p:sp>
    </p:spTree>
    <p:extLst>
      <p:ext uri="{BB962C8B-B14F-4D97-AF65-F5344CB8AC3E}">
        <p14:creationId xmlns:p14="http://schemas.microsoft.com/office/powerpoint/2010/main" val="3435876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42BD1-942C-0306-2525-8DD483E877D4}"/>
              </a:ext>
            </a:extLst>
          </p:cNvPr>
          <p:cNvSpPr>
            <a:spLocks noGrp="1"/>
          </p:cNvSpPr>
          <p:nvPr>
            <p:ph idx="1"/>
          </p:nvPr>
        </p:nvSpPr>
        <p:spPr>
          <a:xfrm>
            <a:off x="838200" y="233130"/>
            <a:ext cx="10515600" cy="6455346"/>
          </a:xfrm>
        </p:spPr>
        <p:txBody>
          <a:bodyPr>
            <a:normAutofit/>
          </a:bodyPr>
          <a:lstStyle/>
          <a:p>
            <a:r>
              <a:rPr lang="en-US" b="1" dirty="0"/>
              <a:t>Implement Improvements</a:t>
            </a:r>
            <a:endParaRPr lang="en-US" dirty="0"/>
          </a:p>
          <a:p>
            <a:pPr lvl="1"/>
            <a:r>
              <a:rPr lang="en-US" b="1" dirty="0"/>
              <a:t>Remediation</a:t>
            </a:r>
            <a:r>
              <a:rPr lang="en-US" dirty="0"/>
              <a:t>: Make necessary changes to the system based on the experiment results, such as improving fault tolerance or enhancing recovery processes.</a:t>
            </a:r>
          </a:p>
          <a:p>
            <a:pPr lvl="1"/>
            <a:r>
              <a:rPr lang="en-US" b="1" dirty="0"/>
              <a:t>Iteration</a:t>
            </a:r>
            <a:r>
              <a:rPr lang="en-US" dirty="0"/>
              <a:t>: Continuously iterate on chaos experiments and improvements as the system evolves.</a:t>
            </a:r>
          </a:p>
          <a:p>
            <a:r>
              <a:rPr lang="en-US" b="1" dirty="0"/>
              <a:t>Communicate and Document</a:t>
            </a:r>
            <a:endParaRPr lang="en-US" dirty="0"/>
          </a:p>
          <a:p>
            <a:pPr lvl="1"/>
            <a:r>
              <a:rPr lang="en-US" b="1" dirty="0"/>
              <a:t>Reporting</a:t>
            </a:r>
            <a:r>
              <a:rPr lang="en-US" dirty="0"/>
              <a:t>: Share the results and improvements with relevant stakeholders and teams.</a:t>
            </a:r>
          </a:p>
          <a:p>
            <a:pPr lvl="1"/>
            <a:r>
              <a:rPr lang="en-US" b="1" dirty="0"/>
              <a:t>Documentation</a:t>
            </a:r>
            <a:r>
              <a:rPr lang="en-US" dirty="0"/>
              <a:t>: Document the experiments, findings, and changes made to ensure knowledge is retained and accessible.</a:t>
            </a:r>
          </a:p>
          <a:p>
            <a:endParaRPr lang="en-US" dirty="0"/>
          </a:p>
        </p:txBody>
      </p:sp>
    </p:spTree>
    <p:extLst>
      <p:ext uri="{BB962C8B-B14F-4D97-AF65-F5344CB8AC3E}">
        <p14:creationId xmlns:p14="http://schemas.microsoft.com/office/powerpoint/2010/main" val="3226863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B4E0-0614-6887-D82B-596A7A16641A}"/>
              </a:ext>
            </a:extLst>
          </p:cNvPr>
          <p:cNvSpPr>
            <a:spLocks noGrp="1"/>
          </p:cNvSpPr>
          <p:nvPr>
            <p:ph type="title"/>
          </p:nvPr>
        </p:nvSpPr>
        <p:spPr/>
        <p:txBody>
          <a:bodyPr/>
          <a:lstStyle/>
          <a:p>
            <a:r>
              <a:rPr lang="en-US" dirty="0"/>
              <a:t>Tools for Chaos Engineering</a:t>
            </a:r>
          </a:p>
        </p:txBody>
      </p:sp>
      <p:sp>
        <p:nvSpPr>
          <p:cNvPr id="3" name="Content Placeholder 2">
            <a:extLst>
              <a:ext uri="{FF2B5EF4-FFF2-40B4-BE49-F238E27FC236}">
                <a16:creationId xmlns:a16="http://schemas.microsoft.com/office/drawing/2014/main" id="{1857C82E-D881-D6E0-FD41-52F006C9486D}"/>
              </a:ext>
            </a:extLst>
          </p:cNvPr>
          <p:cNvSpPr>
            <a:spLocks noGrp="1"/>
          </p:cNvSpPr>
          <p:nvPr>
            <p:ph idx="1"/>
          </p:nvPr>
        </p:nvSpPr>
        <p:spPr>
          <a:xfrm>
            <a:off x="838200" y="1825625"/>
            <a:ext cx="10515600" cy="4790932"/>
          </a:xfrm>
        </p:spPr>
        <p:txBody>
          <a:bodyPr>
            <a:normAutofit/>
          </a:bodyPr>
          <a:lstStyle/>
          <a:p>
            <a:r>
              <a:rPr lang="en-US" dirty="0"/>
              <a:t>Chaos Monkey: A tool from Netflix that randomly terminates instances in production to test system resilience.</a:t>
            </a:r>
          </a:p>
          <a:p>
            <a:endParaRPr lang="en-US" dirty="0"/>
          </a:p>
          <a:p>
            <a:r>
              <a:rPr lang="en-US" dirty="0"/>
              <a:t>Gremlin: A chaos engineering platform that allows for a wide range of failure scenarios and provides detailed reporting and analysis.</a:t>
            </a:r>
          </a:p>
          <a:p>
            <a:endParaRPr lang="en-US" dirty="0"/>
          </a:p>
          <a:p>
            <a:r>
              <a:rPr lang="en-US" dirty="0"/>
              <a:t>Chaos Mesh: An open-source chaos engineering platform for Kubernetes environments.</a:t>
            </a:r>
          </a:p>
          <a:p>
            <a:endParaRPr lang="en-US" dirty="0"/>
          </a:p>
          <a:p>
            <a:r>
              <a:rPr lang="en-US" dirty="0" err="1"/>
              <a:t>LitmusChaos</a:t>
            </a:r>
            <a:r>
              <a:rPr lang="en-US" dirty="0"/>
              <a:t>: Another open-source tool for chaos engineering in Kubernetes.</a:t>
            </a:r>
          </a:p>
        </p:txBody>
      </p:sp>
      <p:pic>
        <p:nvPicPr>
          <p:cNvPr id="12292" name="Picture 4" descr="What is Chaos Monkey?">
            <a:extLst>
              <a:ext uri="{FF2B5EF4-FFF2-40B4-BE49-F238E27FC236}">
                <a16:creationId xmlns:a16="http://schemas.microsoft.com/office/drawing/2014/main" id="{D8425D19-D281-FF91-DAE3-070C32E9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14" y="2084832"/>
            <a:ext cx="1182822" cy="74396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Gremlin Brings Chaos Engineering To Every Cloud Organization - Reducing  System Downtime and Saving Millions | Business Wire">
            <a:extLst>
              <a:ext uri="{FF2B5EF4-FFF2-40B4-BE49-F238E27FC236}">
                <a16:creationId xmlns:a16="http://schemas.microsoft.com/office/drawing/2014/main" id="{AC13CFC3-E108-81BA-F0D1-A84D6C1F2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893" y="3429000"/>
            <a:ext cx="1462355" cy="731178"/>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GitHub - chaos-mesh/chaos-mesh: A Chaos Engineering Platform for Kubernetes.">
            <a:extLst>
              <a:ext uri="{FF2B5EF4-FFF2-40B4-BE49-F238E27FC236}">
                <a16:creationId xmlns:a16="http://schemas.microsoft.com/office/drawing/2014/main" id="{AA4E2094-538F-C91B-3A40-392DD9BC0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4200" y="4288696"/>
            <a:ext cx="1114814" cy="557407"/>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LitmusChaos - Open Source Chaos Engineering Platform">
            <a:extLst>
              <a:ext uri="{FF2B5EF4-FFF2-40B4-BE49-F238E27FC236}">
                <a16:creationId xmlns:a16="http://schemas.microsoft.com/office/drawing/2014/main" id="{743C96CF-1BCB-B762-C1AD-F23B832ED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0401" y="5439971"/>
            <a:ext cx="949931" cy="50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32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91912-74C6-576D-3413-5AE694D2914B}"/>
              </a:ext>
            </a:extLst>
          </p:cNvPr>
          <p:cNvPicPr>
            <a:picLocks noChangeAspect="1"/>
          </p:cNvPicPr>
          <p:nvPr/>
        </p:nvPicPr>
        <p:blipFill>
          <a:blip r:embed="rId2"/>
          <a:stretch>
            <a:fillRect/>
          </a:stretch>
        </p:blipFill>
        <p:spPr>
          <a:xfrm>
            <a:off x="174661" y="554804"/>
            <a:ext cx="11687435" cy="5500084"/>
          </a:xfrm>
          <a:prstGeom prst="rect">
            <a:avLst/>
          </a:prstGeom>
        </p:spPr>
      </p:pic>
    </p:spTree>
    <p:extLst>
      <p:ext uri="{BB962C8B-B14F-4D97-AF65-F5344CB8AC3E}">
        <p14:creationId xmlns:p14="http://schemas.microsoft.com/office/powerpoint/2010/main" val="111550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6F2B-40B1-D317-71A9-A7DF9B1404E4}"/>
              </a:ext>
            </a:extLst>
          </p:cNvPr>
          <p:cNvSpPr>
            <a:spLocks noGrp="1"/>
          </p:cNvSpPr>
          <p:nvPr>
            <p:ph type="title"/>
          </p:nvPr>
        </p:nvSpPr>
        <p:spPr>
          <a:xfrm>
            <a:off x="838200" y="118545"/>
            <a:ext cx="10515600" cy="1325563"/>
          </a:xfrm>
        </p:spPr>
        <p:txBody>
          <a:bodyPr/>
          <a:lstStyle/>
          <a:p>
            <a:r>
              <a:rPr lang="en-US" dirty="0"/>
              <a:t>Advantage of monitoring</a:t>
            </a:r>
          </a:p>
        </p:txBody>
      </p:sp>
      <p:sp>
        <p:nvSpPr>
          <p:cNvPr id="3" name="Content Placeholder 2">
            <a:extLst>
              <a:ext uri="{FF2B5EF4-FFF2-40B4-BE49-F238E27FC236}">
                <a16:creationId xmlns:a16="http://schemas.microsoft.com/office/drawing/2014/main" id="{5F226C82-7CEB-75F7-DA46-64B26E433024}"/>
              </a:ext>
            </a:extLst>
          </p:cNvPr>
          <p:cNvSpPr>
            <a:spLocks noGrp="1"/>
          </p:cNvSpPr>
          <p:nvPr>
            <p:ph idx="1"/>
          </p:nvPr>
        </p:nvSpPr>
        <p:spPr>
          <a:xfrm>
            <a:off x="838200" y="1253330"/>
            <a:ext cx="10515600" cy="5281033"/>
          </a:xfrm>
        </p:spPr>
        <p:txBody>
          <a:bodyPr>
            <a:normAutofit fontScale="92500" lnSpcReduction="10000"/>
          </a:bodyPr>
          <a:lstStyle/>
          <a:p>
            <a:r>
              <a:rPr lang="en-US" b="1" dirty="0"/>
              <a:t>1. Early Detection of Issues</a:t>
            </a:r>
          </a:p>
          <a:p>
            <a:pPr lvl="1"/>
            <a:r>
              <a:rPr lang="en-US" b="1" dirty="0"/>
              <a:t>Proactive Problem-Solving</a:t>
            </a:r>
            <a:r>
              <a:rPr lang="en-US" dirty="0"/>
              <a:t>: Monitoring enables the early detection of potential issues before they escalate into significant problems. This allows for timely intervention, reducing downtime and preventing severe disruptions.</a:t>
            </a:r>
          </a:p>
          <a:p>
            <a:pPr lvl="1"/>
            <a:r>
              <a:rPr lang="en-US" b="1" dirty="0"/>
              <a:t>Minimizes Risk</a:t>
            </a:r>
            <a:r>
              <a:rPr lang="en-US" dirty="0"/>
              <a:t>: By catching issues early, monitoring helps minimize the risk of system failures, data breaches, or other critical incidents.</a:t>
            </a:r>
          </a:p>
          <a:p>
            <a:pPr lvl="1"/>
            <a:endParaRPr lang="en-US" dirty="0"/>
          </a:p>
          <a:p>
            <a:r>
              <a:rPr lang="en-US" b="1" dirty="0"/>
              <a:t>2. Improved Performance</a:t>
            </a:r>
          </a:p>
          <a:p>
            <a:pPr lvl="1"/>
            <a:r>
              <a:rPr lang="en-US" b="1" dirty="0"/>
              <a:t>Optimization</a:t>
            </a:r>
            <a:r>
              <a:rPr lang="en-US" dirty="0"/>
              <a:t>: Continuous monitoring allows for the identification of performance bottlenecks and inefficiencies. With this information, systems can be optimized for better performance, ensuring faster response times and higher user satisfaction.</a:t>
            </a:r>
          </a:p>
          <a:p>
            <a:pPr lvl="1"/>
            <a:r>
              <a:rPr lang="en-US" b="1" dirty="0"/>
              <a:t>Resource Management</a:t>
            </a:r>
            <a:r>
              <a:rPr lang="en-US" dirty="0"/>
              <a:t>: Monitoring resource usage (e.g., CPU, memory, bandwidth) helps in better managing and allocating resources, preventing overutilization or underutilization.</a:t>
            </a:r>
          </a:p>
          <a:p>
            <a:pPr lvl="1"/>
            <a:endParaRPr lang="en-US" dirty="0"/>
          </a:p>
          <a:p>
            <a:r>
              <a:rPr lang="en-US" b="1" dirty="0"/>
              <a:t>3. Informed Decision-Making</a:t>
            </a:r>
          </a:p>
          <a:p>
            <a:pPr lvl="1"/>
            <a:r>
              <a:rPr lang="en-US" b="1" dirty="0"/>
              <a:t>Data-Driven Insights</a:t>
            </a:r>
            <a:r>
              <a:rPr lang="en-US" dirty="0"/>
              <a:t>: Monitoring provides valuable data and metrics that can inform decisions regarding system upgrades, scaling, and other strategic initiatives.</a:t>
            </a:r>
          </a:p>
          <a:p>
            <a:pPr lvl="1"/>
            <a:r>
              <a:rPr lang="en-US" b="1" dirty="0"/>
              <a:t>Trend Analysis</a:t>
            </a:r>
            <a:r>
              <a:rPr lang="en-US" dirty="0"/>
              <a:t>: Historical monitoring data can be analyzed to identify trends, helping organizations predict future needs and plan accordingly.</a:t>
            </a:r>
          </a:p>
        </p:txBody>
      </p:sp>
    </p:spTree>
    <p:extLst>
      <p:ext uri="{BB962C8B-B14F-4D97-AF65-F5344CB8AC3E}">
        <p14:creationId xmlns:p14="http://schemas.microsoft.com/office/powerpoint/2010/main" val="3647161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E977-633A-63E2-1950-3BBB995A3376}"/>
              </a:ext>
            </a:extLst>
          </p:cNvPr>
          <p:cNvSpPr>
            <a:spLocks noGrp="1"/>
          </p:cNvSpPr>
          <p:nvPr>
            <p:ph type="title"/>
          </p:nvPr>
        </p:nvSpPr>
        <p:spPr/>
        <p:txBody>
          <a:bodyPr/>
          <a:lstStyle/>
          <a:p>
            <a:r>
              <a:rPr lang="en-US" dirty="0"/>
              <a:t>Benefits of Chaos Engineering</a:t>
            </a:r>
          </a:p>
        </p:txBody>
      </p:sp>
      <p:sp>
        <p:nvSpPr>
          <p:cNvPr id="3" name="Content Placeholder 2">
            <a:extLst>
              <a:ext uri="{FF2B5EF4-FFF2-40B4-BE49-F238E27FC236}">
                <a16:creationId xmlns:a16="http://schemas.microsoft.com/office/drawing/2014/main" id="{99A8F4B1-A41E-B6B5-27A3-96ECAC57B326}"/>
              </a:ext>
            </a:extLst>
          </p:cNvPr>
          <p:cNvSpPr>
            <a:spLocks noGrp="1"/>
          </p:cNvSpPr>
          <p:nvPr>
            <p:ph idx="1"/>
          </p:nvPr>
        </p:nvSpPr>
        <p:spPr>
          <a:xfrm>
            <a:off x="838200" y="1825625"/>
            <a:ext cx="10515600" cy="4801206"/>
          </a:xfrm>
        </p:spPr>
        <p:txBody>
          <a:bodyPr>
            <a:normAutofit/>
          </a:bodyPr>
          <a:lstStyle/>
          <a:p>
            <a:r>
              <a:rPr lang="en-US" dirty="0"/>
              <a:t>Enhanced Resilience: Improves system robustness by uncovering and addressing weaknesses.</a:t>
            </a:r>
          </a:p>
          <a:p>
            <a:endParaRPr lang="en-US" dirty="0"/>
          </a:p>
          <a:p>
            <a:r>
              <a:rPr lang="en-US" dirty="0"/>
              <a:t>Increased Confidence: Builds confidence in the system’s ability to handle failures and unexpected conditions.</a:t>
            </a:r>
          </a:p>
          <a:p>
            <a:endParaRPr lang="en-US" dirty="0"/>
          </a:p>
          <a:p>
            <a:r>
              <a:rPr lang="en-US" dirty="0"/>
              <a:t>Proactive Approach: Identifies potential issues before they impact users, allowing for proactive fixes.</a:t>
            </a:r>
          </a:p>
          <a:p>
            <a:endParaRPr lang="en-US" dirty="0"/>
          </a:p>
          <a:p>
            <a:r>
              <a:rPr lang="en-US" dirty="0"/>
              <a:t>Continuous Improvement: Encourages ongoing testing and improvement of system resilience.</a:t>
            </a:r>
          </a:p>
        </p:txBody>
      </p:sp>
    </p:spTree>
    <p:extLst>
      <p:ext uri="{BB962C8B-B14F-4D97-AF65-F5344CB8AC3E}">
        <p14:creationId xmlns:p14="http://schemas.microsoft.com/office/powerpoint/2010/main" val="4238195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1601B2C-281E-E01D-E1E7-2D0458D1C79B}"/>
              </a:ext>
            </a:extLst>
          </p:cNvPr>
          <p:cNvSpPr>
            <a:spLocks noGrp="1" noChangeArrowheads="1"/>
          </p:cNvSpPr>
          <p:nvPr>
            <p:ph type="title"/>
          </p:nvPr>
        </p:nvSpPr>
        <p:spPr bwMode="auto">
          <a:xfrm>
            <a:off x="838199" y="350798"/>
            <a:ext cx="1051559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Blue Green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90D0C9EC-3D3D-21AB-464D-63BB72B69D30}"/>
              </a:ext>
            </a:extLst>
          </p:cNvPr>
          <p:cNvSpPr>
            <a:spLocks noGrp="1"/>
          </p:cNvSpPr>
          <p:nvPr>
            <p:ph idx="1"/>
          </p:nvPr>
        </p:nvSpPr>
        <p:spPr/>
        <p:txBody>
          <a:bodyPr/>
          <a:lstStyle/>
          <a:p>
            <a:r>
              <a:rPr lang="en-US" b="1" dirty="0"/>
              <a:t>Blue-Green Deployment</a:t>
            </a:r>
            <a:r>
              <a:rPr lang="en-US" dirty="0"/>
              <a:t> is a deployment strategy designed to minimize downtime and reduce risk when releasing new versions of applications. It involves maintaining two separate environments (called "blue" and "green") to facilitate smooth transitions between versions. Here’s a detailed look at how Blue-Green Deployment works:</a:t>
            </a:r>
          </a:p>
        </p:txBody>
      </p:sp>
    </p:spTree>
    <p:extLst>
      <p:ext uri="{BB962C8B-B14F-4D97-AF65-F5344CB8AC3E}">
        <p14:creationId xmlns:p14="http://schemas.microsoft.com/office/powerpoint/2010/main" val="102804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Blue-Green Deployment For Cloud Native Applications - DZone">
            <a:extLst>
              <a:ext uri="{FF2B5EF4-FFF2-40B4-BE49-F238E27FC236}">
                <a16:creationId xmlns:a16="http://schemas.microsoft.com/office/drawing/2014/main" id="{13CF6271-D997-E310-FDBA-4C55E6393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53" y="1663397"/>
            <a:ext cx="11644893" cy="353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16FE-31EB-50D8-B18D-9666C881379D}"/>
              </a:ext>
            </a:extLst>
          </p:cNvPr>
          <p:cNvSpPr>
            <a:spLocks noGrp="1"/>
          </p:cNvSpPr>
          <p:nvPr>
            <p:ph type="title"/>
          </p:nvPr>
        </p:nvSpPr>
        <p:spPr>
          <a:xfrm>
            <a:off x="838200" y="365125"/>
            <a:ext cx="10515600" cy="559549"/>
          </a:xfrm>
        </p:spPr>
        <p:txBody>
          <a:bodyPr>
            <a:normAutofit fontScale="90000"/>
          </a:bodyPr>
          <a:lstStyle/>
          <a:p>
            <a:r>
              <a:rPr lang="en-US" dirty="0"/>
              <a:t>Key Concepts</a:t>
            </a:r>
          </a:p>
        </p:txBody>
      </p:sp>
      <p:sp>
        <p:nvSpPr>
          <p:cNvPr id="3" name="Content Placeholder 2">
            <a:extLst>
              <a:ext uri="{FF2B5EF4-FFF2-40B4-BE49-F238E27FC236}">
                <a16:creationId xmlns:a16="http://schemas.microsoft.com/office/drawing/2014/main" id="{03EFD4D8-115C-DF66-8962-D7B9C9F532DE}"/>
              </a:ext>
            </a:extLst>
          </p:cNvPr>
          <p:cNvSpPr>
            <a:spLocks noGrp="1"/>
          </p:cNvSpPr>
          <p:nvPr>
            <p:ph idx="1"/>
          </p:nvPr>
        </p:nvSpPr>
        <p:spPr>
          <a:xfrm>
            <a:off x="838200" y="996593"/>
            <a:ext cx="10515600" cy="5496282"/>
          </a:xfrm>
        </p:spPr>
        <p:txBody>
          <a:bodyPr>
            <a:normAutofit/>
          </a:bodyPr>
          <a:lstStyle/>
          <a:p>
            <a:r>
              <a:rPr lang="en-US" b="1" dirty="0"/>
              <a:t>Two Environments</a:t>
            </a:r>
            <a:endParaRPr lang="en-US" dirty="0"/>
          </a:p>
          <a:p>
            <a:pPr lvl="1"/>
            <a:r>
              <a:rPr lang="en-US" b="1" dirty="0"/>
              <a:t>Blue Environment</a:t>
            </a:r>
            <a:r>
              <a:rPr lang="en-US" dirty="0"/>
              <a:t>: The current production environment that is live and serving user traffic.</a:t>
            </a:r>
          </a:p>
          <a:p>
            <a:pPr lvl="1"/>
            <a:r>
              <a:rPr lang="en-US" b="1" dirty="0"/>
              <a:t>Green Environment</a:t>
            </a:r>
            <a:r>
              <a:rPr lang="en-US" dirty="0"/>
              <a:t>: The new environment where the updated version of the application is deployed and tested.</a:t>
            </a:r>
          </a:p>
          <a:p>
            <a:r>
              <a:rPr lang="en-US" b="1" dirty="0"/>
              <a:t>Deployment Process</a:t>
            </a:r>
            <a:endParaRPr lang="en-US" dirty="0"/>
          </a:p>
          <a:p>
            <a:pPr lvl="1"/>
            <a:r>
              <a:rPr lang="en-US" b="1" dirty="0"/>
              <a:t>Initial State</a:t>
            </a:r>
            <a:r>
              <a:rPr lang="en-US" dirty="0"/>
              <a:t>: At the start, the blue environment is live and serving all user traffic.</a:t>
            </a:r>
          </a:p>
          <a:p>
            <a:pPr lvl="1"/>
            <a:r>
              <a:rPr lang="en-US" b="1" dirty="0"/>
              <a:t>Deploy to Green</a:t>
            </a:r>
            <a:r>
              <a:rPr lang="en-US" dirty="0"/>
              <a:t>: Deploy the new version of the application to the green environment. This deployment is done without impacting the blue environment.</a:t>
            </a:r>
          </a:p>
          <a:p>
            <a:pPr lvl="1"/>
            <a:r>
              <a:rPr lang="en-US" b="1" dirty="0"/>
              <a:t>Testing</a:t>
            </a:r>
            <a:r>
              <a:rPr lang="en-US" dirty="0"/>
              <a:t>: Conduct thorough testing of the new version in the green environment. This includes functional, performance, and integration testing.</a:t>
            </a:r>
          </a:p>
          <a:p>
            <a:pPr lvl="1"/>
            <a:r>
              <a:rPr lang="en-US" b="1" dirty="0"/>
              <a:t>Switch Traffic</a:t>
            </a:r>
            <a:r>
              <a:rPr lang="en-US" dirty="0"/>
              <a:t>: Once testing is complete and the new version is confirmed to be stable, switch user traffic from the blue environment to the green environment.</a:t>
            </a:r>
          </a:p>
          <a:p>
            <a:pPr lvl="1"/>
            <a:r>
              <a:rPr lang="en-US" b="1" dirty="0"/>
              <a:t>Monitor</a:t>
            </a:r>
            <a:r>
              <a:rPr lang="en-US" dirty="0"/>
              <a:t>: Monitor the green environment closely after the switch to ensure that everything is working as expected.</a:t>
            </a:r>
          </a:p>
          <a:p>
            <a:pPr lvl="1"/>
            <a:r>
              <a:rPr lang="en-US" b="1" dirty="0"/>
              <a:t>Rollback (if needed)</a:t>
            </a:r>
            <a:r>
              <a:rPr lang="en-US" dirty="0"/>
              <a:t>: If issues are detected, traffic can be switched back to the blue environment, effectively rolling back to the previous version.</a:t>
            </a:r>
          </a:p>
          <a:p>
            <a:endParaRPr lang="en-US" dirty="0"/>
          </a:p>
        </p:txBody>
      </p:sp>
    </p:spTree>
    <p:extLst>
      <p:ext uri="{BB962C8B-B14F-4D97-AF65-F5344CB8AC3E}">
        <p14:creationId xmlns:p14="http://schemas.microsoft.com/office/powerpoint/2010/main" val="272978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D585-F6FD-6D8D-C502-0CF3D2DD1D40}"/>
              </a:ext>
            </a:extLst>
          </p:cNvPr>
          <p:cNvSpPr>
            <a:spLocks noGrp="1"/>
          </p:cNvSpPr>
          <p:nvPr>
            <p:ph type="title"/>
          </p:nvPr>
        </p:nvSpPr>
        <p:spPr>
          <a:xfrm>
            <a:off x="910119" y="919930"/>
            <a:ext cx="10515600" cy="804456"/>
          </a:xfrm>
        </p:spPr>
        <p:txBody>
          <a:bodyPr/>
          <a:lstStyle/>
          <a:p>
            <a:r>
              <a:rPr lang="en-US" dirty="0"/>
              <a:t>Advantages of Blue-Green Deployment</a:t>
            </a:r>
          </a:p>
        </p:txBody>
      </p:sp>
      <p:sp>
        <p:nvSpPr>
          <p:cNvPr id="3" name="Content Placeholder 2">
            <a:extLst>
              <a:ext uri="{FF2B5EF4-FFF2-40B4-BE49-F238E27FC236}">
                <a16:creationId xmlns:a16="http://schemas.microsoft.com/office/drawing/2014/main" id="{BEEB3CBC-DB36-B277-E99F-BCC4D334599A}"/>
              </a:ext>
            </a:extLst>
          </p:cNvPr>
          <p:cNvSpPr>
            <a:spLocks noGrp="1"/>
          </p:cNvSpPr>
          <p:nvPr>
            <p:ph idx="1"/>
          </p:nvPr>
        </p:nvSpPr>
        <p:spPr>
          <a:xfrm>
            <a:off x="753140" y="2260315"/>
            <a:ext cx="10515600" cy="4232558"/>
          </a:xfrm>
        </p:spPr>
        <p:txBody>
          <a:bodyPr>
            <a:normAutofit/>
          </a:bodyPr>
          <a:lstStyle/>
          <a:p>
            <a:r>
              <a:rPr lang="en-US" dirty="0"/>
              <a:t>Minimal Downtime</a:t>
            </a:r>
          </a:p>
          <a:p>
            <a:pPr lvl="1"/>
            <a:r>
              <a:rPr lang="en-US" dirty="0"/>
              <a:t>Switching traffic between environments is typically very quick, resulting in minimal or no downtime for users.</a:t>
            </a:r>
          </a:p>
          <a:p>
            <a:pPr lvl="1"/>
            <a:r>
              <a:rPr lang="en-US" dirty="0"/>
              <a:t>Risk </a:t>
            </a:r>
            <a:r>
              <a:rPr lang="en-US" dirty="0" err="1"/>
              <a:t>ReductionThe</a:t>
            </a:r>
            <a:r>
              <a:rPr lang="en-US" dirty="0"/>
              <a:t> new version is fully tested in the green environment before it goes live, reducing the risk of introducing bugs or issues to the production environment.</a:t>
            </a:r>
          </a:p>
          <a:p>
            <a:pPr lvl="1"/>
            <a:r>
              <a:rPr lang="en-US" dirty="0"/>
              <a:t>Easy </a:t>
            </a:r>
            <a:r>
              <a:rPr lang="en-US" dirty="0" err="1"/>
              <a:t>RollbackIf</a:t>
            </a:r>
            <a:r>
              <a:rPr lang="en-US" dirty="0"/>
              <a:t> issues arise with the new version, rolling back to the previous version is straightforward, as the blue environment remains unchanged and available.</a:t>
            </a:r>
          </a:p>
          <a:p>
            <a:pPr lvl="1"/>
            <a:r>
              <a:rPr lang="en-US" dirty="0"/>
              <a:t>Reduced Deployment </a:t>
            </a:r>
            <a:r>
              <a:rPr lang="en-US" dirty="0" err="1"/>
              <a:t>RiskBy</a:t>
            </a:r>
            <a:r>
              <a:rPr lang="en-US" dirty="0"/>
              <a:t> isolating the new version from the current production environment, the risk of disrupting live users is minimized.</a:t>
            </a:r>
          </a:p>
          <a:p>
            <a:pPr lvl="1"/>
            <a:r>
              <a:rPr lang="en-US" dirty="0"/>
              <a:t>Testing in Production-Like </a:t>
            </a:r>
            <a:r>
              <a:rPr lang="en-US" dirty="0" err="1"/>
              <a:t>ConditionsThe</a:t>
            </a:r>
            <a:r>
              <a:rPr lang="en-US" dirty="0"/>
              <a:t> green environment can be configured to mirror production conditions, allowing for more accurate testing and validation.</a:t>
            </a:r>
          </a:p>
        </p:txBody>
      </p:sp>
    </p:spTree>
    <p:extLst>
      <p:ext uri="{BB962C8B-B14F-4D97-AF65-F5344CB8AC3E}">
        <p14:creationId xmlns:p14="http://schemas.microsoft.com/office/powerpoint/2010/main" val="1783529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C6BD-058D-89A0-1098-30FD35F9EBC0}"/>
              </a:ext>
            </a:extLst>
          </p:cNvPr>
          <p:cNvSpPr>
            <a:spLocks noGrp="1"/>
          </p:cNvSpPr>
          <p:nvPr>
            <p:ph type="title"/>
          </p:nvPr>
        </p:nvSpPr>
        <p:spPr/>
        <p:txBody>
          <a:bodyPr/>
          <a:lstStyle/>
          <a:p>
            <a:r>
              <a:rPr lang="en-US" dirty="0"/>
              <a:t>Disadvantages of Blue-Green Deployment</a:t>
            </a:r>
          </a:p>
        </p:txBody>
      </p:sp>
      <p:sp>
        <p:nvSpPr>
          <p:cNvPr id="5" name="Rectangle 2">
            <a:extLst>
              <a:ext uri="{FF2B5EF4-FFF2-40B4-BE49-F238E27FC236}">
                <a16:creationId xmlns:a16="http://schemas.microsoft.com/office/drawing/2014/main" id="{E5046BDA-B41D-B2E1-D2D6-9831AFD07984}"/>
              </a:ext>
            </a:extLst>
          </p:cNvPr>
          <p:cNvSpPr>
            <a:spLocks noGrp="1" noChangeArrowheads="1"/>
          </p:cNvSpPr>
          <p:nvPr>
            <p:ph idx="1"/>
          </p:nvPr>
        </p:nvSpPr>
        <p:spPr bwMode="auto">
          <a:xfrm>
            <a:off x="542260" y="2099675"/>
            <a:ext cx="108877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Maintaining two separate environments can be resource-intensive, requiring additional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infrastructure and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need for duplicate infrastructure (blue and green environments) may increase costs, particularly for larger applications or environments.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Managing two environments and coordinating traffic switches adds complexity to the deployment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8426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7969-7552-B6CB-EFA7-9C0BCD258247}"/>
              </a:ext>
            </a:extLst>
          </p:cNvPr>
          <p:cNvSpPr>
            <a:spLocks noGrp="1"/>
          </p:cNvSpPr>
          <p:nvPr>
            <p:ph type="title"/>
          </p:nvPr>
        </p:nvSpPr>
        <p:spPr>
          <a:xfrm>
            <a:off x="838200" y="365126"/>
            <a:ext cx="10515600" cy="590372"/>
          </a:xfrm>
        </p:spPr>
        <p:txBody>
          <a:bodyPr>
            <a:normAutofit fontScale="90000"/>
          </a:bodyPr>
          <a:lstStyle/>
          <a:p>
            <a:br>
              <a:rPr lang="en-US" b="1" dirty="0"/>
            </a:br>
            <a:r>
              <a:rPr lang="en-US" b="1" dirty="0"/>
              <a:t>Implementation Steps</a:t>
            </a:r>
            <a:br>
              <a:rPr lang="en-US" b="1" dirty="0"/>
            </a:br>
            <a:endParaRPr lang="en-US" dirty="0"/>
          </a:p>
        </p:txBody>
      </p:sp>
      <p:sp>
        <p:nvSpPr>
          <p:cNvPr id="3" name="Content Placeholder 2">
            <a:extLst>
              <a:ext uri="{FF2B5EF4-FFF2-40B4-BE49-F238E27FC236}">
                <a16:creationId xmlns:a16="http://schemas.microsoft.com/office/drawing/2014/main" id="{97F06FC4-5798-69F9-3C53-5BDC25962526}"/>
              </a:ext>
            </a:extLst>
          </p:cNvPr>
          <p:cNvSpPr>
            <a:spLocks noGrp="1"/>
          </p:cNvSpPr>
          <p:nvPr>
            <p:ph idx="1"/>
          </p:nvPr>
        </p:nvSpPr>
        <p:spPr>
          <a:xfrm>
            <a:off x="838200" y="1047964"/>
            <a:ext cx="10515600" cy="5548045"/>
          </a:xfrm>
        </p:spPr>
        <p:txBody>
          <a:bodyPr>
            <a:normAutofit lnSpcReduction="10000"/>
          </a:bodyPr>
          <a:lstStyle/>
          <a:p>
            <a:r>
              <a:rPr lang="en-US" dirty="0"/>
              <a:t>Prepare Environments - Set up and configure the blue and green environments. Ensure that both environments are identical in terms of infrastructure and configuration.</a:t>
            </a:r>
          </a:p>
          <a:p>
            <a:r>
              <a:rPr lang="en-US" dirty="0"/>
              <a:t>Deploy New Version - Deploy the new version of the application to the green environment. Ensure that this deployment includes all necessary changes and updates.</a:t>
            </a:r>
          </a:p>
          <a:p>
            <a:r>
              <a:rPr lang="en-US" dirty="0"/>
              <a:t>Perform Testing - Conduct thorough testing in the green environment to validate the new version. Test functionality, performance, and integration.</a:t>
            </a:r>
          </a:p>
          <a:p>
            <a:r>
              <a:rPr lang="en-US" dirty="0"/>
              <a:t>Switch Traffic - Redirect user traffic from the blue environment to the green environment. This can be done using load balancers, DNS changes, or other routing mechanisms.</a:t>
            </a:r>
          </a:p>
          <a:p>
            <a:r>
              <a:rPr lang="en-US" dirty="0"/>
              <a:t>Monitor and Validate - Monitor the green environment for any issues after the switch. Ensure that the application is performing as expected and address any problems promptly.</a:t>
            </a:r>
          </a:p>
          <a:p>
            <a:r>
              <a:rPr lang="en-US" dirty="0"/>
              <a:t>Rollback (if necessary) - If significant issues are detected, switch traffic back to the blue environment to roll back to the previous version. Investigate and resolve the issues before attempting the deployment again.</a:t>
            </a:r>
          </a:p>
          <a:p>
            <a:r>
              <a:rPr lang="en-US" b="1" dirty="0"/>
              <a:t>Clean Up - </a:t>
            </a:r>
            <a:r>
              <a:rPr lang="en-US" dirty="0"/>
              <a:t>Once the new version is confirmed to be stable and running smoothly, the blue environment can be decommissioned or used as the new staging environment for future deployments.</a:t>
            </a:r>
          </a:p>
          <a:p>
            <a:endParaRPr lang="en-US" dirty="0"/>
          </a:p>
        </p:txBody>
      </p:sp>
    </p:spTree>
    <p:extLst>
      <p:ext uri="{BB962C8B-B14F-4D97-AF65-F5344CB8AC3E}">
        <p14:creationId xmlns:p14="http://schemas.microsoft.com/office/powerpoint/2010/main" val="279781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automation platform ...">
            <a:extLst>
              <a:ext uri="{FF2B5EF4-FFF2-40B4-BE49-F238E27FC236}">
                <a16:creationId xmlns:a16="http://schemas.microsoft.com/office/drawing/2014/main" id="{53B691E8-C7A2-EC13-FC20-978A19E12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901" y="1373687"/>
            <a:ext cx="6302197" cy="392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905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4700-77CA-4ABD-1B32-1FA263486B3E}"/>
              </a:ext>
            </a:extLst>
          </p:cNvPr>
          <p:cNvSpPr>
            <a:spLocks noGrp="1"/>
          </p:cNvSpPr>
          <p:nvPr>
            <p:ph type="title"/>
          </p:nvPr>
        </p:nvSpPr>
        <p:spPr/>
        <p:txBody>
          <a:bodyPr/>
          <a:lstStyle/>
          <a:p>
            <a:r>
              <a:rPr lang="en-US" dirty="0"/>
              <a:t>Ansible</a:t>
            </a:r>
          </a:p>
        </p:txBody>
      </p:sp>
      <p:sp>
        <p:nvSpPr>
          <p:cNvPr id="3" name="Content Placeholder 2">
            <a:extLst>
              <a:ext uri="{FF2B5EF4-FFF2-40B4-BE49-F238E27FC236}">
                <a16:creationId xmlns:a16="http://schemas.microsoft.com/office/drawing/2014/main" id="{BB2132DA-9F63-8CA3-D210-1364BEE56F29}"/>
              </a:ext>
            </a:extLst>
          </p:cNvPr>
          <p:cNvSpPr>
            <a:spLocks noGrp="1"/>
          </p:cNvSpPr>
          <p:nvPr>
            <p:ph idx="1"/>
          </p:nvPr>
        </p:nvSpPr>
        <p:spPr/>
        <p:txBody>
          <a:bodyPr/>
          <a:lstStyle/>
          <a:p>
            <a:r>
              <a:rPr lang="en-US" b="1" dirty="0"/>
              <a:t>Ansible</a:t>
            </a:r>
            <a:r>
              <a:rPr lang="en-US" dirty="0"/>
              <a:t> is an open-source IT automation tool used for configuration management, application deployment, and task automation. It simplifies complex tasks by automating repetitive processes and managing infrastructure in a declarative manner.</a:t>
            </a:r>
          </a:p>
        </p:txBody>
      </p:sp>
    </p:spTree>
    <p:extLst>
      <p:ext uri="{BB962C8B-B14F-4D97-AF65-F5344CB8AC3E}">
        <p14:creationId xmlns:p14="http://schemas.microsoft.com/office/powerpoint/2010/main" val="3956903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066FAC4-DF76-29D6-5663-98033817F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387650"/>
            <a:ext cx="8553450" cy="60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060CF-264E-F9E7-D233-940A6211CFEA}"/>
              </a:ext>
            </a:extLst>
          </p:cNvPr>
          <p:cNvSpPr>
            <a:spLocks noGrp="1"/>
          </p:cNvSpPr>
          <p:nvPr>
            <p:ph idx="1"/>
          </p:nvPr>
        </p:nvSpPr>
        <p:spPr>
          <a:xfrm>
            <a:off x="766281" y="325597"/>
            <a:ext cx="10515600" cy="6116299"/>
          </a:xfrm>
        </p:spPr>
        <p:txBody>
          <a:bodyPr>
            <a:normAutofit/>
          </a:bodyPr>
          <a:lstStyle/>
          <a:p>
            <a:r>
              <a:rPr lang="en-US" b="1" dirty="0"/>
              <a:t>4. Enhanced Security</a:t>
            </a:r>
          </a:p>
          <a:p>
            <a:pPr lvl="1"/>
            <a:r>
              <a:rPr lang="en-US" b="1" dirty="0"/>
              <a:t>Threat Detection</a:t>
            </a:r>
            <a:r>
              <a:rPr lang="en-US" dirty="0"/>
              <a:t>: Monitoring can detect unusual activities, such as unauthorized access attempts, DDoS attacks, or other security threats, allowing for immediate action to mitigate potential breaches.</a:t>
            </a:r>
          </a:p>
          <a:p>
            <a:pPr lvl="1"/>
            <a:r>
              <a:rPr lang="en-US" b="1" dirty="0"/>
              <a:t>Compliance</a:t>
            </a:r>
            <a:r>
              <a:rPr lang="en-US" dirty="0"/>
              <a:t>: Continuous monitoring helps in ensuring that systems comply with security policies and regulatory requirements, which is crucial for avoiding legal issues and penalties.</a:t>
            </a:r>
          </a:p>
          <a:p>
            <a:r>
              <a:rPr lang="en-US" b="1" dirty="0"/>
              <a:t>5. Increased Reliability and Availability</a:t>
            </a:r>
          </a:p>
          <a:p>
            <a:pPr lvl="1"/>
            <a:r>
              <a:rPr lang="en-US" b="1" dirty="0"/>
              <a:t>Uptime Assurance</a:t>
            </a:r>
            <a:r>
              <a:rPr lang="en-US" dirty="0"/>
              <a:t>: By tracking system performance and health in real-time, monitoring helps maintain high availability, ensuring that services remain accessible to users.</a:t>
            </a:r>
          </a:p>
          <a:p>
            <a:pPr lvl="1"/>
            <a:r>
              <a:rPr lang="en-US" b="1" dirty="0"/>
              <a:t>Reduces Downtime</a:t>
            </a:r>
            <a:r>
              <a:rPr lang="en-US" dirty="0"/>
              <a:t>: Rapid identification and resolution of issues through monitoring lead to reduced downtime, which is critical for maintaining business continuity.</a:t>
            </a:r>
          </a:p>
          <a:p>
            <a:r>
              <a:rPr lang="en-US" b="1" dirty="0"/>
              <a:t>6. Better User Experience</a:t>
            </a:r>
          </a:p>
          <a:p>
            <a:pPr lvl="1"/>
            <a:r>
              <a:rPr lang="en-US" b="1" dirty="0"/>
              <a:t>Service Quality</a:t>
            </a:r>
            <a:r>
              <a:rPr lang="en-US" dirty="0"/>
              <a:t>: Monitoring helps maintain a high level of service quality by ensuring systems operate smoothly and efficiently. This leads to a better user experience, higher customer satisfaction, and increased loyalty.</a:t>
            </a:r>
          </a:p>
          <a:p>
            <a:pPr lvl="1"/>
            <a:r>
              <a:rPr lang="en-US" b="1" dirty="0"/>
              <a:t>Quick Response to Issues</a:t>
            </a:r>
            <a:r>
              <a:rPr lang="en-US" dirty="0"/>
              <a:t>: When issues do arise, monitoring enables quicker detection and response, minimizing the impact on users.</a:t>
            </a:r>
          </a:p>
          <a:p>
            <a:endParaRPr lang="en-US" dirty="0"/>
          </a:p>
        </p:txBody>
      </p:sp>
    </p:spTree>
    <p:extLst>
      <p:ext uri="{BB962C8B-B14F-4D97-AF65-F5344CB8AC3E}">
        <p14:creationId xmlns:p14="http://schemas.microsoft.com/office/powerpoint/2010/main" val="20812540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3213-F066-49B0-49BF-144B8BC46564}"/>
              </a:ext>
            </a:extLst>
          </p:cNvPr>
          <p:cNvSpPr>
            <a:spLocks noGrp="1"/>
          </p:cNvSpPr>
          <p:nvPr>
            <p:ph type="title"/>
          </p:nvPr>
        </p:nvSpPr>
        <p:spPr/>
        <p:txBody>
          <a:bodyPr/>
          <a:lstStyle/>
          <a:p>
            <a:r>
              <a:rPr lang="en-US" dirty="0"/>
              <a:t>Core Components - </a:t>
            </a:r>
          </a:p>
        </p:txBody>
      </p:sp>
      <p:sp>
        <p:nvSpPr>
          <p:cNvPr id="3" name="Content Placeholder 2">
            <a:extLst>
              <a:ext uri="{FF2B5EF4-FFF2-40B4-BE49-F238E27FC236}">
                <a16:creationId xmlns:a16="http://schemas.microsoft.com/office/drawing/2014/main" id="{0C49A572-FE3F-C959-16B0-60560115FEDD}"/>
              </a:ext>
            </a:extLst>
          </p:cNvPr>
          <p:cNvSpPr>
            <a:spLocks noGrp="1"/>
          </p:cNvSpPr>
          <p:nvPr>
            <p:ph idx="1"/>
          </p:nvPr>
        </p:nvSpPr>
        <p:spPr/>
        <p:txBody>
          <a:bodyPr>
            <a:normAutofit/>
          </a:bodyPr>
          <a:lstStyle/>
          <a:p>
            <a:r>
              <a:rPr lang="en-US" b="1" dirty="0"/>
              <a:t>Ansible Engine</a:t>
            </a:r>
            <a:endParaRPr lang="en-US" dirty="0"/>
          </a:p>
          <a:p>
            <a:pPr lvl="1"/>
            <a:r>
              <a:rPr lang="en-US" b="1" dirty="0"/>
              <a:t>Control Node</a:t>
            </a:r>
            <a:r>
              <a:rPr lang="en-US" dirty="0"/>
              <a:t>: The machine where Ansible is installed and from which commands are executed. It manages and orchestrates tasks across managed nodes.</a:t>
            </a:r>
          </a:p>
          <a:p>
            <a:pPr lvl="1"/>
            <a:r>
              <a:rPr lang="en-US" b="1" dirty="0"/>
              <a:t>Managed Nodes</a:t>
            </a:r>
            <a:r>
              <a:rPr lang="en-US" dirty="0"/>
              <a:t>: The target systems on which Ansible executes tasks. Managed nodes can be Linux, Windows, or network devices.</a:t>
            </a:r>
          </a:p>
          <a:p>
            <a:r>
              <a:rPr lang="en-US" b="1" dirty="0"/>
              <a:t>Playbooks</a:t>
            </a:r>
            <a:endParaRPr lang="en-US" dirty="0"/>
          </a:p>
          <a:p>
            <a:pPr lvl="1"/>
            <a:r>
              <a:rPr lang="en-US" b="1" dirty="0"/>
              <a:t>Structure</a:t>
            </a:r>
            <a:r>
              <a:rPr lang="en-US" dirty="0"/>
              <a:t>: Playbooks contain one or more plays, each specifying a set of tasks to be executed on a group of hosts.</a:t>
            </a:r>
          </a:p>
          <a:p>
            <a:pPr lvl="1"/>
            <a:r>
              <a:rPr lang="en-US" b="1" dirty="0"/>
              <a:t>Tasks</a:t>
            </a:r>
            <a:r>
              <a:rPr lang="en-US" dirty="0"/>
              <a:t>: Individual actions performed by Ansible, such as installing packages, copying files, or starting services</a:t>
            </a:r>
          </a:p>
          <a:p>
            <a:endParaRPr lang="en-US" dirty="0"/>
          </a:p>
        </p:txBody>
      </p:sp>
    </p:spTree>
    <p:extLst>
      <p:ext uri="{BB962C8B-B14F-4D97-AF65-F5344CB8AC3E}">
        <p14:creationId xmlns:p14="http://schemas.microsoft.com/office/powerpoint/2010/main" val="427478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05D7C-7D7A-0CF2-6405-BC27EEECEC82}"/>
              </a:ext>
            </a:extLst>
          </p:cNvPr>
          <p:cNvSpPr>
            <a:spLocks noGrp="1"/>
          </p:cNvSpPr>
          <p:nvPr>
            <p:ph idx="1"/>
          </p:nvPr>
        </p:nvSpPr>
        <p:spPr>
          <a:xfrm>
            <a:off x="838200" y="335872"/>
            <a:ext cx="10515600" cy="6522128"/>
          </a:xfrm>
        </p:spPr>
        <p:txBody>
          <a:bodyPr>
            <a:normAutofit/>
          </a:bodyPr>
          <a:lstStyle/>
          <a:p>
            <a:endParaRPr lang="en-US" b="1" dirty="0"/>
          </a:p>
          <a:p>
            <a:pPr marL="0" indent="0">
              <a:buNone/>
            </a:pPr>
            <a:r>
              <a:rPr lang="en-US" b="1" dirty="0"/>
              <a:t>Roles</a:t>
            </a:r>
            <a:endParaRPr lang="en-US" dirty="0"/>
          </a:p>
          <a:p>
            <a:pPr lvl="1"/>
            <a:r>
              <a:rPr lang="en-US" b="1" dirty="0"/>
              <a:t>Purpose</a:t>
            </a:r>
            <a:r>
              <a:rPr lang="en-US" dirty="0"/>
              <a:t>: Roles are used to group tasks, handlers, and variables into reusable components, promoting modularity and reusability in playbooks.</a:t>
            </a:r>
          </a:p>
          <a:p>
            <a:r>
              <a:rPr lang="en-US" b="1" dirty="0"/>
              <a:t>Inventory</a:t>
            </a:r>
            <a:endParaRPr lang="en-US" dirty="0"/>
          </a:p>
          <a:p>
            <a:pPr lvl="1"/>
            <a:r>
              <a:rPr lang="en-US" b="1" dirty="0"/>
              <a:t>Static Inventory</a:t>
            </a:r>
            <a:r>
              <a:rPr lang="en-US" dirty="0"/>
              <a:t>: A file listing the hosts and groups of hosts that Ansible will manage.</a:t>
            </a:r>
          </a:p>
          <a:p>
            <a:pPr lvl="1"/>
            <a:r>
              <a:rPr lang="en-US" b="1" dirty="0"/>
              <a:t>Dynamic Inventory</a:t>
            </a:r>
            <a:r>
              <a:rPr lang="en-US" dirty="0"/>
              <a:t>: Scripts or plugins that dynamically generate inventory lists based on external sources.</a:t>
            </a:r>
          </a:p>
          <a:p>
            <a:r>
              <a:rPr lang="en-US" b="1" dirty="0"/>
              <a:t>Handlers</a:t>
            </a:r>
            <a:endParaRPr lang="en-US" dirty="0"/>
          </a:p>
          <a:p>
            <a:pPr lvl="1"/>
            <a:r>
              <a:rPr lang="en-US" b="1" dirty="0"/>
              <a:t>Purpose</a:t>
            </a:r>
            <a:r>
              <a:rPr lang="en-US" dirty="0"/>
              <a:t>: Handlers are special tasks that are triggered by other tasks. They are typically used for tasks that need to be executed only when certain conditions are met (e.g., restarting a service after configuration changes).</a:t>
            </a:r>
          </a:p>
          <a:p>
            <a:pPr lvl="1"/>
            <a:endParaRPr lang="en-US" dirty="0"/>
          </a:p>
          <a:p>
            <a:r>
              <a:rPr lang="en-US" b="1" dirty="0"/>
              <a:t>Variables</a:t>
            </a:r>
            <a:endParaRPr lang="en-US" dirty="0"/>
          </a:p>
          <a:p>
            <a:pPr lvl="1"/>
            <a:r>
              <a:rPr lang="en-US" b="1" dirty="0"/>
              <a:t>Purpose</a:t>
            </a:r>
            <a:r>
              <a:rPr lang="en-US" dirty="0"/>
              <a:t>: Variables are used to parameterize playbooks and roles, allowing for customization and flexibility. Variables can be defined in playbooks, roles, or external files.</a:t>
            </a:r>
          </a:p>
          <a:p>
            <a:pPr lvl="1"/>
            <a:endParaRPr lang="en-US" dirty="0"/>
          </a:p>
          <a:p>
            <a:endParaRPr lang="en-US" dirty="0"/>
          </a:p>
        </p:txBody>
      </p:sp>
    </p:spTree>
    <p:extLst>
      <p:ext uri="{BB962C8B-B14F-4D97-AF65-F5344CB8AC3E}">
        <p14:creationId xmlns:p14="http://schemas.microsoft.com/office/powerpoint/2010/main" val="874588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555C-932B-3D23-3F0C-074208D451C9}"/>
              </a:ext>
            </a:extLst>
          </p:cNvPr>
          <p:cNvSpPr>
            <a:spLocks noGrp="1"/>
          </p:cNvSpPr>
          <p:nvPr>
            <p:ph type="title"/>
          </p:nvPr>
        </p:nvSpPr>
        <p:spPr>
          <a:xfrm>
            <a:off x="838200" y="365125"/>
            <a:ext cx="10515600" cy="569823"/>
          </a:xfrm>
        </p:spPr>
        <p:txBody>
          <a:bodyPr>
            <a:normAutofit fontScale="90000"/>
          </a:bodyPr>
          <a:lstStyle/>
          <a:p>
            <a:r>
              <a:rPr lang="en-US" dirty="0"/>
              <a:t>Example Playbook</a:t>
            </a:r>
          </a:p>
        </p:txBody>
      </p:sp>
      <p:sp>
        <p:nvSpPr>
          <p:cNvPr id="3" name="Content Placeholder 2">
            <a:extLst>
              <a:ext uri="{FF2B5EF4-FFF2-40B4-BE49-F238E27FC236}">
                <a16:creationId xmlns:a16="http://schemas.microsoft.com/office/drawing/2014/main" id="{3A4475D6-79D5-AB96-DECB-D49670742600}"/>
              </a:ext>
            </a:extLst>
          </p:cNvPr>
          <p:cNvSpPr>
            <a:spLocks noGrp="1"/>
          </p:cNvSpPr>
          <p:nvPr>
            <p:ph idx="1"/>
          </p:nvPr>
        </p:nvSpPr>
        <p:spPr>
          <a:xfrm>
            <a:off x="838200" y="1058238"/>
            <a:ext cx="10515600" cy="5558319"/>
          </a:xfrm>
        </p:spPr>
        <p:txBody>
          <a:bodyPr>
            <a:normAutofit fontScale="77500" lnSpcReduction="20000"/>
          </a:bodyPr>
          <a:lstStyle/>
          <a:p>
            <a:pPr marL="0" indent="0">
              <a:buNone/>
            </a:pPr>
            <a:r>
              <a:rPr lang="en-US" dirty="0"/>
              <a:t>---</a:t>
            </a:r>
          </a:p>
          <a:p>
            <a:pPr marL="0" indent="0">
              <a:buNone/>
            </a:pPr>
            <a:r>
              <a:rPr lang="en-US" dirty="0"/>
              <a:t>- name: Install and start Apache web server</a:t>
            </a:r>
          </a:p>
          <a:p>
            <a:pPr marL="0" indent="0">
              <a:buNone/>
            </a:pPr>
            <a:r>
              <a:rPr lang="en-US" dirty="0"/>
              <a:t>  hosts: webservers</a:t>
            </a:r>
          </a:p>
          <a:p>
            <a:pPr marL="0" indent="0">
              <a:buNone/>
            </a:pPr>
            <a:r>
              <a:rPr lang="en-US" dirty="0"/>
              <a:t>  become: yes</a:t>
            </a:r>
          </a:p>
          <a:p>
            <a:pPr marL="0" indent="0">
              <a:buNone/>
            </a:pPr>
            <a:r>
              <a:rPr lang="en-US" dirty="0"/>
              <a:t>  tasks:</a:t>
            </a:r>
          </a:p>
          <a:p>
            <a:pPr marL="0" indent="0">
              <a:buNone/>
            </a:pPr>
            <a:r>
              <a:rPr lang="en-US" dirty="0"/>
              <a:t>    - name: Install Apache</a:t>
            </a:r>
          </a:p>
          <a:p>
            <a:pPr marL="0" indent="0">
              <a:buNone/>
            </a:pPr>
            <a:r>
              <a:rPr lang="en-US" dirty="0"/>
              <a:t>      yum:</a:t>
            </a:r>
          </a:p>
          <a:p>
            <a:pPr marL="0" indent="0">
              <a:buNone/>
            </a:pPr>
            <a:r>
              <a:rPr lang="en-US" dirty="0"/>
              <a:t>        name: httpd</a:t>
            </a:r>
          </a:p>
          <a:p>
            <a:pPr marL="0" indent="0">
              <a:buNone/>
            </a:pPr>
            <a:r>
              <a:rPr lang="en-US" dirty="0"/>
              <a:t>        state: present</a:t>
            </a:r>
          </a:p>
          <a:p>
            <a:pPr marL="0" indent="0">
              <a:buNone/>
            </a:pPr>
            <a:endParaRPr lang="en-US" dirty="0"/>
          </a:p>
          <a:p>
            <a:pPr marL="0" indent="0">
              <a:buNone/>
            </a:pPr>
            <a:r>
              <a:rPr lang="en-US" dirty="0"/>
              <a:t>    - name: Start Apache service</a:t>
            </a:r>
          </a:p>
          <a:p>
            <a:pPr marL="0" indent="0">
              <a:buNone/>
            </a:pPr>
            <a:r>
              <a:rPr lang="en-US" dirty="0"/>
              <a:t>      service:</a:t>
            </a:r>
          </a:p>
          <a:p>
            <a:pPr marL="0" indent="0">
              <a:buNone/>
            </a:pPr>
            <a:r>
              <a:rPr lang="en-US" dirty="0"/>
              <a:t>        name: httpd</a:t>
            </a:r>
          </a:p>
          <a:p>
            <a:pPr marL="0" indent="0">
              <a:buNone/>
            </a:pPr>
            <a:r>
              <a:rPr lang="en-US" dirty="0"/>
              <a:t>        state: started</a:t>
            </a:r>
          </a:p>
          <a:p>
            <a:pPr marL="0" indent="0">
              <a:buNone/>
            </a:pPr>
            <a:r>
              <a:rPr lang="en-US" dirty="0"/>
              <a:t>        enabled: yes</a:t>
            </a:r>
          </a:p>
          <a:p>
            <a:pPr marL="0" indent="0">
              <a:buNone/>
            </a:pPr>
            <a:endParaRPr lang="en-US" dirty="0"/>
          </a:p>
        </p:txBody>
      </p:sp>
    </p:spTree>
    <p:extLst>
      <p:ext uri="{BB962C8B-B14F-4D97-AF65-F5344CB8AC3E}">
        <p14:creationId xmlns:p14="http://schemas.microsoft.com/office/powerpoint/2010/main" val="1750236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3589-8D00-34F8-B4A6-B14B4F86988B}"/>
              </a:ext>
            </a:extLst>
          </p:cNvPr>
          <p:cNvSpPr>
            <a:spLocks noGrp="1"/>
          </p:cNvSpPr>
          <p:nvPr>
            <p:ph type="title"/>
          </p:nvPr>
        </p:nvSpPr>
        <p:spPr/>
        <p:txBody>
          <a:bodyPr/>
          <a:lstStyle/>
          <a:p>
            <a:r>
              <a:rPr lang="en-US" dirty="0"/>
              <a:t>Terraform</a:t>
            </a:r>
          </a:p>
        </p:txBody>
      </p:sp>
      <p:sp>
        <p:nvSpPr>
          <p:cNvPr id="3" name="Content Placeholder 2">
            <a:extLst>
              <a:ext uri="{FF2B5EF4-FFF2-40B4-BE49-F238E27FC236}">
                <a16:creationId xmlns:a16="http://schemas.microsoft.com/office/drawing/2014/main" id="{3B773A59-CAF0-02B6-F1B9-8FC68B791F92}"/>
              </a:ext>
            </a:extLst>
          </p:cNvPr>
          <p:cNvSpPr>
            <a:spLocks noGrp="1"/>
          </p:cNvSpPr>
          <p:nvPr>
            <p:ph idx="1"/>
          </p:nvPr>
        </p:nvSpPr>
        <p:spPr/>
        <p:txBody>
          <a:bodyPr/>
          <a:lstStyle/>
          <a:p>
            <a:r>
              <a:rPr lang="en-US" b="1" dirty="0"/>
              <a:t>Terraform</a:t>
            </a:r>
            <a:r>
              <a:rPr lang="en-US" dirty="0"/>
              <a:t> is an open-source Infrastructure as Code (</a:t>
            </a:r>
            <a:r>
              <a:rPr lang="en-US" dirty="0" err="1"/>
              <a:t>IaC</a:t>
            </a:r>
            <a:r>
              <a:rPr lang="en-US" dirty="0"/>
              <a:t>) tool developed by </a:t>
            </a:r>
            <a:r>
              <a:rPr lang="en-US" dirty="0" err="1"/>
              <a:t>HashiCorp</a:t>
            </a:r>
            <a:r>
              <a:rPr lang="en-US" dirty="0"/>
              <a:t>. It allows users to define and provision infrastructure using a declarative configuration language, enabling automated and consistent management of cloud resources and other infrastructure components.</a:t>
            </a:r>
          </a:p>
        </p:txBody>
      </p:sp>
      <p:pic>
        <p:nvPicPr>
          <p:cNvPr id="22530" name="Picture 2" descr="with Terraform in DevOps ...">
            <a:extLst>
              <a:ext uri="{FF2B5EF4-FFF2-40B4-BE49-F238E27FC236}">
                <a16:creationId xmlns:a16="http://schemas.microsoft.com/office/drawing/2014/main" id="{D92325EA-1FF1-79A5-FA55-2D0A0A884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694" y="869604"/>
            <a:ext cx="1242718" cy="9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994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erraform architecture diagram">
            <a:extLst>
              <a:ext uri="{FF2B5EF4-FFF2-40B4-BE49-F238E27FC236}">
                <a16:creationId xmlns:a16="http://schemas.microsoft.com/office/drawing/2014/main" id="{1F3B1F63-BB85-1650-1A02-2297996C5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771525"/>
            <a:ext cx="1124902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570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D283-BF95-35C8-0336-E6364657F00A}"/>
              </a:ext>
            </a:extLst>
          </p:cNvPr>
          <p:cNvSpPr>
            <a:spLocks noGrp="1"/>
          </p:cNvSpPr>
          <p:nvPr>
            <p:ph type="title"/>
          </p:nvPr>
        </p:nvSpPr>
        <p:spPr/>
        <p:txBody>
          <a:bodyPr/>
          <a:lstStyle/>
          <a:p>
            <a:r>
              <a:rPr lang="en-US" dirty="0"/>
              <a:t>Core Components</a:t>
            </a:r>
          </a:p>
        </p:txBody>
      </p:sp>
      <p:sp>
        <p:nvSpPr>
          <p:cNvPr id="3" name="Content Placeholder 2">
            <a:extLst>
              <a:ext uri="{FF2B5EF4-FFF2-40B4-BE49-F238E27FC236}">
                <a16:creationId xmlns:a16="http://schemas.microsoft.com/office/drawing/2014/main" id="{D81EB52C-F9F9-7AC5-CBAB-A44DFDE3439A}"/>
              </a:ext>
            </a:extLst>
          </p:cNvPr>
          <p:cNvSpPr>
            <a:spLocks noGrp="1"/>
          </p:cNvSpPr>
          <p:nvPr>
            <p:ph idx="1"/>
          </p:nvPr>
        </p:nvSpPr>
        <p:spPr>
          <a:xfrm>
            <a:off x="838200" y="1825625"/>
            <a:ext cx="10515600" cy="4801206"/>
          </a:xfrm>
        </p:spPr>
        <p:txBody>
          <a:bodyPr>
            <a:normAutofit/>
          </a:bodyPr>
          <a:lstStyle/>
          <a:p>
            <a:r>
              <a:rPr lang="en-US" b="1" dirty="0"/>
              <a:t>Configuration Files</a:t>
            </a:r>
            <a:endParaRPr lang="en-US" dirty="0"/>
          </a:p>
          <a:p>
            <a:pPr lvl="1"/>
            <a:r>
              <a:rPr lang="en-US" b="1" dirty="0"/>
              <a:t>.</a:t>
            </a:r>
            <a:r>
              <a:rPr lang="en-US" b="1" dirty="0" err="1"/>
              <a:t>tf</a:t>
            </a:r>
            <a:r>
              <a:rPr lang="en-US" b="1" dirty="0"/>
              <a:t> Files</a:t>
            </a:r>
            <a:r>
              <a:rPr lang="en-US" dirty="0"/>
              <a:t>: Configuration files written in HCL or JSON that define the desired state of infrastructure. These files describe resources, data sources, providers, and variables.</a:t>
            </a:r>
          </a:p>
          <a:p>
            <a:r>
              <a:rPr lang="en-US" b="1" dirty="0"/>
              <a:t>Providers</a:t>
            </a:r>
            <a:endParaRPr lang="en-US" dirty="0"/>
          </a:p>
          <a:p>
            <a:pPr lvl="1"/>
            <a:r>
              <a:rPr lang="en-US" b="1" dirty="0"/>
              <a:t>Purpose</a:t>
            </a:r>
            <a:r>
              <a:rPr lang="en-US" dirty="0"/>
              <a:t>: Providers are plugins that allow Terraform to interact with cloud services and other APIs. Each provider manages resources and handles communication with the corresponding service.</a:t>
            </a:r>
          </a:p>
          <a:p>
            <a:r>
              <a:rPr lang="en-US" b="1" dirty="0"/>
              <a:t>State Files</a:t>
            </a:r>
            <a:endParaRPr lang="en-US" dirty="0"/>
          </a:p>
          <a:p>
            <a:pPr lvl="1"/>
            <a:r>
              <a:rPr lang="en-US" b="1" dirty="0"/>
              <a:t>Purpose</a:t>
            </a:r>
            <a:r>
              <a:rPr lang="en-US" dirty="0"/>
              <a:t>: State files track the current state of the infrastructure and are used to determine what changes are necessary. They are essential for Terraform’ s operation and should be handled with care.</a:t>
            </a:r>
          </a:p>
          <a:p>
            <a:endParaRPr lang="en-US" dirty="0"/>
          </a:p>
        </p:txBody>
      </p:sp>
    </p:spTree>
    <p:extLst>
      <p:ext uri="{BB962C8B-B14F-4D97-AF65-F5344CB8AC3E}">
        <p14:creationId xmlns:p14="http://schemas.microsoft.com/office/powerpoint/2010/main" val="73939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BD09D-97A5-A76D-E7AC-579484915598}"/>
              </a:ext>
            </a:extLst>
          </p:cNvPr>
          <p:cNvSpPr>
            <a:spLocks noGrp="1"/>
          </p:cNvSpPr>
          <p:nvPr>
            <p:ph idx="1"/>
          </p:nvPr>
        </p:nvSpPr>
        <p:spPr>
          <a:xfrm>
            <a:off x="838200" y="212582"/>
            <a:ext cx="10515600" cy="5910816"/>
          </a:xfrm>
        </p:spPr>
        <p:txBody>
          <a:bodyPr>
            <a:normAutofit/>
          </a:bodyPr>
          <a:lstStyle/>
          <a:p>
            <a:endParaRPr lang="en-US" b="1" dirty="0"/>
          </a:p>
          <a:p>
            <a:r>
              <a:rPr lang="en-US" b="1" dirty="0"/>
              <a:t>Modules</a:t>
            </a:r>
            <a:endParaRPr lang="en-US" dirty="0"/>
          </a:p>
          <a:p>
            <a:pPr lvl="1"/>
            <a:r>
              <a:rPr lang="en-US" b="1" dirty="0"/>
              <a:t>Purpose</a:t>
            </a:r>
            <a:r>
              <a:rPr lang="en-US" dirty="0"/>
              <a:t>: Modules are reusable units of Terraform configuration that allow users to define common infrastructure patterns and share them across projects.</a:t>
            </a:r>
          </a:p>
          <a:p>
            <a:r>
              <a:rPr lang="en-US" b="1" dirty="0"/>
              <a:t>Variables</a:t>
            </a:r>
            <a:endParaRPr lang="en-US" dirty="0"/>
          </a:p>
          <a:p>
            <a:pPr lvl="1"/>
            <a:r>
              <a:rPr lang="en-US" b="1" dirty="0"/>
              <a:t>Purpose</a:t>
            </a:r>
            <a:r>
              <a:rPr lang="en-US" dirty="0"/>
              <a:t>: Variables allow users to parameterize configurations, making them more flexible and reusable. Variables can be defined in configuration files or passed at runtime.</a:t>
            </a:r>
          </a:p>
          <a:p>
            <a:r>
              <a:rPr lang="en-US" b="1" dirty="0"/>
              <a:t>Outputs</a:t>
            </a:r>
            <a:endParaRPr lang="en-US" dirty="0"/>
          </a:p>
          <a:p>
            <a:pPr lvl="1"/>
            <a:r>
              <a:rPr lang="en-US" b="1" dirty="0"/>
              <a:t>Purpose</a:t>
            </a:r>
            <a:r>
              <a:rPr lang="en-US" dirty="0"/>
              <a:t>: Outputs provide information about the resources created by Terraform, such as IP addresses or resource IDs. They can be used to pass data between modules or to provide information to users.</a:t>
            </a:r>
          </a:p>
          <a:p>
            <a:endParaRPr lang="en-US" dirty="0"/>
          </a:p>
        </p:txBody>
      </p:sp>
    </p:spTree>
    <p:extLst>
      <p:ext uri="{BB962C8B-B14F-4D97-AF65-F5344CB8AC3E}">
        <p14:creationId xmlns:p14="http://schemas.microsoft.com/office/powerpoint/2010/main" val="8249104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0E66-4339-D9C8-0FA6-88A99DBDA579}"/>
              </a:ext>
            </a:extLst>
          </p:cNvPr>
          <p:cNvSpPr>
            <a:spLocks noGrp="1"/>
          </p:cNvSpPr>
          <p:nvPr>
            <p:ph type="title"/>
          </p:nvPr>
        </p:nvSpPr>
        <p:spPr>
          <a:xfrm>
            <a:off x="838200" y="149368"/>
            <a:ext cx="10515600" cy="528727"/>
          </a:xfrm>
        </p:spPr>
        <p:txBody>
          <a:bodyPr>
            <a:normAutofit fontScale="90000"/>
          </a:bodyPr>
          <a:lstStyle/>
          <a:p>
            <a:br>
              <a:rPr lang="en-US" b="1" dirty="0"/>
            </a:br>
            <a:r>
              <a:rPr lang="en-US" b="1" dirty="0"/>
              <a:t>Example Configuration</a:t>
            </a:r>
            <a:br>
              <a:rPr lang="en-US" b="1" dirty="0"/>
            </a:br>
            <a:endParaRPr lang="en-US" dirty="0"/>
          </a:p>
        </p:txBody>
      </p:sp>
      <p:sp>
        <p:nvSpPr>
          <p:cNvPr id="3" name="Content Placeholder 2">
            <a:extLst>
              <a:ext uri="{FF2B5EF4-FFF2-40B4-BE49-F238E27FC236}">
                <a16:creationId xmlns:a16="http://schemas.microsoft.com/office/drawing/2014/main" id="{3CE78262-22F8-8F91-C4CF-1731DA136C5A}"/>
              </a:ext>
            </a:extLst>
          </p:cNvPr>
          <p:cNvSpPr>
            <a:spLocks noGrp="1"/>
          </p:cNvSpPr>
          <p:nvPr>
            <p:ph idx="1"/>
          </p:nvPr>
        </p:nvSpPr>
        <p:spPr>
          <a:xfrm>
            <a:off x="838200" y="940476"/>
            <a:ext cx="10515600" cy="5840467"/>
          </a:xfrm>
        </p:spPr>
        <p:txBody>
          <a:bodyPr>
            <a:normAutofit fontScale="55000" lnSpcReduction="20000"/>
          </a:bodyPr>
          <a:lstStyle/>
          <a:p>
            <a:pPr marL="0" indent="0">
              <a:buNone/>
            </a:pPr>
            <a:r>
              <a:rPr lang="en-US" dirty="0"/>
              <a:t># Specify the provider</a:t>
            </a:r>
          </a:p>
          <a:p>
            <a:pPr marL="0" indent="0">
              <a:buNone/>
            </a:pPr>
            <a:r>
              <a:rPr lang="en-US" dirty="0"/>
              <a:t>provider "</a:t>
            </a:r>
            <a:r>
              <a:rPr lang="en-US" dirty="0" err="1"/>
              <a:t>aws</a:t>
            </a:r>
            <a:r>
              <a:rPr lang="en-US" dirty="0"/>
              <a:t>" {</a:t>
            </a:r>
          </a:p>
          <a:p>
            <a:pPr marL="0" indent="0">
              <a:buNone/>
            </a:pPr>
            <a:r>
              <a:rPr lang="en-US" dirty="0"/>
              <a:t>  region = "us-east-1"</a:t>
            </a:r>
          </a:p>
          <a:p>
            <a:pPr marL="0" indent="0">
              <a:buNone/>
            </a:pPr>
            <a:r>
              <a:rPr lang="en-US" dirty="0"/>
              <a:t>}</a:t>
            </a:r>
          </a:p>
          <a:p>
            <a:pPr marL="0" indent="0">
              <a:buNone/>
            </a:pPr>
            <a:endParaRPr lang="en-US" dirty="0"/>
          </a:p>
          <a:p>
            <a:pPr marL="0" indent="0">
              <a:buNone/>
            </a:pPr>
            <a:r>
              <a:rPr lang="en-US" dirty="0"/>
              <a:t># Define a resource</a:t>
            </a:r>
          </a:p>
          <a:p>
            <a:pPr marL="0" indent="0">
              <a:buNone/>
            </a:pPr>
            <a:r>
              <a:rPr lang="en-US" dirty="0"/>
              <a:t>resource "</a:t>
            </a:r>
            <a:r>
              <a:rPr lang="en-US" dirty="0" err="1"/>
              <a:t>aws_instance</a:t>
            </a:r>
            <a:r>
              <a:rPr lang="en-US" dirty="0"/>
              <a:t>" "example" {</a:t>
            </a:r>
          </a:p>
          <a:p>
            <a:pPr marL="0" indent="0">
              <a:buNone/>
            </a:pPr>
            <a:r>
              <a:rPr lang="en-US" dirty="0"/>
              <a:t>  </a:t>
            </a:r>
            <a:r>
              <a:rPr lang="en-US" dirty="0" err="1"/>
              <a:t>ami</a:t>
            </a:r>
            <a:r>
              <a:rPr lang="en-US" dirty="0"/>
              <a:t>           = "ami-0c55b159cbfafe1f0" # Example AMI ID</a:t>
            </a:r>
          </a:p>
          <a:p>
            <a:pPr marL="0" indent="0">
              <a:buNone/>
            </a:pPr>
            <a:r>
              <a:rPr lang="en-US" dirty="0"/>
              <a:t>  </a:t>
            </a:r>
            <a:r>
              <a:rPr lang="en-US" dirty="0" err="1"/>
              <a:t>instance_type</a:t>
            </a:r>
            <a:r>
              <a:rPr lang="en-US" dirty="0"/>
              <a:t> = "t2.micro"</a:t>
            </a:r>
          </a:p>
          <a:p>
            <a:pPr marL="0" indent="0">
              <a:buNone/>
            </a:pPr>
            <a:endParaRPr lang="en-US" dirty="0"/>
          </a:p>
          <a:p>
            <a:pPr marL="0" indent="0">
              <a:buNone/>
            </a:pPr>
            <a:r>
              <a:rPr lang="en-US" dirty="0"/>
              <a:t>  tags = {</a:t>
            </a:r>
          </a:p>
          <a:p>
            <a:pPr marL="0" indent="0">
              <a:buNone/>
            </a:pPr>
            <a:r>
              <a:rPr lang="en-US" dirty="0"/>
              <a:t>    Name = "example-instance"</a:t>
            </a:r>
          </a:p>
          <a:p>
            <a:pPr marL="0" indent="0">
              <a:buNone/>
            </a:pPr>
            <a:r>
              <a:rPr lang="en-US" dirty="0"/>
              <a:t>  }</a:t>
            </a:r>
          </a:p>
          <a:p>
            <a:pPr marL="0" indent="0">
              <a:buNone/>
            </a:pPr>
            <a:r>
              <a:rPr lang="en-US" dirty="0"/>
              <a:t>}</a:t>
            </a:r>
          </a:p>
          <a:p>
            <a:pPr marL="0" indent="0">
              <a:buNone/>
            </a:pPr>
            <a:endParaRPr lang="en-US" dirty="0"/>
          </a:p>
          <a:p>
            <a:pPr marL="0" indent="0">
              <a:buNone/>
            </a:pPr>
            <a:r>
              <a:rPr lang="en-US" dirty="0"/>
              <a:t># Output the instance ID</a:t>
            </a:r>
          </a:p>
          <a:p>
            <a:pPr marL="0" indent="0">
              <a:buNone/>
            </a:pPr>
            <a:r>
              <a:rPr lang="en-US" dirty="0"/>
              <a:t>output "</a:t>
            </a:r>
            <a:r>
              <a:rPr lang="en-US" dirty="0" err="1"/>
              <a:t>instance_id</a:t>
            </a:r>
            <a:r>
              <a:rPr lang="en-US" dirty="0"/>
              <a:t>" {</a:t>
            </a:r>
          </a:p>
          <a:p>
            <a:pPr marL="0" indent="0">
              <a:buNone/>
            </a:pPr>
            <a:r>
              <a:rPr lang="en-US" dirty="0"/>
              <a:t>  value = aws_instance.example.id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33757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1B0D-0209-31D5-4BCD-C233C40E36E1}"/>
              </a:ext>
            </a:extLst>
          </p:cNvPr>
          <p:cNvSpPr>
            <a:spLocks noGrp="1"/>
          </p:cNvSpPr>
          <p:nvPr>
            <p:ph type="title"/>
          </p:nvPr>
        </p:nvSpPr>
        <p:spPr>
          <a:xfrm>
            <a:off x="838200" y="1012396"/>
            <a:ext cx="10515600" cy="580097"/>
          </a:xfrm>
        </p:spPr>
        <p:txBody>
          <a:bodyPr>
            <a:normAutofit fontScale="90000"/>
          </a:bodyPr>
          <a:lstStyle/>
          <a:p>
            <a:r>
              <a:rPr lang="en-US" dirty="0"/>
              <a:t>Kubernetes</a:t>
            </a:r>
          </a:p>
        </p:txBody>
      </p:sp>
      <p:sp>
        <p:nvSpPr>
          <p:cNvPr id="3" name="Content Placeholder 2">
            <a:extLst>
              <a:ext uri="{FF2B5EF4-FFF2-40B4-BE49-F238E27FC236}">
                <a16:creationId xmlns:a16="http://schemas.microsoft.com/office/drawing/2014/main" id="{E16D521C-065C-2CD7-6640-2BF158F02FB4}"/>
              </a:ext>
            </a:extLst>
          </p:cNvPr>
          <p:cNvSpPr>
            <a:spLocks noGrp="1"/>
          </p:cNvSpPr>
          <p:nvPr>
            <p:ph idx="1"/>
          </p:nvPr>
        </p:nvSpPr>
        <p:spPr>
          <a:xfrm>
            <a:off x="838200" y="1828800"/>
            <a:ext cx="10515600" cy="4746661"/>
          </a:xfrm>
        </p:spPr>
        <p:txBody>
          <a:bodyPr>
            <a:normAutofit/>
          </a:bodyPr>
          <a:lstStyle/>
          <a:p>
            <a:endParaRPr lang="en-US" b="1" dirty="0"/>
          </a:p>
          <a:p>
            <a:endParaRPr lang="en-US" b="1" dirty="0"/>
          </a:p>
          <a:p>
            <a:r>
              <a:rPr lang="en-US" b="1" dirty="0"/>
              <a:t>Kubernetes</a:t>
            </a:r>
            <a:r>
              <a:rPr lang="en-US" dirty="0"/>
              <a:t> (often abbreviated as K8s) is an open-source platform designed to automate the deployment, scaling, and management of containerized applications. Originally developed by Google and now maintained by the Cloud Native Computing Foundation (CNCF), Kubernetes provides a robust framework for managing complex containerized applications across clusters of machines.</a:t>
            </a:r>
          </a:p>
          <a:p>
            <a:pPr marL="0" indent="0">
              <a:buNone/>
            </a:pPr>
            <a:endParaRPr lang="en-US" dirty="0"/>
          </a:p>
          <a:p>
            <a:r>
              <a:rPr lang="en-US" b="1" dirty="0"/>
              <a:t>Containers</a:t>
            </a:r>
            <a:endParaRPr lang="en-US" dirty="0"/>
          </a:p>
          <a:p>
            <a:pPr lvl="1"/>
            <a:r>
              <a:rPr lang="en-US" b="1" dirty="0"/>
              <a:t>Definition</a:t>
            </a:r>
            <a:r>
              <a:rPr lang="en-US" dirty="0"/>
              <a:t>: Containers are lightweight, portable units that package applications and their dependencies together, ensuring consistency across different environments.</a:t>
            </a:r>
          </a:p>
          <a:p>
            <a:pPr lvl="1"/>
            <a:r>
              <a:rPr lang="en-US" b="1" dirty="0"/>
              <a:t>Docker</a:t>
            </a:r>
            <a:r>
              <a:rPr lang="en-US" dirty="0"/>
              <a:t>: Docker is a popular containerization platform that works with Kubernetes, but Kubernetes can also manage containers from other sources.</a:t>
            </a:r>
          </a:p>
          <a:p>
            <a:endParaRPr lang="en-US" dirty="0"/>
          </a:p>
        </p:txBody>
      </p:sp>
      <p:pic>
        <p:nvPicPr>
          <p:cNvPr id="21508" name="Picture 4" descr="upload.wikimedia.org/wikipedia/commons/3/39/Kubern...">
            <a:extLst>
              <a:ext uri="{FF2B5EF4-FFF2-40B4-BE49-F238E27FC236}">
                <a16:creationId xmlns:a16="http://schemas.microsoft.com/office/drawing/2014/main" id="{D53AA7F0-AC03-30FE-A696-0B9760F00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181582" y="832655"/>
            <a:ext cx="905802" cy="87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49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8968-2BC5-8F98-1573-6A4B9DD67A8A}"/>
              </a:ext>
            </a:extLst>
          </p:cNvPr>
          <p:cNvSpPr>
            <a:spLocks noGrp="1"/>
          </p:cNvSpPr>
          <p:nvPr>
            <p:ph type="title"/>
          </p:nvPr>
        </p:nvSpPr>
        <p:spPr/>
        <p:txBody>
          <a:bodyPr>
            <a:normAutofit fontScale="90000"/>
          </a:bodyPr>
          <a:lstStyle/>
          <a:p>
            <a:br>
              <a:rPr lang="en-US" b="1" dirty="0"/>
            </a:br>
            <a:r>
              <a:rPr lang="en-US" b="1" dirty="0"/>
              <a:t>Kubernetes Architecture</a:t>
            </a:r>
            <a:br>
              <a:rPr lang="en-US" b="1" dirty="0"/>
            </a:br>
            <a:endParaRPr lang="en-US" dirty="0"/>
          </a:p>
        </p:txBody>
      </p:sp>
      <p:sp>
        <p:nvSpPr>
          <p:cNvPr id="3" name="Content Placeholder 2">
            <a:extLst>
              <a:ext uri="{FF2B5EF4-FFF2-40B4-BE49-F238E27FC236}">
                <a16:creationId xmlns:a16="http://schemas.microsoft.com/office/drawing/2014/main" id="{DD326CEF-7B2D-1186-6463-58379C98690E}"/>
              </a:ext>
            </a:extLst>
          </p:cNvPr>
          <p:cNvSpPr>
            <a:spLocks noGrp="1"/>
          </p:cNvSpPr>
          <p:nvPr>
            <p:ph idx="1"/>
          </p:nvPr>
        </p:nvSpPr>
        <p:spPr>
          <a:xfrm>
            <a:off x="838200" y="1825625"/>
            <a:ext cx="10515600" cy="4790932"/>
          </a:xfrm>
        </p:spPr>
        <p:txBody>
          <a:bodyPr>
            <a:normAutofit/>
          </a:bodyPr>
          <a:lstStyle/>
          <a:p>
            <a:r>
              <a:rPr lang="en-US" b="1" dirty="0"/>
              <a:t>Control Plane</a:t>
            </a:r>
            <a:endParaRPr lang="en-US" dirty="0"/>
          </a:p>
          <a:p>
            <a:pPr lvl="1"/>
            <a:r>
              <a:rPr lang="en-US" b="1" dirty="0"/>
              <a:t>API Server</a:t>
            </a:r>
            <a:r>
              <a:rPr lang="en-US" dirty="0"/>
              <a:t>: The API server handles all API requests and serves as the main entry point for interacting with the cluster.</a:t>
            </a:r>
          </a:p>
          <a:p>
            <a:pPr lvl="1"/>
            <a:r>
              <a:rPr lang="en-US" b="1" dirty="0"/>
              <a:t>Scheduler</a:t>
            </a:r>
            <a:r>
              <a:rPr lang="en-US" dirty="0"/>
              <a:t>: Assigns workloads to worker nodes based on resource availability and constraints.</a:t>
            </a:r>
          </a:p>
          <a:p>
            <a:pPr lvl="1"/>
            <a:r>
              <a:rPr lang="en-US" b="1" dirty="0"/>
              <a:t>Controller Manager</a:t>
            </a:r>
            <a:r>
              <a:rPr lang="en-US" dirty="0"/>
              <a:t>: Ensures that the desired state of the cluster is maintained by running controllers for different resources (e.g., </a:t>
            </a:r>
            <a:r>
              <a:rPr lang="en-US" dirty="0" err="1"/>
              <a:t>ReplicaSets</a:t>
            </a:r>
            <a:r>
              <a:rPr lang="en-US" dirty="0"/>
              <a:t>, Deployments).</a:t>
            </a:r>
          </a:p>
          <a:p>
            <a:pPr lvl="1"/>
            <a:r>
              <a:rPr lang="en-US" b="1" dirty="0" err="1"/>
              <a:t>etcd</a:t>
            </a:r>
            <a:r>
              <a:rPr lang="en-US" dirty="0"/>
              <a:t>: A distributed key-value store that stores the cluster state and configuration data.</a:t>
            </a:r>
          </a:p>
          <a:p>
            <a:pPr lvl="1"/>
            <a:endParaRPr lang="en-US" dirty="0"/>
          </a:p>
          <a:p>
            <a:pPr lvl="1"/>
            <a:endParaRPr lang="en-US" dirty="0"/>
          </a:p>
          <a:p>
            <a:endParaRPr lang="en-US" dirty="0"/>
          </a:p>
        </p:txBody>
      </p:sp>
    </p:spTree>
    <p:extLst>
      <p:ext uri="{BB962C8B-B14F-4D97-AF65-F5344CB8AC3E}">
        <p14:creationId xmlns:p14="http://schemas.microsoft.com/office/powerpoint/2010/main" val="384284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00F63-B3AB-8A28-8B61-F3338A089174}"/>
              </a:ext>
            </a:extLst>
          </p:cNvPr>
          <p:cNvSpPr>
            <a:spLocks noGrp="1"/>
          </p:cNvSpPr>
          <p:nvPr>
            <p:ph idx="1"/>
          </p:nvPr>
        </p:nvSpPr>
        <p:spPr>
          <a:xfrm>
            <a:off x="838200" y="489984"/>
            <a:ext cx="10515600" cy="5941637"/>
          </a:xfrm>
        </p:spPr>
        <p:txBody>
          <a:bodyPr>
            <a:normAutofit/>
          </a:bodyPr>
          <a:lstStyle/>
          <a:p>
            <a:r>
              <a:rPr lang="en-US" b="1" dirty="0"/>
              <a:t>7. Cost Efficiency</a:t>
            </a:r>
          </a:p>
          <a:p>
            <a:pPr lvl="1"/>
            <a:r>
              <a:rPr lang="en-US" b="1" dirty="0"/>
              <a:t>Prevents Costly Failures</a:t>
            </a:r>
            <a:r>
              <a:rPr lang="en-US" dirty="0"/>
              <a:t>: By preventing or mitigating system failures, monitoring can save significant costs associated with downtime, lost productivity, and recovery efforts.</a:t>
            </a:r>
          </a:p>
          <a:p>
            <a:pPr lvl="1"/>
            <a:r>
              <a:rPr lang="en-US" b="1" dirty="0"/>
              <a:t>Efficient Resource Use</a:t>
            </a:r>
            <a:r>
              <a:rPr lang="en-US" dirty="0"/>
              <a:t>: Monitoring allows for more efficient use of resources, reducing unnecessary expenditures on over-provisioning or emergency fixes.</a:t>
            </a:r>
          </a:p>
          <a:p>
            <a:r>
              <a:rPr lang="en-US" b="1" dirty="0"/>
              <a:t>8. Facilitates Continuous Improvement</a:t>
            </a:r>
          </a:p>
          <a:p>
            <a:pPr lvl="1"/>
            <a:r>
              <a:rPr lang="en-US" b="1" dirty="0"/>
              <a:t>Feedback Loop</a:t>
            </a:r>
            <a:r>
              <a:rPr lang="en-US" dirty="0"/>
              <a:t>: Monitoring provides a continuous feedback loop that helps in refining and improving systems and processes over time. This leads to ongoing enhancements in performance, reliability, and user satisfaction.</a:t>
            </a:r>
          </a:p>
          <a:p>
            <a:endParaRPr lang="en-US" dirty="0"/>
          </a:p>
        </p:txBody>
      </p:sp>
    </p:spTree>
    <p:extLst>
      <p:ext uri="{BB962C8B-B14F-4D97-AF65-F5344CB8AC3E}">
        <p14:creationId xmlns:p14="http://schemas.microsoft.com/office/powerpoint/2010/main" val="3551577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F11DE-75A3-0F70-C1BF-0400678D47C5}"/>
              </a:ext>
            </a:extLst>
          </p:cNvPr>
          <p:cNvSpPr>
            <a:spLocks noGrp="1"/>
          </p:cNvSpPr>
          <p:nvPr>
            <p:ph idx="1"/>
          </p:nvPr>
        </p:nvSpPr>
        <p:spPr>
          <a:xfrm>
            <a:off x="838200" y="541355"/>
            <a:ext cx="10515600" cy="4351338"/>
          </a:xfrm>
        </p:spPr>
        <p:txBody>
          <a:bodyPr/>
          <a:lstStyle/>
          <a:p>
            <a:endParaRPr lang="en-US" b="1" dirty="0"/>
          </a:p>
          <a:p>
            <a:r>
              <a:rPr lang="en-US" b="1" dirty="0"/>
              <a:t>Worker Nodes</a:t>
            </a:r>
          </a:p>
          <a:p>
            <a:endParaRPr lang="en-US" dirty="0"/>
          </a:p>
          <a:p>
            <a:pPr lvl="1"/>
            <a:r>
              <a:rPr lang="en-US" b="1" dirty="0" err="1"/>
              <a:t>Kubelet</a:t>
            </a:r>
            <a:r>
              <a:rPr lang="en-US" dirty="0"/>
              <a:t>: An agent that runs on each worker node, ensuring containers are running as expected and reporting the status to the control plane.</a:t>
            </a:r>
          </a:p>
          <a:p>
            <a:pPr lvl="1"/>
            <a:r>
              <a:rPr lang="en-US" b="1" dirty="0" err="1"/>
              <a:t>Kube</a:t>
            </a:r>
            <a:r>
              <a:rPr lang="en-US" b="1" dirty="0"/>
              <a:t>-Proxy</a:t>
            </a:r>
            <a:r>
              <a:rPr lang="en-US" dirty="0"/>
              <a:t>: Manages network routing and load balancing for services.</a:t>
            </a:r>
          </a:p>
          <a:p>
            <a:pPr lvl="1"/>
            <a:r>
              <a:rPr lang="en-US" b="1" dirty="0"/>
              <a:t>Container Runtime</a:t>
            </a:r>
            <a:r>
              <a:rPr lang="en-US" dirty="0"/>
              <a:t>: The software responsible for running containers (e.g., Docker, </a:t>
            </a:r>
            <a:r>
              <a:rPr lang="en-US" dirty="0" err="1"/>
              <a:t>containerd</a:t>
            </a:r>
            <a:r>
              <a:rPr lang="en-US" dirty="0"/>
              <a:t>).</a:t>
            </a:r>
          </a:p>
          <a:p>
            <a:endParaRPr lang="en-US" dirty="0"/>
          </a:p>
        </p:txBody>
      </p:sp>
    </p:spTree>
    <p:extLst>
      <p:ext uri="{BB962C8B-B14F-4D97-AF65-F5344CB8AC3E}">
        <p14:creationId xmlns:p14="http://schemas.microsoft.com/office/powerpoint/2010/main" val="1603525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he control plane (kube-apiserver, etcd, kube-controller-manager, kube-scheduler) and several nodes. Each node is running a kubelet and kube-proxy.">
            <a:extLst>
              <a:ext uri="{FF2B5EF4-FFF2-40B4-BE49-F238E27FC236}">
                <a16:creationId xmlns:a16="http://schemas.microsoft.com/office/drawing/2014/main" id="{F34780F4-C721-84C2-3F07-C6EA0BE597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Graphic 3">
            <a:extLst>
              <a:ext uri="{FF2B5EF4-FFF2-40B4-BE49-F238E27FC236}">
                <a16:creationId xmlns:a16="http://schemas.microsoft.com/office/drawing/2014/main" id="{9D4F73A2-9345-6226-6AA6-C34B409AF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367" y="0"/>
            <a:ext cx="10901265" cy="6858000"/>
          </a:xfrm>
          <a:prstGeom prst="rect">
            <a:avLst/>
          </a:prstGeom>
        </p:spPr>
      </p:pic>
    </p:spTree>
    <p:extLst>
      <p:ext uri="{BB962C8B-B14F-4D97-AF65-F5344CB8AC3E}">
        <p14:creationId xmlns:p14="http://schemas.microsoft.com/office/powerpoint/2010/main" val="23643559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7C83-1C09-78CA-7264-C366F897D666}"/>
              </a:ext>
            </a:extLst>
          </p:cNvPr>
          <p:cNvSpPr>
            <a:spLocks noGrp="1"/>
          </p:cNvSpPr>
          <p:nvPr>
            <p:ph type="title"/>
          </p:nvPr>
        </p:nvSpPr>
        <p:spPr>
          <a:xfrm>
            <a:off x="838200" y="365125"/>
            <a:ext cx="10515600" cy="539001"/>
          </a:xfrm>
        </p:spPr>
        <p:txBody>
          <a:bodyPr>
            <a:normAutofit fontScale="90000"/>
          </a:bodyPr>
          <a:lstStyle/>
          <a:p>
            <a:r>
              <a:rPr lang="en-US" dirty="0"/>
              <a:t>Example Configuration</a:t>
            </a:r>
          </a:p>
        </p:txBody>
      </p:sp>
      <p:sp>
        <p:nvSpPr>
          <p:cNvPr id="3" name="Content Placeholder 2">
            <a:extLst>
              <a:ext uri="{FF2B5EF4-FFF2-40B4-BE49-F238E27FC236}">
                <a16:creationId xmlns:a16="http://schemas.microsoft.com/office/drawing/2014/main" id="{30C34A5A-5F72-69B2-BE88-3A2F1F4B4C0C}"/>
              </a:ext>
            </a:extLst>
          </p:cNvPr>
          <p:cNvSpPr>
            <a:spLocks noGrp="1"/>
          </p:cNvSpPr>
          <p:nvPr>
            <p:ph idx="1"/>
          </p:nvPr>
        </p:nvSpPr>
        <p:spPr>
          <a:xfrm>
            <a:off x="838200" y="883184"/>
            <a:ext cx="10515600" cy="5897759"/>
          </a:xfrm>
        </p:spPr>
        <p:txBody>
          <a:bodyPr>
            <a:normAutofit fontScale="55000" lnSpcReduction="20000"/>
          </a:bodyPr>
          <a:lstStyle/>
          <a:p>
            <a:pPr marL="0" indent="0">
              <a:buNone/>
            </a:pPr>
            <a:r>
              <a:rPr lang="en-US" dirty="0" err="1"/>
              <a:t>apiVersion</a:t>
            </a:r>
            <a:r>
              <a:rPr lang="en-US" dirty="0"/>
              <a:t>: apps/v1</a:t>
            </a:r>
          </a:p>
          <a:p>
            <a:pPr marL="0" indent="0">
              <a:buNone/>
            </a:pPr>
            <a:r>
              <a:rPr lang="en-US" dirty="0"/>
              <a:t>kind: Deployment</a:t>
            </a:r>
          </a:p>
          <a:p>
            <a:pPr marL="0" indent="0">
              <a:buNone/>
            </a:pPr>
            <a:r>
              <a:rPr lang="en-US" dirty="0"/>
              <a:t>metadata:</a:t>
            </a:r>
          </a:p>
          <a:p>
            <a:pPr marL="0" indent="0">
              <a:buNone/>
            </a:pPr>
            <a:r>
              <a:rPr lang="en-US" dirty="0"/>
              <a:t>  name: nginx-deployment</a:t>
            </a:r>
          </a:p>
          <a:p>
            <a:pPr marL="0" indent="0">
              <a:buNone/>
            </a:pPr>
            <a:r>
              <a:rPr lang="en-US" dirty="0"/>
              <a:t>spec:</a:t>
            </a:r>
          </a:p>
          <a:p>
            <a:pPr marL="0" indent="0">
              <a:buNone/>
            </a:pPr>
            <a:r>
              <a:rPr lang="en-US" dirty="0"/>
              <a:t>  replicas: 3</a:t>
            </a:r>
          </a:p>
          <a:p>
            <a:pPr marL="0" indent="0">
              <a:buNone/>
            </a:pPr>
            <a:r>
              <a:rPr lang="en-US" dirty="0"/>
              <a:t>  selector:</a:t>
            </a:r>
          </a:p>
          <a:p>
            <a:pPr marL="0" indent="0">
              <a:buNone/>
            </a:pPr>
            <a:r>
              <a:rPr lang="en-US" dirty="0"/>
              <a:t>    </a:t>
            </a:r>
            <a:r>
              <a:rPr lang="en-US" dirty="0" err="1"/>
              <a:t>matchLabels</a:t>
            </a:r>
            <a:r>
              <a:rPr lang="en-US" dirty="0"/>
              <a:t>:</a:t>
            </a:r>
          </a:p>
          <a:p>
            <a:pPr marL="0" indent="0">
              <a:buNone/>
            </a:pPr>
            <a:r>
              <a:rPr lang="en-US" dirty="0"/>
              <a:t>      app: nginx</a:t>
            </a:r>
          </a:p>
          <a:p>
            <a:pPr marL="0" indent="0">
              <a:buNone/>
            </a:pPr>
            <a:r>
              <a:rPr lang="en-US" dirty="0"/>
              <a:t>  template:</a:t>
            </a:r>
          </a:p>
          <a:p>
            <a:pPr marL="0" indent="0">
              <a:buNone/>
            </a:pPr>
            <a:r>
              <a:rPr lang="en-US" dirty="0"/>
              <a:t>    metadata:</a:t>
            </a:r>
          </a:p>
          <a:p>
            <a:pPr marL="0" indent="0">
              <a:buNone/>
            </a:pPr>
            <a:r>
              <a:rPr lang="en-US" dirty="0"/>
              <a:t>      labels:</a:t>
            </a:r>
          </a:p>
          <a:p>
            <a:pPr marL="0" indent="0">
              <a:buNone/>
            </a:pPr>
            <a:r>
              <a:rPr lang="en-US" dirty="0"/>
              <a:t>        app: nginx</a:t>
            </a:r>
          </a:p>
          <a:p>
            <a:pPr marL="0" indent="0">
              <a:buNone/>
            </a:pPr>
            <a:r>
              <a:rPr lang="en-US" dirty="0"/>
              <a:t>    spec:</a:t>
            </a:r>
          </a:p>
          <a:p>
            <a:pPr marL="0" indent="0">
              <a:buNone/>
            </a:pPr>
            <a:r>
              <a:rPr lang="en-US" dirty="0"/>
              <a:t>      containers:</a:t>
            </a:r>
          </a:p>
          <a:p>
            <a:pPr marL="0" indent="0">
              <a:buNone/>
            </a:pPr>
            <a:r>
              <a:rPr lang="en-US" dirty="0"/>
              <a:t>      - name: nginx</a:t>
            </a:r>
          </a:p>
          <a:p>
            <a:pPr marL="0" indent="0">
              <a:buNone/>
            </a:pPr>
            <a:r>
              <a:rPr lang="en-US" dirty="0"/>
              <a:t>        image: </a:t>
            </a:r>
            <a:r>
              <a:rPr lang="en-US" dirty="0" err="1"/>
              <a:t>nginx:latest</a:t>
            </a:r>
            <a:endParaRPr lang="en-US" dirty="0"/>
          </a:p>
          <a:p>
            <a:pPr marL="0" indent="0">
              <a:buNone/>
            </a:pPr>
            <a:r>
              <a:rPr lang="en-US" dirty="0"/>
              <a:t>        ports:</a:t>
            </a:r>
          </a:p>
          <a:p>
            <a:pPr marL="0" indent="0">
              <a:buNone/>
            </a:pPr>
            <a:r>
              <a:rPr lang="en-US" dirty="0"/>
              <a:t>        - </a:t>
            </a:r>
            <a:r>
              <a:rPr lang="en-US" dirty="0" err="1"/>
              <a:t>containerPort</a:t>
            </a:r>
            <a:r>
              <a:rPr lang="en-US" dirty="0"/>
              <a:t>: 80</a:t>
            </a:r>
          </a:p>
          <a:p>
            <a:pPr marL="0" indent="0">
              <a:buNone/>
            </a:pPr>
            <a:endParaRPr lang="en-US" dirty="0"/>
          </a:p>
        </p:txBody>
      </p:sp>
    </p:spTree>
    <p:extLst>
      <p:ext uri="{BB962C8B-B14F-4D97-AF65-F5344CB8AC3E}">
        <p14:creationId xmlns:p14="http://schemas.microsoft.com/office/powerpoint/2010/main" val="3789704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0415-C2F8-9096-BE06-B04AA3851E76}"/>
              </a:ext>
            </a:extLst>
          </p:cNvPr>
          <p:cNvSpPr>
            <a:spLocks noGrp="1"/>
          </p:cNvSpPr>
          <p:nvPr>
            <p:ph type="title"/>
          </p:nvPr>
        </p:nvSpPr>
        <p:spPr/>
        <p:txBody>
          <a:bodyPr/>
          <a:lstStyle/>
          <a:p>
            <a:r>
              <a:rPr lang="en-US" dirty="0"/>
              <a:t>3 Tier </a:t>
            </a:r>
            <a:r>
              <a:rPr lang="en-US" dirty="0" err="1"/>
              <a:t>aws</a:t>
            </a:r>
            <a:r>
              <a:rPr lang="en-US" dirty="0"/>
              <a:t> architecture</a:t>
            </a:r>
          </a:p>
        </p:txBody>
      </p:sp>
    </p:spTree>
    <p:extLst>
      <p:ext uri="{BB962C8B-B14F-4D97-AF65-F5344CB8AC3E}">
        <p14:creationId xmlns:p14="http://schemas.microsoft.com/office/powerpoint/2010/main" val="12518071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he control plane (kube-apiserver, etcd, kube-controller-manager, kube-scheduler) and several nodes. Each node is running a kubelet and kube-proxy.">
            <a:extLst>
              <a:ext uri="{FF2B5EF4-FFF2-40B4-BE49-F238E27FC236}">
                <a16:creationId xmlns:a16="http://schemas.microsoft.com/office/drawing/2014/main" id="{17C4A6FB-0462-F99D-8810-FBFE50423E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B107BE0-6879-2FD8-C427-860C681FB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755" y="-7522"/>
            <a:ext cx="6676083" cy="6865522"/>
          </a:xfrm>
          <a:prstGeom prst="rect">
            <a:avLst/>
          </a:prstGeom>
        </p:spPr>
      </p:pic>
    </p:spTree>
    <p:extLst>
      <p:ext uri="{BB962C8B-B14F-4D97-AF65-F5344CB8AC3E}">
        <p14:creationId xmlns:p14="http://schemas.microsoft.com/office/powerpoint/2010/main" val="1058453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A857-DBE9-B325-68FC-202162E8529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1786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69BF-4F87-77D7-6692-C4CC1C19CDED}"/>
              </a:ext>
            </a:extLst>
          </p:cNvPr>
          <p:cNvSpPr>
            <a:spLocks noGrp="1"/>
          </p:cNvSpPr>
          <p:nvPr>
            <p:ph type="title"/>
          </p:nvPr>
        </p:nvSpPr>
        <p:spPr>
          <a:xfrm>
            <a:off x="838200" y="365126"/>
            <a:ext cx="10515600" cy="631468"/>
          </a:xfrm>
        </p:spPr>
        <p:txBody>
          <a:bodyPr>
            <a:normAutofit fontScale="90000"/>
          </a:bodyPr>
          <a:lstStyle/>
          <a:p>
            <a:r>
              <a:rPr lang="en-US" dirty="0"/>
              <a:t>Monitoring Plan</a:t>
            </a:r>
          </a:p>
        </p:txBody>
      </p:sp>
      <p:sp>
        <p:nvSpPr>
          <p:cNvPr id="3" name="Content Placeholder 2">
            <a:extLst>
              <a:ext uri="{FF2B5EF4-FFF2-40B4-BE49-F238E27FC236}">
                <a16:creationId xmlns:a16="http://schemas.microsoft.com/office/drawing/2014/main" id="{339D109F-BDEA-8417-D334-26FDC30AFD40}"/>
              </a:ext>
            </a:extLst>
          </p:cNvPr>
          <p:cNvSpPr>
            <a:spLocks noGrp="1"/>
          </p:cNvSpPr>
          <p:nvPr>
            <p:ph idx="1"/>
          </p:nvPr>
        </p:nvSpPr>
        <p:spPr>
          <a:xfrm>
            <a:off x="838200" y="1140431"/>
            <a:ext cx="10515600" cy="5465852"/>
          </a:xfrm>
        </p:spPr>
        <p:txBody>
          <a:bodyPr>
            <a:normAutofit/>
          </a:bodyPr>
          <a:lstStyle/>
          <a:p>
            <a:r>
              <a:rPr lang="en-US" dirty="0"/>
              <a:t>A Monitoring Plan is a structured approach to systematically observe, track, and evaluate the performance, health, and security of systems or processes. It ensures that any potential issues are identified early and resolved promptly. Here's a guide on how to create an effective monitoring plan:</a:t>
            </a:r>
          </a:p>
          <a:p>
            <a:r>
              <a:rPr lang="en-US" b="1" dirty="0"/>
              <a:t>1. Define Objectives</a:t>
            </a:r>
          </a:p>
          <a:p>
            <a:pPr lvl="1"/>
            <a:r>
              <a:rPr lang="en-US" b="1" dirty="0"/>
              <a:t>Purpose</a:t>
            </a:r>
            <a:r>
              <a:rPr lang="en-US" dirty="0"/>
              <a:t>: Clearly define the purpose of the monitoring plan. What do you want to achieve? Is it to ensure system uptime, improve performance, maintain security, or comply with regulations?</a:t>
            </a:r>
          </a:p>
          <a:p>
            <a:pPr lvl="1"/>
            <a:r>
              <a:rPr lang="en-US" b="1" dirty="0"/>
              <a:t>Key Metrics</a:t>
            </a:r>
            <a:r>
              <a:rPr lang="en-US" dirty="0"/>
              <a:t>: Identify the key performance indicators (KPIs) or metrics that align with your objectives. These could include system uptime, response times, error rates, resource utilization, etc.</a:t>
            </a:r>
          </a:p>
          <a:p>
            <a:pPr lvl="1"/>
            <a:endParaRPr lang="en-US" dirty="0"/>
          </a:p>
          <a:p>
            <a:r>
              <a:rPr lang="en-US" b="1" dirty="0"/>
              <a:t>2. Identify What to Monitor</a:t>
            </a:r>
          </a:p>
          <a:p>
            <a:pPr lvl="1"/>
            <a:r>
              <a:rPr lang="en-US" b="1" dirty="0"/>
              <a:t>System Components</a:t>
            </a:r>
            <a:r>
              <a:rPr lang="en-US" dirty="0"/>
              <a:t>: Determine the specific components or processes that need monitoring, such as servers, applications, databases, networks, security logs, etc.</a:t>
            </a:r>
          </a:p>
          <a:p>
            <a:pPr lvl="1"/>
            <a:r>
              <a:rPr lang="en-US" b="1" dirty="0"/>
              <a:t>Golden Signals</a:t>
            </a:r>
            <a:r>
              <a:rPr lang="en-US" dirty="0"/>
              <a:t>: Consider the Four Golden Signals (Latency, Traffic, Errors, Saturation) if you're monitoring a service or application.</a:t>
            </a:r>
          </a:p>
          <a:p>
            <a:endParaRPr lang="en-US" dirty="0"/>
          </a:p>
        </p:txBody>
      </p:sp>
    </p:spTree>
    <p:extLst>
      <p:ext uri="{BB962C8B-B14F-4D97-AF65-F5344CB8AC3E}">
        <p14:creationId xmlns:p14="http://schemas.microsoft.com/office/powerpoint/2010/main" val="1253879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634</TotalTime>
  <Words>7413</Words>
  <Application>Microsoft Office PowerPoint</Application>
  <PresentationFormat>Widescreen</PresentationFormat>
  <Paragraphs>595</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Tw Cen MT</vt:lpstr>
      <vt:lpstr>Tw Cen MT Condensed</vt:lpstr>
      <vt:lpstr>Wingdings 3</vt:lpstr>
      <vt:lpstr>Integral</vt:lpstr>
      <vt:lpstr>Observability &amp; Chaos Engineering</vt:lpstr>
      <vt:lpstr>Monitoring</vt:lpstr>
      <vt:lpstr>PowerPoint Presentation</vt:lpstr>
      <vt:lpstr>4 Golden Signal for monitoring</vt:lpstr>
      <vt:lpstr>PowerPoint Presentation</vt:lpstr>
      <vt:lpstr>Advantage of monitoring</vt:lpstr>
      <vt:lpstr>PowerPoint Presentation</vt:lpstr>
      <vt:lpstr>PowerPoint Presentation</vt:lpstr>
      <vt:lpstr>Monitoring Plan</vt:lpstr>
      <vt:lpstr>PowerPoint Presentation</vt:lpstr>
      <vt:lpstr>PowerPoint Presentation</vt:lpstr>
      <vt:lpstr>PowerPoint Presentation</vt:lpstr>
      <vt:lpstr>What to Monitor?</vt:lpstr>
      <vt:lpstr>PowerPoint Presentation</vt:lpstr>
      <vt:lpstr>PowerPoint Presentation</vt:lpstr>
      <vt:lpstr>Flow of Monitoring</vt:lpstr>
      <vt:lpstr>PowerPoint Presentation</vt:lpstr>
      <vt:lpstr>PowerPoint Presentation</vt:lpstr>
      <vt:lpstr>PowerPoint Presentation</vt:lpstr>
      <vt:lpstr>PowerPoint Presentation</vt:lpstr>
      <vt:lpstr>PowerPoint Presentation</vt:lpstr>
      <vt:lpstr>White Box Monitoring</vt:lpstr>
      <vt:lpstr>Adv. &amp; Dis.</vt:lpstr>
      <vt:lpstr>PowerPoint Presentation</vt:lpstr>
      <vt:lpstr> Black Box Monitoring </vt:lpstr>
      <vt:lpstr>Adv. &amp; Dis.</vt:lpstr>
      <vt:lpstr>PowerPoint Presentation</vt:lpstr>
      <vt:lpstr> Choosing Between White Box and Black Box Monitoring </vt:lpstr>
      <vt:lpstr>Observability</vt:lpstr>
      <vt:lpstr> Key Aspects of Observability </vt:lpstr>
      <vt:lpstr> Components of Observability </vt:lpstr>
      <vt:lpstr>PowerPoint Presentation</vt:lpstr>
      <vt:lpstr>PowerPoint Presentation</vt:lpstr>
      <vt:lpstr>Pillars of Observability</vt:lpstr>
      <vt:lpstr>PowerPoint Presentation</vt:lpstr>
      <vt:lpstr>PowerPoint Presentation</vt:lpstr>
      <vt:lpstr>PowerPoint Presentation</vt:lpstr>
      <vt:lpstr>PowerPoint Presentation</vt:lpstr>
      <vt:lpstr> Integrating the Pillars </vt:lpstr>
      <vt:lpstr>PowerPoint Presentation</vt:lpstr>
      <vt:lpstr>MELT</vt:lpstr>
      <vt:lpstr>PowerPoint Presentation</vt:lpstr>
      <vt:lpstr>PowerPoint Presentation</vt:lpstr>
      <vt:lpstr>PowerPoint Presentation</vt:lpstr>
      <vt:lpstr>PowerPoint Presentation</vt:lpstr>
      <vt:lpstr>Benefits of MELT in Observability</vt:lpstr>
      <vt:lpstr>PowerPoint Presentation</vt:lpstr>
      <vt:lpstr>PowerPoint Presentation</vt:lpstr>
      <vt:lpstr>PowerPoint Presentation</vt:lpstr>
      <vt:lpstr>Chaos Engineering</vt:lpstr>
      <vt:lpstr>PowerPoint Presentation</vt:lpstr>
      <vt:lpstr> Key Concepts of Chaos Engineering </vt:lpstr>
      <vt:lpstr>PowerPoint Presentation</vt:lpstr>
      <vt:lpstr>PowerPoint Presentation</vt:lpstr>
      <vt:lpstr>Steps to Implement Chaos Engineering</vt:lpstr>
      <vt:lpstr>PowerPoint Presentation</vt:lpstr>
      <vt:lpstr>PowerPoint Presentation</vt:lpstr>
      <vt:lpstr>Tools for Chaos Engineering</vt:lpstr>
      <vt:lpstr>PowerPoint Presentation</vt:lpstr>
      <vt:lpstr>Benefits of Chaos Engineering</vt:lpstr>
      <vt:lpstr> Blue Green Deployment </vt:lpstr>
      <vt:lpstr>PowerPoint Presentation</vt:lpstr>
      <vt:lpstr>Key Concepts</vt:lpstr>
      <vt:lpstr>Advantages of Blue-Green Deployment</vt:lpstr>
      <vt:lpstr>Disadvantages of Blue-Green Deployment</vt:lpstr>
      <vt:lpstr> Implementation Steps </vt:lpstr>
      <vt:lpstr>PowerPoint Presentation</vt:lpstr>
      <vt:lpstr>Ansible</vt:lpstr>
      <vt:lpstr>PowerPoint Presentation</vt:lpstr>
      <vt:lpstr>Core Components - </vt:lpstr>
      <vt:lpstr>PowerPoint Presentation</vt:lpstr>
      <vt:lpstr>Example Playbook</vt:lpstr>
      <vt:lpstr>Terraform</vt:lpstr>
      <vt:lpstr>PowerPoint Presentation</vt:lpstr>
      <vt:lpstr>Core Components</vt:lpstr>
      <vt:lpstr>PowerPoint Presentation</vt:lpstr>
      <vt:lpstr> Example Configuration </vt:lpstr>
      <vt:lpstr>Kubernetes</vt:lpstr>
      <vt:lpstr> Kubernetes Architecture </vt:lpstr>
      <vt:lpstr>PowerPoint Presentation</vt:lpstr>
      <vt:lpstr>PowerPoint Presentation</vt:lpstr>
      <vt:lpstr>Example Configuration</vt:lpstr>
      <vt:lpstr>3 Tier aws architecture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dc:creator>
  <cp:lastModifiedBy>Vivek .</cp:lastModifiedBy>
  <cp:revision>59</cp:revision>
  <dcterms:created xsi:type="dcterms:W3CDTF">2024-09-02T23:31:07Z</dcterms:created>
  <dcterms:modified xsi:type="dcterms:W3CDTF">2024-09-04T19:51:35Z</dcterms:modified>
</cp:coreProperties>
</file>