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4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7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9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F8A95-9E57-4E7B-AC1C-AFC16641605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D25A68-D8E3-4C6F-9629-F798CC2203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656F-54D6-5221-EE28-3215CEA20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DevOps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BB6B3-5FC7-429A-E07D-D17995AC3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Vivek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61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1F06-D123-8B97-DE37-4FD808D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Automation of the Software Development 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78DD-7295-BF48-8E48-9714045F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Automation reduces manual errors, accelerates processes, and ensures consistency across development, testing, and deployment.</a:t>
            </a:r>
          </a:p>
          <a:p>
            <a:pPr>
              <a:buNone/>
            </a:pPr>
            <a:r>
              <a:rPr lang="en-US" b="1" dirty="0"/>
              <a:t>Key 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Pipelines</a:t>
            </a:r>
            <a:r>
              <a:rPr lang="en-US" dirty="0"/>
              <a:t>: Automate code integration, testing, and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: Automate provisioning using tools like Terraform, Ansible.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Testing</a:t>
            </a:r>
            <a:r>
              <a:rPr lang="en-US" dirty="0"/>
              <a:t>: Unit, integration, and functional tests.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54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9903-0663-7BFA-9A97-2DFF4D4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Continuous Improvement and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CF85-1F19-0CC9-2705-779A97D8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Description:</a:t>
            </a:r>
          </a:p>
          <a:p>
            <a:pPr>
              <a:buNone/>
            </a:pPr>
            <a:r>
              <a:rPr lang="en-IN" dirty="0"/>
              <a:t>DevOps promotes </a:t>
            </a:r>
            <a:r>
              <a:rPr lang="en-IN" b="1" dirty="0"/>
              <a:t>iterative development</a:t>
            </a:r>
            <a:r>
              <a:rPr lang="en-IN" dirty="0"/>
              <a:t> and learning from feedback loops to improve systems continuously.</a:t>
            </a:r>
          </a:p>
          <a:p>
            <a:pPr>
              <a:buNone/>
            </a:pPr>
            <a:r>
              <a:rPr lang="en-IN" b="1" dirty="0"/>
              <a:t>Feedback Loops: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b="1" dirty="0"/>
              <a:t>monitoring</a:t>
            </a:r>
            <a:r>
              <a:rPr lang="en-IN" dirty="0"/>
              <a:t> tools (logs, metrics, APMs)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b="1" dirty="0"/>
              <a:t>users</a:t>
            </a:r>
            <a:r>
              <a:rPr lang="en-IN" dirty="0"/>
              <a:t> via UX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From </a:t>
            </a:r>
            <a:r>
              <a:rPr lang="en-IN" b="1" dirty="0"/>
              <a:t>developers</a:t>
            </a:r>
            <a:r>
              <a:rPr lang="en-IN" dirty="0"/>
              <a:t> during retrospectives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Monitoring: Prometheus, Grafana, ELK, Datadog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Feedback: Jira, Confluence, customer portals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7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2A6-2973-34CB-D012-2873E488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Continuous Integration and Continuous Delivery (CI/CD)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08E6-9602-47D6-C8B4-1A0B77B2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Ensures that code changes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Frequently integrated into the main branch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tested and deployed to production or staging (CD)</a:t>
            </a:r>
          </a:p>
          <a:p>
            <a:pPr>
              <a:buNone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release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bug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integration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3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1B75-A25C-701F-E67B-2238FA4F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422-2585-4D74-8540-2C3D9739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Visibility into application health, infrastructure, and system performance is essential to ensure stability and proactive incident response.</a:t>
            </a:r>
          </a:p>
          <a:p>
            <a:pPr>
              <a:buNone/>
            </a:pPr>
            <a:r>
              <a:rPr lang="en-US" b="1" dirty="0"/>
              <a:t>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logging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alerting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Dashboards for metrics and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tracing</a:t>
            </a:r>
          </a:p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Splunk, New Relic, Dynatrace, Datadog, Jaeger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74BE-28FE-D39E-33ED-893FDB79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Security as a Shared Responsibility (</a:t>
            </a:r>
            <a:r>
              <a:rPr lang="en-US" dirty="0" err="1"/>
              <a:t>DevSecOps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FC64-0F91-C52C-D9A4-778FD32E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42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Security is integrated into every phase of the DevOps pipeline rather than being an afterthought.</a:t>
            </a:r>
          </a:p>
          <a:p>
            <a:pPr>
              <a:buNone/>
            </a:pPr>
            <a:r>
              <a:rPr lang="en-US" b="1" dirty="0"/>
              <a:t>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and dynamic code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Secrets management (Vault, AWS Secrets Manager)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Compliance checks in CI/CD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79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7473-1B25-3F7E-4CED-2C6F5A1A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Lean Thinking and Elimination of Waste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620C-AF51-BA48-524E-4D7C5A4B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22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Adopting lean principles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manual handoffs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rework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flow and eliminate bottlenecks</a:t>
            </a:r>
          </a:p>
          <a:p>
            <a:pPr>
              <a:buNone/>
            </a:pPr>
            <a:r>
              <a:rPr lang="en-US" b="1" dirty="0"/>
              <a:t>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 stream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Kanban 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Just-in-time processes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0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41B4-048B-BB64-C247-457C1B32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Infrastructure as Code (</a:t>
            </a:r>
            <a:r>
              <a:rPr lang="fr-FR" dirty="0" err="1"/>
              <a:t>IaC</a:t>
            </a:r>
            <a:r>
              <a:rPr lang="fr-FR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E56C-7784-0296-5E87-1394AFE8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Managing and provisioning infrastructure through machine-readable definition files rather than manual processes.</a:t>
            </a:r>
          </a:p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Puppet, Chef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6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44D-50EE-5F7A-1231-17091848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Version Control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8EA-FE65-FAB8-7409-B75CA9F4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All artifacts including code, configuration, infrastructure, documentation, and CI/CD pipelines should be stored in version control.</a:t>
            </a:r>
          </a:p>
          <a:p>
            <a:pPr>
              <a:buNone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Rollback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 trails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collaboration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0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3D30-6B12-CB0F-EC91-9A948670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Resilience and Recovery-Oriented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382F-D670-6BD2-CA02-37E3244C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DevOps systems are built to handle failures gracefully through resilience engineering and chaos testing.</a:t>
            </a:r>
          </a:p>
          <a:p>
            <a:pPr>
              <a:buNone/>
            </a:pPr>
            <a:r>
              <a:rPr lang="en-US" b="1" dirty="0"/>
              <a:t>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Failover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Chaos Engineering (e.g., Chaos Monkey)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Auto-healing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Circuit breakers and retry logic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2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CE09-5F40-A2C7-CCE2-F2A7605B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lifecycle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A0CB-C359-B66F-B908-863BB98D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DevOps lifecycle is a continuous process aimed at enhancing collaboration between development and operations to deliver high-quality software quickly and reliably. It follows a circular flow with tightly integrated phases: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0452-E1C7-725E-BD80-AC7A1A54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Origin of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CFBA-FC88-DA73-F380-AE0DB9EB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DevOps</a:t>
            </a:r>
            <a:r>
              <a:rPr lang="en-US" dirty="0"/>
              <a:t> is a cultural and technical movement aimed at unifying software development (Dev) and IT operations (Ops) to improve collaboration, automate delivery pipelines, and accelerate software release cycles with higher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9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2175-6CAB-C531-09F3-CE3CA1E2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B022-179B-B256-638B-D324BE44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r>
              <a:rPr lang="en-US" dirty="0"/>
              <a:t>Define business goals, gather requirements, and plan the software development lifecycle.</a:t>
            </a:r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scoping and sprint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 breakdown (epics, stories, tasks)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 selection and resource planning</a:t>
            </a:r>
          </a:p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Jira</a:t>
            </a:r>
            <a:r>
              <a:rPr lang="en-US" dirty="0"/>
              <a:t>, </a:t>
            </a:r>
            <a:r>
              <a:rPr lang="en-US" b="1" dirty="0"/>
              <a:t>Trello</a:t>
            </a:r>
            <a:r>
              <a:rPr lang="en-US" dirty="0"/>
              <a:t>, </a:t>
            </a:r>
            <a:r>
              <a:rPr lang="en-US" b="1" dirty="0"/>
              <a:t>Azure Boards</a:t>
            </a:r>
            <a:r>
              <a:rPr lang="en-US" dirty="0"/>
              <a:t>, </a:t>
            </a:r>
            <a:r>
              <a:rPr lang="en-US" b="1" dirty="0"/>
              <a:t>Asana</a:t>
            </a:r>
            <a:r>
              <a:rPr lang="en-US" dirty="0"/>
              <a:t>, </a:t>
            </a:r>
            <a:r>
              <a:rPr lang="en-US" b="1" dirty="0"/>
              <a:t>Confluence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66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7ECE-7E66-57D0-F8C7-CEC2707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7DA7-BA92-1891-4BEC-8D8EC83F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Write, build, and compile source code for the application or service.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Coding (front-end, back-end, scripts)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Peer reviews and code merges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 automation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</a:t>
            </a:r>
            <a:r>
              <a:rPr lang="en-IN" dirty="0"/>
              <a:t>, </a:t>
            </a:r>
            <a:r>
              <a:rPr lang="en-IN" b="1" dirty="0"/>
              <a:t>GitHub</a:t>
            </a:r>
            <a:r>
              <a:rPr lang="en-IN" dirty="0"/>
              <a:t>, </a:t>
            </a:r>
            <a:r>
              <a:rPr lang="en-IN" b="1" dirty="0"/>
              <a:t>GitLab</a:t>
            </a:r>
            <a:r>
              <a:rPr lang="en-IN" dirty="0"/>
              <a:t>, </a:t>
            </a:r>
            <a:r>
              <a:rPr lang="en-IN" b="1" dirty="0"/>
              <a:t>Bitbucket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Maven</a:t>
            </a:r>
            <a:r>
              <a:rPr lang="en-IN" dirty="0"/>
              <a:t>, </a:t>
            </a:r>
            <a:r>
              <a:rPr lang="en-IN" b="1" dirty="0"/>
              <a:t>Gradle</a:t>
            </a:r>
            <a:r>
              <a:rPr lang="en-IN" dirty="0"/>
              <a:t>, </a:t>
            </a:r>
            <a:r>
              <a:rPr lang="en-IN" b="1" dirty="0"/>
              <a:t>NPM</a:t>
            </a:r>
            <a:r>
              <a:rPr lang="en-IN" dirty="0"/>
              <a:t>, </a:t>
            </a:r>
            <a:r>
              <a:rPr lang="en-IN" b="1" dirty="0"/>
              <a:t>Ant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IDEs: IntelliJ, </a:t>
            </a:r>
            <a:r>
              <a:rPr lang="en-IN" dirty="0" err="1"/>
              <a:t>VSCode</a:t>
            </a:r>
            <a:r>
              <a:rPr lang="en-IN" dirty="0"/>
              <a:t>, Eclipse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B71C-4410-8B24-CCAA-3DD7B363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Build &amp; Integrate (CI)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A202-3FC5-769C-4B92-C4430BDC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Integrate code frequently to identify bugs early; build the complete product using automation.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Compile and build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Execute unit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Code coverage and quality checks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Jenkins</a:t>
            </a:r>
            <a:r>
              <a:rPr lang="en-IN" dirty="0"/>
              <a:t>, </a:t>
            </a:r>
            <a:r>
              <a:rPr lang="en-IN" b="1" dirty="0"/>
              <a:t>GitLab CI</a:t>
            </a:r>
            <a:r>
              <a:rPr lang="en-IN" dirty="0"/>
              <a:t>, </a:t>
            </a:r>
            <a:r>
              <a:rPr lang="en-IN" b="1" dirty="0" err="1"/>
              <a:t>CircleCI</a:t>
            </a:r>
            <a:r>
              <a:rPr lang="en-IN" dirty="0"/>
              <a:t>, </a:t>
            </a:r>
            <a:r>
              <a:rPr lang="en-IN" b="1" dirty="0"/>
              <a:t>Travis CI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SonarQube</a:t>
            </a:r>
            <a:r>
              <a:rPr lang="en-IN" dirty="0"/>
              <a:t> (code quality)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JUnit</a:t>
            </a:r>
            <a:r>
              <a:rPr lang="en-IN" dirty="0"/>
              <a:t>, </a:t>
            </a:r>
            <a:r>
              <a:rPr lang="en-IN" b="1" dirty="0" err="1"/>
              <a:t>NUnit</a:t>
            </a:r>
            <a:r>
              <a:rPr lang="en-IN" dirty="0"/>
              <a:t>, </a:t>
            </a:r>
            <a:r>
              <a:rPr lang="en-IN" b="1" dirty="0"/>
              <a:t>TestNG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3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3563-F7B0-623F-FC26-186A876E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Test (Automated &amp; Manual)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7ACA-2E30-49EF-6DAD-2C03898C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Verify the application’s functionality, performance, and security before deployment.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Functional testing (manual &amp; automated)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Integration and system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Load, performance,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Regression testing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Selenium</a:t>
            </a:r>
            <a:r>
              <a:rPr lang="en-IN" dirty="0"/>
              <a:t>, </a:t>
            </a:r>
            <a:r>
              <a:rPr lang="en-IN" b="1" dirty="0"/>
              <a:t>JUnit</a:t>
            </a:r>
            <a:r>
              <a:rPr lang="en-IN" dirty="0"/>
              <a:t>, </a:t>
            </a:r>
            <a:r>
              <a:rPr lang="en-IN" b="1" dirty="0"/>
              <a:t>Postman</a:t>
            </a:r>
            <a:r>
              <a:rPr lang="en-IN" dirty="0"/>
              <a:t>, </a:t>
            </a:r>
            <a:r>
              <a:rPr lang="en-IN" b="1" dirty="0"/>
              <a:t>TestNG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JMeter</a:t>
            </a:r>
            <a:r>
              <a:rPr lang="en-IN" dirty="0"/>
              <a:t>, </a:t>
            </a:r>
            <a:r>
              <a:rPr lang="en-IN" b="1" dirty="0"/>
              <a:t>LoadRunner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OWASP ZAP</a:t>
            </a:r>
            <a:r>
              <a:rPr lang="en-IN" dirty="0"/>
              <a:t>, </a:t>
            </a:r>
            <a:r>
              <a:rPr lang="en-IN" b="1" dirty="0"/>
              <a:t>Burp Suite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26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9744-4E30-7182-9504-38F03D0F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Release (CD)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E589-77B3-006B-688E-910469EA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46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r>
              <a:rPr lang="en-US" dirty="0"/>
              <a:t>Prepare and release the code to production or staging environments.</a:t>
            </a:r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Artifact creation and packaging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approvals and change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Version tagging and release notes</a:t>
            </a:r>
          </a:p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Docker Hub</a:t>
            </a:r>
            <a:r>
              <a:rPr lang="en-US" dirty="0"/>
              <a:t>, </a:t>
            </a:r>
            <a:r>
              <a:rPr lang="en-US" b="1" dirty="0" err="1"/>
              <a:t>JFrog</a:t>
            </a:r>
            <a:r>
              <a:rPr lang="en-US" b="1" dirty="0"/>
              <a:t> Artifactory</a:t>
            </a:r>
            <a:r>
              <a:rPr lang="en-US" dirty="0"/>
              <a:t>, </a:t>
            </a:r>
            <a:r>
              <a:rPr lang="en-US" b="1" dirty="0"/>
              <a:t>Nexus 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Spinnaker</a:t>
            </a:r>
            <a:r>
              <a:rPr lang="en-US" dirty="0"/>
              <a:t>, </a:t>
            </a:r>
            <a:r>
              <a:rPr lang="en-US" b="1" dirty="0"/>
              <a:t>Argo CD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467-97D3-0E6C-1F19-324278D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8C3A-71CC-3FCB-6C03-AF1E992E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Automate and control the deployment of builds to various environments (dev, test, staging, prod).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Infrastructure provisioning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Configuration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Zero-downtime deployment (blue-green, canary)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Rollbacks if needed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Kubernetes</a:t>
            </a:r>
            <a:r>
              <a:rPr lang="en-IN" dirty="0"/>
              <a:t>, </a:t>
            </a:r>
            <a:r>
              <a:rPr lang="en-IN" b="1" dirty="0"/>
              <a:t>Docker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Terraform</a:t>
            </a:r>
            <a:r>
              <a:rPr lang="en-IN" dirty="0"/>
              <a:t>, </a:t>
            </a:r>
            <a:r>
              <a:rPr lang="en-IN" b="1" dirty="0"/>
              <a:t>Ansible</a:t>
            </a:r>
            <a:r>
              <a:rPr lang="en-IN" dirty="0"/>
              <a:t>, </a:t>
            </a:r>
            <a:r>
              <a:rPr lang="en-IN" b="1" dirty="0"/>
              <a:t>Chef</a:t>
            </a:r>
            <a:r>
              <a:rPr lang="en-IN" dirty="0"/>
              <a:t>, </a:t>
            </a:r>
            <a:r>
              <a:rPr lang="en-IN" b="1" dirty="0"/>
              <a:t>Puppet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AWS </a:t>
            </a:r>
            <a:r>
              <a:rPr lang="en-IN" b="1" dirty="0" err="1"/>
              <a:t>CodeDeploy</a:t>
            </a:r>
            <a:r>
              <a:rPr lang="en-IN" dirty="0"/>
              <a:t>, </a:t>
            </a:r>
            <a:r>
              <a:rPr lang="en-IN" b="1" dirty="0"/>
              <a:t>Azure DevOps</a:t>
            </a:r>
            <a:r>
              <a:rPr lang="en-IN" dirty="0"/>
              <a:t>, </a:t>
            </a:r>
            <a:r>
              <a:rPr lang="en-IN" b="1" dirty="0"/>
              <a:t>Octopus Deploy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8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45E2-3356-71F9-436D-D20444B9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Operate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B43C-7CB1-3408-31C4-FE6F2E80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7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Maintain infrastructure and software availability, reliability, and performance.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Infrastructure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Resource usage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Incident response and ticketing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System tuning and scaling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Nagios</a:t>
            </a:r>
            <a:r>
              <a:rPr lang="en-IN" dirty="0"/>
              <a:t>, </a:t>
            </a:r>
            <a:r>
              <a:rPr lang="en-IN" b="1" dirty="0"/>
              <a:t>Zabbix</a:t>
            </a:r>
            <a:r>
              <a:rPr lang="en-IN" dirty="0"/>
              <a:t>, </a:t>
            </a:r>
            <a:r>
              <a:rPr lang="en-IN" b="1" dirty="0"/>
              <a:t>Prometheus</a:t>
            </a:r>
            <a:r>
              <a:rPr lang="en-IN" dirty="0"/>
              <a:t>, </a:t>
            </a:r>
            <a:r>
              <a:rPr lang="en-IN" b="1" dirty="0"/>
              <a:t>Grafana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New Relic</a:t>
            </a:r>
            <a:r>
              <a:rPr lang="en-IN" dirty="0"/>
              <a:t>, </a:t>
            </a:r>
            <a:r>
              <a:rPr lang="en-IN" b="1" dirty="0"/>
              <a:t>Datadog</a:t>
            </a:r>
            <a:r>
              <a:rPr lang="en-IN" dirty="0"/>
              <a:t>, </a:t>
            </a:r>
            <a:r>
              <a:rPr lang="en-IN" b="1" dirty="0"/>
              <a:t>Dynatrace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PagerDuty</a:t>
            </a:r>
            <a:r>
              <a:rPr lang="en-IN" dirty="0"/>
              <a:t>, </a:t>
            </a:r>
            <a:r>
              <a:rPr lang="en-IN" b="1" dirty="0"/>
              <a:t>ServiceNow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08A-1194-E5EF-C1C9-9806191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Monitor &amp;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532F-CD7A-95B7-DADE-B3AB8F66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/>
              <a:t>Objective:</a:t>
            </a:r>
          </a:p>
          <a:p>
            <a:pPr>
              <a:buNone/>
            </a:pPr>
            <a:r>
              <a:rPr lang="en-IN" dirty="0"/>
              <a:t>Collect feedback, identify issues, and improve future releases through continuous monitoring.</a:t>
            </a:r>
          </a:p>
          <a:p>
            <a:pPr>
              <a:buNone/>
            </a:pPr>
            <a:r>
              <a:rPr lang="en-IN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Application Performance Monitoring (APM)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 aggregation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</a:t>
            </a:r>
            <a:r>
              <a:rPr lang="en-IN" dirty="0" err="1"/>
              <a:t>behavior</a:t>
            </a:r>
            <a:r>
              <a:rPr lang="en-IN" dirty="0"/>
              <a:t>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Alerts and root cause analysis</a:t>
            </a:r>
          </a:p>
          <a:p>
            <a:pPr>
              <a:buNone/>
            </a:pPr>
            <a:r>
              <a:rPr lang="en-IN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Splunk</a:t>
            </a:r>
            <a:r>
              <a:rPr lang="en-IN" dirty="0"/>
              <a:t>, </a:t>
            </a:r>
            <a:r>
              <a:rPr lang="en-IN" b="1" dirty="0"/>
              <a:t>ELK Stack (Elasticsearch, Logstash, Kibana)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Jaeger</a:t>
            </a:r>
            <a:r>
              <a:rPr lang="en-IN" dirty="0"/>
              <a:t>, </a:t>
            </a:r>
            <a:r>
              <a:rPr lang="en-IN" b="1" dirty="0" err="1"/>
              <a:t>OpenTelemetry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AppDynamics</a:t>
            </a:r>
            <a:r>
              <a:rPr lang="en-IN" dirty="0"/>
              <a:t>, </a:t>
            </a:r>
            <a:r>
              <a:rPr lang="en-IN" b="1" dirty="0"/>
              <a:t>Honeycomb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01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621-9F72-D191-C2E1-C132402D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Feedback &amp;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FD41-C568-9857-E827-DF3797AC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r>
              <a:rPr lang="en-US" dirty="0"/>
              <a:t>Learn from metrics, incidents, and user feedback to improve future cycles.</a:t>
            </a:r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Retrospectives and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Issue tracking and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learning and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refinement</a:t>
            </a:r>
          </a:p>
          <a:p>
            <a:pPr>
              <a:buNone/>
            </a:pPr>
            <a:r>
              <a:rPr lang="en-US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Jira</a:t>
            </a:r>
            <a:r>
              <a:rPr lang="en-US" dirty="0"/>
              <a:t>, </a:t>
            </a:r>
            <a:r>
              <a:rPr lang="en-US" b="1" dirty="0"/>
              <a:t>Confluence</a:t>
            </a:r>
            <a:r>
              <a:rPr lang="en-US" dirty="0"/>
              <a:t>, </a:t>
            </a:r>
            <a:r>
              <a:rPr lang="en-US" b="1" dirty="0"/>
              <a:t>Slack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surveys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portals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10E4-4E28-D646-AE07-B3DDA5CC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evOps Lifecycle: Definition, Key Components, Best Practices">
            <a:extLst>
              <a:ext uri="{FF2B5EF4-FFF2-40B4-BE49-F238E27FC236}">
                <a16:creationId xmlns:a16="http://schemas.microsoft.com/office/drawing/2014/main" id="{88DDB9E3-79F5-50A6-3369-C75DD8165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1" y="1949772"/>
            <a:ext cx="4172872" cy="391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D2AC-0ABA-C76A-5C62-1A5CAE55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Pre-DevOps Era (Before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D21F-7CEF-2C92-2BF4-1F91D5D5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Software Development Silos: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 teams</a:t>
            </a:r>
            <a:r>
              <a:rPr lang="en-US" dirty="0"/>
              <a:t> focused on building features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Operations teams</a:t>
            </a:r>
            <a:r>
              <a:rPr lang="en-US" dirty="0"/>
              <a:t> focused on system stability and uptime.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Conflicting goals led to </a:t>
            </a:r>
            <a:r>
              <a:rPr lang="en-US" b="1" dirty="0"/>
              <a:t>bottlenecks</a:t>
            </a:r>
            <a:r>
              <a:rPr lang="en-US" dirty="0"/>
              <a:t>, slow deployments, and </a:t>
            </a:r>
            <a:r>
              <a:rPr lang="en-US" b="1" dirty="0"/>
              <a:t>“it works on my machine”</a:t>
            </a:r>
            <a:r>
              <a:rPr lang="en-US" dirty="0"/>
              <a:t> issues.</a:t>
            </a:r>
          </a:p>
          <a:p>
            <a:pPr>
              <a:buNone/>
            </a:pPr>
            <a:r>
              <a:rPr lang="en-US" b="1" dirty="0"/>
              <a:t>Traditional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Waterfall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testing and deployments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Long release cycles (months or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Reactive incident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67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525D-4045-6D68-3D97-91DC3093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and Infrastructure as Code (</a:t>
            </a:r>
            <a:r>
              <a:rPr lang="en-US" dirty="0" err="1"/>
              <a:t>IaC</a:t>
            </a:r>
            <a:r>
              <a:rPr lang="en-US" dirty="0"/>
              <a:t>) principles detailed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770F-B443-1A67-B34B-B746C32B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86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0599-E741-1DB4-6F73-D33B4FD2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as Code (</a:t>
            </a:r>
            <a:r>
              <a:rPr lang="fr-FR" dirty="0" err="1"/>
              <a:t>IaC</a:t>
            </a:r>
            <a:r>
              <a:rPr lang="fr-FR" dirty="0"/>
              <a:t>) – Principles &amp;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9B7F-9601-0321-A62B-20ACB98C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is the practice of provisioning and managing infrastructure (servers, networks, storage, etc.) through machine-readable scripts or configuration files rather than manual processes.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94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40ABD1-35AB-A59A-5342-6EFBC04E8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54747"/>
              </p:ext>
            </p:extLst>
          </p:nvPr>
        </p:nvGraphicFramePr>
        <p:xfrm>
          <a:off x="1451579" y="1994691"/>
          <a:ext cx="9603276" cy="3698188"/>
        </p:xfrm>
        <a:graphic>
          <a:graphicData uri="http://schemas.openxmlformats.org/drawingml/2006/table">
            <a:tbl>
              <a:tblPr/>
              <a:tblGrid>
                <a:gridCol w="4801638">
                  <a:extLst>
                    <a:ext uri="{9D8B030D-6E8A-4147-A177-3AD203B41FA5}">
                      <a16:colId xmlns:a16="http://schemas.microsoft.com/office/drawing/2014/main" val="982338906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12513783"/>
                    </a:ext>
                  </a:extLst>
                </a:gridCol>
              </a:tblGrid>
              <a:tr h="278709">
                <a:tc>
                  <a:txBody>
                    <a:bodyPr/>
                    <a:lstStyle/>
                    <a:p>
                      <a:r>
                        <a:rPr lang="en-IN" sz="1300" dirty="0"/>
                        <a:t>Principle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Description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766186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 dirty="0"/>
                        <a:t>Declarative over Imperative</a:t>
                      </a:r>
                      <a:endParaRPr lang="en-IN" sz="1300" dirty="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Describe </a:t>
                      </a:r>
                      <a:r>
                        <a:rPr lang="en-US" sz="1300" i="1"/>
                        <a:t>what</a:t>
                      </a:r>
                      <a:r>
                        <a:rPr lang="en-US" sz="1300"/>
                        <a:t> the infrastructure should look like (desired state).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358933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 dirty="0"/>
                        <a:t>Version Control Everything</a:t>
                      </a:r>
                      <a:endParaRPr lang="en-IN" sz="1300" dirty="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Store infrastructure definitions in version control systems like Git.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68661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/>
                        <a:t>Idempotency</a:t>
                      </a:r>
                      <a:endParaRPr lang="en-IN" sz="130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Running the code multiple times yields the same result.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889446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/>
                        <a:t>Automation</a:t>
                      </a:r>
                      <a:endParaRPr lang="en-IN" sz="130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Infrastructure provisioning, configuration, and scaling are automated.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102695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/>
                        <a:t>Consistency and Reusability</a:t>
                      </a:r>
                      <a:endParaRPr lang="en-IN" sz="130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 modular templates for consistency across environments.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024730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IN" sz="1300" b="1"/>
                        <a:t>Validation and Testing</a:t>
                      </a:r>
                      <a:endParaRPr lang="en-IN" sz="130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Infrastructure code should be linted, tested, and validated like software.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85003"/>
                  </a:ext>
                </a:extLst>
              </a:tr>
              <a:tr h="488497">
                <a:tc>
                  <a:txBody>
                    <a:bodyPr/>
                    <a:lstStyle/>
                    <a:p>
                      <a:r>
                        <a:rPr lang="en-US" sz="1300" b="1"/>
                        <a:t>Security and Compliance as Code</a:t>
                      </a:r>
                      <a:endParaRPr lang="en-US" sz="1300"/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Embed policies and security rules into code for auditability.</a:t>
                      </a:r>
                    </a:p>
                  </a:txBody>
                  <a:tcPr marL="65088" marR="65088" marT="32544" marB="325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51826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C9535AD-70DE-EAE3-CDAD-63AAB777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dirty="0"/>
              <a:t>Core Principles of </a:t>
            </a:r>
            <a:r>
              <a:rPr lang="en-IN" dirty="0" err="1"/>
              <a:t>IaC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201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5036-B556-018D-5C39-3DCF409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Popular </a:t>
            </a:r>
            <a:r>
              <a:rPr lang="en-IN" b="1" dirty="0" err="1"/>
              <a:t>IaC</a:t>
            </a:r>
            <a:r>
              <a:rPr lang="en-IN" b="1" dirty="0"/>
              <a:t> Tools: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0126-7012-D2B3-A719-34E32F48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34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Terraform</a:t>
            </a:r>
            <a:r>
              <a:rPr lang="en-IN" dirty="0"/>
              <a:t> – Cloud-agnostic, declarative infrastructure provisioning.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AWS CloudFormation</a:t>
            </a:r>
            <a:r>
              <a:rPr lang="en-IN" dirty="0"/>
              <a:t> – AWS-native </a:t>
            </a:r>
            <a:r>
              <a:rPr lang="en-IN" dirty="0" err="1"/>
              <a:t>IaC</a:t>
            </a:r>
            <a:r>
              <a:rPr lang="en-IN" dirty="0"/>
              <a:t>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Pulumi</a:t>
            </a:r>
            <a:r>
              <a:rPr lang="en-IN" dirty="0"/>
              <a:t> – Uses general-purpose programming languages for </a:t>
            </a:r>
            <a:r>
              <a:rPr lang="en-IN" dirty="0" err="1"/>
              <a:t>IaC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Ansible, Chef, Puppet</a:t>
            </a:r>
            <a:r>
              <a:rPr lang="en-IN" dirty="0"/>
              <a:t> – Configuration management tools (some with </a:t>
            </a:r>
            <a:r>
              <a:rPr lang="en-IN" dirty="0" err="1"/>
              <a:t>IaC</a:t>
            </a:r>
            <a:r>
              <a:rPr lang="en-IN" dirty="0"/>
              <a:t> overlap).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Crossplane</a:t>
            </a:r>
            <a:r>
              <a:rPr lang="en-IN" b="1" dirty="0"/>
              <a:t>, CDK (Cloud Development Kit)</a:t>
            </a:r>
            <a:r>
              <a:rPr lang="en-IN" dirty="0"/>
              <a:t> – Advanced tools for infrastructure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1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6FF-5C1D-4711-CEF3-6E6E5EAE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IaC</a:t>
            </a:r>
            <a:r>
              <a:rPr lang="en-IN" dirty="0"/>
              <a:t> Lifecycle: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A874-FBA3-31FB-0673-2959AE75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</a:t>
            </a:r>
            <a:r>
              <a:rPr lang="en-IN" dirty="0" err="1"/>
              <a:t>IaC</a:t>
            </a:r>
            <a:r>
              <a:rPr lang="en-IN" dirty="0"/>
              <a:t>: Using tools like Terraform or CloudFormation.</a:t>
            </a:r>
          </a:p>
          <a:p>
            <a:r>
              <a:rPr lang="en-IN" dirty="0"/>
              <a:t>Plan: Preview infrastructure changes.</a:t>
            </a:r>
          </a:p>
          <a:p>
            <a:r>
              <a:rPr lang="en-IN" dirty="0"/>
              <a:t>Apply/Provision: Deploy infrastructure.</a:t>
            </a:r>
          </a:p>
          <a:p>
            <a:r>
              <a:rPr lang="en-IN" dirty="0"/>
              <a:t>Monitor: Track changes via drift detection.</a:t>
            </a:r>
          </a:p>
          <a:p>
            <a:r>
              <a:rPr lang="en-IN" dirty="0"/>
              <a:t>Destroy: Tear down infrastructure when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97336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559F-B1DE-4B42-80E2-9585D680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GitOps</a:t>
            </a:r>
            <a:r>
              <a:rPr lang="en-IN" dirty="0"/>
              <a:t> – Principles &amp;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2D4A-EEE8-823A-FD40-64BD2FBF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is a DevOps methodology where </a:t>
            </a:r>
            <a:r>
              <a:rPr lang="en-US" b="1" dirty="0"/>
              <a:t>Git is the single source of truth</a:t>
            </a:r>
            <a:r>
              <a:rPr lang="en-US" dirty="0"/>
              <a:t> for both application and infrastructure deployments. It enables </a:t>
            </a:r>
            <a:r>
              <a:rPr lang="en-US" b="1" dirty="0"/>
              <a:t>automated provisioning, reconciliation, and rollback</a:t>
            </a:r>
            <a:r>
              <a:rPr lang="en-US" dirty="0"/>
              <a:t> via Git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444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F61B-A91F-945E-42F8-DA4325F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Principles of </a:t>
            </a:r>
            <a:r>
              <a:rPr lang="en-IN" dirty="0" err="1"/>
              <a:t>GitOps</a:t>
            </a:r>
            <a:r>
              <a:rPr lang="en-IN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762AFE-5015-DA5F-3559-2AFD54C40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11785"/>
              </p:ext>
            </p:extLst>
          </p:nvPr>
        </p:nvGraphicFramePr>
        <p:xfrm>
          <a:off x="1451579" y="1992571"/>
          <a:ext cx="9603276" cy="3837961"/>
        </p:xfrm>
        <a:graphic>
          <a:graphicData uri="http://schemas.openxmlformats.org/drawingml/2006/table">
            <a:tbl>
              <a:tblPr/>
              <a:tblGrid>
                <a:gridCol w="4801638">
                  <a:extLst>
                    <a:ext uri="{9D8B030D-6E8A-4147-A177-3AD203B41FA5}">
                      <a16:colId xmlns:a16="http://schemas.microsoft.com/office/drawing/2014/main" val="743033849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1829019709"/>
                    </a:ext>
                  </a:extLst>
                </a:gridCol>
              </a:tblGrid>
              <a:tr h="333217">
                <a:tc>
                  <a:txBody>
                    <a:bodyPr/>
                    <a:lstStyle/>
                    <a:p>
                      <a:r>
                        <a:rPr lang="en-IN" sz="1500" dirty="0"/>
                        <a:t>Principle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Description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01396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IN" sz="1500" b="1" dirty="0"/>
                        <a:t>Declarative Descriptions</a:t>
                      </a:r>
                      <a:endParaRPr lang="en-IN" sz="1500" dirty="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Entire system is described declaratively (e.g., Kubernetes manifests).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368296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US" sz="1500" b="1"/>
                        <a:t>Git as the Source of Truth</a:t>
                      </a:r>
                      <a:endParaRPr lang="en-US" sz="150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Git stores desired states; any change to infrastructure or app config is made via Git.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348879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IN" sz="1500" b="1"/>
                        <a:t>Automatic Reconciliation</a:t>
                      </a:r>
                      <a:endParaRPr lang="en-IN" sz="150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 agent automatically ensures the actual state matches the Git-defined state.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8225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IN" sz="1500" b="1"/>
                        <a:t>Pull-Based Deployments</a:t>
                      </a:r>
                      <a:endParaRPr lang="en-IN" sz="150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Agents pull changes from Git rather than pushing changes manually.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621039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IN" sz="1500" b="1"/>
                        <a:t>Auditable and Secure</a:t>
                      </a:r>
                      <a:endParaRPr lang="en-IN" sz="150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Every change is tracked, reviewed (via PRs), and rollback is possible.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272712"/>
                  </a:ext>
                </a:extLst>
              </a:tr>
              <a:tr h="584124">
                <a:tc>
                  <a:txBody>
                    <a:bodyPr/>
                    <a:lstStyle/>
                    <a:p>
                      <a:r>
                        <a:rPr lang="en-IN" sz="1500" b="1"/>
                        <a:t>Continuous Delivery via Git</a:t>
                      </a:r>
                      <a:endParaRPr lang="en-IN" sz="1500"/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GitOps</a:t>
                      </a:r>
                      <a:r>
                        <a:rPr lang="en-US" sz="1500" dirty="0"/>
                        <a:t> automates deployment when code is merged into Git.</a:t>
                      </a:r>
                    </a:p>
                  </a:txBody>
                  <a:tcPr marL="74992" marR="74992" marT="37496" marB="374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32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72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E3CF-B277-0745-09C2-361FDF74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GitOps</a:t>
            </a:r>
            <a:r>
              <a:rPr lang="en-IN" dirty="0"/>
              <a:t>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B4AA-3B3F-68FE-7DCB-07B954A7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submits a Pull Request (PR) to change infrastructure/application code in Git.</a:t>
            </a:r>
          </a:p>
          <a:p>
            <a:r>
              <a:rPr lang="en-US" dirty="0"/>
              <a:t>CI pipeline runs tests and validations.</a:t>
            </a:r>
          </a:p>
          <a:p>
            <a:r>
              <a:rPr lang="en-US" dirty="0"/>
              <a:t>If approved, the change is merged into the main branch.</a:t>
            </a:r>
          </a:p>
          <a:p>
            <a:r>
              <a:rPr lang="en-US" dirty="0"/>
              <a:t>A </a:t>
            </a:r>
            <a:r>
              <a:rPr lang="en-US" dirty="0" err="1"/>
              <a:t>GitOps</a:t>
            </a:r>
            <a:r>
              <a:rPr lang="en-US" dirty="0"/>
              <a:t> agent (e.g., </a:t>
            </a:r>
            <a:r>
              <a:rPr lang="en-US" dirty="0" err="1"/>
              <a:t>ArgoCD</a:t>
            </a:r>
            <a:r>
              <a:rPr lang="en-US" dirty="0"/>
              <a:t>, Flux) continuously watches the repo.</a:t>
            </a:r>
          </a:p>
          <a:p>
            <a:r>
              <a:rPr lang="en-US" dirty="0"/>
              <a:t>The agent applies the new state to the cluster/environment.</a:t>
            </a:r>
          </a:p>
          <a:p>
            <a:r>
              <a:rPr lang="en-US" dirty="0"/>
              <a:t>If drift occurs (manual changes outside Git), the agent can revert or alert.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48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C48A-9011-5976-B7D8-27695795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</a:t>
            </a:r>
            <a:r>
              <a:rPr lang="en-IN" dirty="0" err="1"/>
              <a:t>GitOps</a:t>
            </a:r>
            <a:r>
              <a:rPr lang="en-IN" dirty="0"/>
              <a:t> Tools: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95BA-A59A-D9E1-F6AA-95B921D8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Argo CD – Declarative </a:t>
            </a:r>
            <a:r>
              <a:rPr lang="en-IN" dirty="0" err="1"/>
              <a:t>GitOps</a:t>
            </a:r>
            <a:r>
              <a:rPr lang="en-IN" dirty="0"/>
              <a:t> CD tool for Kubernetes.</a:t>
            </a:r>
          </a:p>
          <a:p>
            <a:r>
              <a:rPr lang="en-IN" dirty="0" err="1"/>
              <a:t>FluxCD</a:t>
            </a:r>
            <a:r>
              <a:rPr lang="en-IN" dirty="0"/>
              <a:t> – Lightweight </a:t>
            </a:r>
            <a:r>
              <a:rPr lang="en-IN" dirty="0" err="1"/>
              <a:t>GitOps</a:t>
            </a:r>
            <a:r>
              <a:rPr lang="en-IN" dirty="0"/>
              <a:t> operator for Kubernetes.</a:t>
            </a:r>
          </a:p>
          <a:p>
            <a:r>
              <a:rPr lang="en-IN" dirty="0"/>
              <a:t>Jenkins X – CI/CD solution supporting </a:t>
            </a:r>
            <a:r>
              <a:rPr lang="en-IN" dirty="0" err="1"/>
              <a:t>GitOps</a:t>
            </a:r>
            <a:r>
              <a:rPr lang="en-IN" dirty="0"/>
              <a:t>.</a:t>
            </a:r>
          </a:p>
          <a:p>
            <a:r>
              <a:rPr lang="en-IN" dirty="0"/>
              <a:t>Spinnaker (with </a:t>
            </a:r>
            <a:r>
              <a:rPr lang="en-IN" dirty="0" err="1"/>
              <a:t>GitOps</a:t>
            </a:r>
            <a:r>
              <a:rPr lang="en-IN" dirty="0"/>
              <a:t> patterns) – CD tool with </a:t>
            </a:r>
            <a:r>
              <a:rPr lang="en-IN" dirty="0" err="1"/>
              <a:t>GitOps</a:t>
            </a:r>
            <a:r>
              <a:rPr lang="en-IN" dirty="0"/>
              <a:t> integrations.</a:t>
            </a:r>
          </a:p>
        </p:txBody>
      </p:sp>
    </p:spTree>
    <p:extLst>
      <p:ext uri="{BB962C8B-B14F-4D97-AF65-F5344CB8AC3E}">
        <p14:creationId xmlns:p14="http://schemas.microsoft.com/office/powerpoint/2010/main" val="10537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D580-2A42-D948-9DCD-3ECC9106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vs </a:t>
            </a:r>
            <a:r>
              <a:rPr lang="en-US" dirty="0" err="1"/>
              <a:t>GitOps</a:t>
            </a:r>
            <a:r>
              <a:rPr lang="en-US" dirty="0"/>
              <a:t> (at a glance):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11CD0-D332-D0B4-D821-6CCA1AA43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600224"/>
              </p:ext>
            </p:extLst>
          </p:nvPr>
        </p:nvGraphicFramePr>
        <p:xfrm>
          <a:off x="1451579" y="2143432"/>
          <a:ext cx="9603276" cy="3765753"/>
        </p:xfrm>
        <a:graphic>
          <a:graphicData uri="http://schemas.openxmlformats.org/drawingml/2006/table">
            <a:tbl>
              <a:tblPr/>
              <a:tblGrid>
                <a:gridCol w="3201092">
                  <a:extLst>
                    <a:ext uri="{9D8B030D-6E8A-4147-A177-3AD203B41FA5}">
                      <a16:colId xmlns:a16="http://schemas.microsoft.com/office/drawing/2014/main" val="1496109498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2552898222"/>
                    </a:ext>
                  </a:extLst>
                </a:gridCol>
                <a:gridCol w="3201092">
                  <a:extLst>
                    <a:ext uri="{9D8B030D-6E8A-4147-A177-3AD203B41FA5}">
                      <a16:colId xmlns:a16="http://schemas.microsoft.com/office/drawing/2014/main" val="2529990707"/>
                    </a:ext>
                  </a:extLst>
                </a:gridCol>
              </a:tblGrid>
              <a:tr h="579347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GitOps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67223"/>
                  </a:ext>
                </a:extLst>
              </a:tr>
              <a:tr h="1013856">
                <a:tc>
                  <a:txBody>
                    <a:bodyPr/>
                    <a:lstStyle/>
                    <a:p>
                      <a:r>
                        <a:rPr lang="en-IN"/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Provisioning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delivery of both infra &amp;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525561"/>
                  </a:ext>
                </a:extLst>
              </a:tr>
              <a:tr h="579347">
                <a:tc>
                  <a:txBody>
                    <a:bodyPr/>
                    <a:lstStyle/>
                    <a:p>
                      <a:r>
                        <a:rPr lang="en-IN"/>
                        <a:t>Source of Truth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IaC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Git Repository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50702"/>
                  </a:ext>
                </a:extLst>
              </a:tr>
              <a:tr h="1013856">
                <a:tc>
                  <a:txBody>
                    <a:bodyPr/>
                    <a:lstStyle/>
                    <a:p>
                      <a:r>
                        <a:rPr lang="en-IN"/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Manual or CI/CD Push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Automated Reconciliation (Pull-based)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09146"/>
                  </a:ext>
                </a:extLst>
              </a:tr>
              <a:tr h="579347">
                <a:tc>
                  <a:txBody>
                    <a:bodyPr/>
                    <a:lstStyle/>
                    <a:p>
                      <a:r>
                        <a:rPr lang="en-IN"/>
                        <a:t>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Terraform, CloudFormation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ArgoCD</a:t>
                      </a:r>
                      <a:r>
                        <a:rPr lang="en-IN" dirty="0"/>
                        <a:t>, Flux, Jenkins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6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FD6-3F5E-FA6F-B6C7-3531CAB4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Birth of DevOps (2007–2009)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023D-1E2A-E385-AB35-7243F1D0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244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2007: The Frustration Grows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and sysadmins began to voice dissatisfaction with traditional silos.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rise of </a:t>
            </a:r>
            <a:r>
              <a:rPr lang="en-US" b="1" dirty="0"/>
              <a:t>Agile</a:t>
            </a:r>
            <a:r>
              <a:rPr lang="en-US" dirty="0"/>
              <a:t> highlighted speed, but operations remained slow and manual.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2008: Velocity Conference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John </a:t>
            </a:r>
            <a:r>
              <a:rPr lang="en-US" b="1" dirty="0" err="1"/>
              <a:t>Allspaw</a:t>
            </a:r>
            <a:r>
              <a:rPr lang="en-US" b="1" dirty="0"/>
              <a:t> (Flickr CTO)</a:t>
            </a:r>
            <a:r>
              <a:rPr lang="en-US" dirty="0"/>
              <a:t> and </a:t>
            </a:r>
            <a:r>
              <a:rPr lang="en-US" b="1" dirty="0"/>
              <a:t>Paul Hammond</a:t>
            </a:r>
            <a:r>
              <a:rPr lang="en-US" dirty="0"/>
              <a:t> presented:</a:t>
            </a:r>
            <a:br>
              <a:rPr lang="en-US" dirty="0"/>
            </a:br>
            <a:r>
              <a:rPr lang="en-US" b="1" dirty="0"/>
              <a:t>“10+ Deploys per Day: Dev and Ops Cooperation at Flickr”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takeaway: close collaboration between Dev and Ops can enable </a:t>
            </a:r>
            <a:r>
              <a:rPr lang="en-US" b="1" dirty="0"/>
              <a:t>rapid, stable deployments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2009: DevOps is 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Patrick Debois</a:t>
            </a:r>
            <a:r>
              <a:rPr lang="en-US" dirty="0"/>
              <a:t>, a Belgian consultant, coined the term </a:t>
            </a:r>
            <a:r>
              <a:rPr lang="en-US" b="1" dirty="0"/>
              <a:t>DevOps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Organized the </a:t>
            </a:r>
            <a:r>
              <a:rPr lang="en-US" b="1" dirty="0"/>
              <a:t>first DevOps Days</a:t>
            </a:r>
            <a:r>
              <a:rPr lang="en-US" dirty="0"/>
              <a:t> event in Ghent, Belgium.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movement spread rapidly through open-source communities, conferences, and social media.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7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A364-B123-5B73-AF47-D0D81B9A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861D-9E9A-DCAC-3032-24BFED4D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9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5CB6-E44F-0456-A67B-E5398F3B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Adoption &amp; Tooling Boom (2010–2015)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CA96-A7A8-7090-FCA7-5442B805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Cultural Shift: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DevOps became a philosophy, not a specific set of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Focus on </a:t>
            </a:r>
            <a:r>
              <a:rPr lang="en-IN" b="1" dirty="0"/>
              <a:t>automation, collaboration, monitoring, CI/CD</a:t>
            </a:r>
            <a:r>
              <a:rPr lang="en-IN" dirty="0"/>
              <a:t>, and </a:t>
            </a:r>
            <a:r>
              <a:rPr lang="en-IN" b="1" dirty="0"/>
              <a:t>infrastructure as code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Key Tool Introductions: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CI/CD tools</a:t>
            </a:r>
            <a:r>
              <a:rPr lang="en-IN" dirty="0"/>
              <a:t>: Jenkins, Travis 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Configuration management</a:t>
            </a:r>
            <a:r>
              <a:rPr lang="en-IN" dirty="0"/>
              <a:t>: Puppet, Chef, Ansible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Version control</a:t>
            </a:r>
            <a:r>
              <a:rPr lang="en-IN" dirty="0"/>
              <a:t>: Git, GitHub, 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Containerization</a:t>
            </a:r>
            <a:r>
              <a:rPr lang="en-IN" dirty="0"/>
              <a:t>: Docker (2013), Kubernetes (2014)</a:t>
            </a:r>
          </a:p>
          <a:p>
            <a:pPr>
              <a:buNone/>
            </a:pPr>
            <a:r>
              <a:rPr lang="en-IN" b="1" dirty="0"/>
              <a:t>DevOps Days Expanded: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DevOps Days events held globally, solidifying a strong international community.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4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56D-6D20-5204-2361-B4AA52ED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DevOps Era (2016–Present)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68D6-A8D9-F890-A865-3CE426B3C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Enterprise Adoption: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DevOps became mainstream in large organizations and regulated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Rise of </a:t>
            </a:r>
            <a:r>
              <a:rPr lang="en-US" b="1" dirty="0"/>
              <a:t>Site Reliability Engineering (SRE)</a:t>
            </a:r>
            <a:r>
              <a:rPr lang="en-US" dirty="0"/>
              <a:t> from Google influencing DevOps.</a:t>
            </a:r>
          </a:p>
          <a:p>
            <a:pPr>
              <a:buNone/>
            </a:pPr>
            <a:r>
              <a:rPr lang="en-US" b="1" dirty="0"/>
              <a:t>Integration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platforms</a:t>
            </a:r>
            <a:r>
              <a:rPr lang="en-US" dirty="0"/>
              <a:t>: AWS, Azure, GCP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Microservices &amp; Kubernetes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(</a:t>
            </a:r>
            <a:r>
              <a:rPr lang="en-US" b="1" dirty="0" err="1"/>
              <a:t>DevSecOps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Observability &amp; AIOps</a:t>
            </a:r>
            <a:endParaRPr lang="en-US" dirty="0"/>
          </a:p>
          <a:p>
            <a:pPr>
              <a:buNone/>
            </a:pPr>
            <a:r>
              <a:rPr lang="en-US" b="1" dirty="0"/>
              <a:t>Key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GitOps</a:t>
            </a:r>
            <a:r>
              <a:rPr lang="en-US" dirty="0"/>
              <a:t>: Git as the single source of truth for infrastructure and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FinOps, </a:t>
            </a:r>
            <a:r>
              <a:rPr lang="en-US" b="1" dirty="0" err="1"/>
              <a:t>MLOps</a:t>
            </a:r>
            <a:r>
              <a:rPr lang="en-US" b="1" dirty="0"/>
              <a:t>, AIOps</a:t>
            </a:r>
            <a:r>
              <a:rPr lang="en-US" dirty="0"/>
              <a:t>: Specialized adaptations of DevOps principles.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3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D4B4-8F4D-98F0-0B24-36D66C6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DevOps Evolution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0A71FA-4E9F-4C6F-A099-7CD3107E0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60642"/>
              </p:ext>
            </p:extLst>
          </p:nvPr>
        </p:nvGraphicFramePr>
        <p:xfrm>
          <a:off x="1450976" y="2237591"/>
          <a:ext cx="9603276" cy="3501257"/>
        </p:xfrm>
        <a:graphic>
          <a:graphicData uri="http://schemas.openxmlformats.org/drawingml/2006/table">
            <a:tbl>
              <a:tblPr/>
              <a:tblGrid>
                <a:gridCol w="4801638">
                  <a:extLst>
                    <a:ext uri="{9D8B030D-6E8A-4147-A177-3AD203B41FA5}">
                      <a16:colId xmlns:a16="http://schemas.microsoft.com/office/drawing/2014/main" val="835663056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3303273384"/>
                    </a:ext>
                  </a:extLst>
                </a:gridCol>
              </a:tblGrid>
              <a:tr h="538655">
                <a:tc>
                  <a:txBody>
                    <a:bodyPr/>
                    <a:lstStyle/>
                    <a:p>
                      <a:r>
                        <a:rPr lang="en-IN" sz="1800"/>
                        <a:t>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Key Milestones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539201"/>
                  </a:ext>
                </a:extLst>
              </a:tr>
              <a:tr h="538655">
                <a:tc>
                  <a:txBody>
                    <a:bodyPr/>
                    <a:lstStyle/>
                    <a:p>
                      <a:r>
                        <a:rPr lang="en-IN" sz="1800" dirty="0"/>
                        <a:t>Pre-2007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Waterfall, siloed Dev and Ops, manual processes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91321"/>
                  </a:ext>
                </a:extLst>
              </a:tr>
              <a:tr h="942646">
                <a:tc>
                  <a:txBody>
                    <a:bodyPr/>
                    <a:lstStyle/>
                    <a:p>
                      <a:r>
                        <a:rPr lang="en-IN" sz="1800"/>
                        <a:t>2007–2009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DevOps movement begins (Velocity conference, DevOpsDays)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525025"/>
                  </a:ext>
                </a:extLst>
              </a:tr>
              <a:tr h="538655">
                <a:tc>
                  <a:txBody>
                    <a:bodyPr/>
                    <a:lstStyle/>
                    <a:p>
                      <a:r>
                        <a:rPr lang="en-IN" sz="1800"/>
                        <a:t>2010–2015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Global adoption, rise of automation tools, 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81087"/>
                  </a:ext>
                </a:extLst>
              </a:tr>
              <a:tr h="942646">
                <a:tc>
                  <a:txBody>
                    <a:bodyPr/>
                    <a:lstStyle/>
                    <a:p>
                      <a:r>
                        <a:rPr lang="en-IN" sz="1800"/>
                        <a:t>2016–Present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Cloud-native DevOps, </a:t>
                      </a:r>
                      <a:r>
                        <a:rPr lang="en-IN" sz="1800" dirty="0" err="1"/>
                        <a:t>GitOps</a:t>
                      </a:r>
                      <a:r>
                        <a:rPr lang="en-IN" sz="1800" dirty="0"/>
                        <a:t>, </a:t>
                      </a:r>
                      <a:r>
                        <a:rPr lang="en-IN" sz="1800" dirty="0" err="1"/>
                        <a:t>DevSecOps</a:t>
                      </a:r>
                      <a:r>
                        <a:rPr lang="en-IN" sz="1800" dirty="0"/>
                        <a:t>, SRE, enterprise scale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44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20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C4D-E031-4412-479B-21B916AA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Principles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20C7-B23F-69BB-29A4-42E1E46C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Principles of DevOps</a:t>
            </a:r>
            <a:r>
              <a:rPr lang="en-US" dirty="0"/>
              <a:t> are foundational guidelines that help organizations implement a collaborative culture between development and operations teams, leading to faster software delivery, improved quality, and better customer satisfaction. Below is a </a:t>
            </a:r>
            <a:r>
              <a:rPr lang="en-US" b="1" dirty="0"/>
              <a:t>detailed explanation</a:t>
            </a:r>
            <a:r>
              <a:rPr lang="en-US" dirty="0"/>
              <a:t> of the core DevOps principles: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06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B138-7081-DB96-5664-812E8D77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Culture of Collaboration and Shared Responsibility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9388-938E-2FA0-A6BE-4BFC84DF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Description:</a:t>
            </a:r>
          </a:p>
          <a:p>
            <a:pPr>
              <a:buNone/>
            </a:pPr>
            <a:r>
              <a:rPr lang="en-US" dirty="0"/>
              <a:t>DevOps emphasizes breaking down silos between Development, QA, Operations, and Security teams to foster </a:t>
            </a:r>
            <a:r>
              <a:rPr lang="en-US" b="1" dirty="0"/>
              <a:t>cross-functional collaboration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understand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Operations teams understand the software lifecycle.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Everyone shares responsibility for delivery and uptime.</a:t>
            </a:r>
          </a:p>
          <a:p>
            <a:pPr>
              <a:buNone/>
            </a:pPr>
            <a:r>
              <a:rPr lang="en-US" b="1" dirty="0"/>
              <a:t>Key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Blameless postmortems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goals and KPIs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732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2145</Words>
  <Application>Microsoft Office PowerPoint</Application>
  <PresentationFormat>Widescreen</PresentationFormat>
  <Paragraphs>334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DevOps Foundations</vt:lpstr>
      <vt:lpstr>History and Origin of DevOps</vt:lpstr>
      <vt:lpstr>Pre-DevOps Era (Before 2007)</vt:lpstr>
      <vt:lpstr>The Birth of DevOps (2007–2009)</vt:lpstr>
      <vt:lpstr>Global Adoption &amp; Tooling Boom (2010–2015)</vt:lpstr>
      <vt:lpstr>Modern DevOps Era (2016–Present)</vt:lpstr>
      <vt:lpstr>Summary of DevOps Evolution</vt:lpstr>
      <vt:lpstr>Principles of DevOps</vt:lpstr>
      <vt:lpstr>1. Culture of Collaboration and Shared Responsibility</vt:lpstr>
      <vt:lpstr>2. Automation of the Software Development Lifecycle</vt:lpstr>
      <vt:lpstr>3. Continuous Improvement and Feedback</vt:lpstr>
      <vt:lpstr>4. Continuous Integration and Continuous Delivery (CI/CD)</vt:lpstr>
      <vt:lpstr>5. Monitoring and Observability</vt:lpstr>
      <vt:lpstr>6. Security as a Shared Responsibility (DevSecOps)</vt:lpstr>
      <vt:lpstr>7. Lean Thinking and Elimination of Waste</vt:lpstr>
      <vt:lpstr>8. Infrastructure as Code (IaC)</vt:lpstr>
      <vt:lpstr>9. Version Control Everything</vt:lpstr>
      <vt:lpstr>10. Resilience and Recovery-Oriented Engineering</vt:lpstr>
      <vt:lpstr>DevOps lifecycle overview</vt:lpstr>
      <vt:lpstr>1. Plan</vt:lpstr>
      <vt:lpstr>2. Develop</vt:lpstr>
      <vt:lpstr>3. Build &amp; Integrate (CI)</vt:lpstr>
      <vt:lpstr>4. Test (Automated &amp; Manual)</vt:lpstr>
      <vt:lpstr>5. Release (CD)</vt:lpstr>
      <vt:lpstr>6. Deploy</vt:lpstr>
      <vt:lpstr>7. Operate</vt:lpstr>
      <vt:lpstr>8. Monitor &amp; Observe</vt:lpstr>
      <vt:lpstr>9. Feedback &amp; Improve</vt:lpstr>
      <vt:lpstr>PowerPoint Presentation</vt:lpstr>
      <vt:lpstr>GitOps and Infrastructure as Code (IaC) principles detailed</vt:lpstr>
      <vt:lpstr>Infrastructure as Code (IaC) – Principles &amp; Details</vt:lpstr>
      <vt:lpstr>Core Principles of IaC:</vt:lpstr>
      <vt:lpstr>Popular IaC Tools: </vt:lpstr>
      <vt:lpstr>IaC Lifecycle:</vt:lpstr>
      <vt:lpstr>GitOps – Principles &amp; Details</vt:lpstr>
      <vt:lpstr>Core Principles of GitOps:</vt:lpstr>
      <vt:lpstr>How GitOps Works:</vt:lpstr>
      <vt:lpstr>Popular GitOps Tools: </vt:lpstr>
      <vt:lpstr>IaC vs GitOps (at a glance):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Arora</dc:creator>
  <cp:lastModifiedBy>Vivek Arora</cp:lastModifiedBy>
  <cp:revision>16</cp:revision>
  <dcterms:created xsi:type="dcterms:W3CDTF">2025-05-13T11:43:29Z</dcterms:created>
  <dcterms:modified xsi:type="dcterms:W3CDTF">2025-05-13T12:34:40Z</dcterms:modified>
</cp:coreProperties>
</file>