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80" r:id="rId5"/>
    <p:sldId id="261" r:id="rId6"/>
    <p:sldId id="257" r:id="rId7"/>
    <p:sldId id="262" r:id="rId8"/>
    <p:sldId id="264" r:id="rId9"/>
    <p:sldId id="284" r:id="rId10"/>
    <p:sldId id="285" r:id="rId11"/>
    <p:sldId id="286" r:id="rId12"/>
    <p:sldId id="287" r:id="rId13"/>
    <p:sldId id="265" r:id="rId14"/>
    <p:sldId id="288" r:id="rId15"/>
    <p:sldId id="266" r:id="rId16"/>
    <p:sldId id="267" r:id="rId17"/>
    <p:sldId id="268" r:id="rId18"/>
    <p:sldId id="269" r:id="rId19"/>
    <p:sldId id="283" r:id="rId20"/>
    <p:sldId id="271" r:id="rId21"/>
    <p:sldId id="27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420" y="60"/>
      </p:cViewPr>
      <p:guideLst/>
    </p:cSldViewPr>
  </p:slideViewPr>
  <p:notesTextViewPr>
    <p:cViewPr>
      <p:scale>
        <a:sx n="1" d="1"/>
        <a:sy n="1" d="1"/>
      </p:scale>
      <p:origin x="0" y="0"/>
    </p:cViewPr>
  </p:notesTextViewPr>
  <p:sorterViewPr>
    <p:cViewPr>
      <p:scale>
        <a:sx n="100" d="100"/>
        <a:sy n="100" d="100"/>
      </p:scale>
      <p:origin x="0" y="-2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FBAFA-E78D-4658-B5CA-DAC2D8B5A133}" type="datetimeFigureOut">
              <a:rPr lang="en-US" smtClean="0"/>
              <a:t>12-Nov-18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5DD19-1B56-4B55-B658-1FAF8077E931}" type="slidenum">
              <a:rPr lang="en-US" smtClean="0"/>
              <a:t>‹#›</a:t>
            </a:fld>
            <a:endParaRPr lang="en-US"/>
          </a:p>
        </p:txBody>
      </p:sp>
    </p:spTree>
    <p:extLst>
      <p:ext uri="{BB962C8B-B14F-4D97-AF65-F5344CB8AC3E}">
        <p14:creationId xmlns:p14="http://schemas.microsoft.com/office/powerpoint/2010/main" val="31975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Z" dirty="0"/>
          </a:p>
        </p:txBody>
      </p:sp>
      <p:sp>
        <p:nvSpPr>
          <p:cNvPr id="4" name="Slide Number Placeholder 3"/>
          <p:cNvSpPr>
            <a:spLocks noGrp="1"/>
          </p:cNvSpPr>
          <p:nvPr>
            <p:ph type="sldNum" sz="quarter" idx="10"/>
          </p:nvPr>
        </p:nvSpPr>
        <p:spPr/>
        <p:txBody>
          <a:bodyPr/>
          <a:lstStyle/>
          <a:p>
            <a:fld id="{5298820D-8E20-4361-AF36-D5B73BF2DB86}" type="slidenum">
              <a:rPr lang="en-BZ" smtClean="0"/>
              <a:t>1</a:t>
            </a:fld>
            <a:endParaRPr lang="en-BZ"/>
          </a:p>
        </p:txBody>
      </p:sp>
    </p:spTree>
    <p:extLst>
      <p:ext uri="{BB962C8B-B14F-4D97-AF65-F5344CB8AC3E}">
        <p14:creationId xmlns:p14="http://schemas.microsoft.com/office/powerpoint/2010/main" val="314278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4A2818-B33F-8440-9686-E052F910AD6A}"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151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90645-A3F5-6B49-978D-C30FDB45DCB6}"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625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F89503-0257-5341-83EF-3EF9EE5785AA}"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2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5366F-C589-B049-B9E4-9E1BF194C1BA}"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378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F8308-83AF-5B41-A558-187FC3FDC6E6}"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035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B0184A-DC71-3F46-B61C-6ED66A9AB174}" type="datetime1">
              <a:rPr lang="en-AU" smtClean="0">
                <a:solidFill>
                  <a:prstClr val="black">
                    <a:tint val="75000"/>
                  </a:prstClr>
                </a:solidFill>
              </a:rPr>
              <a:pPr/>
              <a:t>12/11/2018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7" name="Slide Number Placeholder 6"/>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84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D02E2-811F-F54B-BAD1-67603342ADA9}" type="datetime1">
              <a:rPr lang="en-AU" smtClean="0">
                <a:solidFill>
                  <a:prstClr val="black">
                    <a:tint val="75000"/>
                  </a:prstClr>
                </a:solidFill>
              </a:rPr>
              <a:pPr/>
              <a:t>12/11/2018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9" name="Slide Number Placeholder 8"/>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472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8FF80D-10FD-E341-B3E4-AAA32F29BFF1}" type="datetime1">
              <a:rPr lang="en-AU" smtClean="0">
                <a:solidFill>
                  <a:prstClr val="black">
                    <a:tint val="75000"/>
                  </a:prstClr>
                </a:solidFill>
              </a:rPr>
              <a:pPr/>
              <a:t>12/11/2018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5" name="Slide Number Placeholder 4"/>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907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7B486-72C6-6A4C-A760-CAA401369945}" type="datetime1">
              <a:rPr lang="en-AU" smtClean="0">
                <a:solidFill>
                  <a:prstClr val="black">
                    <a:tint val="75000"/>
                  </a:prstClr>
                </a:solidFill>
              </a:rPr>
              <a:pPr/>
              <a:t>12/11/2018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4" name="Slide Number Placeholder 3"/>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582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33D46-F8DC-5349-9BFF-3527CEB155D0}" type="datetime1">
              <a:rPr lang="en-AU" smtClean="0">
                <a:solidFill>
                  <a:prstClr val="black">
                    <a:tint val="75000"/>
                  </a:prstClr>
                </a:solidFill>
              </a:rPr>
              <a:pPr/>
              <a:t>12/11/2018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7" name="Slide Number Placeholder 6"/>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50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0E0E5-E0EB-1745-9B71-1D8D767B55E1}" type="datetime1">
              <a:rPr lang="en-AU" smtClean="0">
                <a:solidFill>
                  <a:prstClr val="black">
                    <a:tint val="75000"/>
                  </a:prstClr>
                </a:solidFill>
              </a:rPr>
              <a:pPr/>
              <a:t>12/11/2018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Copyright © 2015 Accenture. All rights reserved.</a:t>
            </a:r>
          </a:p>
        </p:txBody>
      </p:sp>
      <p:sp>
        <p:nvSpPr>
          <p:cNvPr id="7" name="Slide Number Placeholder 6"/>
          <p:cNvSpPr>
            <a:spLocks noGrp="1"/>
          </p:cNvSpPr>
          <p:nvPr>
            <p:ph type="sldNum" sz="quarter" idx="12"/>
          </p:nvPr>
        </p:nvSpPr>
        <p:spPr/>
        <p:txBody>
          <a:body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760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E2F27-3C3C-9445-B121-E32DA2E92EDE}" type="datetime1">
              <a:rPr lang="en-AU" smtClean="0">
                <a:solidFill>
                  <a:prstClr val="black">
                    <a:tint val="75000"/>
                  </a:prstClr>
                </a:solidFill>
              </a:rPr>
              <a:pPr/>
              <a:t>12/11/2018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Copyright © 2015 Accenture. All rights reserved.</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BCE69-5C67-40A8-A3C2-A372DCDF2A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693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docs.splunk.com/Documentation/Splunk/latest/Capacity/Referencehardwar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plunk.com/en_us/download/splunk-enterprise.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plunk.com/en_us/download/splunk-enterprise.htm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ver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5334000"/>
          </a:xfrm>
          <a:prstGeom prst="rect">
            <a:avLst/>
          </a:prstGeom>
        </p:spPr>
      </p:pic>
      <p:sp>
        <p:nvSpPr>
          <p:cNvPr id="6" name="Rectangle 5"/>
          <p:cNvSpPr/>
          <p:nvPr/>
        </p:nvSpPr>
        <p:spPr>
          <a:xfrm>
            <a:off x="1524000" y="1143000"/>
            <a:ext cx="9144000" cy="12954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2" name="TextBox 11"/>
          <p:cNvSpPr txBox="1">
            <a:spLocks noChangeArrowheads="1"/>
          </p:cNvSpPr>
          <p:nvPr/>
        </p:nvSpPr>
        <p:spPr bwMode="auto">
          <a:xfrm>
            <a:off x="1981200" y="1463614"/>
            <a:ext cx="8305800" cy="654172"/>
          </a:xfrm>
          <a:prstGeom prst="rect">
            <a:avLst/>
          </a:prstGeom>
          <a:noFill/>
          <a:ln w="9525">
            <a:noFill/>
            <a:miter lim="800000"/>
            <a:headEnd/>
            <a:tailEnd/>
          </a:ln>
        </p:spPr>
        <p:txBody>
          <a:bodyPr wrap="square" lIns="83332" tIns="41665" rIns="83332" bIns="41665" anchor="ctr">
            <a:spAutoFit/>
          </a:bodyPr>
          <a:lstStyle/>
          <a:p>
            <a:pPr>
              <a:lnSpc>
                <a:spcPct val="125000"/>
              </a:lnSpc>
            </a:pPr>
            <a:r>
              <a:rPr lang="en-US" sz="3200" b="1" dirty="0">
                <a:solidFill>
                  <a:schemeClr val="tx1">
                    <a:lumMod val="75000"/>
                    <a:lumOff val="25000"/>
                  </a:schemeClr>
                </a:solidFill>
                <a:latin typeface="+mj-lt"/>
              </a:rPr>
              <a:t>Splunk Module - 1</a:t>
            </a:r>
          </a:p>
        </p:txBody>
      </p:sp>
    </p:spTree>
    <p:extLst>
      <p:ext uri="{BB962C8B-B14F-4D97-AF65-F5344CB8AC3E}">
        <p14:creationId xmlns:p14="http://schemas.microsoft.com/office/powerpoint/2010/main" val="409841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187007"/>
            <a:ext cx="4533900" cy="56402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Splunk System Requirements</a:t>
            </a:r>
            <a:endParaRPr lang="en-US" sz="2800" dirty="0">
              <a:solidFill>
                <a:srgbClr val="1B80B3"/>
              </a:solidFill>
              <a:latin typeface="+mj-lt"/>
            </a:endParaRPr>
          </a:p>
        </p:txBody>
      </p:sp>
      <p:pic>
        <p:nvPicPr>
          <p:cNvPr id="13" name="Picture 12"/>
          <p:cNvPicPr/>
          <p:nvPr/>
        </p:nvPicPr>
        <p:blipFill>
          <a:blip r:embed="rId2"/>
          <a:stretch>
            <a:fillRect/>
          </a:stretch>
        </p:blipFill>
        <p:spPr>
          <a:xfrm>
            <a:off x="2072119" y="1141221"/>
            <a:ext cx="7061489" cy="2489098"/>
          </a:xfrm>
          <a:prstGeom prst="rect">
            <a:avLst/>
          </a:prstGeom>
        </p:spPr>
      </p:pic>
      <p:pic>
        <p:nvPicPr>
          <p:cNvPr id="15" name="Picture 14"/>
          <p:cNvPicPr/>
          <p:nvPr/>
        </p:nvPicPr>
        <p:blipFill>
          <a:blip r:embed="rId3"/>
          <a:stretch>
            <a:fillRect/>
          </a:stretch>
        </p:blipFill>
        <p:spPr>
          <a:xfrm>
            <a:off x="2052637" y="4039894"/>
            <a:ext cx="5191125" cy="857250"/>
          </a:xfrm>
          <a:prstGeom prst="rect">
            <a:avLst/>
          </a:prstGeom>
        </p:spPr>
      </p:pic>
      <p:sp>
        <p:nvSpPr>
          <p:cNvPr id="6" name="Rectangle 5"/>
          <p:cNvSpPr/>
          <p:nvPr/>
        </p:nvSpPr>
        <p:spPr>
          <a:xfrm>
            <a:off x="2052637" y="5071483"/>
            <a:ext cx="7871981" cy="461665"/>
          </a:xfrm>
          <a:prstGeom prst="rect">
            <a:avLst/>
          </a:prstGeom>
        </p:spPr>
        <p:txBody>
          <a:bodyPr wrap="square">
            <a:spAutoFit/>
          </a:bodyPr>
          <a:lstStyle/>
          <a:p>
            <a:pPr algn="just"/>
            <a:endParaRPr lang="en-US" sz="1200" b="1" u="sng" dirty="0">
              <a:solidFill>
                <a:srgbClr val="0000FF"/>
              </a:solidFill>
              <a:latin typeface="Calibri" panose="020F0502020204030204" pitchFamily="34" charset="0"/>
              <a:ea typeface="SimSun" panose="02010600030101010101" pitchFamily="2" charset="-122"/>
              <a:cs typeface="Times New Roman" panose="02020603050405020304" pitchFamily="18" charset="0"/>
              <a:hlinkClick r:id="rId4"/>
            </a:endParaRPr>
          </a:p>
          <a:p>
            <a:pPr algn="just"/>
            <a:r>
              <a:rPr lang="en-US" sz="1200" b="1" u="sng"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4"/>
              </a:rPr>
              <a:t>http://docs.splunk.com/Documentation/Splunk/latest/Capacity/Referencehardware</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7" name="TextBox 16"/>
          <p:cNvSpPr txBox="1"/>
          <p:nvPr/>
        </p:nvSpPr>
        <p:spPr>
          <a:xfrm>
            <a:off x="1981200" y="3758421"/>
            <a:ext cx="8312372" cy="492443"/>
          </a:xfrm>
          <a:prstGeom prst="rect">
            <a:avLst/>
          </a:prstGeom>
          <a:noFill/>
        </p:spPr>
        <p:txBody>
          <a:bodyPr wrap="square" rtlCol="0">
            <a:spAutoFit/>
          </a:bodyPr>
          <a:lstStyle/>
          <a:p>
            <a:r>
              <a:rPr lang="en-US" sz="1600" dirty="0">
                <a:cs typeface="Arial"/>
              </a:rPr>
              <a:t>Forwarder</a:t>
            </a:r>
          </a:p>
          <a:p>
            <a:endParaRPr lang="en-AU" sz="1000" dirty="0">
              <a:latin typeface="Arial"/>
              <a:ea typeface="Agfa Rotis Sans Serif" panose="00000400000000000000" pitchFamily="2" charset="0"/>
              <a:cs typeface="Arial"/>
            </a:endParaRPr>
          </a:p>
        </p:txBody>
      </p:sp>
    </p:spTree>
    <p:extLst>
      <p:ext uri="{BB962C8B-B14F-4D97-AF65-F5344CB8AC3E}">
        <p14:creationId xmlns:p14="http://schemas.microsoft.com/office/powerpoint/2010/main" val="370598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23E1692E-E6A5-4043-B96B-A41B334713F4}"/>
              </a:ext>
            </a:extLst>
          </p:cNvPr>
          <p:cNvPicPr>
            <a:picLocks noChangeAspect="1"/>
          </p:cNvPicPr>
          <p:nvPr/>
        </p:nvPicPr>
        <p:blipFill rotWithShape="1">
          <a:blip r:embed="rId2"/>
          <a:srcRect r="3557" b="1"/>
          <a:stretch/>
        </p:blipFill>
        <p:spPr>
          <a:xfrm>
            <a:off x="20" y="10"/>
            <a:ext cx="12191980" cy="6857990"/>
          </a:xfrm>
          <a:prstGeom prst="rect">
            <a:avLst/>
          </a:prstGeom>
        </p:spPr>
      </p:pic>
    </p:spTree>
    <p:extLst>
      <p:ext uri="{BB962C8B-B14F-4D97-AF65-F5344CB8AC3E}">
        <p14:creationId xmlns:p14="http://schemas.microsoft.com/office/powerpoint/2010/main" val="21503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sp>
        <p:nvSpPr>
          <p:cNvPr id="44" name="Subtitle 2"/>
          <p:cNvSpPr txBox="1">
            <a:spLocks/>
          </p:cNvSpPr>
          <p:nvPr/>
        </p:nvSpPr>
        <p:spPr>
          <a:xfrm>
            <a:off x="1981200" y="187007"/>
            <a:ext cx="5354782" cy="564023"/>
          </a:xfrm>
          <a:prstGeom prst="rect">
            <a:avLst/>
          </a:prstGeom>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Pre-Installation Splunk Enterprise</a:t>
            </a:r>
            <a:endParaRPr lang="en-US" sz="1800" dirty="0">
              <a:solidFill>
                <a:srgbClr val="1B80B3"/>
              </a:solidFill>
              <a:latin typeface="+mj-lt"/>
            </a:endParaRPr>
          </a:p>
        </p:txBody>
      </p:sp>
      <p:sp>
        <p:nvSpPr>
          <p:cNvPr id="17" name="TextBox 16"/>
          <p:cNvSpPr txBox="1"/>
          <p:nvPr/>
        </p:nvSpPr>
        <p:spPr>
          <a:xfrm>
            <a:off x="1898428" y="1066800"/>
            <a:ext cx="8312372" cy="492443"/>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Splunk ports</a:t>
            </a:r>
          </a:p>
          <a:p>
            <a:endParaRPr lang="en-AU" sz="1000" dirty="0">
              <a:latin typeface="Arial"/>
              <a:ea typeface="Agfa Rotis Sans Serif" panose="00000400000000000000" pitchFamily="2" charset="0"/>
              <a:cs typeface="Arial"/>
            </a:endParaRPr>
          </a:p>
        </p:txBody>
      </p:sp>
      <p:pic>
        <p:nvPicPr>
          <p:cNvPr id="18" name="Picture 17"/>
          <p:cNvPicPr/>
          <p:nvPr/>
        </p:nvPicPr>
        <p:blipFill>
          <a:blip r:embed="rId2"/>
          <a:stretch>
            <a:fillRect/>
          </a:stretch>
        </p:blipFill>
        <p:spPr>
          <a:xfrm>
            <a:off x="1981200" y="1481406"/>
            <a:ext cx="5095009" cy="2187258"/>
          </a:xfrm>
          <a:prstGeom prst="rect">
            <a:avLst/>
          </a:prstGeom>
        </p:spPr>
      </p:pic>
    </p:spTree>
    <p:extLst>
      <p:ext uri="{BB962C8B-B14F-4D97-AF65-F5344CB8AC3E}">
        <p14:creationId xmlns:p14="http://schemas.microsoft.com/office/powerpoint/2010/main" val="413327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187007"/>
            <a:ext cx="4565073" cy="564023"/>
          </a:xfrm>
          <a:prstGeom prst="rect">
            <a:avLst/>
          </a:prstGeom>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Installation Splunk Enterprise</a:t>
            </a:r>
            <a:endParaRPr lang="en-US" sz="1800" dirty="0">
              <a:solidFill>
                <a:srgbClr val="1B80B3"/>
              </a:solidFill>
              <a:latin typeface="+mj-lt"/>
            </a:endParaRPr>
          </a:p>
        </p:txBody>
      </p:sp>
      <p:sp>
        <p:nvSpPr>
          <p:cNvPr id="17" name="TextBox 16"/>
          <p:cNvSpPr txBox="1"/>
          <p:nvPr/>
        </p:nvSpPr>
        <p:spPr>
          <a:xfrm>
            <a:off x="1631728" y="1143314"/>
            <a:ext cx="8312372" cy="338554"/>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Download Splunk  </a:t>
            </a:r>
            <a:r>
              <a:rPr lang="en-AU" sz="1600" u="sng" dirty="0">
                <a:hlinkClick r:id="rId2"/>
              </a:rPr>
              <a:t>https://www.splunk.com/en_us/download/splunk-enterprise.html</a:t>
            </a:r>
            <a:endParaRPr lang="en-AU" sz="1600" dirty="0">
              <a:latin typeface="Arial"/>
              <a:ea typeface="Agfa Rotis Sans Serif" panose="00000400000000000000" pitchFamily="2" charset="0"/>
              <a:cs typeface="Arial"/>
            </a:endParaRPr>
          </a:p>
        </p:txBody>
      </p:sp>
      <p:sp>
        <p:nvSpPr>
          <p:cNvPr id="19" name="TextBox 18"/>
          <p:cNvSpPr txBox="1"/>
          <p:nvPr/>
        </p:nvSpPr>
        <p:spPr>
          <a:xfrm>
            <a:off x="1907121" y="1592616"/>
            <a:ext cx="8312372" cy="4431983"/>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Installation Platform</a:t>
            </a:r>
          </a:p>
          <a:p>
            <a:pPr marL="742950" lvl="1" indent="-285750">
              <a:buFont typeface="Wingdings" panose="05000000000000000000" pitchFamily="2" charset="2"/>
              <a:buChar char="§"/>
            </a:pPr>
            <a:r>
              <a:rPr lang="en-US" sz="1600" dirty="0">
                <a:latin typeface="Arial"/>
                <a:cs typeface="Arial"/>
              </a:rPr>
              <a:t>Windows : Execute the .</a:t>
            </a:r>
            <a:r>
              <a:rPr lang="en-US" sz="1600" dirty="0" err="1">
                <a:latin typeface="Arial"/>
                <a:cs typeface="Arial"/>
              </a:rPr>
              <a:t>msi</a:t>
            </a:r>
            <a:r>
              <a:rPr lang="en-US" sz="1600" dirty="0">
                <a:latin typeface="Arial"/>
                <a:cs typeface="Arial"/>
              </a:rPr>
              <a:t> installer and follow the wizard steps</a:t>
            </a:r>
          </a:p>
          <a:p>
            <a:endParaRPr lang="en-US" sz="1600" dirty="0">
              <a:latin typeface="Arial"/>
              <a:cs typeface="Arial"/>
            </a:endParaRPr>
          </a:p>
          <a:p>
            <a:pPr marL="285750" indent="-285750">
              <a:buFont typeface="Wingdings" panose="05000000000000000000" pitchFamily="2" charset="2"/>
              <a:buChar char="ü"/>
            </a:pPr>
            <a:r>
              <a:rPr lang="en-US" sz="1600" dirty="0" err="1">
                <a:latin typeface="Arial"/>
                <a:cs typeface="Arial"/>
              </a:rPr>
              <a:t>Splunkd</a:t>
            </a:r>
            <a:r>
              <a:rPr lang="en-US" sz="1600" dirty="0">
                <a:latin typeface="Arial"/>
                <a:cs typeface="Arial"/>
              </a:rPr>
              <a:t> runs on port 8089</a:t>
            </a:r>
          </a:p>
          <a:p>
            <a:pPr marL="742950" lvl="1" indent="-285750">
              <a:buFont typeface="Wingdings" panose="05000000000000000000" pitchFamily="2" charset="2"/>
              <a:buChar char="§"/>
            </a:pPr>
            <a:r>
              <a:rPr lang="en-US" sz="1600" dirty="0">
                <a:latin typeface="Arial"/>
                <a:cs typeface="Arial"/>
              </a:rPr>
              <a:t>Accesses, processes and indexes incoming data</a:t>
            </a:r>
          </a:p>
          <a:p>
            <a:pPr marL="742950" lvl="1" indent="-285750">
              <a:buFont typeface="Wingdings" panose="05000000000000000000" pitchFamily="2" charset="2"/>
              <a:buChar char="§"/>
            </a:pPr>
            <a:r>
              <a:rPr lang="en-US" sz="1600" dirty="0">
                <a:latin typeface="Arial"/>
                <a:cs typeface="Arial"/>
              </a:rPr>
              <a:t>Handles all search requests and returns results.</a:t>
            </a:r>
          </a:p>
          <a:p>
            <a:pPr marL="285750" indent="-285750">
              <a:buFont typeface="Wingdings" panose="05000000000000000000" pitchFamily="2" charset="2"/>
              <a:buChar char="ü"/>
            </a:pPr>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Splunk Web runs on port 8000</a:t>
            </a:r>
          </a:p>
          <a:p>
            <a:pPr marL="742950" lvl="1" indent="-285750">
              <a:buFont typeface="Wingdings" panose="05000000000000000000" pitchFamily="2" charset="2"/>
              <a:buChar char="§"/>
            </a:pPr>
            <a:r>
              <a:rPr lang="en-US" sz="1600" dirty="0">
                <a:latin typeface="Arial"/>
                <a:cs typeface="Arial"/>
              </a:rPr>
              <a:t>Provides front end for </a:t>
            </a:r>
            <a:r>
              <a:rPr lang="en-US" sz="1600" dirty="0" err="1">
                <a:latin typeface="Arial"/>
                <a:cs typeface="Arial"/>
              </a:rPr>
              <a:t>Splunkd</a:t>
            </a:r>
            <a:r>
              <a:rPr lang="en-US" sz="1600" dirty="0">
                <a:latin typeface="Arial"/>
                <a:cs typeface="Arial"/>
              </a:rPr>
              <a:t> process </a:t>
            </a:r>
          </a:p>
          <a:p>
            <a:pPr marL="285750" indent="-285750">
              <a:buFont typeface="Wingdings" panose="05000000000000000000" pitchFamily="2" charset="2"/>
              <a:buChar char="ü"/>
            </a:pPr>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Enable boot-start to run Splunk automatically upon system reboot</a:t>
            </a:r>
          </a:p>
          <a:p>
            <a:pPr marL="285750" indent="-285750">
              <a:buFont typeface="Wingdings" panose="05000000000000000000" pitchFamily="2" charset="2"/>
              <a:buChar char="ü"/>
            </a:pPr>
            <a:endParaRPr lang="en-US" sz="1600" dirty="0">
              <a:latin typeface="Arial"/>
              <a:cs typeface="Arial"/>
            </a:endParaRPr>
          </a:p>
          <a:p>
            <a:endParaRPr lang="en-US" sz="1600" dirty="0">
              <a:latin typeface="Arial"/>
              <a:cs typeface="Arial"/>
            </a:endParaRP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Enable DMC to monitor and investigate Splunk performance, resource usage </a:t>
            </a:r>
            <a:r>
              <a:rPr lang="en-US" sz="1600" dirty="0" err="1">
                <a:latin typeface="Arial"/>
                <a:cs typeface="Arial"/>
              </a:rPr>
              <a:t>etc</a:t>
            </a:r>
            <a:endParaRPr lang="en-US" sz="1600" dirty="0">
              <a:latin typeface="Arial"/>
              <a:cs typeface="Arial"/>
            </a:endParaRPr>
          </a:p>
          <a:p>
            <a:endParaRPr lang="en-US" sz="1600" dirty="0">
              <a:latin typeface="Arial"/>
              <a:cs typeface="Arial"/>
            </a:endParaRPr>
          </a:p>
          <a:p>
            <a:endParaRPr lang="en-US" sz="1600" dirty="0">
              <a:latin typeface="Arial"/>
              <a:cs typeface="Arial"/>
            </a:endParaRPr>
          </a:p>
          <a:p>
            <a:endParaRPr lang="en-AU" sz="1000" dirty="0">
              <a:latin typeface="Arial"/>
              <a:ea typeface="Agfa Rotis Sans Serif" panose="00000400000000000000" pitchFamily="2" charset="0"/>
              <a:cs typeface="Arial"/>
            </a:endParaRPr>
          </a:p>
        </p:txBody>
      </p:sp>
      <p:pic>
        <p:nvPicPr>
          <p:cNvPr id="3" name="Picture 2"/>
          <p:cNvPicPr>
            <a:picLocks noChangeAspect="1"/>
          </p:cNvPicPr>
          <p:nvPr/>
        </p:nvPicPr>
        <p:blipFill>
          <a:blip r:embed="rId3"/>
          <a:stretch>
            <a:fillRect/>
          </a:stretch>
        </p:blipFill>
        <p:spPr>
          <a:xfrm>
            <a:off x="2247900" y="4711845"/>
            <a:ext cx="5056909" cy="363974"/>
          </a:xfrm>
          <a:prstGeom prst="rect">
            <a:avLst/>
          </a:prstGeom>
        </p:spPr>
      </p:pic>
    </p:spTree>
    <p:extLst>
      <p:ext uri="{BB962C8B-B14F-4D97-AF65-F5344CB8AC3E}">
        <p14:creationId xmlns:p14="http://schemas.microsoft.com/office/powerpoint/2010/main" val="192360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1" y="187007"/>
            <a:ext cx="4232564" cy="564023"/>
          </a:xfrm>
          <a:prstGeom prst="rect">
            <a:avLst/>
          </a:prstGeom>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Splunk Directory Structure</a:t>
            </a:r>
            <a:endParaRPr lang="en-US" sz="1800" dirty="0">
              <a:solidFill>
                <a:srgbClr val="1B80B3"/>
              </a:solidFill>
              <a:latin typeface="+mj-lt"/>
            </a:endParaRPr>
          </a:p>
        </p:txBody>
      </p:sp>
      <p:sp>
        <p:nvSpPr>
          <p:cNvPr id="17" name="TextBox 16"/>
          <p:cNvSpPr txBox="1"/>
          <p:nvPr/>
        </p:nvSpPr>
        <p:spPr>
          <a:xfrm>
            <a:off x="1898428" y="1066800"/>
            <a:ext cx="8312372" cy="338554"/>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Download Splunk  </a:t>
            </a:r>
            <a:r>
              <a:rPr lang="en-AU" sz="1600" u="sng" dirty="0">
                <a:hlinkClick r:id="rId2"/>
              </a:rPr>
              <a:t>https://www.splunk.com/en_us/download/splunk-enterprise.html</a:t>
            </a:r>
            <a:endParaRPr lang="en-AU" sz="1600" dirty="0">
              <a:latin typeface="Arial"/>
              <a:ea typeface="Agfa Rotis Sans Serif" panose="00000400000000000000" pitchFamily="2" charset="0"/>
              <a:cs typeface="Arial"/>
            </a:endParaRPr>
          </a:p>
        </p:txBody>
      </p:sp>
      <p:pic>
        <p:nvPicPr>
          <p:cNvPr id="2" name="Picture 1"/>
          <p:cNvPicPr>
            <a:picLocks noChangeAspect="1"/>
          </p:cNvPicPr>
          <p:nvPr/>
        </p:nvPicPr>
        <p:blipFill>
          <a:blip r:embed="rId3"/>
          <a:stretch>
            <a:fillRect/>
          </a:stretch>
        </p:blipFill>
        <p:spPr>
          <a:xfrm>
            <a:off x="1898428" y="960756"/>
            <a:ext cx="8124825" cy="5162550"/>
          </a:xfrm>
          <a:prstGeom prst="rect">
            <a:avLst/>
          </a:prstGeom>
        </p:spPr>
      </p:pic>
    </p:spTree>
    <p:extLst>
      <p:ext uri="{BB962C8B-B14F-4D97-AF65-F5344CB8AC3E}">
        <p14:creationId xmlns:p14="http://schemas.microsoft.com/office/powerpoint/2010/main" val="427801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187007"/>
            <a:ext cx="5001491" cy="56402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Configuration Splunk Enterprise</a:t>
            </a:r>
            <a:endParaRPr lang="en-US" sz="2800" dirty="0">
              <a:solidFill>
                <a:srgbClr val="1B80B3"/>
              </a:solidFill>
              <a:latin typeface="+mj-lt"/>
            </a:endParaRPr>
          </a:p>
        </p:txBody>
      </p:sp>
      <p:sp>
        <p:nvSpPr>
          <p:cNvPr id="19" name="TextBox 18"/>
          <p:cNvSpPr txBox="1"/>
          <p:nvPr/>
        </p:nvSpPr>
        <p:spPr>
          <a:xfrm>
            <a:off x="1898428" y="1171326"/>
            <a:ext cx="8312372" cy="5170646"/>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Search head</a:t>
            </a:r>
          </a:p>
          <a:p>
            <a:pPr marL="742950" lvl="1" indent="-285750">
              <a:buFont typeface="Wingdings" panose="05000000000000000000" pitchFamily="2" charset="2"/>
              <a:buChar char="§"/>
            </a:pPr>
            <a:r>
              <a:rPr lang="en-US" sz="1600" dirty="0">
                <a:latin typeface="Arial"/>
                <a:cs typeface="Arial"/>
              </a:rPr>
              <a:t>Standalone – No special configuration needed</a:t>
            </a:r>
          </a:p>
          <a:p>
            <a:pPr marL="742950" lvl="1" indent="-285750">
              <a:buFont typeface="Wingdings" panose="05000000000000000000" pitchFamily="2" charset="2"/>
              <a:buChar char="§"/>
            </a:pPr>
            <a:r>
              <a:rPr lang="en-US" sz="1600" dirty="0">
                <a:latin typeface="Arial"/>
                <a:cs typeface="Arial"/>
              </a:rPr>
              <a:t>Distributed – </a:t>
            </a:r>
            <a:r>
              <a:rPr lang="en-US" sz="1600" dirty="0" err="1">
                <a:latin typeface="Arial"/>
                <a:cs typeface="Arial"/>
              </a:rPr>
              <a:t>distsearch.conf</a:t>
            </a:r>
            <a:endParaRPr lang="en-US" sz="1600" dirty="0">
              <a:latin typeface="Arial"/>
              <a:cs typeface="Arial"/>
            </a:endParaRP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Indexer </a:t>
            </a:r>
          </a:p>
          <a:p>
            <a:pPr marL="742950" lvl="1" indent="-285750">
              <a:buFont typeface="Wingdings" panose="05000000000000000000" pitchFamily="2" charset="2"/>
              <a:buChar char="§"/>
            </a:pPr>
            <a:r>
              <a:rPr lang="en-US" sz="1600" dirty="0">
                <a:latin typeface="Arial"/>
                <a:cs typeface="Arial"/>
              </a:rPr>
              <a:t>Configure the receiving port (default 9997)</a:t>
            </a:r>
          </a:p>
          <a:p>
            <a:pPr marL="742950" lvl="1" indent="-285750">
              <a:buFont typeface="Wingdings" panose="05000000000000000000" pitchFamily="2" charset="2"/>
              <a:buChar char="§"/>
            </a:pPr>
            <a:r>
              <a:rPr lang="en-US" sz="1600" dirty="0" err="1">
                <a:latin typeface="Arial"/>
                <a:cs typeface="Arial"/>
              </a:rPr>
              <a:t>Indexes.conf</a:t>
            </a:r>
            <a:endParaRPr lang="en-US" sz="1600" dirty="0">
              <a:latin typeface="Arial"/>
              <a:cs typeface="Arial"/>
            </a:endParaRPr>
          </a:p>
          <a:p>
            <a:pPr lvl="1"/>
            <a:r>
              <a:rPr lang="en-US" sz="1600" dirty="0">
                <a:latin typeface="Arial"/>
                <a:cs typeface="Arial"/>
              </a:rPr>
              <a:t>  </a:t>
            </a:r>
          </a:p>
          <a:p>
            <a:pPr marL="285750" indent="-285750">
              <a:buFont typeface="Wingdings" panose="05000000000000000000" pitchFamily="2" charset="2"/>
              <a:buChar char="ü"/>
            </a:pPr>
            <a:r>
              <a:rPr lang="en-US" sz="1600" dirty="0">
                <a:latin typeface="Arial"/>
                <a:cs typeface="Arial"/>
              </a:rPr>
              <a:t>Deployment Server</a:t>
            </a:r>
          </a:p>
          <a:p>
            <a:pPr marL="742950" lvl="1" indent="-285750">
              <a:buFont typeface="Wingdings" panose="05000000000000000000" pitchFamily="2" charset="2"/>
              <a:buChar char="§"/>
            </a:pPr>
            <a:r>
              <a:rPr lang="en-US" sz="1600" dirty="0">
                <a:latin typeface="Arial"/>
                <a:cs typeface="Arial"/>
              </a:rPr>
              <a:t>/</a:t>
            </a:r>
            <a:r>
              <a:rPr lang="en-US" sz="1600" dirty="0" err="1">
                <a:latin typeface="Arial"/>
                <a:cs typeface="Arial"/>
              </a:rPr>
              <a:t>etc</a:t>
            </a:r>
            <a:r>
              <a:rPr lang="en-US" sz="1600" dirty="0">
                <a:latin typeface="Arial"/>
                <a:cs typeface="Arial"/>
              </a:rPr>
              <a:t>/</a:t>
            </a:r>
            <a:r>
              <a:rPr lang="en-US" sz="1600" dirty="0" err="1">
                <a:latin typeface="Arial"/>
                <a:cs typeface="Arial"/>
              </a:rPr>
              <a:t>deploymentapps</a:t>
            </a:r>
            <a:endParaRPr lang="en-US" sz="1600" dirty="0">
              <a:latin typeface="Arial"/>
              <a:cs typeface="Arial"/>
            </a:endParaRPr>
          </a:p>
          <a:p>
            <a:pPr marL="742950" lvl="1" indent="-285750">
              <a:buFont typeface="Wingdings" panose="05000000000000000000" pitchFamily="2" charset="2"/>
              <a:buChar char="§"/>
            </a:pPr>
            <a:r>
              <a:rPr lang="en-US" sz="1600" dirty="0" err="1">
                <a:latin typeface="Arial"/>
                <a:cs typeface="Arial"/>
              </a:rPr>
              <a:t>Serverclass.conf</a:t>
            </a:r>
            <a:endParaRPr lang="en-US" sz="1600" dirty="0">
              <a:latin typeface="Arial"/>
              <a:cs typeface="Arial"/>
            </a:endParaRPr>
          </a:p>
          <a:p>
            <a:pPr marL="742950" lvl="1" indent="-285750">
              <a:buFont typeface="Wingdings" panose="05000000000000000000" pitchFamily="2" charset="2"/>
              <a:buChar char="§"/>
            </a:pPr>
            <a:r>
              <a:rPr lang="en-US" sz="1600" dirty="0" err="1">
                <a:latin typeface="Arial"/>
                <a:cs typeface="Arial"/>
              </a:rPr>
              <a:t>Deploymentclient.conf</a:t>
            </a:r>
            <a:endParaRPr lang="en-US" sz="1600" dirty="0">
              <a:latin typeface="Arial"/>
              <a:cs typeface="Arial"/>
            </a:endParaRP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License server</a:t>
            </a:r>
          </a:p>
          <a:p>
            <a:pPr marL="742950" lvl="1" indent="-285750">
              <a:buFont typeface="Wingdings" panose="05000000000000000000" pitchFamily="2" charset="2"/>
              <a:buChar char="§"/>
            </a:pPr>
            <a:r>
              <a:rPr lang="en-US" sz="1600" dirty="0">
                <a:latin typeface="Arial"/>
                <a:cs typeface="Arial"/>
              </a:rPr>
              <a:t>Master or Slave</a:t>
            </a:r>
          </a:p>
          <a:p>
            <a:pPr marL="742950" lvl="1" indent="-285750">
              <a:buFont typeface="Wingdings" panose="05000000000000000000" pitchFamily="2" charset="2"/>
              <a:buChar char="§"/>
            </a:pPr>
            <a:r>
              <a:rPr lang="en-US" sz="1600" dirty="0">
                <a:latin typeface="Arial"/>
                <a:cs typeface="Arial"/>
              </a:rPr>
              <a:t>Enterprise trial license, Enterprise license, Free license, Forwarder license</a:t>
            </a:r>
          </a:p>
          <a:p>
            <a:pPr marL="742950" lvl="1" indent="-285750">
              <a:buFont typeface="Wingdings" panose="05000000000000000000" pitchFamily="2" charset="2"/>
              <a:buChar char="§"/>
            </a:pPr>
            <a:r>
              <a:rPr lang="en-US" sz="1600" dirty="0">
                <a:latin typeface="Arial"/>
                <a:cs typeface="Arial"/>
              </a:rPr>
              <a:t>License Pooling</a:t>
            </a:r>
          </a:p>
          <a:p>
            <a:pPr marL="285750" indent="-285750">
              <a:buFont typeface="Wingdings" panose="05000000000000000000" pitchFamily="2" charset="2"/>
              <a:buChar char="ü"/>
            </a:pPr>
            <a:endParaRPr lang="en-US" sz="1600" dirty="0">
              <a:latin typeface="Arial"/>
              <a:cs typeface="Arial"/>
            </a:endParaRPr>
          </a:p>
          <a:p>
            <a:endParaRPr lang="en-US" sz="1600" dirty="0">
              <a:latin typeface="Arial"/>
              <a:cs typeface="Arial"/>
            </a:endParaRPr>
          </a:p>
          <a:p>
            <a:endParaRPr lang="en-US" sz="1600" dirty="0">
              <a:latin typeface="Arial"/>
              <a:cs typeface="Arial"/>
            </a:endParaRPr>
          </a:p>
          <a:p>
            <a:endParaRPr lang="en-AU" sz="1000" dirty="0">
              <a:latin typeface="Arial"/>
              <a:ea typeface="Agfa Rotis Sans Serif" panose="00000400000000000000" pitchFamily="2" charset="0"/>
              <a:cs typeface="Arial"/>
            </a:endParaRPr>
          </a:p>
        </p:txBody>
      </p:sp>
    </p:spTree>
    <p:extLst>
      <p:ext uri="{BB962C8B-B14F-4D97-AF65-F5344CB8AC3E}">
        <p14:creationId xmlns:p14="http://schemas.microsoft.com/office/powerpoint/2010/main" val="258739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187007"/>
            <a:ext cx="3131127" cy="56402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Index Management</a:t>
            </a:r>
            <a:endParaRPr lang="en-US" sz="2800" dirty="0">
              <a:solidFill>
                <a:srgbClr val="1B80B3"/>
              </a:solidFill>
              <a:latin typeface="+mj-lt"/>
            </a:endParaRPr>
          </a:p>
        </p:txBody>
      </p:sp>
      <p:sp>
        <p:nvSpPr>
          <p:cNvPr id="19" name="TextBox 18"/>
          <p:cNvSpPr txBox="1"/>
          <p:nvPr/>
        </p:nvSpPr>
        <p:spPr>
          <a:xfrm>
            <a:off x="1898428" y="1171326"/>
            <a:ext cx="8312372" cy="4431983"/>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Index</a:t>
            </a:r>
          </a:p>
          <a:p>
            <a:pPr marL="742950" lvl="1" indent="-285750">
              <a:buFont typeface="Wingdings" panose="05000000000000000000" pitchFamily="2" charset="2"/>
              <a:buChar char="§"/>
            </a:pPr>
            <a:r>
              <a:rPr lang="en-US" sz="1600" dirty="0">
                <a:latin typeface="Arial"/>
                <a:cs typeface="Arial"/>
              </a:rPr>
              <a:t>Splunk stores events in indexes under SPLUNK_HOME/</a:t>
            </a:r>
            <a:r>
              <a:rPr lang="en-US" sz="1600" dirty="0" err="1">
                <a:latin typeface="Arial"/>
                <a:cs typeface="Arial"/>
              </a:rPr>
              <a:t>var</a:t>
            </a:r>
            <a:r>
              <a:rPr lang="en-US" sz="1600" dirty="0">
                <a:latin typeface="Arial"/>
                <a:cs typeface="Arial"/>
              </a:rPr>
              <a:t>/lib/</a:t>
            </a:r>
            <a:r>
              <a:rPr lang="en-US" sz="1600" dirty="0" err="1">
                <a:latin typeface="Arial"/>
                <a:cs typeface="Arial"/>
              </a:rPr>
              <a:t>splunk</a:t>
            </a:r>
            <a:endParaRPr lang="en-US" sz="1600" dirty="0">
              <a:latin typeface="Arial"/>
              <a:cs typeface="Arial"/>
            </a:endParaRPr>
          </a:p>
          <a:p>
            <a:pPr marL="742950" lvl="1" indent="-285750">
              <a:buFont typeface="Wingdings" panose="05000000000000000000" pitchFamily="2" charset="2"/>
              <a:buChar char="§"/>
            </a:pPr>
            <a:r>
              <a:rPr lang="en-US" sz="1600" dirty="0">
                <a:latin typeface="Arial"/>
                <a:cs typeface="Arial"/>
              </a:rPr>
              <a:t>Preconfigured indexes - _internal, _audit, _introspection, _</a:t>
            </a:r>
            <a:r>
              <a:rPr lang="en-US" sz="1600" dirty="0" err="1">
                <a:latin typeface="Arial"/>
                <a:cs typeface="Arial"/>
              </a:rPr>
              <a:t>fishbucket</a:t>
            </a:r>
            <a:r>
              <a:rPr lang="en-US" sz="1600" dirty="0">
                <a:latin typeface="Arial"/>
                <a:cs typeface="Arial"/>
              </a:rPr>
              <a:t>, summary</a:t>
            </a:r>
          </a:p>
          <a:p>
            <a:pPr marL="742950" lvl="1" indent="-285750">
              <a:buFont typeface="Wingdings" panose="05000000000000000000" pitchFamily="2" charset="2"/>
              <a:buChar char="§"/>
            </a:pPr>
            <a:r>
              <a:rPr lang="en-US" sz="1600" dirty="0">
                <a:latin typeface="Arial"/>
                <a:cs typeface="Arial"/>
              </a:rPr>
              <a:t>Default index – main, used when an input does not specify any index</a:t>
            </a: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Retention Period</a:t>
            </a:r>
          </a:p>
          <a:p>
            <a:pPr marL="742950" lvl="1" indent="-285750">
              <a:buFont typeface="Wingdings" panose="05000000000000000000" pitchFamily="2" charset="2"/>
              <a:buChar char="§"/>
            </a:pPr>
            <a:r>
              <a:rPr lang="en-US" sz="1600" dirty="0">
                <a:latin typeface="Arial"/>
                <a:cs typeface="Arial"/>
              </a:rPr>
              <a:t>Set on per-index basis</a:t>
            </a:r>
          </a:p>
          <a:p>
            <a:pPr marL="742950" lvl="1" indent="-285750">
              <a:buFont typeface="Wingdings" panose="05000000000000000000" pitchFamily="2" charset="2"/>
              <a:buChar char="§"/>
            </a:pPr>
            <a:r>
              <a:rPr lang="en-US" sz="1600" dirty="0">
                <a:latin typeface="Arial"/>
                <a:cs typeface="Arial"/>
              </a:rPr>
              <a:t>Can be managed by data age and/or by size </a:t>
            </a:r>
          </a:p>
          <a:p>
            <a:pPr lvl="1"/>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Buckets</a:t>
            </a:r>
          </a:p>
          <a:p>
            <a:pPr marL="742950" lvl="1" indent="-285750">
              <a:buFont typeface="Wingdings" panose="05000000000000000000" pitchFamily="2" charset="2"/>
              <a:buChar char="§"/>
            </a:pPr>
            <a:r>
              <a:rPr lang="en-US" sz="1600" dirty="0">
                <a:latin typeface="Arial"/>
                <a:cs typeface="Arial"/>
              </a:rPr>
              <a:t>Index stores events in buckets</a:t>
            </a:r>
          </a:p>
          <a:p>
            <a:pPr marL="742950" lvl="1" indent="-285750">
              <a:buFont typeface="Wingdings" panose="05000000000000000000" pitchFamily="2" charset="2"/>
              <a:buChar char="§"/>
            </a:pPr>
            <a:r>
              <a:rPr lang="en-US" sz="1600" dirty="0">
                <a:latin typeface="Arial"/>
                <a:cs typeface="Arial"/>
              </a:rPr>
              <a:t>Directory containing set of raw data and indexing data</a:t>
            </a:r>
          </a:p>
          <a:p>
            <a:pPr marL="742950" lvl="1" indent="-285750">
              <a:buFont typeface="Wingdings" panose="05000000000000000000" pitchFamily="2" charset="2"/>
              <a:buChar char="§"/>
            </a:pPr>
            <a:r>
              <a:rPr lang="en-US" sz="1600" dirty="0">
                <a:latin typeface="Arial"/>
                <a:cs typeface="Arial"/>
              </a:rPr>
              <a:t>Hot, Warm, Cold, Frozen &amp; Thawed</a:t>
            </a:r>
          </a:p>
          <a:p>
            <a:endParaRPr lang="en-US" sz="1600" dirty="0">
              <a:latin typeface="Arial"/>
              <a:cs typeface="Arial"/>
            </a:endParaRPr>
          </a:p>
          <a:p>
            <a:endParaRPr lang="en-US" sz="1600" dirty="0">
              <a:latin typeface="Arial"/>
              <a:cs typeface="Arial"/>
            </a:endParaRPr>
          </a:p>
          <a:p>
            <a:endParaRPr lang="en-US" sz="1600" dirty="0">
              <a:latin typeface="Arial"/>
              <a:cs typeface="Arial"/>
            </a:endParaRPr>
          </a:p>
          <a:p>
            <a:endParaRPr lang="en-US" sz="1600" dirty="0">
              <a:latin typeface="Arial"/>
              <a:cs typeface="Arial"/>
            </a:endParaRPr>
          </a:p>
          <a:p>
            <a:endParaRPr lang="en-AU" sz="1000" dirty="0">
              <a:latin typeface="Arial"/>
              <a:ea typeface="Agfa Rotis Sans Serif" panose="00000400000000000000" pitchFamily="2" charset="0"/>
              <a:cs typeface="Arial"/>
            </a:endParaRPr>
          </a:p>
        </p:txBody>
      </p:sp>
      <p:pic>
        <p:nvPicPr>
          <p:cNvPr id="2" name="Picture 1"/>
          <p:cNvPicPr>
            <a:picLocks noChangeAspect="1"/>
          </p:cNvPicPr>
          <p:nvPr/>
        </p:nvPicPr>
        <p:blipFill>
          <a:blip r:embed="rId2"/>
          <a:stretch>
            <a:fillRect/>
          </a:stretch>
        </p:blipFill>
        <p:spPr>
          <a:xfrm>
            <a:off x="2214851" y="4627830"/>
            <a:ext cx="5794952" cy="1299895"/>
          </a:xfrm>
          <a:prstGeom prst="rect">
            <a:avLst/>
          </a:prstGeom>
        </p:spPr>
      </p:pic>
    </p:spTree>
    <p:extLst>
      <p:ext uri="{BB962C8B-B14F-4D97-AF65-F5344CB8AC3E}">
        <p14:creationId xmlns:p14="http://schemas.microsoft.com/office/powerpoint/2010/main" val="230987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187007"/>
            <a:ext cx="3577936" cy="56402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Estimate Index Storage</a:t>
            </a:r>
            <a:endParaRPr lang="en-US" sz="2800" dirty="0">
              <a:solidFill>
                <a:srgbClr val="1B80B3"/>
              </a:solidFill>
              <a:latin typeface="+mj-lt"/>
            </a:endParaRPr>
          </a:p>
        </p:txBody>
      </p:sp>
      <p:sp>
        <p:nvSpPr>
          <p:cNvPr id="19" name="TextBox 18"/>
          <p:cNvSpPr txBox="1"/>
          <p:nvPr/>
        </p:nvSpPr>
        <p:spPr>
          <a:xfrm>
            <a:off x="1382927" y="975654"/>
            <a:ext cx="7962900" cy="5416868"/>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Splunk compresses raw data as it’s indexed and then added to each bucket</a:t>
            </a:r>
          </a:p>
          <a:p>
            <a:pPr marL="285750" indent="-285750">
              <a:buFont typeface="Wingdings" panose="05000000000000000000" pitchFamily="2" charset="2"/>
              <a:buChar char="ü"/>
            </a:pPr>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As Splunk indexes data it creates two main types of files</a:t>
            </a:r>
          </a:p>
          <a:p>
            <a:pPr marL="742950" lvl="1" indent="-285750">
              <a:buFont typeface="Wingdings" panose="05000000000000000000" pitchFamily="2" charset="2"/>
              <a:buChar char="ü"/>
            </a:pPr>
            <a:r>
              <a:rPr lang="en-US" sz="1600" dirty="0" err="1">
                <a:latin typeface="Arial"/>
                <a:cs typeface="Arial"/>
              </a:rPr>
              <a:t>Rawdata</a:t>
            </a:r>
            <a:r>
              <a:rPr lang="en-US" sz="1600" dirty="0">
                <a:latin typeface="Arial"/>
                <a:cs typeface="Arial"/>
              </a:rPr>
              <a:t> (_raw)</a:t>
            </a:r>
          </a:p>
          <a:p>
            <a:pPr marL="742950" lvl="1" indent="-285750">
              <a:buFont typeface="Wingdings" panose="05000000000000000000" pitchFamily="2" charset="2"/>
              <a:buChar char="ü"/>
            </a:pPr>
            <a:r>
              <a:rPr lang="en-US" sz="1600" dirty="0">
                <a:latin typeface="Arial"/>
                <a:cs typeface="Arial"/>
              </a:rPr>
              <a:t>Index files (*.</a:t>
            </a:r>
            <a:r>
              <a:rPr lang="en-US" sz="1600" dirty="0" err="1">
                <a:latin typeface="Arial"/>
                <a:cs typeface="Arial"/>
              </a:rPr>
              <a:t>tsidx</a:t>
            </a:r>
            <a:r>
              <a:rPr lang="en-US" sz="1600" dirty="0">
                <a:latin typeface="Arial"/>
                <a:cs typeface="Arial"/>
              </a:rPr>
              <a:t>, *.data)</a:t>
            </a:r>
          </a:p>
          <a:p>
            <a:pPr lvl="1"/>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Typically, Raw data compression is 15% of daily volume</a:t>
            </a: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And, Index file compression is 35% of daily volume</a:t>
            </a:r>
          </a:p>
          <a:p>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Disk storage can be estimated to meet data retention needs</a:t>
            </a:r>
          </a:p>
          <a:p>
            <a:endParaRPr lang="en-US" sz="1600" dirty="0">
              <a:latin typeface="Arial"/>
              <a:cs typeface="Arial"/>
            </a:endParaRPr>
          </a:p>
          <a:p>
            <a:pPr lvl="1"/>
            <a:r>
              <a:rPr lang="en-US" sz="1600" dirty="0">
                <a:latin typeface="Arial"/>
                <a:cs typeface="Arial"/>
              </a:rPr>
              <a:t>Daily Rate * Compression factor (</a:t>
            </a:r>
            <a:r>
              <a:rPr lang="en-US" sz="1600" dirty="0" err="1">
                <a:latin typeface="Arial"/>
                <a:cs typeface="Arial"/>
              </a:rPr>
              <a:t>raw+index</a:t>
            </a:r>
            <a:r>
              <a:rPr lang="en-US" sz="1600" dirty="0">
                <a:latin typeface="Arial"/>
                <a:cs typeface="Arial"/>
              </a:rPr>
              <a:t>) * Retention period </a:t>
            </a:r>
          </a:p>
          <a:p>
            <a:pPr lvl="1"/>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Example 2GB/day of data searchable for 10 days then estimate as follows:</a:t>
            </a:r>
          </a:p>
          <a:p>
            <a:endParaRPr lang="en-US" sz="1600" dirty="0">
              <a:latin typeface="Arial"/>
              <a:cs typeface="Arial"/>
            </a:endParaRPr>
          </a:p>
          <a:p>
            <a:r>
              <a:rPr lang="en-US" sz="1600" dirty="0">
                <a:latin typeface="Arial"/>
                <a:cs typeface="Arial"/>
              </a:rPr>
              <a:t>	2GB * 0.5 (0.15+0.35) compression * 10 days = 5 GB </a:t>
            </a:r>
          </a:p>
          <a:p>
            <a:endParaRPr lang="en-US" sz="1600" dirty="0">
              <a:latin typeface="Arial"/>
              <a:cs typeface="Arial"/>
            </a:endParaRPr>
          </a:p>
          <a:p>
            <a:r>
              <a:rPr lang="en-US" sz="1600" dirty="0">
                <a:latin typeface="Arial"/>
                <a:cs typeface="Arial"/>
              </a:rPr>
              <a:t> </a:t>
            </a:r>
          </a:p>
          <a:p>
            <a:endParaRPr lang="en-US" sz="1600" dirty="0">
              <a:latin typeface="Arial"/>
              <a:cs typeface="Arial"/>
            </a:endParaRPr>
          </a:p>
          <a:p>
            <a:endParaRPr lang="en-US" sz="1600" dirty="0">
              <a:latin typeface="Arial"/>
              <a:cs typeface="Arial"/>
            </a:endParaRPr>
          </a:p>
          <a:p>
            <a:endParaRPr lang="en-AU" sz="1000" dirty="0">
              <a:latin typeface="Arial"/>
              <a:ea typeface="Agfa Rotis Sans Serif" panose="00000400000000000000" pitchFamily="2" charset="0"/>
              <a:cs typeface="Arial"/>
            </a:endParaRPr>
          </a:p>
        </p:txBody>
      </p:sp>
    </p:spTree>
    <p:extLst>
      <p:ext uri="{BB962C8B-B14F-4D97-AF65-F5344CB8AC3E}">
        <p14:creationId xmlns:p14="http://schemas.microsoft.com/office/powerpoint/2010/main" val="91208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400110"/>
          </a:xfrm>
          <a:prstGeom prst="rect">
            <a:avLst/>
          </a:prstGeom>
          <a:noFill/>
        </p:spPr>
        <p:txBody>
          <a:bodyPr wrap="square" rtlCol="0">
            <a:spAutoFit/>
          </a:bodyPr>
          <a:lstStyle/>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199" y="187007"/>
            <a:ext cx="3245427" cy="56402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Roles/Capabilities</a:t>
            </a:r>
            <a:endParaRPr lang="en-US" sz="2800" dirty="0">
              <a:solidFill>
                <a:srgbClr val="1B80B3"/>
              </a:solidFill>
              <a:latin typeface="+mj-lt"/>
            </a:endParaRPr>
          </a:p>
        </p:txBody>
      </p:sp>
      <p:sp>
        <p:nvSpPr>
          <p:cNvPr id="19" name="TextBox 18"/>
          <p:cNvSpPr txBox="1"/>
          <p:nvPr/>
        </p:nvSpPr>
        <p:spPr>
          <a:xfrm>
            <a:off x="1898428" y="1171326"/>
            <a:ext cx="8312372" cy="4339650"/>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To have access to Splunk instance User must have</a:t>
            </a:r>
          </a:p>
          <a:p>
            <a:pPr marL="742950" lvl="1" indent="-285750">
              <a:buFont typeface="Wingdings" panose="05000000000000000000" pitchFamily="2" charset="2"/>
              <a:buChar char="§"/>
            </a:pPr>
            <a:r>
              <a:rPr lang="en-US" sz="1600" dirty="0">
                <a:latin typeface="Arial"/>
                <a:cs typeface="Arial"/>
              </a:rPr>
              <a:t>Splunk User account</a:t>
            </a:r>
          </a:p>
          <a:p>
            <a:pPr marL="742950" lvl="1" indent="-285750">
              <a:buFont typeface="Wingdings" panose="05000000000000000000" pitchFamily="2" charset="2"/>
              <a:buChar char="§"/>
            </a:pPr>
            <a:r>
              <a:rPr lang="en-US" sz="1600" dirty="0">
                <a:latin typeface="Arial"/>
                <a:cs typeface="Arial"/>
              </a:rPr>
              <a:t>Assign to one or more Splunk roles</a:t>
            </a:r>
          </a:p>
          <a:p>
            <a:pPr lvl="1"/>
            <a:endParaRPr lang="en-US" sz="1600" dirty="0">
              <a:latin typeface="Arial"/>
              <a:cs typeface="Arial"/>
            </a:endParaRPr>
          </a:p>
          <a:p>
            <a:pPr marL="285750" indent="-285750">
              <a:buFont typeface="Wingdings" panose="05000000000000000000" pitchFamily="2" charset="2"/>
              <a:buChar char="ü"/>
            </a:pPr>
            <a:r>
              <a:rPr lang="en-US" sz="1600">
                <a:latin typeface="Arial"/>
                <a:cs typeface="Arial"/>
              </a:rPr>
              <a:t>Four </a:t>
            </a:r>
            <a:r>
              <a:rPr lang="en-US" sz="1600" dirty="0">
                <a:latin typeface="Arial"/>
                <a:cs typeface="Arial"/>
              </a:rPr>
              <a:t>built-in roles for user:</a:t>
            </a:r>
          </a:p>
          <a:p>
            <a:pPr marL="742950" lvl="1" indent="-285750">
              <a:buFont typeface="Wingdings" panose="05000000000000000000" pitchFamily="2" charset="2"/>
              <a:buChar char="§"/>
            </a:pPr>
            <a:r>
              <a:rPr lang="en-US" sz="1600" dirty="0">
                <a:latin typeface="Arial"/>
                <a:cs typeface="Arial"/>
              </a:rPr>
              <a:t>Admin, Power, User, </a:t>
            </a:r>
            <a:r>
              <a:rPr lang="en-US" sz="1600" dirty="0" err="1">
                <a:latin typeface="Arial"/>
                <a:cs typeface="Arial"/>
              </a:rPr>
              <a:t>can_delete</a:t>
            </a:r>
            <a:endParaRPr lang="en-US" sz="1600" dirty="0">
              <a:latin typeface="Arial"/>
              <a:cs typeface="Arial"/>
            </a:endParaRPr>
          </a:p>
          <a:p>
            <a:pPr marL="742950" lvl="1" indent="-285750">
              <a:buFont typeface="Wingdings" panose="05000000000000000000" pitchFamily="2" charset="2"/>
              <a:buChar char="ü"/>
            </a:pPr>
            <a:endParaRPr lang="en-US" sz="1600" dirty="0">
              <a:latin typeface="Arial"/>
              <a:cs typeface="Arial"/>
            </a:endParaRPr>
          </a:p>
          <a:p>
            <a:pPr marL="285750" indent="-285750">
              <a:buFont typeface="Wingdings" panose="05000000000000000000" pitchFamily="2" charset="2"/>
              <a:buChar char="ü"/>
            </a:pPr>
            <a:r>
              <a:rPr lang="en-US" sz="1600" dirty="0">
                <a:latin typeface="Arial"/>
                <a:cs typeface="Arial"/>
              </a:rPr>
              <a:t> </a:t>
            </a:r>
            <a:r>
              <a:rPr lang="en-US" sz="1600" dirty="0" err="1">
                <a:latin typeface="Arial"/>
                <a:cs typeface="Arial"/>
              </a:rPr>
              <a:t>Adminstrators</a:t>
            </a:r>
            <a:r>
              <a:rPr lang="en-US" sz="1600" dirty="0">
                <a:latin typeface="Arial"/>
                <a:cs typeface="Arial"/>
              </a:rPr>
              <a:t> can add custom user roles by defining Capabilities to specific role.</a:t>
            </a:r>
          </a:p>
          <a:p>
            <a:r>
              <a:rPr lang="en-US" sz="1600" dirty="0">
                <a:latin typeface="Arial"/>
                <a:cs typeface="Arial"/>
              </a:rPr>
              <a:t>	</a:t>
            </a:r>
          </a:p>
          <a:p>
            <a:endParaRPr lang="en-US" sz="1600" dirty="0">
              <a:latin typeface="Arial"/>
              <a:cs typeface="Arial"/>
            </a:endParaRPr>
          </a:p>
          <a:p>
            <a:endParaRPr lang="en-US" sz="1600" dirty="0">
              <a:latin typeface="Arial"/>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p:txBody>
      </p:sp>
      <p:pic>
        <p:nvPicPr>
          <p:cNvPr id="3" name="Picture 2"/>
          <p:cNvPicPr>
            <a:picLocks noChangeAspect="1"/>
          </p:cNvPicPr>
          <p:nvPr/>
        </p:nvPicPr>
        <p:blipFill>
          <a:blip r:embed="rId2"/>
          <a:stretch>
            <a:fillRect/>
          </a:stretch>
        </p:blipFill>
        <p:spPr>
          <a:xfrm>
            <a:off x="2258289" y="3351500"/>
            <a:ext cx="5202383" cy="1952583"/>
          </a:xfrm>
          <a:prstGeom prst="rect">
            <a:avLst/>
          </a:prstGeom>
        </p:spPr>
      </p:pic>
    </p:spTree>
    <p:extLst>
      <p:ext uri="{BB962C8B-B14F-4D97-AF65-F5344CB8AC3E}">
        <p14:creationId xmlns:p14="http://schemas.microsoft.com/office/powerpoint/2010/main" val="105372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9" name="Title 17"/>
          <p:cNvSpPr txBox="1">
            <a:spLocks/>
          </p:cNvSpPr>
          <p:nvPr/>
        </p:nvSpPr>
        <p:spPr>
          <a:xfrm>
            <a:off x="4546921" y="2987853"/>
            <a:ext cx="1843487" cy="879667"/>
          </a:xfrm>
          <a:prstGeom prst="rect">
            <a:avLst/>
          </a:prstGeom>
        </p:spPr>
        <p:txBody>
          <a:bodyPr vert="horz" lIns="0" tIns="45720" rIns="0" bIns="0" rtlCol="0" anchor="b" anchorCtr="0">
            <a:noAutofit/>
          </a:bodyPr>
          <a:lst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Agfa Rotis Sans Serif" panose="00000400000000000000" pitchFamily="2" charset="0"/>
                <a:ea typeface="Agfa Rotis Sans Serif" panose="00000400000000000000" pitchFamily="2" charset="0"/>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sz="4800" b="1" dirty="0">
                <a:solidFill>
                  <a:srgbClr val="1074A5"/>
                </a:solidFill>
                <a:latin typeface="Calibri"/>
              </a:rPr>
              <a:t>Any Q </a:t>
            </a:r>
          </a:p>
        </p:txBody>
      </p: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cxnSp>
        <p:nvCxnSpPr>
          <p:cNvPr id="19" name="Straight Connector 18"/>
          <p:cNvCxnSpPr/>
          <p:nvPr/>
        </p:nvCxnSpPr>
        <p:spPr>
          <a:xfrm>
            <a:off x="1989893" y="6096000"/>
            <a:ext cx="8229600" cy="0"/>
          </a:xfrm>
          <a:prstGeom prst="line">
            <a:avLst/>
          </a:prstGeom>
          <a:ln>
            <a:solidFill>
              <a:srgbClr val="DBEEF4"/>
            </a:solidFill>
          </a:ln>
        </p:spPr>
        <p:style>
          <a:lnRef idx="1">
            <a:schemeClr val="dk1"/>
          </a:lnRef>
          <a:fillRef idx="0">
            <a:schemeClr val="dk1"/>
          </a:fillRef>
          <a:effectRef idx="0">
            <a:schemeClr val="dk1"/>
          </a:effectRef>
          <a:fontRef idx="minor">
            <a:schemeClr val="tx1"/>
          </a:fontRef>
        </p:style>
      </p:cxnSp>
      <p:sp>
        <p:nvSpPr>
          <p:cNvPr id="10" name="Title 17"/>
          <p:cNvSpPr txBox="1">
            <a:spLocks/>
          </p:cNvSpPr>
          <p:nvPr/>
        </p:nvSpPr>
        <p:spPr>
          <a:xfrm>
            <a:off x="3809168" y="1639040"/>
            <a:ext cx="4191832" cy="879667"/>
          </a:xfrm>
          <a:prstGeom prst="rect">
            <a:avLst/>
          </a:prstGeom>
        </p:spPr>
        <p:txBody>
          <a:bodyPr vert="horz" lIns="0" tIns="45720" rIns="0" bIns="0" rtlCol="0" anchor="b" anchorCtr="0">
            <a:noAutofit/>
          </a:bodyPr>
          <a:lst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Agfa Rotis Sans Serif" panose="00000400000000000000" pitchFamily="2" charset="0"/>
                <a:ea typeface="Agfa Rotis Sans Serif" panose="00000400000000000000" pitchFamily="2" charset="0"/>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sz="6000" b="1" dirty="0">
                <a:solidFill>
                  <a:srgbClr val="1074A5"/>
                </a:solidFill>
                <a:latin typeface="Calibri"/>
              </a:rPr>
              <a:t>Thank you</a:t>
            </a:r>
          </a:p>
        </p:txBody>
      </p:sp>
    </p:spTree>
    <p:extLst>
      <p:ext uri="{BB962C8B-B14F-4D97-AF65-F5344CB8AC3E}">
        <p14:creationId xmlns:p14="http://schemas.microsoft.com/office/powerpoint/2010/main" val="413667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9" name="Title 17"/>
          <p:cNvSpPr txBox="1">
            <a:spLocks/>
          </p:cNvSpPr>
          <p:nvPr/>
        </p:nvSpPr>
        <p:spPr>
          <a:xfrm>
            <a:off x="2247900" y="502324"/>
            <a:ext cx="1077191" cy="329495"/>
          </a:xfrm>
          <a:prstGeom prst="rect">
            <a:avLst/>
          </a:prstGeom>
        </p:spPr>
        <p:txBody>
          <a:bodyPr vert="horz" lIns="0" tIns="45720" rIns="0" bIns="0" rtlCol="0" anchor="b" anchorCtr="0">
            <a:noAutofit/>
          </a:bodyPr>
          <a:lst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Agfa Rotis Sans Serif" panose="00000400000000000000" pitchFamily="2" charset="0"/>
                <a:ea typeface="Agfa Rotis Sans Serif" panose="00000400000000000000" pitchFamily="2" charset="0"/>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sz="2400" b="1" dirty="0">
                <a:solidFill>
                  <a:srgbClr val="1074A5"/>
                </a:solidFill>
                <a:latin typeface="Calibri"/>
              </a:rPr>
              <a:t>Agenda</a:t>
            </a:r>
          </a:p>
        </p:txBody>
      </p:sp>
      <p:cxnSp>
        <p:nvCxnSpPr>
          <p:cNvPr id="72" name="Straight Connector 71"/>
          <p:cNvCxnSpPr/>
          <p:nvPr/>
        </p:nvCxnSpPr>
        <p:spPr>
          <a:xfrm>
            <a:off x="1981200" y="962891"/>
            <a:ext cx="8229600" cy="0"/>
          </a:xfrm>
          <a:prstGeom prst="line">
            <a:avLst/>
          </a:prstGeom>
          <a:ln>
            <a:solidFill>
              <a:schemeClr val="accent5">
                <a:lumMod val="20000"/>
                <a:lumOff val="80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981200" y="1203125"/>
            <a:ext cx="7321772" cy="2800767"/>
          </a:xfrm>
          <a:prstGeom prst="rect">
            <a:avLst/>
          </a:prstGeom>
          <a:noFill/>
        </p:spPr>
        <p:txBody>
          <a:bodyPr wrap="square" rtlCol="0">
            <a:spAutoFit/>
          </a:bodyPr>
          <a:lstStyle/>
          <a:p>
            <a:pPr marL="171450" indent="-171450">
              <a:buFont typeface="Arial"/>
              <a:buChar char="•"/>
            </a:pPr>
            <a:r>
              <a:rPr lang="en-US" sz="1600" dirty="0">
                <a:solidFill>
                  <a:prstClr val="black"/>
                </a:solidFill>
                <a:latin typeface="Arial"/>
                <a:cs typeface="Arial"/>
              </a:rPr>
              <a:t>Splunk Overview</a:t>
            </a:r>
            <a:br>
              <a:rPr lang="en-US" sz="1600" dirty="0">
                <a:solidFill>
                  <a:prstClr val="black"/>
                </a:solidFill>
                <a:latin typeface="Arial"/>
                <a:cs typeface="Arial"/>
              </a:rPr>
            </a:br>
            <a:endParaRPr lang="en-US" sz="1600" dirty="0">
              <a:solidFill>
                <a:prstClr val="black"/>
              </a:solidFill>
              <a:latin typeface="Arial"/>
              <a:cs typeface="Arial"/>
            </a:endParaRPr>
          </a:p>
          <a:p>
            <a:pPr marL="171450" indent="-171450">
              <a:buFont typeface="Arial"/>
              <a:buChar char="•"/>
            </a:pPr>
            <a:r>
              <a:rPr lang="en-US" sz="1600" dirty="0">
                <a:solidFill>
                  <a:prstClr val="black"/>
                </a:solidFill>
                <a:latin typeface="Arial"/>
                <a:cs typeface="Arial"/>
              </a:rPr>
              <a:t>Types of Splunk Products</a:t>
            </a:r>
            <a:br>
              <a:rPr lang="en-US" sz="1600" dirty="0">
                <a:solidFill>
                  <a:prstClr val="black"/>
                </a:solidFill>
                <a:latin typeface="Arial"/>
                <a:cs typeface="Arial"/>
              </a:rPr>
            </a:br>
            <a:endParaRPr lang="en-US" sz="1600" dirty="0">
              <a:solidFill>
                <a:prstClr val="black"/>
              </a:solidFill>
              <a:latin typeface="Arial"/>
              <a:cs typeface="Arial"/>
            </a:endParaRPr>
          </a:p>
          <a:p>
            <a:pPr marL="171450" indent="-171450">
              <a:buFont typeface="Arial"/>
              <a:buChar char="•"/>
            </a:pPr>
            <a:r>
              <a:rPr lang="en-US" sz="1600" dirty="0">
                <a:solidFill>
                  <a:prstClr val="black"/>
                </a:solidFill>
                <a:latin typeface="Arial"/>
                <a:cs typeface="Arial"/>
              </a:rPr>
              <a:t>System Requirements</a:t>
            </a:r>
            <a:br>
              <a:rPr lang="en-US" sz="1600" dirty="0">
                <a:solidFill>
                  <a:prstClr val="black"/>
                </a:solidFill>
                <a:latin typeface="Arial"/>
                <a:cs typeface="Arial"/>
              </a:rPr>
            </a:br>
            <a:endParaRPr lang="en-US" sz="1600" dirty="0">
              <a:solidFill>
                <a:prstClr val="black"/>
              </a:solidFill>
              <a:latin typeface="Arial"/>
              <a:cs typeface="Arial"/>
            </a:endParaRPr>
          </a:p>
          <a:p>
            <a:pPr marL="171450" indent="-171450">
              <a:buFont typeface="Arial"/>
              <a:buChar char="•"/>
            </a:pPr>
            <a:r>
              <a:rPr lang="en-US" sz="1600" dirty="0">
                <a:solidFill>
                  <a:prstClr val="black"/>
                </a:solidFill>
                <a:latin typeface="Arial"/>
                <a:cs typeface="Arial"/>
              </a:rPr>
              <a:t>Installation Splunk Enterprise</a:t>
            </a:r>
            <a:br>
              <a:rPr lang="en-US" sz="1600" dirty="0">
                <a:solidFill>
                  <a:prstClr val="black"/>
                </a:solidFill>
                <a:latin typeface="Arial"/>
                <a:cs typeface="Arial"/>
              </a:rPr>
            </a:br>
            <a:endParaRPr lang="en-US" sz="1600" dirty="0">
              <a:solidFill>
                <a:prstClr val="black"/>
              </a:solidFill>
              <a:latin typeface="Arial"/>
              <a:cs typeface="Arial"/>
            </a:endParaRPr>
          </a:p>
          <a:p>
            <a:pPr marL="171450" indent="-171450">
              <a:buFont typeface="Arial"/>
              <a:buChar char="•"/>
            </a:pPr>
            <a:r>
              <a:rPr lang="en-US" sz="1600" dirty="0">
                <a:solidFill>
                  <a:prstClr val="black"/>
                </a:solidFill>
                <a:latin typeface="Arial"/>
                <a:cs typeface="Arial"/>
              </a:rPr>
              <a:t>Configuration Splunk Enterprise</a:t>
            </a:r>
            <a:br>
              <a:rPr lang="en-US" sz="1600" dirty="0">
                <a:solidFill>
                  <a:prstClr val="black"/>
                </a:solidFill>
                <a:latin typeface="Arial"/>
                <a:cs typeface="Arial"/>
              </a:rPr>
            </a:br>
            <a:endParaRPr lang="en-US" sz="1600" dirty="0">
              <a:solidFill>
                <a:prstClr val="black"/>
              </a:solidFill>
              <a:latin typeface="Arial"/>
              <a:cs typeface="Arial"/>
            </a:endParaRPr>
          </a:p>
          <a:p>
            <a:pPr marL="171450" indent="-171450">
              <a:buFont typeface="Arial"/>
              <a:buChar char="•"/>
            </a:pPr>
            <a:r>
              <a:rPr lang="en-US" sz="1600" dirty="0">
                <a:solidFill>
                  <a:prstClr val="black"/>
                </a:solidFill>
                <a:latin typeface="Arial"/>
                <a:ea typeface="Agfa Rotis Sans Serif" panose="00000400000000000000" pitchFamily="2" charset="0"/>
                <a:cs typeface="Arial"/>
              </a:rPr>
              <a:t>Q &amp; A</a:t>
            </a:r>
            <a:endParaRPr lang="en-AU" sz="1600" dirty="0">
              <a:solidFill>
                <a:prstClr val="black"/>
              </a:solidFill>
              <a:latin typeface="Arial"/>
              <a:ea typeface="Agfa Rotis Sans Serif" panose="00000400000000000000" pitchFamily="2" charset="0"/>
              <a:cs typeface="Arial"/>
            </a:endParaRPr>
          </a:p>
        </p:txBody>
      </p:sp>
      <p:cxnSp>
        <p:nvCxnSpPr>
          <p:cNvPr id="19" name="Straight Connector 18"/>
          <p:cNvCxnSpPr/>
          <p:nvPr/>
        </p:nvCxnSpPr>
        <p:spPr>
          <a:xfrm>
            <a:off x="1989893" y="6096000"/>
            <a:ext cx="8229600" cy="0"/>
          </a:xfrm>
          <a:prstGeom prst="line">
            <a:avLst/>
          </a:prstGeom>
          <a:ln>
            <a:solidFill>
              <a:srgbClr val="DBEEF4"/>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806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sp>
        <p:nvSpPr>
          <p:cNvPr id="14" name="TextBox 13"/>
          <p:cNvSpPr txBox="1"/>
          <p:nvPr/>
        </p:nvSpPr>
        <p:spPr>
          <a:xfrm>
            <a:off x="1898428" y="1066800"/>
            <a:ext cx="8312372" cy="2600712"/>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latin typeface="Arial"/>
                <a:cs typeface="Arial"/>
              </a:rPr>
              <a:t>Splunk is a platform that captures, indexes and correlates real-time data in a searchable repository from which it can generate graphs, reports, alerts, dashboards and visualizations. Splunk is an excellent tool to make machine data (such as logs) accessible across an organization by identifying data patterns, providing metrics, diagnosing problems and providing intelligence for business operations. Splunk is a horizontal technology used for application management, security and compliance, as well as business and web analytics. </a:t>
            </a:r>
          </a:p>
          <a:p>
            <a:pPr marL="171450" indent="-171450">
              <a:buFont typeface="Wingdings" panose="05000000000000000000" pitchFamily="2" charset="2"/>
              <a:buChar char="ü"/>
            </a:pPr>
            <a:endParaRPr lang="en-US" sz="1100" dirty="0">
              <a:latin typeface="Arial"/>
              <a:cs typeface="Arial"/>
            </a:endParaRPr>
          </a:p>
          <a:p>
            <a:pPr marL="171450" indent="-171450">
              <a:buFont typeface="Wingdings" panose="05000000000000000000" pitchFamily="2" charset="2"/>
              <a:buChar char="ü"/>
            </a:pPr>
            <a:r>
              <a:rPr lang="en-US" sz="1100" dirty="0">
                <a:latin typeface="Arial"/>
                <a:cs typeface="Arial"/>
              </a:rPr>
              <a:t>Each of the systems that are being monitored generates logs that are forwarded to Splunk for indexing. Once indexed these logs are centralized and can be searched through the Splunk web interface, allowing issues to be easily investigated and knowledge extracted.</a:t>
            </a:r>
          </a:p>
          <a:p>
            <a:pPr marL="171450" indent="-171450">
              <a:buFont typeface="Wingdings" panose="05000000000000000000" pitchFamily="2" charset="2"/>
              <a:buChar char="ü"/>
            </a:pPr>
            <a:endParaRPr lang="en-US" sz="1100" dirty="0">
              <a:latin typeface="Arial"/>
              <a:cs typeface="Arial"/>
            </a:endParaRPr>
          </a:p>
          <a:p>
            <a:pPr marL="171450" indent="-171450">
              <a:buFont typeface="Wingdings" panose="05000000000000000000" pitchFamily="2" charset="2"/>
              <a:buChar char="ü"/>
            </a:pPr>
            <a:r>
              <a:rPr lang="en-US" sz="1100" dirty="0">
                <a:latin typeface="Arial"/>
                <a:cs typeface="Arial"/>
              </a:rPr>
              <a:t>Splunk dashboards will be generated by built-in Simple XML dashboards because Simple XML provides a drag-and-drop layout editor, easy panel editor, as well as PDF printing support that we would otherwise lose using </a:t>
            </a:r>
            <a:r>
              <a:rPr lang="en-US" sz="1100" dirty="0" err="1">
                <a:latin typeface="Arial"/>
                <a:cs typeface="Arial"/>
              </a:rPr>
              <a:t>Splunk's</a:t>
            </a:r>
            <a:r>
              <a:rPr lang="en-US" sz="1100" dirty="0">
                <a:latin typeface="Arial"/>
                <a:cs typeface="Arial"/>
              </a:rPr>
              <a:t> other dashboard frameworks.</a:t>
            </a:r>
          </a:p>
          <a:p>
            <a:endParaRPr lang="en-US" sz="1000" dirty="0">
              <a:latin typeface="Arial"/>
              <a:cs typeface="Arial"/>
            </a:endParaRPr>
          </a:p>
          <a:p>
            <a:endParaRPr lang="en-AU" sz="1000" dirty="0">
              <a:latin typeface="Arial"/>
              <a:ea typeface="Agfa Rotis Sans Serif" panose="00000400000000000000" pitchFamily="2" charset="0"/>
              <a:cs typeface="Arial"/>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223865"/>
            <a:ext cx="2525857" cy="564023"/>
          </a:xfrm>
          <a:prstGeom prst="rect">
            <a:avLst/>
          </a:prstGeom>
        </p:spPr>
        <p:txBody>
          <a:bodyPr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Splunk Overview</a:t>
            </a:r>
            <a:endParaRPr lang="en-US" sz="1800" dirty="0">
              <a:solidFill>
                <a:srgbClr val="1B80B3"/>
              </a:solidFill>
              <a:latin typeface="+mj-lt"/>
            </a:endParaRPr>
          </a:p>
        </p:txBody>
      </p:sp>
      <p:pic>
        <p:nvPicPr>
          <p:cNvPr id="38" name="Picture 37"/>
          <p:cNvPicPr/>
          <p:nvPr/>
        </p:nvPicPr>
        <p:blipFill>
          <a:blip r:embed="rId2"/>
          <a:stretch>
            <a:fillRect/>
          </a:stretch>
        </p:blipFill>
        <p:spPr>
          <a:xfrm>
            <a:off x="2701636" y="3538859"/>
            <a:ext cx="4731327" cy="2300136"/>
          </a:xfrm>
          <a:prstGeom prst="rect">
            <a:avLst/>
          </a:prstGeom>
        </p:spPr>
      </p:pic>
    </p:spTree>
    <p:extLst>
      <p:ext uri="{BB962C8B-B14F-4D97-AF65-F5344CB8AC3E}">
        <p14:creationId xmlns:p14="http://schemas.microsoft.com/office/powerpoint/2010/main" val="13204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1981200" y="262430"/>
            <a:ext cx="2563091" cy="564023"/>
          </a:xfrm>
          <a:prstGeom prst="rect">
            <a:avLst/>
          </a:prstGeom>
        </p:spPr>
        <p:txBody>
          <a:bodyPr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Splunk Overview</a:t>
            </a:r>
            <a:endParaRPr lang="en-US" sz="1800" dirty="0">
              <a:solidFill>
                <a:srgbClr val="1B80B3"/>
              </a:solidFill>
              <a:latin typeface="+mj-lt"/>
            </a:endParaRPr>
          </a:p>
        </p:txBody>
      </p:sp>
      <p:pic>
        <p:nvPicPr>
          <p:cNvPr id="13" name="Picture 12"/>
          <p:cNvPicPr/>
          <p:nvPr/>
        </p:nvPicPr>
        <p:blipFill>
          <a:blip r:embed="rId2"/>
          <a:stretch>
            <a:fillRect/>
          </a:stretch>
        </p:blipFill>
        <p:spPr>
          <a:xfrm>
            <a:off x="1931756" y="1236281"/>
            <a:ext cx="8328487" cy="4186730"/>
          </a:xfrm>
          <a:prstGeom prst="rect">
            <a:avLst/>
          </a:prstGeom>
        </p:spPr>
      </p:pic>
    </p:spTree>
    <p:extLst>
      <p:ext uri="{BB962C8B-B14F-4D97-AF65-F5344CB8AC3E}">
        <p14:creationId xmlns:p14="http://schemas.microsoft.com/office/powerpoint/2010/main" val="375872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a:off x="1981200" y="8382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3" name="Subtitle 2"/>
          <p:cNvSpPr txBox="1">
            <a:spLocks/>
          </p:cNvSpPr>
          <p:nvPr/>
        </p:nvSpPr>
        <p:spPr>
          <a:xfrm>
            <a:off x="2247900" y="136724"/>
            <a:ext cx="7696200" cy="564023"/>
          </a:xfrm>
          <a:prstGeom prst="rect">
            <a:avLst/>
          </a:prstGeom>
        </p:spPr>
        <p:txBody>
          <a:bodyPr anchor="ctr">
            <a:normAutofit/>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gfa Rotis Sans Serif" panose="00000400000000000000" pitchFamily="2"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600" dirty="0">
              <a:solidFill>
                <a:srgbClr val="1B80B3"/>
              </a:solidFill>
              <a:latin typeface="Agfa Rotis Sans Serif ExBd" panose="00000800000000000000" pitchFamily="2" charset="0"/>
            </a:endParaRPr>
          </a:p>
        </p:txBody>
      </p:sp>
      <p:cxnSp>
        <p:nvCxnSpPr>
          <p:cNvPr id="21" name="Straight Connector 20"/>
          <p:cNvCxnSpPr/>
          <p:nvPr/>
        </p:nvCxnSpPr>
        <p:spPr>
          <a:xfrm>
            <a:off x="1981200" y="6096000"/>
            <a:ext cx="822960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4" name="Subtitle 2"/>
          <p:cNvSpPr txBox="1">
            <a:spLocks/>
          </p:cNvSpPr>
          <p:nvPr/>
        </p:nvSpPr>
        <p:spPr>
          <a:xfrm>
            <a:off x="2072120" y="233905"/>
            <a:ext cx="3685309" cy="564023"/>
          </a:xfrm>
          <a:prstGeom prst="rect">
            <a:avLst/>
          </a:prstGeom>
        </p:spPr>
        <p:txBody>
          <a:bodyPr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solidFill>
                  <a:schemeClr val="tx1">
                    <a:lumMod val="75000"/>
                    <a:lumOff val="25000"/>
                  </a:schemeClr>
                </a:solidFill>
                <a:latin typeface="+mj-lt"/>
              </a:rPr>
              <a:t>Types of Splunk Products</a:t>
            </a:r>
            <a:endParaRPr lang="en-US" sz="1800" dirty="0">
              <a:solidFill>
                <a:srgbClr val="1B80B3"/>
              </a:solidFill>
              <a:latin typeface="+mj-lt"/>
            </a:endParaRPr>
          </a:p>
        </p:txBody>
      </p:sp>
      <p:pic>
        <p:nvPicPr>
          <p:cNvPr id="13" name="Picture 12"/>
          <p:cNvPicPr/>
          <p:nvPr/>
        </p:nvPicPr>
        <p:blipFill>
          <a:blip r:embed="rId2"/>
          <a:stretch>
            <a:fillRect/>
          </a:stretch>
        </p:blipFill>
        <p:spPr>
          <a:xfrm>
            <a:off x="1981200" y="1339953"/>
            <a:ext cx="8368145" cy="2044767"/>
          </a:xfrm>
          <a:prstGeom prst="rect">
            <a:avLst/>
          </a:prstGeom>
        </p:spPr>
      </p:pic>
      <p:pic>
        <p:nvPicPr>
          <p:cNvPr id="15" name="Picture 14"/>
          <p:cNvPicPr/>
          <p:nvPr/>
        </p:nvPicPr>
        <p:blipFill>
          <a:blip r:embed="rId3"/>
          <a:stretch>
            <a:fillRect/>
          </a:stretch>
        </p:blipFill>
        <p:spPr>
          <a:xfrm>
            <a:off x="2120611" y="3761748"/>
            <a:ext cx="3636818" cy="1537616"/>
          </a:xfrm>
          <a:prstGeom prst="rect">
            <a:avLst/>
          </a:prstGeom>
        </p:spPr>
      </p:pic>
      <p:sp>
        <p:nvSpPr>
          <p:cNvPr id="17" name="TextBox 16"/>
          <p:cNvSpPr txBox="1"/>
          <p:nvPr/>
        </p:nvSpPr>
        <p:spPr>
          <a:xfrm>
            <a:off x="1939814" y="934224"/>
            <a:ext cx="3817615" cy="4985980"/>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a:cs typeface="Arial"/>
              </a:rPr>
              <a:t>Splunk Enterprise</a:t>
            </a: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pPr marL="285750" indent="-285750">
              <a:buFont typeface="Wingdings" panose="05000000000000000000" pitchFamily="2" charset="2"/>
              <a:buChar char="ü"/>
            </a:pPr>
            <a:r>
              <a:rPr lang="en-AU" sz="1600" dirty="0">
                <a:latin typeface="Arial"/>
                <a:cs typeface="Arial"/>
              </a:rPr>
              <a:t>Splunk Forwarders</a:t>
            </a: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endParaRPr lang="en-AU" sz="1000" dirty="0">
              <a:latin typeface="Arial"/>
              <a:ea typeface="Agfa Rotis Sans Serif" panose="00000400000000000000" pitchFamily="2" charset="0"/>
              <a:cs typeface="Arial"/>
            </a:endParaRPr>
          </a:p>
          <a:p>
            <a:pPr marL="285750" indent="-285750">
              <a:buFont typeface="Wingdings" panose="05000000000000000000" pitchFamily="2" charset="2"/>
              <a:buChar char="ü"/>
            </a:pPr>
            <a:r>
              <a:rPr lang="en-AU" sz="1600" dirty="0">
                <a:latin typeface="Arial"/>
                <a:cs typeface="Arial"/>
              </a:rPr>
              <a:t>Splunk Cloud</a:t>
            </a:r>
          </a:p>
        </p:txBody>
      </p:sp>
    </p:spTree>
    <p:extLst>
      <p:ext uri="{BB962C8B-B14F-4D97-AF65-F5344CB8AC3E}">
        <p14:creationId xmlns:p14="http://schemas.microsoft.com/office/powerpoint/2010/main" val="332677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1FF20F39-528E-46CB-A6F9-947382ED3F49}"/>
              </a:ext>
            </a:extLst>
          </p:cNvPr>
          <p:cNvPicPr>
            <a:picLocks noChangeAspect="1"/>
          </p:cNvPicPr>
          <p:nvPr/>
        </p:nvPicPr>
        <p:blipFill rotWithShape="1">
          <a:blip r:embed="rId2"/>
          <a:srcRect b="10000"/>
          <a:stretch/>
        </p:blipFill>
        <p:spPr>
          <a:xfrm>
            <a:off x="20" y="10"/>
            <a:ext cx="12191980" cy="6857990"/>
          </a:xfrm>
          <a:prstGeom prst="rect">
            <a:avLst/>
          </a:prstGeom>
        </p:spPr>
      </p:pic>
    </p:spTree>
    <p:extLst>
      <p:ext uri="{BB962C8B-B14F-4D97-AF65-F5344CB8AC3E}">
        <p14:creationId xmlns:p14="http://schemas.microsoft.com/office/powerpoint/2010/main" val="80514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EE9BBF3E-7AE0-4F6C-95A5-500FF41F3E3A}"/>
              </a:ext>
            </a:extLst>
          </p:cNvPr>
          <p:cNvPicPr>
            <a:picLocks noChangeAspect="1"/>
          </p:cNvPicPr>
          <p:nvPr/>
        </p:nvPicPr>
        <p:blipFill rotWithShape="1">
          <a:blip r:embed="rId2"/>
          <a:srcRect b="8163"/>
          <a:stretch/>
        </p:blipFill>
        <p:spPr>
          <a:xfrm>
            <a:off x="20" y="10"/>
            <a:ext cx="12191980" cy="6857990"/>
          </a:xfrm>
          <a:prstGeom prst="rect">
            <a:avLst/>
          </a:prstGeom>
        </p:spPr>
      </p:pic>
    </p:spTree>
    <p:extLst>
      <p:ext uri="{BB962C8B-B14F-4D97-AF65-F5344CB8AC3E}">
        <p14:creationId xmlns:p14="http://schemas.microsoft.com/office/powerpoint/2010/main" val="8251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9955A426-2985-4997-B98A-F64F14E3BE0D}"/>
              </a:ext>
            </a:extLst>
          </p:cNvPr>
          <p:cNvPicPr>
            <a:picLocks noChangeAspect="1"/>
          </p:cNvPicPr>
          <p:nvPr/>
        </p:nvPicPr>
        <p:blipFill rotWithShape="1">
          <a:blip r:embed="rId2"/>
          <a:srcRect t="2978" b="17500"/>
          <a:stretch/>
        </p:blipFill>
        <p:spPr>
          <a:xfrm>
            <a:off x="0" y="0"/>
            <a:ext cx="11533779" cy="5801193"/>
          </a:xfrm>
          <a:prstGeom prst="rect">
            <a:avLst/>
          </a:prstGeom>
        </p:spPr>
      </p:pic>
      <p:pic>
        <p:nvPicPr>
          <p:cNvPr id="10" name="Picture 9">
            <a:extLst>
              <a:ext uri="{FF2B5EF4-FFF2-40B4-BE49-F238E27FC236}">
                <a16:creationId xmlns:a16="http://schemas.microsoft.com/office/drawing/2014/main" id="{7309214B-9B60-4A94-88B5-44CB8D2632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26004"/>
          <a:stretch>
            <a:fillRect/>
          </a:stretch>
        </p:blipFill>
        <p:spPr>
          <a:xfrm>
            <a:off x="0" y="1783365"/>
            <a:ext cx="12192000" cy="5074635"/>
          </a:xfrm>
          <a:custGeom>
            <a:avLst/>
            <a:gdLst>
              <a:gd name="connsiteX0" fmla="*/ 0 w 12192000"/>
              <a:gd name="connsiteY0" fmla="*/ 0 h 5074635"/>
              <a:gd name="connsiteX1" fmla="*/ 12192000 w 12192000"/>
              <a:gd name="connsiteY1" fmla="*/ 0 h 5074635"/>
              <a:gd name="connsiteX2" fmla="*/ 12192000 w 12192000"/>
              <a:gd name="connsiteY2" fmla="*/ 5074635 h 5074635"/>
              <a:gd name="connsiteX3" fmla="*/ 0 w 12192000"/>
              <a:gd name="connsiteY3" fmla="*/ 5074635 h 5074635"/>
            </a:gdLst>
            <a:ahLst/>
            <a:cxnLst>
              <a:cxn ang="0">
                <a:pos x="connsiteX0" y="connsiteY0"/>
              </a:cxn>
              <a:cxn ang="0">
                <a:pos x="connsiteX1" y="connsiteY1"/>
              </a:cxn>
              <a:cxn ang="0">
                <a:pos x="connsiteX2" y="connsiteY2"/>
              </a:cxn>
              <a:cxn ang="0">
                <a:pos x="connsiteX3" y="connsiteY3"/>
              </a:cxn>
            </a:cxnLst>
            <a:rect l="l" t="t" r="r" b="b"/>
            <a:pathLst>
              <a:path w="12192000" h="5074635">
                <a:moveTo>
                  <a:pt x="0" y="0"/>
                </a:moveTo>
                <a:lnTo>
                  <a:pt x="12192000" y="0"/>
                </a:lnTo>
                <a:lnTo>
                  <a:pt x="12192000" y="5074635"/>
                </a:lnTo>
                <a:lnTo>
                  <a:pt x="0" y="5074635"/>
                </a:lnTo>
                <a:close/>
              </a:path>
            </a:pathLst>
          </a:custGeom>
        </p:spPr>
      </p:pic>
    </p:spTree>
    <p:extLst>
      <p:ext uri="{BB962C8B-B14F-4D97-AF65-F5344CB8AC3E}">
        <p14:creationId xmlns:p14="http://schemas.microsoft.com/office/powerpoint/2010/main" val="137009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91968705-2235-46F3-8B24-5EB488E424EE}"/>
              </a:ext>
            </a:extLst>
          </p:cNvPr>
          <p:cNvPicPr>
            <a:picLocks noChangeAspect="1"/>
          </p:cNvPicPr>
          <p:nvPr/>
        </p:nvPicPr>
        <p:blipFill>
          <a:blip r:embed="rId2"/>
          <a:stretch>
            <a:fillRect/>
          </a:stretch>
        </p:blipFill>
        <p:spPr>
          <a:xfrm>
            <a:off x="643467" y="1179830"/>
            <a:ext cx="10905066" cy="4498338"/>
          </a:xfrm>
          <a:prstGeom prst="rect">
            <a:avLst/>
          </a:prstGeom>
        </p:spPr>
      </p:pic>
    </p:spTree>
    <p:extLst>
      <p:ext uri="{BB962C8B-B14F-4D97-AF65-F5344CB8AC3E}">
        <p14:creationId xmlns:p14="http://schemas.microsoft.com/office/powerpoint/2010/main" val="14091321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8075C60D4C284A8FA154DBA2F17235" ma:contentTypeVersion="4" ma:contentTypeDescription="Create a new document." ma:contentTypeScope="" ma:versionID="43c9a9c5a7c4ecc1866637a2e53e0914">
  <xsd:schema xmlns:xsd="http://www.w3.org/2001/XMLSchema" xmlns:xs="http://www.w3.org/2001/XMLSchema" xmlns:p="http://schemas.microsoft.com/office/2006/metadata/properties" xmlns:ns2="5a3e0708-29e1-4f57-8d3e-ac4fc7cd9118" targetNamespace="http://schemas.microsoft.com/office/2006/metadata/properties" ma:root="true" ma:fieldsID="a7d56bb7e931ba03a4d2598a13ac8246" ns2:_="">
    <xsd:import namespace="5a3e0708-29e1-4f57-8d3e-ac4fc7cd9118"/>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e0708-29e1-4f57-8d3e-ac4fc7cd911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22AC62-F996-4815-965A-0CDF80676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e0708-29e1-4f57-8d3e-ac4fc7cd91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6F5E91-FA84-4D9C-AF7C-22876EEE0517}">
  <ds:schemaRefs>
    <ds:schemaRef ds:uri="http://schemas.microsoft.com/sharepoint/v3/contenttype/forms"/>
  </ds:schemaRefs>
</ds:datastoreItem>
</file>

<file path=customXml/itemProps3.xml><?xml version="1.0" encoding="utf-8"?>
<ds:datastoreItem xmlns:ds="http://schemas.openxmlformats.org/officeDocument/2006/customXml" ds:itemID="{E7AFA112-CC30-47C1-BA72-DE3A53ED02C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a3e0708-29e1-4f57-8d3e-ac4fc7cd911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6816</TotalTime>
  <Words>635</Words>
  <Application>Microsoft Office PowerPoint</Application>
  <PresentationFormat>Widescreen</PresentationFormat>
  <Paragraphs>154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SimSun</vt:lpstr>
      <vt:lpstr>Agfa Rotis Sans Serif</vt:lpstr>
      <vt:lpstr>Agfa Rotis Sans Serif ExBd</vt:lpstr>
      <vt:lpstr>Arial</vt:lpstr>
      <vt:lpstr>Calibri</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 Chandramouli</dc:creator>
  <cp:lastModifiedBy>Manoj, Vivek</cp:lastModifiedBy>
  <cp:revision>123</cp:revision>
  <dcterms:created xsi:type="dcterms:W3CDTF">2016-11-20T11:50:43Z</dcterms:created>
  <dcterms:modified xsi:type="dcterms:W3CDTF">2018-11-11T19:06:32Z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0x010100F18075C60D4C284A8FA154DBA2F17235</vt:lpwstr>
  </property>
</Properties>
</file>