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4"/>
  </p:sldMasterIdLst>
  <p:sldIdLst>
    <p:sldId id="280" r:id="rId5"/>
    <p:sldId id="281" r:id="rId6"/>
    <p:sldId id="284" r:id="rId7"/>
    <p:sldId id="285" r:id="rId8"/>
    <p:sldId id="286" r:id="rId9"/>
    <p:sldId id="293" r:id="rId10"/>
    <p:sldId id="297" r:id="rId11"/>
    <p:sldId id="296" r:id="rId12"/>
    <p:sldId id="316" r:id="rId13"/>
    <p:sldId id="295" r:id="rId14"/>
    <p:sldId id="294" r:id="rId15"/>
    <p:sldId id="302" r:id="rId16"/>
    <p:sldId id="300" r:id="rId17"/>
    <p:sldId id="299" r:id="rId18"/>
    <p:sldId id="298" r:id="rId19"/>
    <p:sldId id="307" r:id="rId20"/>
    <p:sldId id="308" r:id="rId21"/>
    <p:sldId id="309" r:id="rId22"/>
    <p:sldId id="310" r:id="rId23"/>
    <p:sldId id="317" r:id="rId24"/>
    <p:sldId id="311" r:id="rId25"/>
    <p:sldId id="315" r:id="rId26"/>
    <p:sldId id="312" r:id="rId27"/>
    <p:sldId id="313" r:id="rId28"/>
    <p:sldId id="31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F15562-26B2-4CA4-8CC4-B3552C353FAD}">
          <p14:sldIdLst>
            <p14:sldId id="280"/>
            <p14:sldId id="281"/>
            <p14:sldId id="284"/>
            <p14:sldId id="285"/>
            <p14:sldId id="286"/>
            <p14:sldId id="293"/>
            <p14:sldId id="297"/>
            <p14:sldId id="296"/>
            <p14:sldId id="316"/>
            <p14:sldId id="295"/>
            <p14:sldId id="294"/>
            <p14:sldId id="302"/>
            <p14:sldId id="300"/>
            <p14:sldId id="299"/>
            <p14:sldId id="298"/>
            <p14:sldId id="307"/>
            <p14:sldId id="308"/>
            <p14:sldId id="309"/>
            <p14:sldId id="310"/>
            <p14:sldId id="317"/>
            <p14:sldId id="311"/>
            <p14:sldId id="315"/>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836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79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767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8878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5683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3605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7437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3518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89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257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620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616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09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319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184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9EA15526-7079-4B7B-987C-1B5FAE11A0FF}" type="datetime1">
              <a:rPr lang="en-US" smtClean="0"/>
              <a:t>1/12/2023</a:t>
            </a:fld>
            <a:endParaRPr lang="en-US" dirty="0"/>
          </a:p>
        </p:txBody>
      </p:sp>
    </p:spTree>
    <p:extLst>
      <p:ext uri="{BB962C8B-B14F-4D97-AF65-F5344CB8AC3E}">
        <p14:creationId xmlns:p14="http://schemas.microsoft.com/office/powerpoint/2010/main" val="257563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1/12/2023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4234089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8F10EA97-ECD1-59F7-F910-D009DFC73D7C}"/>
              </a:ext>
            </a:extLst>
          </p:cNvPr>
          <p:cNvSpPr txBox="1"/>
          <p:nvPr/>
        </p:nvSpPr>
        <p:spPr>
          <a:xfrm>
            <a:off x="3170646" y="697596"/>
            <a:ext cx="5601218" cy="584775"/>
          </a:xfrm>
          <a:prstGeom prst="rect">
            <a:avLst/>
          </a:prstGeom>
          <a:noFill/>
        </p:spPr>
        <p:txBody>
          <a:bodyPr wrap="square">
            <a:spAutoFit/>
          </a:bodyPr>
          <a:lstStyle/>
          <a:p>
            <a:r>
              <a:rPr lang="en-IN" sz="3200" b="1" u="sng" dirty="0">
                <a:effectLst>
                  <a:outerShdw blurRad="38100" dist="38100" dir="2700000" algn="tl">
                    <a:srgbClr val="000000">
                      <a:alpha val="43137"/>
                    </a:srgbClr>
                  </a:outerShdw>
                </a:effectLst>
                <a:latin typeface="Bodoni MT" panose="02070603080606020203" pitchFamily="18" charset="0"/>
              </a:rPr>
              <a:t>FLIGHT </a:t>
            </a:r>
            <a:r>
              <a:rPr lang="en-IN" sz="3200" b="1" u="sng" dirty="0" smtClean="0">
                <a:effectLst>
                  <a:outerShdw blurRad="38100" dist="38100" dir="2700000" algn="tl">
                    <a:srgbClr val="000000">
                      <a:alpha val="43137"/>
                    </a:srgbClr>
                  </a:outerShdw>
                </a:effectLst>
                <a:latin typeface="Bodoni MT" panose="02070603080606020203" pitchFamily="18" charset="0"/>
              </a:rPr>
              <a:t>FARE PREDICTION</a:t>
            </a:r>
            <a:endParaRPr lang="en-IN" sz="3200" u="sng" dirty="0">
              <a:effectLst>
                <a:outerShdw blurRad="38100" dist="38100" dir="2700000" algn="tl">
                  <a:srgbClr val="000000">
                    <a:alpha val="43137"/>
                  </a:srgbClr>
                </a:outerShdw>
              </a:effectLst>
              <a:latin typeface="Bodoni MT" panose="02070603080606020203" pitchFamily="18" charset="0"/>
            </a:endParaRPr>
          </a:p>
        </p:txBody>
      </p:sp>
      <p:sp>
        <p:nvSpPr>
          <p:cNvPr id="14" name="TextBox 13">
            <a:extLst>
              <a:ext uri="{FF2B5EF4-FFF2-40B4-BE49-F238E27FC236}">
                <a16:creationId xmlns:a16="http://schemas.microsoft.com/office/drawing/2014/main" xmlns="" id="{83D83483-279E-0635-DF89-55257DA637EC}"/>
              </a:ext>
            </a:extLst>
          </p:cNvPr>
          <p:cNvSpPr txBox="1"/>
          <p:nvPr/>
        </p:nvSpPr>
        <p:spPr>
          <a:xfrm>
            <a:off x="7434764" y="4641591"/>
            <a:ext cx="2485414" cy="1200329"/>
          </a:xfrm>
          <a:prstGeom prst="rect">
            <a:avLst/>
          </a:prstGeom>
          <a:noFill/>
        </p:spPr>
        <p:txBody>
          <a:bodyPr wrap="square" rtlCol="0">
            <a:spAutoFit/>
          </a:bodyPr>
          <a:lstStyle/>
          <a:p>
            <a:pPr algn="ctr"/>
            <a:r>
              <a:rPr lang="en-US" sz="2400" b="1" dirty="0" smtClean="0"/>
              <a:t>Prepared by</a:t>
            </a:r>
            <a:r>
              <a:rPr lang="en-US" sz="2400" b="1" smtClean="0"/>
              <a:t>:-</a:t>
            </a:r>
            <a:r>
              <a:rPr lang="en-US" sz="2400" b="1" smtClean="0"/>
              <a:t>V</a:t>
            </a:r>
            <a:r>
              <a:rPr lang="en-US" sz="2400" b="1" smtClean="0"/>
              <a:t>ivek Kumar </a:t>
            </a:r>
            <a:r>
              <a:rPr lang="en-US" sz="2400" b="1" dirty="0" smtClean="0"/>
              <a:t>Internship33</a:t>
            </a:r>
            <a:endParaRPr lang="en-US" sz="2400" b="1" dirty="0"/>
          </a:p>
        </p:txBody>
      </p:sp>
      <p:pic>
        <p:nvPicPr>
          <p:cNvPr id="3" name="Picture 2" descr="Paper &lt;strong&gt;plane&lt;/strong&gt;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51" y="1950397"/>
            <a:ext cx="9431079" cy="3551281"/>
          </a:xfrm>
          <a:prstGeom prst="rect">
            <a:avLst/>
          </a:prstGeom>
        </p:spPr>
      </p:pic>
    </p:spTree>
    <p:extLst>
      <p:ext uri="{BB962C8B-B14F-4D97-AF65-F5344CB8AC3E}">
        <p14:creationId xmlns:p14="http://schemas.microsoft.com/office/powerpoint/2010/main" val="1583120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39723" y="42427"/>
            <a:ext cx="3639145" cy="693060"/>
          </a:xfrm>
        </p:spPr>
        <p:txBody>
          <a:bodyPr>
            <a:noAutofit/>
          </a:bodyPr>
          <a:lstStyle/>
          <a:p>
            <a:pPr algn="ctr"/>
            <a:r>
              <a:rPr lang="en-IN" sz="3500" b="1" u="sng" dirty="0" smtClean="0">
                <a:solidFill>
                  <a:srgbClr val="7030A0"/>
                </a:solidFill>
              </a:rPr>
              <a:t>OBSERVATIONS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542260" y="882502"/>
            <a:ext cx="11386648" cy="5369442"/>
          </a:xfrm>
        </p:spPr>
        <p:txBody>
          <a:bodyPr>
            <a:noAutofit/>
          </a:bodyPr>
          <a:lstStyle/>
          <a:p>
            <a:pPr>
              <a:lnSpc>
                <a:spcPct val="107000"/>
              </a:lnSpc>
              <a:spcAft>
                <a:spcPts val="800"/>
              </a:spcAft>
              <a:buClrTx/>
              <a:buFont typeface="Wingdings" panose="05000000000000000000" pitchFamily="2" charset="2"/>
              <a:buChar char="q"/>
              <a:tabLst>
                <a:tab pos="457200" algn="l"/>
              </a:tabLst>
            </a:pPr>
            <a:r>
              <a:rPr lang="en-IN" dirty="0">
                <a:latin typeface="Calibri" panose="020F0502020204030204" pitchFamily="34" charset="0"/>
                <a:cs typeface="Calibri" panose="020F0502020204030204" pitchFamily="34" charset="0"/>
              </a:rPr>
              <a:t> </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Vistara has largest share in market followed by </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AirIndia</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Indigo.</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our given dataset almost 76% of fight starts from New Delhi and rest from Pune</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our given dataset almost 99% of fights destination is to Bangalore</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 of flights starting from Pune is costlier than New Delhi</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 of flights to Bangalore is costlier than Mumbai and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P</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une</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prices of </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AirIndia</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Vistara are the costliest followed by SpiceJet, IndiGo, AirAsia and </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GoFirst</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prices are high for fights with 2 stops. </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NonStop</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flight ticket prices are low.</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Departure_Hour</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vs Price": From the bar plot and line plot we can see that there are some flights departing in the noon 12 AM having most expensive ticket prices compared to late evening flights. We can also observe the flight ticket prices are higher during evening (may fluctuate) and it decreases in the late night.</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prices are very high during 9-10am where as early morning flights have low prices.</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Long duration flights have higher ticket price and short duration flights have low ticket </a:t>
            </a:r>
            <a:r>
              <a:rPr lang="en-IN"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price</a:t>
            </a:r>
            <a:r>
              <a:rPr lang="en-IN" sz="2000" dirty="0" smtClean="0"/>
              <a:t>         </a:t>
            </a:r>
            <a:endParaRPr lang="en-IN" sz="2000" dirty="0"/>
          </a:p>
        </p:txBody>
      </p:sp>
    </p:spTree>
    <p:extLst>
      <p:ext uri="{BB962C8B-B14F-4D97-AF65-F5344CB8AC3E}">
        <p14:creationId xmlns:p14="http://schemas.microsoft.com/office/powerpoint/2010/main" val="413955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21266" y="223287"/>
            <a:ext cx="9718158" cy="693060"/>
          </a:xfrm>
        </p:spPr>
        <p:txBody>
          <a:bodyPr>
            <a:noAutofit/>
          </a:bodyPr>
          <a:lstStyle/>
          <a:p>
            <a:pPr algn="ctr"/>
            <a:r>
              <a:rPr lang="en-IN" sz="3500" b="1" u="sng" dirty="0">
                <a:solidFill>
                  <a:srgbClr val="7030A0"/>
                </a:solidFill>
              </a:rPr>
              <a:t>VIZUALIZATION OF NUMIRICALCAL </a:t>
            </a:r>
            <a:r>
              <a:rPr lang="en-IN" sz="3500" b="1" u="sng" dirty="0" smtClean="0">
                <a:solidFill>
                  <a:srgbClr val="7030A0"/>
                </a:solidFill>
              </a:rPr>
              <a:t>COLUMNS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xmlns="" id="{AAA6008B-58BE-48EC-FF99-6939AC7773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59" y="1813877"/>
            <a:ext cx="3299460" cy="2132965"/>
          </a:xfrm>
          <a:prstGeom prst="rect">
            <a:avLst/>
          </a:prstGeom>
          <a:noFill/>
          <a:ln>
            <a:noFill/>
          </a:ln>
        </p:spPr>
      </p:pic>
      <p:pic>
        <p:nvPicPr>
          <p:cNvPr id="6" name="Picture 5">
            <a:extLst>
              <a:ext uri="{FF2B5EF4-FFF2-40B4-BE49-F238E27FC236}">
                <a16:creationId xmlns:a16="http://schemas.microsoft.com/office/drawing/2014/main" xmlns="" id="{DE21F6A7-4217-DF4C-4866-E68EB32A62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864" y="4153076"/>
            <a:ext cx="3401060" cy="2494280"/>
          </a:xfrm>
          <a:prstGeom prst="rect">
            <a:avLst/>
          </a:prstGeom>
          <a:noFill/>
          <a:ln>
            <a:noFill/>
          </a:ln>
        </p:spPr>
      </p:pic>
      <p:pic>
        <p:nvPicPr>
          <p:cNvPr id="7" name="Picture 6">
            <a:extLst>
              <a:ext uri="{FF2B5EF4-FFF2-40B4-BE49-F238E27FC236}">
                <a16:creationId xmlns:a16="http://schemas.microsoft.com/office/drawing/2014/main" xmlns="" id="{CD3509E1-A9AB-4DC7-66F3-AFBB6CD40F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13542" y="1813877"/>
            <a:ext cx="3092033" cy="1924791"/>
          </a:xfrm>
          <a:prstGeom prst="rect">
            <a:avLst/>
          </a:prstGeom>
          <a:noFill/>
          <a:ln>
            <a:noFill/>
          </a:ln>
        </p:spPr>
      </p:pic>
      <p:pic>
        <p:nvPicPr>
          <p:cNvPr id="8" name="Picture 7">
            <a:extLst>
              <a:ext uri="{FF2B5EF4-FFF2-40B4-BE49-F238E27FC236}">
                <a16:creationId xmlns:a16="http://schemas.microsoft.com/office/drawing/2014/main" xmlns="" id="{AA13CD4A-BC1F-6529-A9A6-E0DC8EE12D0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13543" y="4153077"/>
            <a:ext cx="3401060" cy="2513514"/>
          </a:xfrm>
          <a:prstGeom prst="rect">
            <a:avLst/>
          </a:prstGeom>
          <a:noFill/>
          <a:ln>
            <a:noFill/>
          </a:ln>
        </p:spPr>
      </p:pic>
      <p:pic>
        <p:nvPicPr>
          <p:cNvPr id="10" name="Picture 9">
            <a:extLst>
              <a:ext uri="{FF2B5EF4-FFF2-40B4-BE49-F238E27FC236}">
                <a16:creationId xmlns:a16="http://schemas.microsoft.com/office/drawing/2014/main" xmlns="" id="{52891147-C930-B54B-4FEB-4BD5F935915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97250" y="1727635"/>
            <a:ext cx="3299460" cy="2046723"/>
          </a:xfrm>
          <a:prstGeom prst="rect">
            <a:avLst/>
          </a:prstGeom>
          <a:noFill/>
          <a:ln>
            <a:noFill/>
          </a:ln>
        </p:spPr>
      </p:pic>
      <p:pic>
        <p:nvPicPr>
          <p:cNvPr id="11" name="Picture 10">
            <a:extLst>
              <a:ext uri="{FF2B5EF4-FFF2-40B4-BE49-F238E27FC236}">
                <a16:creationId xmlns:a16="http://schemas.microsoft.com/office/drawing/2014/main" xmlns="" id="{F9D60A07-A6C7-CA48-9A11-40890B64E12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97250" y="4138996"/>
            <a:ext cx="3485689" cy="2576029"/>
          </a:xfrm>
          <a:prstGeom prst="rect">
            <a:avLst/>
          </a:prstGeom>
          <a:noFill/>
          <a:ln>
            <a:noFill/>
          </a:ln>
        </p:spPr>
      </p:pic>
    </p:spTree>
    <p:extLst>
      <p:ext uri="{BB962C8B-B14F-4D97-AF65-F5344CB8AC3E}">
        <p14:creationId xmlns:p14="http://schemas.microsoft.com/office/powerpoint/2010/main" val="402951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77941" y="265819"/>
            <a:ext cx="3405231" cy="693060"/>
          </a:xfrm>
        </p:spPr>
        <p:txBody>
          <a:bodyPr>
            <a:noAutofit/>
          </a:bodyPr>
          <a:lstStyle/>
          <a:p>
            <a:pPr algn="ctr"/>
            <a:r>
              <a:rPr lang="en-IN" sz="3500" b="1" u="sng" dirty="0" smtClean="0">
                <a:solidFill>
                  <a:srgbClr val="7030A0"/>
                </a:solidFill>
              </a:rPr>
              <a:t>OBSERVATIONS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1771049" y="1350335"/>
            <a:ext cx="7786838" cy="5950427"/>
          </a:xfrm>
        </p:spPr>
        <p:txBody>
          <a:bodyPr>
            <a:noAutofit/>
          </a:bodyPr>
          <a:lstStyle/>
          <a:p>
            <a:pPr algn="l">
              <a:buClrTx/>
              <a:buFont typeface="Wingdings" panose="05000000000000000000" pitchFamily="2" charset="2"/>
              <a:buChar char="q"/>
            </a:pPr>
            <a:r>
              <a:rPr lang="en-US" b="0" i="0" dirty="0">
                <a:effectLst/>
                <a:latin typeface="Calibri" panose="020F0502020204030204" pitchFamily="34" charset="0"/>
                <a:cs typeface="Calibri" panose="020F0502020204030204" pitchFamily="34" charset="0"/>
              </a:rPr>
              <a:t>From the distribution plot we can observe that most of the columns are somewhat distributed normally as they have no proper bell shape curve.</a:t>
            </a:r>
          </a:p>
          <a:p>
            <a:pPr>
              <a:buClrTx/>
              <a:buFont typeface="Wingdings" panose="05000000000000000000" pitchFamily="2" charset="2"/>
              <a:buChar char="q"/>
            </a:pPr>
            <a:r>
              <a:rPr lang="en-US" b="0" i="0" dirty="0">
                <a:effectLst/>
                <a:latin typeface="Calibri" panose="020F0502020204030204" pitchFamily="34" charset="0"/>
                <a:cs typeface="Calibri" panose="020F0502020204030204" pitchFamily="34" charset="0"/>
              </a:rPr>
              <a:t>"Price" is widely distributed between the range of 5000 - 25000.we can observe that most number of tickets are priced at 15000 and 10000.</a:t>
            </a:r>
          </a:p>
          <a:p>
            <a:pPr>
              <a:buClrTx/>
              <a:buFont typeface="Wingdings" panose="05000000000000000000" pitchFamily="2" charset="2"/>
              <a:buChar char="q"/>
            </a:pPr>
            <a:r>
              <a:rPr lang="en-US" b="0" i="0" dirty="0">
                <a:effectLst/>
                <a:latin typeface="Calibri" panose="020F0502020204030204" pitchFamily="34" charset="0"/>
                <a:cs typeface="Calibri" panose="020F0502020204030204" pitchFamily="34" charset="0"/>
              </a:rPr>
              <a:t>The data in the column </a:t>
            </a:r>
            <a:r>
              <a:rPr lang="en-US" b="0" i="0" dirty="0" smtClean="0">
                <a:effectLst/>
                <a:latin typeface="Calibri" panose="020F0502020204030204" pitchFamily="34" charset="0"/>
                <a:cs typeface="Calibri" panose="020F0502020204030204" pitchFamily="34" charset="0"/>
              </a:rPr>
              <a:t>Arrival  Hour </a:t>
            </a:r>
            <a:r>
              <a:rPr lang="en-US" b="0" i="0" dirty="0">
                <a:effectLst/>
                <a:latin typeface="Calibri" panose="020F0502020204030204" pitchFamily="34" charset="0"/>
                <a:cs typeface="Calibri" panose="020F0502020204030204" pitchFamily="34" charset="0"/>
              </a:rPr>
              <a:t>and Arrival_min skewed to left since the mean values is less than the median.</a:t>
            </a:r>
          </a:p>
          <a:p>
            <a:pPr lvl="0">
              <a:lnSpc>
                <a:spcPct val="107000"/>
              </a:lnSpc>
              <a:spcBef>
                <a:spcPts val="300"/>
              </a:spcBef>
              <a:spcAft>
                <a:spcPts val="300"/>
              </a:spcAft>
              <a:buClrTx/>
              <a:buFont typeface="Wingdings" panose="05000000000000000000" pitchFamily="2" charset="2"/>
              <a:buChar char="q"/>
            </a:pPr>
            <a:endParaRPr lang="en-IN" dirty="0">
              <a:solidFill>
                <a:srgbClr val="7030A0"/>
              </a:solidFill>
              <a:latin typeface="Bahnschrift SemiBold" panose="020B0502040204020203" pitchFamily="34" charset="0"/>
            </a:endParaRPr>
          </a:p>
        </p:txBody>
      </p:sp>
    </p:spTree>
    <p:extLst>
      <p:ext uri="{BB962C8B-B14F-4D97-AF65-F5344CB8AC3E}">
        <p14:creationId xmlns:p14="http://schemas.microsoft.com/office/powerpoint/2010/main" val="284723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94362" y="356095"/>
            <a:ext cx="9603275" cy="693060"/>
          </a:xfrm>
        </p:spPr>
        <p:txBody>
          <a:bodyPr>
            <a:noAutofit/>
          </a:bodyPr>
          <a:lstStyle/>
          <a:p>
            <a:pPr algn="ctr"/>
            <a:r>
              <a:rPr lang="en-IN" sz="3500" b="1" u="sng" dirty="0">
                <a:solidFill>
                  <a:srgbClr val="7030A0"/>
                </a:solidFill>
              </a:rPr>
              <a:t>ANALYSIS: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1597795" y="1876926"/>
            <a:ext cx="7767588" cy="5303520"/>
          </a:xfrm>
        </p:spPr>
        <p:txBody>
          <a:bodyPr>
            <a:noAutofit/>
          </a:bodyPr>
          <a:lstStyle/>
          <a:p>
            <a:pPr lvl="0">
              <a:lnSpc>
                <a:spcPct val="107000"/>
              </a:lnSpc>
              <a:buFont typeface="Arial" panose="020B0604020202020204" pitchFamily="34" charset="0"/>
              <a:buChar char="•"/>
            </a:pPr>
            <a:r>
              <a:rPr lang="en-IN" dirty="0">
                <a:solidFill>
                  <a:schemeClr val="tx1"/>
                </a:solidFill>
                <a:latin typeface="Calibri" panose="020F0502020204030204" pitchFamily="34" charset="0"/>
                <a:cs typeface="Calibri" panose="020F0502020204030204" pitchFamily="34" charset="0"/>
              </a:rPr>
              <a:t>I have used </a:t>
            </a:r>
            <a:r>
              <a:rPr lang="en-IN" dirty="0" err="1">
                <a:solidFill>
                  <a:schemeClr val="tx1"/>
                </a:solidFill>
                <a:latin typeface="Calibri" panose="020F0502020204030204" pitchFamily="34" charset="0"/>
                <a:cs typeface="Calibri" panose="020F0502020204030204" pitchFamily="34" charset="0"/>
              </a:rPr>
              <a:t>dist</a:t>
            </a:r>
            <a:r>
              <a:rPr lang="en-IN" dirty="0">
                <a:solidFill>
                  <a:schemeClr val="tx1"/>
                </a:solidFill>
                <a:latin typeface="Calibri" panose="020F0502020204030204" pitchFamily="34" charset="0"/>
                <a:cs typeface="Calibri" panose="020F0502020204030204" pitchFamily="34" charset="0"/>
              </a:rPr>
              <a:t> plot to check the skewness in numerical columns. </a:t>
            </a:r>
          </a:p>
          <a:p>
            <a:pPr lvl="0">
              <a:lnSpc>
                <a:spcPct val="107000"/>
              </a:lnSpc>
              <a:buFont typeface="Arial" panose="020B0604020202020204" pitchFamily="34" charset="0"/>
              <a:buChar char="•"/>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have used bar plot for each of categorical feature that shows the relation with the median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flight</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price for all the sub categories in each categorical feature. </a:t>
            </a:r>
          </a:p>
          <a:p>
            <a:pPr lvl="0">
              <a:lnSpc>
                <a:spcPct val="107000"/>
              </a:lnSpc>
              <a:spcAft>
                <a:spcPts val="800"/>
              </a:spcAft>
              <a:buFont typeface="Arial" panose="020B0604020202020204" pitchFamily="34" charset="0"/>
              <a:buChar char="•"/>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found that there is no much linear relationship between continuous numerical variable and Flight</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Price.</a:t>
            </a:r>
            <a:endParaRPr lang="en-IN" dirty="0">
              <a:solidFill>
                <a:schemeClr val="tx1"/>
              </a:solidFill>
              <a:latin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q"/>
            </a:pPr>
            <a:endParaRPr lang="en-IN" sz="2400" dirty="0"/>
          </a:p>
        </p:txBody>
      </p:sp>
    </p:spTree>
    <p:extLst>
      <p:ext uri="{BB962C8B-B14F-4D97-AF65-F5344CB8AC3E}">
        <p14:creationId xmlns:p14="http://schemas.microsoft.com/office/powerpoint/2010/main" val="153110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 y="334830"/>
            <a:ext cx="5220586" cy="693060"/>
          </a:xfrm>
        </p:spPr>
        <p:txBody>
          <a:bodyPr>
            <a:noAutofit/>
          </a:bodyPr>
          <a:lstStyle/>
          <a:p>
            <a:pPr algn="ctr"/>
            <a:r>
              <a:rPr lang="en-IN" sz="3500" b="1" u="sng" dirty="0">
                <a:solidFill>
                  <a:srgbClr val="7030A0"/>
                </a:solidFill>
              </a:rPr>
              <a:t>DATA CLEANING </a:t>
            </a:r>
            <a:r>
              <a:rPr lang="en-IN" sz="3500" b="1" u="sng" dirty="0" smtClean="0">
                <a:solidFill>
                  <a:srgbClr val="7030A0"/>
                </a:solidFill>
              </a:rPr>
              <a:t>STEPS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861237" y="1867300"/>
            <a:ext cx="8282763" cy="5303520"/>
          </a:xfrm>
        </p:spPr>
        <p:txBody>
          <a:bodyPr>
            <a:noAutofit/>
          </a:bodyPr>
          <a:lstStyle/>
          <a:p>
            <a:pPr>
              <a:buClrTx/>
              <a:buFont typeface="Wingdings" panose="05000000000000000000" pitchFamily="2" charset="2"/>
              <a:buChar char="q"/>
            </a:pPr>
            <a:r>
              <a:rPr lang="en-IN" dirty="0">
                <a:latin typeface="Calibri" panose="020F0502020204030204" pitchFamily="34" charset="0"/>
                <a:cs typeface="Calibri" panose="020F0502020204030204" pitchFamily="34" charset="0"/>
              </a:rPr>
              <a:t>Data has been scrapped from yatra.com website so we have to clean it for our convenience.</a:t>
            </a:r>
          </a:p>
          <a:p>
            <a:pPr>
              <a:buClrTx/>
              <a:buFont typeface="Wingdings" panose="05000000000000000000" pitchFamily="2" charset="2"/>
              <a:buChar char="q"/>
            </a:pPr>
            <a:r>
              <a:rPr lang="en-IN" dirty="0">
                <a:latin typeface="Calibri" panose="020F0502020204030204" pitchFamily="34" charset="0"/>
                <a:cs typeface="Calibri" panose="020F0502020204030204" pitchFamily="34" charset="0"/>
              </a:rPr>
              <a:t>In my datasets I found there is no null values, outliers and also skewness.</a:t>
            </a:r>
          </a:p>
          <a:p>
            <a:pPr>
              <a:buClrTx/>
              <a:buFont typeface="Wingdings" panose="05000000000000000000" pitchFamily="2" charset="2"/>
              <a:buChar char="q"/>
            </a:pPr>
            <a:r>
              <a:rPr lang="en-IN" dirty="0">
                <a:effectLst/>
                <a:latin typeface="Calibri" panose="020F0502020204030204" pitchFamily="34" charset="0"/>
                <a:ea typeface="Calibri" panose="020F0502020204030204" pitchFamily="34" charset="0"/>
                <a:cs typeface="Calibri" panose="020F0502020204030204" pitchFamily="34" charset="0"/>
              </a:rPr>
              <a:t>To encode the categorical columns I have use Label Encoding. </a:t>
            </a:r>
          </a:p>
          <a:p>
            <a:pPr>
              <a:buClrTx/>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VIF method was used </a:t>
            </a:r>
            <a:r>
              <a:rPr lang="en-IN" dirty="0">
                <a:effectLst/>
                <a:latin typeface="Calibri" panose="020F0502020204030204" pitchFamily="34" charset="0"/>
                <a:ea typeface="Calibri" panose="020F0502020204030204" pitchFamily="34" charset="0"/>
                <a:cs typeface="Calibri" panose="020F0502020204030204" pitchFamily="34" charset="0"/>
              </a:rPr>
              <a:t>to check the correlation between dependent and independent features. </a:t>
            </a:r>
          </a:p>
          <a:p>
            <a:pPr>
              <a:buClrTx/>
              <a:buFont typeface="Wingdings" panose="05000000000000000000" pitchFamily="2" charset="2"/>
              <a:buChar char="q"/>
            </a:pPr>
            <a:r>
              <a:rPr lang="en-IN" dirty="0">
                <a:effectLst/>
                <a:latin typeface="Calibri" panose="020F0502020204030204" pitchFamily="34" charset="0"/>
                <a:ea typeface="Calibri" panose="020F0502020204030204" pitchFamily="34" charset="0"/>
                <a:cs typeface="Calibri" panose="020F0502020204030204" pitchFamily="34" charset="0"/>
              </a:rPr>
              <a:t>Also I have used standardization. Then followed by model building with all regression algorithms</a:t>
            </a:r>
            <a:r>
              <a:rPr lang="en-IN" sz="2400" dirty="0">
                <a:effectLst/>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pPr>
              <a:buClrTx/>
              <a:buFont typeface="Wingdings" panose="05000000000000000000" pitchFamily="2" charset="2"/>
              <a:buChar char="q"/>
            </a:pPr>
            <a:endParaRPr lang="en-IN" sz="2400" dirty="0"/>
          </a:p>
        </p:txBody>
      </p:sp>
    </p:spTree>
    <p:extLst>
      <p:ext uri="{BB962C8B-B14F-4D97-AF65-F5344CB8AC3E}">
        <p14:creationId xmlns:p14="http://schemas.microsoft.com/office/powerpoint/2010/main" val="249408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67307" y="356095"/>
            <a:ext cx="3958122" cy="693060"/>
          </a:xfrm>
        </p:spPr>
        <p:txBody>
          <a:bodyPr>
            <a:noAutofit/>
          </a:bodyPr>
          <a:lstStyle/>
          <a:p>
            <a:pPr algn="ctr"/>
            <a:r>
              <a:rPr lang="en-IN" sz="3500" b="1" u="sng" dirty="0">
                <a:solidFill>
                  <a:srgbClr val="7030A0"/>
                </a:solidFill>
              </a:rPr>
              <a:t>MODEL </a:t>
            </a:r>
            <a:r>
              <a:rPr lang="en-IN" sz="3500" b="1" u="sng" dirty="0" smtClean="0">
                <a:solidFill>
                  <a:srgbClr val="7030A0"/>
                </a:solidFill>
              </a:rPr>
              <a:t>BUILDING</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xmlns="" id="{99109EE7-9928-9B9D-614B-4D56EF32FD5B}"/>
              </a:ext>
            </a:extLst>
          </p:cNvPr>
          <p:cNvSpPr txBox="1"/>
          <p:nvPr/>
        </p:nvSpPr>
        <p:spPr>
          <a:xfrm>
            <a:off x="488482" y="1382748"/>
            <a:ext cx="9421062" cy="3427861"/>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Since Price was my target and it was a continuous column so this  problem </a:t>
            </a:r>
            <a:r>
              <a:rPr lang="en-IN" dirty="0">
                <a:latin typeface="Calibri" panose="020F0502020204030204" pitchFamily="34" charset="0"/>
                <a:ea typeface="Calibri" panose="020F0502020204030204" pitchFamily="34" charset="0"/>
                <a:cs typeface="Calibri" panose="020F0502020204030204" pitchFamily="34" charset="0"/>
              </a:rPr>
              <a:t>is considered</a:t>
            </a:r>
            <a:r>
              <a:rPr lang="en-IN" sz="1800" dirty="0">
                <a:effectLst/>
                <a:latin typeface="Calibri" panose="020F0502020204030204" pitchFamily="34" charset="0"/>
                <a:ea typeface="Calibri" panose="020F0502020204030204" pitchFamily="34" charset="0"/>
                <a:cs typeface="Calibri" panose="020F0502020204030204" pitchFamily="34" charset="0"/>
              </a:rPr>
              <a:t> regression problem. And I have used all regression algorithms to build my model. By looking into the difference of r2 score and cross validation score I found </a:t>
            </a:r>
            <a:r>
              <a:rPr lang="en-IN" dirty="0">
                <a:latin typeface="Calibri" panose="020F0502020204030204" pitchFamily="34" charset="0"/>
                <a:ea typeface="Calibri" panose="020F0502020204030204" pitchFamily="34" charset="0"/>
                <a:cs typeface="Calibri" panose="020F0502020204030204" pitchFamily="34" charset="0"/>
              </a:rPr>
              <a:t>XGB </a:t>
            </a:r>
            <a:r>
              <a:rPr lang="en-IN" sz="1800" dirty="0">
                <a:effectLst/>
                <a:latin typeface="Calibri" panose="020F0502020204030204" pitchFamily="34" charset="0"/>
                <a:ea typeface="Calibri" panose="020F0502020204030204" pitchFamily="34" charset="0"/>
                <a:cs typeface="Calibri" panose="020F0502020204030204" pitchFamily="34" charset="0"/>
              </a:rPr>
              <a:t>Regressor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RidgeRegressor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XGBRegressor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ExtraTreesRegressor</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DecisionTreeRegressor</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11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72464" y="356095"/>
            <a:ext cx="4867370" cy="693060"/>
          </a:xfrm>
        </p:spPr>
        <p:txBody>
          <a:bodyPr>
            <a:noAutofit/>
          </a:bodyPr>
          <a:lstStyle/>
          <a:p>
            <a:pPr algn="ctr"/>
            <a:r>
              <a:rPr lang="en-IN" sz="3500" b="1" dirty="0" smtClean="0">
                <a:solidFill>
                  <a:srgbClr val="7030A0"/>
                </a:solidFill>
              </a:rPr>
              <a:t>1.RIDGE 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xmlns="" id="{F6506ED8-A644-D4D1-4BB0-1463D2F02C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094" t="12958" r="41302" b="19447"/>
          <a:stretch/>
        </p:blipFill>
        <p:spPr bwMode="auto">
          <a:xfrm>
            <a:off x="1128729" y="1337912"/>
            <a:ext cx="8185392" cy="48954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928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74411" y="356095"/>
            <a:ext cx="6932429" cy="693060"/>
          </a:xfrm>
        </p:spPr>
        <p:txBody>
          <a:bodyPr>
            <a:noAutofit/>
          </a:bodyPr>
          <a:lstStyle/>
          <a:p>
            <a:pPr algn="ctr"/>
            <a:r>
              <a:rPr lang="en-IN" sz="3500" b="1" u="sng" dirty="0" smtClean="0">
                <a:solidFill>
                  <a:srgbClr val="7030A0"/>
                </a:solidFill>
              </a:rPr>
              <a:t>2. DECISION TREE 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1"/>
            <a:ext cx="9298005" cy="5592277"/>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xmlns="" id="{293C932A-D95B-3221-103E-820EDEA472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65" t="8812" r="42095" b="26667"/>
          <a:stretch/>
        </p:blipFill>
        <p:spPr bwMode="auto">
          <a:xfrm>
            <a:off x="960064" y="1337911"/>
            <a:ext cx="8492280" cy="47641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21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34755" y="356095"/>
            <a:ext cx="7137916" cy="693060"/>
          </a:xfrm>
        </p:spPr>
        <p:txBody>
          <a:bodyPr>
            <a:noAutofit/>
          </a:bodyPr>
          <a:lstStyle/>
          <a:p>
            <a:pPr algn="ctr"/>
            <a:r>
              <a:rPr lang="en-IN" sz="3500" b="1" dirty="0" smtClean="0">
                <a:solidFill>
                  <a:srgbClr val="7030A0"/>
                </a:solidFill>
              </a:rPr>
              <a:t>3. RANDOM FOREST 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xmlns="" id="{811B881F-92CB-7D8A-3333-498C033791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39" t="11311" r="39680" b="25226"/>
          <a:stretch/>
        </p:blipFill>
        <p:spPr bwMode="auto">
          <a:xfrm>
            <a:off x="801024" y="1049155"/>
            <a:ext cx="8906502" cy="51456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426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06327" y="356095"/>
            <a:ext cx="4369981" cy="693060"/>
          </a:xfrm>
        </p:spPr>
        <p:txBody>
          <a:bodyPr>
            <a:noAutofit/>
          </a:bodyPr>
          <a:lstStyle/>
          <a:p>
            <a:pPr algn="ctr"/>
            <a:r>
              <a:rPr lang="en-IN" sz="3500" b="1" u="sng" dirty="0" smtClean="0">
                <a:solidFill>
                  <a:srgbClr val="7030A0"/>
                </a:solidFill>
              </a:rPr>
              <a:t>4. </a:t>
            </a:r>
            <a:r>
              <a:rPr lang="en-IN" sz="3500" b="1" u="sng" dirty="0">
                <a:solidFill>
                  <a:srgbClr val="7030A0"/>
                </a:solidFill>
              </a:rPr>
              <a:t>XGB </a:t>
            </a:r>
            <a:r>
              <a:rPr lang="en-IN" sz="3500" b="1" u="sng" dirty="0" smtClean="0">
                <a:solidFill>
                  <a:srgbClr val="7030A0"/>
                </a:solidFill>
              </a:rPr>
              <a:t>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xmlns="" id="{8BB63AA2-2AC2-2FCA-0CF3-7D5898E0EA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32" t="10256" r="42232" b="9640"/>
          <a:stretch/>
        </p:blipFill>
        <p:spPr bwMode="auto">
          <a:xfrm>
            <a:off x="1020279" y="1337912"/>
            <a:ext cx="8368270" cy="46907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00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3102959" y="268754"/>
            <a:ext cx="9603275" cy="693060"/>
          </a:xfrm>
        </p:spPr>
        <p:txBody>
          <a:bodyPr>
            <a:noAutofit/>
          </a:bodyPr>
          <a:lstStyle/>
          <a:p>
            <a:pPr algn="ctr"/>
            <a:r>
              <a:rPr lang="en-US" sz="3500" b="1" u="sng" dirty="0">
                <a:solidFill>
                  <a:srgbClr val="7030A0"/>
                </a:solidFill>
              </a:rPr>
              <a:t>CONTENT</a:t>
            </a: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1451579" y="1337912"/>
            <a:ext cx="9603275" cy="4639376"/>
          </a:xfrm>
        </p:spPr>
        <p:txBody>
          <a:bodyPr>
            <a:normAutofit fontScale="25000" lnSpcReduction="20000"/>
          </a:bodyPr>
          <a:lstStyle/>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Overview.</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Problem Statement.</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Problem Understanding.</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What is Flight Price Prediction?</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Importance of Flight price prediction.</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Exploratory data analysis.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Visualizations.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Analysis.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Data cleaning steps.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Model Building.</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Hyper Parameter Tunning.</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Saving the model and predictions from saved best model.</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Conclusion.</a:t>
            </a:r>
          </a:p>
          <a:p>
            <a:pPr>
              <a:buClrTx/>
              <a:buFont typeface="Wingdings" panose="05000000000000000000" pitchFamily="2" charset="2"/>
              <a:buChar char="q"/>
            </a:pPr>
            <a:endParaRPr lang="en-IN" dirty="0"/>
          </a:p>
        </p:txBody>
      </p:sp>
    </p:spTree>
    <p:extLst>
      <p:ext uri="{BB962C8B-B14F-4D97-AF65-F5344CB8AC3E}">
        <p14:creationId xmlns:p14="http://schemas.microsoft.com/office/powerpoint/2010/main" val="3265077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350860" y="276447"/>
            <a:ext cx="5929423" cy="772708"/>
          </a:xfrm>
        </p:spPr>
        <p:txBody>
          <a:bodyPr>
            <a:noAutofit/>
          </a:bodyPr>
          <a:lstStyle/>
          <a:p>
            <a:pPr algn="ctr"/>
            <a:r>
              <a:rPr lang="en-IN" sz="3500" b="1" u="sng" dirty="0" smtClean="0">
                <a:solidFill>
                  <a:srgbClr val="7030A0"/>
                </a:solidFill>
              </a:rPr>
              <a:t>5. </a:t>
            </a:r>
            <a:r>
              <a:rPr lang="en-IN" sz="3500" b="1" u="sng" dirty="0">
                <a:solidFill>
                  <a:srgbClr val="7030A0"/>
                </a:solidFill>
              </a:rPr>
              <a:t>EXTRATREES </a:t>
            </a:r>
            <a:r>
              <a:rPr lang="en-IN" sz="3500" b="1" u="sng" dirty="0" smtClean="0">
                <a:solidFill>
                  <a:srgbClr val="7030A0"/>
                </a:solidFill>
              </a:rPr>
              <a:t>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xmlns="" id="{3C5D1A49-E3A9-30C1-66DD-984DCC8A424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975" t="11393" r="35904" b="49859"/>
          <a:stretch/>
        </p:blipFill>
        <p:spPr bwMode="auto">
          <a:xfrm>
            <a:off x="269507" y="1337912"/>
            <a:ext cx="9405944" cy="42691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012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468087" y="356095"/>
            <a:ext cx="6303610" cy="693060"/>
          </a:xfrm>
        </p:spPr>
        <p:txBody>
          <a:bodyPr>
            <a:noAutofit/>
          </a:bodyPr>
          <a:lstStyle/>
          <a:p>
            <a:pPr algn="ctr"/>
            <a:r>
              <a:rPr lang="en-IN" sz="3500" b="1" u="sng" dirty="0">
                <a:solidFill>
                  <a:srgbClr val="7030A0"/>
                </a:solidFill>
              </a:rPr>
              <a:t>HYPER PARAMETER </a:t>
            </a:r>
            <a:r>
              <a:rPr lang="en-IN" sz="3500" b="1" u="sng" dirty="0" smtClean="0">
                <a:solidFill>
                  <a:srgbClr val="7030A0"/>
                </a:solidFill>
              </a:rPr>
              <a:t>TUNNING</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xmlns="" id="{B93B8042-54B1-0047-6040-B6C8A5E23323}"/>
              </a:ext>
            </a:extLst>
          </p:cNvPr>
          <p:cNvPicPr>
            <a:picLocks noChangeAspect="1"/>
          </p:cNvPicPr>
          <p:nvPr/>
        </p:nvPicPr>
        <p:blipFill rotWithShape="1">
          <a:blip r:embed="rId3">
            <a:extLst>
              <a:ext uri="{28A0092B-C50C-407E-A947-70E740481C1C}">
                <a14:useLocalDpi xmlns:a14="http://schemas.microsoft.com/office/drawing/2010/main" val="0"/>
              </a:ext>
            </a:extLst>
          </a:blip>
          <a:srcRect l="9575" t="48032" r="56015" b="7448"/>
          <a:stretch/>
        </p:blipFill>
        <p:spPr bwMode="auto">
          <a:xfrm>
            <a:off x="788411" y="1337912"/>
            <a:ext cx="8260195" cy="51246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032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7579" y="356095"/>
            <a:ext cx="6272474" cy="693060"/>
          </a:xfrm>
        </p:spPr>
        <p:txBody>
          <a:bodyPr>
            <a:noAutofit/>
          </a:bodyPr>
          <a:lstStyle/>
          <a:p>
            <a:pPr algn="ctr"/>
            <a:r>
              <a:rPr lang="en-IN" sz="3500" b="1" u="sng" dirty="0">
                <a:solidFill>
                  <a:srgbClr val="7030A0"/>
                </a:solidFill>
              </a:rPr>
              <a:t>HYPER PARAMETER </a:t>
            </a:r>
            <a:r>
              <a:rPr lang="en-IN" sz="3500" b="1" u="sng" dirty="0" smtClean="0">
                <a:solidFill>
                  <a:srgbClr val="7030A0"/>
                </a:solidFill>
              </a:rPr>
              <a:t>TUNNING</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3" name="TextBox 2">
            <a:extLst>
              <a:ext uri="{FF2B5EF4-FFF2-40B4-BE49-F238E27FC236}">
                <a16:creationId xmlns:a16="http://schemas.microsoft.com/office/drawing/2014/main" xmlns="" id="{D7FBA35F-A3DD-EEDC-3E79-AE6E19B29A1F}"/>
              </a:ext>
            </a:extLst>
          </p:cNvPr>
          <p:cNvSpPr txBox="1"/>
          <p:nvPr/>
        </p:nvSpPr>
        <p:spPr>
          <a:xfrm>
            <a:off x="499328" y="5380672"/>
            <a:ext cx="8729732" cy="923330"/>
          </a:xfrm>
          <a:prstGeom prst="rect">
            <a:avLst/>
          </a:prstGeom>
          <a:noFill/>
        </p:spPr>
        <p:txBody>
          <a:bodyPr wrap="square" rtlCol="0">
            <a:spAutoFit/>
          </a:bodyPr>
          <a:lstStyle/>
          <a:p>
            <a:r>
              <a:rPr lang="en-IN" b="1" dirty="0" smtClean="0">
                <a:solidFill>
                  <a:srgbClr val="7030A0"/>
                </a:solidFill>
                <a:latin typeface="Bahnschrift SemiBold" panose="020B0502040204020203" pitchFamily="34" charset="0"/>
                <a:ea typeface="Calibri" panose="020F0502020204030204" pitchFamily="34" charset="0"/>
                <a:cs typeface="Arial" panose="020B0604020202020204" pitchFamily="34" charset="0"/>
              </a:rPr>
              <a:t>⚁ </a:t>
            </a:r>
            <a:r>
              <a:rPr lang="en-IN" b="1" dirty="0" smtClean="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I </a:t>
            </a:r>
            <a:r>
              <a:rPr lang="en-IN" b="1" dirty="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have chosen all parameters of </a:t>
            </a:r>
            <a:r>
              <a:rPr lang="en-IN" b="1" u="sng" dirty="0" smtClean="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ExtraTreesRegressor</a:t>
            </a:r>
            <a:r>
              <a:rPr lang="en-IN" b="1" dirty="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 after tunning the model with best parameters model accuracy remain same as </a:t>
            </a:r>
            <a:r>
              <a:rPr lang="en-IN" b="1" dirty="0">
                <a:solidFill>
                  <a:srgbClr val="7030A0"/>
                </a:solidFill>
                <a:latin typeface="Bahnschrift SemiBold" panose="020B0502040204020203" pitchFamily="34" charset="0"/>
                <a:ea typeface="Calibri" panose="020F0502020204030204" pitchFamily="34" charset="0"/>
                <a:cs typeface="Arial" panose="020B0604020202020204" pitchFamily="34" charset="0"/>
              </a:rPr>
              <a:t>99</a:t>
            </a:r>
            <a:r>
              <a:rPr lang="en-IN" b="1" dirty="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.96%.</a:t>
            </a:r>
            <a:endParaRPr lang="en-IN" dirty="0">
              <a:solidFill>
                <a:srgbClr val="7030A0"/>
              </a:solidFill>
              <a:effectLst/>
              <a:latin typeface="Bahnschrift SemiBold" panose="020B0502040204020203" pitchFamily="34" charset="0"/>
              <a:ea typeface="Calibri" panose="020F050202020403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xmlns="" id="{23668FA5-1EE6-707A-801E-CB68B949CB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39" t="10352" r="18491" b="22280"/>
          <a:stretch/>
        </p:blipFill>
        <p:spPr bwMode="auto">
          <a:xfrm>
            <a:off x="499328" y="1556970"/>
            <a:ext cx="7104814" cy="36793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431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38212" y="265815"/>
            <a:ext cx="8272141" cy="701748"/>
          </a:xfrm>
        </p:spPr>
        <p:txBody>
          <a:bodyPr>
            <a:noAutofit/>
          </a:bodyPr>
          <a:lstStyle/>
          <a:p>
            <a:pPr algn="ctr"/>
            <a:r>
              <a:rPr lang="en-IN" sz="3500" b="1" u="sng" dirty="0">
                <a:solidFill>
                  <a:srgbClr val="7030A0"/>
                </a:solidFill>
              </a:rPr>
              <a:t>SAVING THE MODEL AND </a:t>
            </a:r>
            <a:r>
              <a:rPr lang="en-IN" sz="3500" b="1" u="sng" dirty="0" smtClean="0">
                <a:solidFill>
                  <a:srgbClr val="7030A0"/>
                </a:solidFill>
              </a:rPr>
              <a:t>PREDICTIONS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27182"/>
            <a:ext cx="10173904" cy="4514249"/>
          </a:xfrm>
        </p:spPr>
        <p:txBody>
          <a:bodyPr>
            <a:noAutofit/>
          </a:bodyPr>
          <a:lstStyle/>
          <a:p>
            <a:pPr marL="0" indent="0">
              <a:buNone/>
            </a:pPr>
            <a:r>
              <a:rPr lang="en-IN" dirty="0">
                <a:latin typeface="Calibri" panose="020F0502020204030204" pitchFamily="34" charset="0"/>
                <a:cs typeface="Calibri" panose="020F0502020204030204" pitchFamily="34" charset="0"/>
              </a:rPr>
              <a:t>                 </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E2ED3068-A3DD-CD7C-A6EF-EC3DBA5BA4CF}"/>
              </a:ext>
            </a:extLst>
          </p:cNvPr>
          <p:cNvSpPr txBox="1"/>
          <p:nvPr/>
        </p:nvSpPr>
        <p:spPr>
          <a:xfrm>
            <a:off x="255627" y="1250899"/>
            <a:ext cx="9535026" cy="1772537"/>
          </a:xfrm>
          <a:prstGeom prst="rect">
            <a:avLst/>
          </a:prstGeom>
          <a:noFill/>
        </p:spPr>
        <p:txBody>
          <a:bodyPr wrap="square">
            <a:spAutoFit/>
          </a:bodyPr>
          <a:lstStyle/>
          <a:p>
            <a:pPr marL="285750" indent="-285750">
              <a:spcBef>
                <a:spcPts val="300"/>
              </a:spcBef>
              <a:spcAft>
                <a:spcPts val="3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I have saved my best model using .</a:t>
            </a:r>
            <a:r>
              <a:rPr lang="en-IN" sz="1800" dirty="0" err="1">
                <a:effectLst/>
                <a:latin typeface="Calibri" panose="020F0502020204030204" pitchFamily="34" charset="0"/>
                <a:ea typeface="Calibri" panose="020F0502020204030204" pitchFamily="34" charset="0"/>
                <a:cs typeface="Calibri" panose="020F0502020204030204" pitchFamily="34" charset="0"/>
              </a:rPr>
              <a:t>pkl</a:t>
            </a:r>
            <a:r>
              <a:rPr lang="en-IN" sz="1800" dirty="0">
                <a:effectLst/>
                <a:latin typeface="Calibri" panose="020F0502020204030204" pitchFamily="34" charset="0"/>
                <a:ea typeface="Calibri" panose="020F0502020204030204" pitchFamily="34" charset="0"/>
                <a:cs typeface="Calibri" panose="020F0502020204030204" pitchFamily="34" charset="0"/>
              </a:rPr>
              <a:t> as follows.</a:t>
            </a:r>
          </a:p>
          <a:p>
            <a:pPr marL="285750" indent="-285750">
              <a:spcBef>
                <a:spcPts val="300"/>
              </a:spcBef>
              <a:spcAft>
                <a:spcPts val="3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Now after saving the best model, loading my saved model and predicting the test values</a:t>
            </a: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a:t>
            </a:r>
          </a:p>
          <a:p>
            <a:pPr marL="285750" indent="-285750">
              <a:spcBef>
                <a:spcPts val="300"/>
              </a:spcBef>
              <a:spcAft>
                <a:spcPts val="3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I have predicted the Price for test dataset using saved model of train dataset, and the predictions look good. I have also saved my predictions for further analysis.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300"/>
              </a:spcBef>
              <a:spcAft>
                <a:spcPts val="300"/>
              </a:spcAft>
              <a:buFont typeface="Wingdings" panose="05000000000000000000" pitchFamily="2" charset="2"/>
              <a:buChar char="q"/>
            </a:pPr>
            <a:endPar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CE746FF0-6BAE-444C-478E-DB9E724421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532" t="33481" r="31989" b="6533"/>
          <a:stretch/>
        </p:blipFill>
        <p:spPr bwMode="auto">
          <a:xfrm>
            <a:off x="1632091" y="3023436"/>
            <a:ext cx="7235461" cy="31966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3729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233889" y="144339"/>
            <a:ext cx="3072809" cy="693060"/>
          </a:xfrm>
        </p:spPr>
        <p:txBody>
          <a:bodyPr>
            <a:noAutofit/>
          </a:bodyPr>
          <a:lstStyle/>
          <a:p>
            <a:pPr algn="ctr"/>
            <a:r>
              <a:rPr lang="en-IN" sz="3500" b="1" u="sng" dirty="0" smtClean="0">
                <a:solidFill>
                  <a:srgbClr val="7030A0"/>
                </a:solidFill>
              </a:rPr>
              <a:t>CONCLUSION</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3090" y="1039529"/>
            <a:ext cx="11665819" cy="5303520"/>
          </a:xfrm>
        </p:spPr>
        <p:txBody>
          <a:bodyPr>
            <a:noAutofit/>
          </a:bodyPr>
          <a:lstStyle/>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report, we have used machine learning algorithms to predict the flight price. We have mentioned the step by step procedure to analyse the dataset and finding the correlation between the features.</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cleaning is one of the most important steps to remove unrealistic values and unnecessary values. </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These feature set were then given as an input to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seven </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Then we have also saved the best model and predicted the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flight</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price. It was good that the predicted and actual values were almost same. </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conclude, the application of machine learning in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flight</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price prediction is still at an early stage. We hope this study has moved a small step ahead in providing some methodological and empirical contributions to online platforms, and presenting an alternative approach to the valuation of flight price.</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Future direction of research may consider incorporating additional flight data from a larger economical background with more features.</a:t>
            </a:r>
          </a:p>
          <a:p>
            <a:pPr>
              <a:buClrTx/>
              <a:buFont typeface="Wingdings" panose="05000000000000000000" pitchFamily="2" charset="2"/>
              <a:buChar char="q"/>
            </a:pPr>
            <a:endParaRPr lang="en-IN" sz="2400" dirty="0"/>
          </a:p>
        </p:txBody>
      </p:sp>
    </p:spTree>
    <p:extLst>
      <p:ext uri="{BB962C8B-B14F-4D97-AF65-F5344CB8AC3E}">
        <p14:creationId xmlns:p14="http://schemas.microsoft.com/office/powerpoint/2010/main" val="124623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p:cNvSpPr txBox="1"/>
          <p:nvPr/>
        </p:nvSpPr>
        <p:spPr>
          <a:xfrm>
            <a:off x="3472482" y="2530554"/>
            <a:ext cx="4331815" cy="830997"/>
          </a:xfrm>
          <a:prstGeom prst="rect">
            <a:avLst/>
          </a:prstGeom>
          <a:noFill/>
        </p:spPr>
        <p:txBody>
          <a:bodyPr wrap="square" rtlCol="0">
            <a:spAutoFit/>
          </a:bodyPr>
          <a:lstStyle/>
          <a:p>
            <a:r>
              <a:rPr lang="en-US" sz="4800" b="1" i="1" u="sng" dirty="0" smtClean="0">
                <a:solidFill>
                  <a:srgbClr val="7030A0"/>
                </a:solidFill>
                <a:effectLst>
                  <a:outerShdw blurRad="38100" dist="38100" dir="2700000" algn="tl">
                    <a:srgbClr val="000000">
                      <a:alpha val="43137"/>
                    </a:srgbClr>
                  </a:outerShdw>
                </a:effectLst>
              </a:rPr>
              <a:t>THANK YOU!!</a:t>
            </a:r>
            <a:endParaRPr lang="en-US" sz="4800" b="1" i="1" u="sng"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954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220474" y="356095"/>
            <a:ext cx="4681136" cy="693060"/>
          </a:xfrm>
        </p:spPr>
        <p:txBody>
          <a:bodyPr>
            <a:noAutofit/>
          </a:bodyPr>
          <a:lstStyle/>
          <a:p>
            <a:pPr algn="ctr"/>
            <a:r>
              <a:rPr lang="en-IN" sz="3500" b="1" u="sng" dirty="0">
                <a:solidFill>
                  <a:srgbClr val="7030A0"/>
                </a:solidFill>
              </a:rPr>
              <a:t>PROBLEM </a:t>
            </a:r>
            <a:r>
              <a:rPr lang="en-IN" sz="3500" b="1" u="sng" dirty="0" smtClean="0">
                <a:solidFill>
                  <a:srgbClr val="7030A0"/>
                </a:solidFill>
              </a:rPr>
              <a:t>STATEMENT</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0" indent="0">
              <a:buNone/>
            </a:pPr>
            <a:r>
              <a:rPr lang="en-IN" sz="2400" dirty="0"/>
              <a:t>             </a:t>
            </a:r>
          </a:p>
        </p:txBody>
      </p:sp>
      <p:sp>
        <p:nvSpPr>
          <p:cNvPr id="6" name="TextBox 5">
            <a:extLst>
              <a:ext uri="{FF2B5EF4-FFF2-40B4-BE49-F238E27FC236}">
                <a16:creationId xmlns:a16="http://schemas.microsoft.com/office/drawing/2014/main" xmlns="" id="{4DA44AB4-1FE7-F038-3FA8-2B15F0DD99E0}"/>
              </a:ext>
            </a:extLst>
          </p:cNvPr>
          <p:cNvSpPr txBox="1"/>
          <p:nvPr/>
        </p:nvSpPr>
        <p:spPr>
          <a:xfrm>
            <a:off x="829340" y="1435396"/>
            <a:ext cx="9086050" cy="3139321"/>
          </a:xfrm>
          <a:prstGeom prst="rect">
            <a:avLst/>
          </a:prstGeom>
          <a:noFill/>
        </p:spPr>
        <p:txBody>
          <a:bodyPr wrap="square">
            <a:spAutoFit/>
          </a:bodyPr>
          <a:lstStyle/>
          <a:p>
            <a:r>
              <a:rPr lang="en-US" sz="1800" dirty="0">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285750" indent="-285750">
              <a:buFont typeface="Wingdings" panose="05000000000000000000" pitchFamily="2" charset="2"/>
              <a:buChar char="q"/>
            </a:pP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Time </a:t>
            </a:r>
            <a:r>
              <a:rPr lang="en-US" sz="1800" dirty="0">
                <a:latin typeface="Calibri" panose="020F0502020204030204" pitchFamily="34" charset="0"/>
                <a:cs typeface="Calibri" panose="020F0502020204030204" pitchFamily="34" charset="0"/>
              </a:rPr>
              <a:t>of purchase patterns (making sure last-minute purchases are expensive) </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Keeping the flight as full as they want it (raising prices on a flight which is filling up in order to reduce sales and hold back inventory for those expensive last-minute expensive purchases) </a:t>
            </a:r>
            <a:r>
              <a:rPr lang="en-US" sz="1800" dirty="0" smtClean="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a:t>
            </a:r>
          </a:p>
        </p:txBody>
      </p:sp>
    </p:spTree>
    <p:extLst>
      <p:ext uri="{BB962C8B-B14F-4D97-AF65-F5344CB8AC3E}">
        <p14:creationId xmlns:p14="http://schemas.microsoft.com/office/powerpoint/2010/main" val="3355071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32632" y="283603"/>
            <a:ext cx="6422600" cy="693060"/>
          </a:xfrm>
        </p:spPr>
        <p:txBody>
          <a:bodyPr>
            <a:noAutofit/>
          </a:bodyPr>
          <a:lstStyle/>
          <a:p>
            <a:pPr algn="ctr"/>
            <a:r>
              <a:rPr lang="en-IN" sz="3500" b="1" u="sng" dirty="0">
                <a:solidFill>
                  <a:srgbClr val="7030A0"/>
                </a:solidFill>
              </a:rPr>
              <a:t>PROBLEM </a:t>
            </a:r>
            <a:r>
              <a:rPr lang="en-IN" sz="3500" b="1" u="sng" dirty="0" smtClean="0">
                <a:solidFill>
                  <a:srgbClr val="7030A0"/>
                </a:solidFill>
              </a:rPr>
              <a:t>UNDERSTANDING</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123293" y="976663"/>
            <a:ext cx="10849508" cy="5761021"/>
          </a:xfrm>
        </p:spPr>
        <p:txBody>
          <a:bodyPr>
            <a:noAutofit/>
          </a:bodyPr>
          <a:lstStyle/>
          <a:p>
            <a:pPr marL="457200" lvl="1" indent="0">
              <a:buNone/>
            </a:pP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457200" lvl="1"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But now the question is how to know proper Flight price, for that I have built a Machine learning model which can predict the Flight price. Using various features like </a:t>
            </a:r>
            <a:r>
              <a:rPr lang="en-IN" sz="1800" b="1" dirty="0">
                <a:effectLst/>
                <a:latin typeface="Calibri" panose="020F0502020204030204" pitchFamily="34" charset="0"/>
                <a:ea typeface="Calibri" panose="020F0502020204030204" pitchFamily="34" charset="0"/>
                <a:cs typeface="Calibri" panose="020F0502020204030204" pitchFamily="34" charset="0"/>
              </a:rPr>
              <a:t>Airline, Source, Destination, Arrival time, Departure time, Stops, Travelling date and the Price for the same travel</a:t>
            </a:r>
            <a:r>
              <a:rPr lang="en-IN" sz="1800" dirty="0">
                <a:effectLst/>
                <a:latin typeface="Calibri" panose="020F0502020204030204" pitchFamily="34" charset="0"/>
                <a:ea typeface="Calibri" panose="020F0502020204030204" pitchFamily="34" charset="0"/>
                <a:cs typeface="Calibri" panose="020F0502020204030204" pitchFamily="34" charset="0"/>
              </a:rPr>
              <a:t>. So using all these previously known information and analysing the data I have achieved a good model that has </a:t>
            </a:r>
            <a:r>
              <a:rPr lang="en-IN" sz="1800" b="1" dirty="0">
                <a:latin typeface="Calibri" panose="020F0502020204030204" pitchFamily="34" charset="0"/>
                <a:ea typeface="Calibri" panose="020F0502020204030204" pitchFamily="34" charset="0"/>
                <a:cs typeface="Calibri" panose="020F0502020204030204" pitchFamily="34" charset="0"/>
              </a:rPr>
              <a:t>99.9</a:t>
            </a:r>
            <a:r>
              <a:rPr lang="en-IN" sz="1800" b="1" dirty="0">
                <a:effectLst/>
                <a:latin typeface="Calibri" panose="020F0502020204030204" pitchFamily="34" charset="0"/>
                <a:ea typeface="Calibri" panose="020F0502020204030204" pitchFamily="34" charset="0"/>
                <a:cs typeface="Calibri" panose="020F0502020204030204" pitchFamily="34" charset="0"/>
              </a:rPr>
              <a:t>% accuracy</a:t>
            </a:r>
            <a:r>
              <a:rPr lang="en-IN" sz="1800" dirty="0">
                <a:effectLst/>
                <a:latin typeface="Calibri" panose="020F0502020204030204" pitchFamily="34" charset="0"/>
                <a:ea typeface="Calibri" panose="020F0502020204030204" pitchFamily="34" charset="0"/>
                <a:cs typeface="Calibri" panose="020F0502020204030204" pitchFamily="34" charset="0"/>
              </a:rPr>
              <a:t>. So let’s understand what all the steps we did to reach this good accuracy.</a:t>
            </a:r>
          </a:p>
          <a:p>
            <a:pPr marL="457200" lvl="1" indent="0">
              <a:buNone/>
            </a:pPr>
            <a:endParaRPr lang="en-US" sz="1800" dirty="0">
              <a:solidFill>
                <a:srgbClr val="7030A0"/>
              </a:solidFill>
              <a:latin typeface="Calibri" panose="020F0502020204030204" pitchFamily="34" charset="0"/>
              <a:cs typeface="Calibri" panose="020F0502020204030204"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Tree>
    <p:extLst>
      <p:ext uri="{BB962C8B-B14F-4D97-AF65-F5344CB8AC3E}">
        <p14:creationId xmlns:p14="http://schemas.microsoft.com/office/powerpoint/2010/main" val="3231275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111482" y="794084"/>
            <a:ext cx="9603275" cy="693060"/>
          </a:xfrm>
        </p:spPr>
        <p:txBody>
          <a:bodyPr>
            <a:noAutofit/>
          </a:bodyPr>
          <a:lstStyle/>
          <a:p>
            <a:pPr algn="ctr"/>
            <a:r>
              <a:rPr lang="en-US" sz="5400" b="1" u="sng" dirty="0">
                <a:solidFill>
                  <a:srgbClr val="7030A0"/>
                </a:solidFill>
              </a:rPr>
              <a:t/>
            </a: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xmlns=""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smtClean="0">
                <a:solidFill>
                  <a:srgbClr val="7030A0"/>
                </a:solidFill>
                <a:latin typeface="+mj-lt"/>
                <a:ea typeface="+mj-ea"/>
                <a:cs typeface="+mj-cs"/>
              </a:rPr>
              <a:t>WHAT IS FLIGHT PREDICTION?</a:t>
            </a:r>
            <a:endParaRPr lang="en-IN" sz="3500" b="1" u="sng" dirty="0">
              <a:solidFill>
                <a:srgbClr val="7030A0"/>
              </a:solidFill>
              <a:latin typeface="+mj-lt"/>
              <a:ea typeface="+mj-ea"/>
              <a:cs typeface="+mj-cs"/>
            </a:endParaRPr>
          </a:p>
        </p:txBody>
      </p:sp>
      <p:sp>
        <p:nvSpPr>
          <p:cNvPr id="7" name="TextBox 6">
            <a:extLst>
              <a:ext uri="{FF2B5EF4-FFF2-40B4-BE49-F238E27FC236}">
                <a16:creationId xmlns:a16="http://schemas.microsoft.com/office/drawing/2014/main" xmlns="" id="{9AEA31BD-8B6B-AA89-3C5A-58667056EFD6}"/>
              </a:ext>
            </a:extLst>
          </p:cNvPr>
          <p:cNvSpPr txBox="1"/>
          <p:nvPr/>
        </p:nvSpPr>
        <p:spPr>
          <a:xfrm>
            <a:off x="596764" y="1357161"/>
            <a:ext cx="10003895" cy="1754326"/>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It is hard for the client to buy an air ticket at the most reduced cost. For this few procedures are explored to determine time and date to grab air tickets with minimum fare rate. The majority of these systems are utilizing the modern computerized system known as Machine Learning. The model guesses airfare well in advance from the known information. This framework is proposed to change various added value arrangements into included added value arrangement heading which can support to solo gathering estimation.</a:t>
            </a:r>
            <a:endParaRPr lang="en-IN" sz="18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2950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204193" y="356095"/>
            <a:ext cx="9298004" cy="645391"/>
          </a:xfrm>
        </p:spPr>
        <p:txBody>
          <a:bodyPr>
            <a:noAutofit/>
          </a:bodyPr>
          <a:lstStyle/>
          <a:p>
            <a:pPr algn="ctr"/>
            <a:r>
              <a:rPr lang="en-IN" sz="3500" b="1" u="sng" dirty="0">
                <a:solidFill>
                  <a:srgbClr val="7030A0"/>
                </a:solidFill>
              </a:rPr>
              <a:t>IMPORTANCE OF </a:t>
            </a:r>
            <a:r>
              <a:rPr lang="en-IN" sz="3500" b="1" u="sng" dirty="0" smtClean="0">
                <a:solidFill>
                  <a:srgbClr val="7030A0"/>
                </a:solidFill>
              </a:rPr>
              <a:t>FLIGHT </a:t>
            </a:r>
            <a:r>
              <a:rPr lang="en-IN" sz="3500" b="1" u="sng" dirty="0">
                <a:solidFill>
                  <a:srgbClr val="7030A0"/>
                </a:solidFill>
              </a:rPr>
              <a:t>PRICE PREDICTION</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56058"/>
            <a:ext cx="9298005" cy="4485373"/>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xmlns="" id="{F8341B3A-2184-0E0F-9B8B-F0FE428E4E08}"/>
              </a:ext>
            </a:extLst>
          </p:cNvPr>
          <p:cNvSpPr txBox="1"/>
          <p:nvPr/>
        </p:nvSpPr>
        <p:spPr>
          <a:xfrm>
            <a:off x="664142" y="1556658"/>
            <a:ext cx="8392772" cy="2031325"/>
          </a:xfrm>
          <a:prstGeom prst="rect">
            <a:avLst/>
          </a:prstGeom>
          <a:noFill/>
        </p:spPr>
        <p:txBody>
          <a:bodyPr wrap="square">
            <a:spAutoFit/>
          </a:bodyPr>
          <a:lstStyle/>
          <a:p>
            <a:r>
              <a:rPr lang="en-IN" dirty="0">
                <a:effectLst/>
                <a:latin typeface="Calibri" panose="020F0502020204030204" pitchFamily="34" charset="0"/>
                <a:ea typeface="Calibri" panose="020F0502020204030204" pitchFamily="34" charset="0"/>
                <a:cs typeface="Calibri" panose="020F0502020204030204" pitchFamily="34" charset="0"/>
              </a:rPr>
              <a:t>It is hard for the client to buy an air ticket at the most reduced cost. For this few procedures are explored to determine time and date to grab air tickets with minimum fare rate. The majority of these systems are utilizing the modern computerized system known as Machine Learning. The model guesses airfare well in advance from the known information. This framework is proposed to change various added value arrangements into included added value arrangement heading which can support to solo gathering estimation.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654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63779" y="356095"/>
            <a:ext cx="6974223" cy="693060"/>
          </a:xfrm>
        </p:spPr>
        <p:txBody>
          <a:bodyPr>
            <a:noAutofit/>
          </a:bodyPr>
          <a:lstStyle/>
          <a:p>
            <a:pPr algn="ctr"/>
            <a:r>
              <a:rPr lang="en-IN" sz="3500" b="1" u="sng" dirty="0">
                <a:solidFill>
                  <a:srgbClr val="7030A0"/>
                </a:solidFill>
              </a:rPr>
              <a:t>EXPLORATORY DATA ANALYSIS</a:t>
            </a:r>
            <a:r>
              <a:rPr lang="en-IN" sz="3500" dirty="0">
                <a:solidFill>
                  <a:srgbClr val="7030A0"/>
                </a:solidFill>
              </a:rPr>
              <a:t>:</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xmlns="" id="{865AFF9F-A76F-5E06-7448-1CC0A6F76533}"/>
              </a:ext>
            </a:extLst>
          </p:cNvPr>
          <p:cNvSpPr txBox="1"/>
          <p:nvPr/>
        </p:nvSpPr>
        <p:spPr>
          <a:xfrm>
            <a:off x="625642" y="1793106"/>
            <a:ext cx="7555832" cy="3339184"/>
          </a:xfrm>
          <a:prstGeom prst="rect">
            <a:avLst/>
          </a:prstGeom>
          <a:noFill/>
        </p:spPr>
        <p:txBody>
          <a:bodyPr wrap="square">
            <a:spAutoFit/>
          </a:bodyPr>
          <a:lstStyle/>
          <a:p>
            <a:pPr marL="285750" lvl="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As a first step I have scrapped the required data using selenium from </a:t>
            </a:r>
            <a:r>
              <a:rPr lang="en-IN" dirty="0">
                <a:latin typeface="Calibri" panose="020F0502020204030204" pitchFamily="34" charset="0"/>
                <a:ea typeface="Calibri" panose="020F0502020204030204" pitchFamily="34" charset="0"/>
                <a:cs typeface="Calibri" panose="020F0502020204030204" pitchFamily="34" charset="0"/>
              </a:rPr>
              <a:t>yatra</a:t>
            </a:r>
            <a:r>
              <a:rPr lang="en-IN" sz="1800" dirty="0">
                <a:effectLst/>
                <a:latin typeface="Calibri" panose="020F0502020204030204" pitchFamily="34" charset="0"/>
                <a:ea typeface="Calibri" panose="020F0502020204030204" pitchFamily="34" charset="0"/>
                <a:cs typeface="Calibri" panose="020F0502020204030204" pitchFamily="34" charset="0"/>
              </a:rPr>
              <a:t> website.</a:t>
            </a:r>
          </a:p>
          <a:p>
            <a:pPr marL="285750" lvl="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And I have imported required libraries and I have imported the dataset which was in csv format. </a:t>
            </a:r>
          </a:p>
          <a:p>
            <a:pPr marL="285750" lvl="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Then I did all the statistical analysis like checking shape, </a:t>
            </a:r>
            <a:r>
              <a:rPr lang="en-IN" sz="1800" dirty="0" err="1">
                <a:effectLst/>
                <a:latin typeface="Calibri" panose="020F0502020204030204" pitchFamily="34" charset="0"/>
                <a:ea typeface="Calibri" panose="020F0502020204030204" pitchFamily="34" charset="0"/>
                <a:cs typeface="Calibri" panose="020F0502020204030204" pitchFamily="34" charset="0"/>
              </a:rPr>
              <a:t>nunique</a:t>
            </a:r>
            <a:r>
              <a:rPr lang="en-IN" sz="1800" dirty="0">
                <a:effectLst/>
                <a:latin typeface="Calibri" panose="020F0502020204030204" pitchFamily="34" charset="0"/>
                <a:ea typeface="Calibri" panose="020F0502020204030204" pitchFamily="34" charset="0"/>
                <a:cs typeface="Calibri" panose="020F0502020204030204" pitchFamily="34" charset="0"/>
              </a:rPr>
              <a:t>, value counts, info etc.</a:t>
            </a:r>
          </a:p>
          <a:p>
            <a:pPr marL="285750" lvl="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I have also dropped Unnamed:0</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column as I found it was the index column of csv file.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spcAft>
                <a:spcPts val="800"/>
              </a:spcAft>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Next as a part of feature extraction I converted the data types of datetime columns and I have extracted useful information from the raw dataset. Thinking that this data will help us more than raw data.</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522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39175" y="375345"/>
            <a:ext cx="9544679" cy="693060"/>
          </a:xfrm>
        </p:spPr>
        <p:txBody>
          <a:bodyPr>
            <a:noAutofit/>
          </a:bodyPr>
          <a:lstStyle/>
          <a:p>
            <a:pPr algn="ctr"/>
            <a:r>
              <a:rPr lang="en-IN" sz="3500" b="1" u="sng" dirty="0">
                <a:solidFill>
                  <a:srgbClr val="7030A0"/>
                </a:solidFill>
              </a:rPr>
              <a:t>VISUALIZATION OF CATEGORICAL </a:t>
            </a:r>
            <a:r>
              <a:rPr lang="en-IN" sz="3500" b="1" u="sng" dirty="0" smtClean="0">
                <a:solidFill>
                  <a:srgbClr val="7030A0"/>
                </a:solidFill>
              </a:rPr>
              <a:t>COLUMNS</a:t>
            </a:r>
            <a:r>
              <a:rPr lang="en-IN" sz="3500" b="1" u="sng" dirty="0">
                <a:solidFill>
                  <a:srgbClr val="7030A0"/>
                </a:solidFill>
              </a:rPr>
              <a:t/>
            </a:r>
            <a:br>
              <a:rPr lang="en-IN" sz="3500" b="1" u="sng" dirty="0">
                <a:solidFill>
                  <a:srgbClr val="7030A0"/>
                </a:solidFill>
              </a:rPr>
            </a:br>
            <a:r>
              <a:rPr lang="en-IN" sz="3500" b="1" u="sng" dirty="0">
                <a:solidFill>
                  <a:srgbClr val="7030A0"/>
                </a:solidFill>
              </a:rPr>
              <a:t/>
            </a:r>
            <a:br>
              <a:rPr lang="en-IN" sz="3500" b="1" u="sng" dirty="0">
                <a:solidFill>
                  <a:srgbClr val="7030A0"/>
                </a:solidFill>
              </a:rPr>
            </a:b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11733196" cy="5303520"/>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xmlns="" id="{1E84695E-3376-EA60-3B1B-F8E81797844A}"/>
              </a:ext>
            </a:extLst>
          </p:cNvPr>
          <p:cNvPicPr>
            <a:picLocks noChangeAspect="1"/>
          </p:cNvPicPr>
          <p:nvPr/>
        </p:nvPicPr>
        <p:blipFill rotWithShape="1">
          <a:blip r:embed="rId3"/>
          <a:srcRect l="24947" t="39186" r="22778" b="26124"/>
          <a:stretch/>
        </p:blipFill>
        <p:spPr>
          <a:xfrm>
            <a:off x="0" y="2225152"/>
            <a:ext cx="3580598" cy="1925053"/>
          </a:xfrm>
          <a:prstGeom prst="rect">
            <a:avLst/>
          </a:prstGeom>
        </p:spPr>
      </p:pic>
      <p:pic>
        <p:nvPicPr>
          <p:cNvPr id="7" name="Picture 6">
            <a:extLst>
              <a:ext uri="{FF2B5EF4-FFF2-40B4-BE49-F238E27FC236}">
                <a16:creationId xmlns:a16="http://schemas.microsoft.com/office/drawing/2014/main" xmlns="" id="{8CEFF499-D9B6-6E3B-D006-B5D5F98FD8C5}"/>
              </a:ext>
            </a:extLst>
          </p:cNvPr>
          <p:cNvPicPr>
            <a:picLocks noChangeAspect="1"/>
          </p:cNvPicPr>
          <p:nvPr/>
        </p:nvPicPr>
        <p:blipFill rotWithShape="1">
          <a:blip r:embed="rId4"/>
          <a:srcRect l="24665" t="32548" r="23059" b="32762"/>
          <a:stretch/>
        </p:blipFill>
        <p:spPr>
          <a:xfrm>
            <a:off x="3580598" y="2238361"/>
            <a:ext cx="3790569" cy="1911843"/>
          </a:xfrm>
          <a:prstGeom prst="rect">
            <a:avLst/>
          </a:prstGeom>
        </p:spPr>
      </p:pic>
      <p:pic>
        <p:nvPicPr>
          <p:cNvPr id="6" name="Picture 5">
            <a:extLst>
              <a:ext uri="{FF2B5EF4-FFF2-40B4-BE49-F238E27FC236}">
                <a16:creationId xmlns:a16="http://schemas.microsoft.com/office/drawing/2014/main" xmlns="" id="{5AC2ABA0-CE4B-227B-8A96-D3A49BD96CF0}"/>
              </a:ext>
            </a:extLst>
          </p:cNvPr>
          <p:cNvPicPr>
            <a:picLocks noChangeAspect="1"/>
          </p:cNvPicPr>
          <p:nvPr/>
        </p:nvPicPr>
        <p:blipFill rotWithShape="1">
          <a:blip r:embed="rId5"/>
          <a:srcRect l="24711" t="33263" r="22189" b="30948"/>
          <a:stretch/>
        </p:blipFill>
        <p:spPr>
          <a:xfrm>
            <a:off x="80210" y="4263991"/>
            <a:ext cx="6474020" cy="2594009"/>
          </a:xfrm>
          <a:prstGeom prst="rect">
            <a:avLst/>
          </a:prstGeom>
        </p:spPr>
      </p:pic>
      <p:pic>
        <p:nvPicPr>
          <p:cNvPr id="13" name="Picture 12">
            <a:extLst>
              <a:ext uri="{FF2B5EF4-FFF2-40B4-BE49-F238E27FC236}">
                <a16:creationId xmlns:a16="http://schemas.microsoft.com/office/drawing/2014/main" xmlns="" id="{161E33D4-60C5-3C5B-A8B0-5840B94A45BB}"/>
              </a:ext>
            </a:extLst>
          </p:cNvPr>
          <p:cNvPicPr>
            <a:picLocks noChangeAspect="1"/>
          </p:cNvPicPr>
          <p:nvPr/>
        </p:nvPicPr>
        <p:blipFill rotWithShape="1">
          <a:blip r:embed="rId6"/>
          <a:srcRect l="24132" t="38912" r="47243" b="29369"/>
          <a:stretch/>
        </p:blipFill>
        <p:spPr>
          <a:xfrm>
            <a:off x="6823736" y="4263991"/>
            <a:ext cx="5368263" cy="2594009"/>
          </a:xfrm>
          <a:prstGeom prst="rect">
            <a:avLst/>
          </a:prstGeom>
        </p:spPr>
      </p:pic>
      <p:pic>
        <p:nvPicPr>
          <p:cNvPr id="21" name="Picture 20">
            <a:extLst>
              <a:ext uri="{FF2B5EF4-FFF2-40B4-BE49-F238E27FC236}">
                <a16:creationId xmlns:a16="http://schemas.microsoft.com/office/drawing/2014/main" xmlns="" id="{F6111F4B-07CB-FC9B-28B9-769FD10D3DD9}"/>
              </a:ext>
            </a:extLst>
          </p:cNvPr>
          <p:cNvPicPr>
            <a:picLocks noChangeAspect="1"/>
          </p:cNvPicPr>
          <p:nvPr/>
        </p:nvPicPr>
        <p:blipFill rotWithShape="1">
          <a:blip r:embed="rId7"/>
          <a:srcRect l="28737" t="25544" r="24132" b="45263"/>
          <a:stretch/>
        </p:blipFill>
        <p:spPr>
          <a:xfrm>
            <a:off x="7401041" y="2240919"/>
            <a:ext cx="4820833" cy="1909285"/>
          </a:xfrm>
          <a:prstGeom prst="rect">
            <a:avLst/>
          </a:prstGeom>
        </p:spPr>
      </p:pic>
    </p:spTree>
    <p:extLst>
      <p:ext uri="{BB962C8B-B14F-4D97-AF65-F5344CB8AC3E}">
        <p14:creationId xmlns:p14="http://schemas.microsoft.com/office/powerpoint/2010/main" val="5323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67155" y="343446"/>
            <a:ext cx="9257603" cy="693060"/>
          </a:xfrm>
        </p:spPr>
        <p:txBody>
          <a:bodyPr>
            <a:noAutofit/>
          </a:bodyPr>
          <a:lstStyle/>
          <a:p>
            <a:pPr algn="ctr"/>
            <a:r>
              <a:rPr lang="en-IN" sz="3500" b="1" u="sng" dirty="0">
                <a:solidFill>
                  <a:srgbClr val="7030A0"/>
                </a:solidFill>
              </a:rPr>
              <a:t>VISUALIZATION OF CATEGORICAL </a:t>
            </a:r>
            <a:r>
              <a:rPr lang="en-IN" sz="3500" b="1" u="sng" dirty="0" smtClean="0">
                <a:solidFill>
                  <a:srgbClr val="7030A0"/>
                </a:solidFill>
              </a:rPr>
              <a:t>COLUMNS</a:t>
            </a:r>
            <a:r>
              <a:rPr lang="en-IN" sz="3500" b="1" u="sng" dirty="0">
                <a:solidFill>
                  <a:srgbClr val="7030A0"/>
                </a:solidFill>
              </a:rPr>
              <a:t/>
            </a:r>
            <a:br>
              <a:rPr lang="en-IN" sz="3500" b="1" u="sng" dirty="0">
                <a:solidFill>
                  <a:srgbClr val="7030A0"/>
                </a:solidFill>
              </a:rPr>
            </a:br>
            <a:r>
              <a:rPr lang="en-IN" sz="3500" b="1" u="sng" dirty="0">
                <a:solidFill>
                  <a:srgbClr val="7030A0"/>
                </a:solidFill>
              </a:rPr>
              <a:t/>
            </a:r>
            <a:br>
              <a:rPr lang="en-IN" sz="3500" b="1" u="sng" dirty="0">
                <a:solidFill>
                  <a:srgbClr val="7030A0"/>
                </a:solidFill>
              </a:rPr>
            </a:br>
            <a:endParaRPr lang="en-US" sz="35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11733196" cy="5303520"/>
          </a:xfrm>
        </p:spPr>
        <p:txBody>
          <a:bodyPr>
            <a:noAutofit/>
          </a:bodyPr>
          <a:lstStyle/>
          <a:p>
            <a:pPr marL="0" indent="0">
              <a:buNone/>
            </a:pPr>
            <a:r>
              <a:rPr lang="en-IN" sz="2400" dirty="0"/>
              <a:t>             </a:t>
            </a:r>
          </a:p>
        </p:txBody>
      </p:sp>
      <p:pic>
        <p:nvPicPr>
          <p:cNvPr id="23" name="Picture 22">
            <a:extLst>
              <a:ext uri="{FF2B5EF4-FFF2-40B4-BE49-F238E27FC236}">
                <a16:creationId xmlns:a16="http://schemas.microsoft.com/office/drawing/2014/main" xmlns="" id="{45539444-E1BC-4D68-4340-00A0F3605E10}"/>
              </a:ext>
            </a:extLst>
          </p:cNvPr>
          <p:cNvPicPr>
            <a:picLocks noChangeAspect="1"/>
          </p:cNvPicPr>
          <p:nvPr/>
        </p:nvPicPr>
        <p:blipFill rotWithShape="1">
          <a:blip r:embed="rId2"/>
          <a:srcRect l="28342" t="30035" r="25000" b="10877"/>
          <a:stretch/>
        </p:blipFill>
        <p:spPr>
          <a:xfrm>
            <a:off x="914398" y="2050182"/>
            <a:ext cx="10291248" cy="7330990"/>
          </a:xfrm>
          <a:prstGeom prst="rect">
            <a:avLst/>
          </a:prstGeom>
        </p:spPr>
      </p:pic>
    </p:spTree>
    <p:extLst>
      <p:ext uri="{BB962C8B-B14F-4D97-AF65-F5344CB8AC3E}">
        <p14:creationId xmlns:p14="http://schemas.microsoft.com/office/powerpoint/2010/main" val="30108302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930</TotalTime>
  <Words>1544</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 SemiBold</vt:lpstr>
      <vt:lpstr>Bodoni MT</vt:lpstr>
      <vt:lpstr>Calibri</vt:lpstr>
      <vt:lpstr>Cascadia Code</vt:lpstr>
      <vt:lpstr>Century</vt:lpstr>
      <vt:lpstr>Times New Roman</vt:lpstr>
      <vt:lpstr>Trebuchet MS</vt:lpstr>
      <vt:lpstr>Wingdings</vt:lpstr>
      <vt:lpstr>Wingdings 3</vt:lpstr>
      <vt:lpstr>Facet</vt:lpstr>
      <vt:lpstr>PowerPoint Presentation</vt:lpstr>
      <vt:lpstr>CONTENT</vt:lpstr>
      <vt:lpstr>PROBLEM STATEMENT</vt:lpstr>
      <vt:lpstr>PROBLEM UNDERSTANDING</vt:lpstr>
      <vt:lpstr> </vt:lpstr>
      <vt:lpstr>IMPORTANCE OF FLIGHT PRICE PREDICTION</vt:lpstr>
      <vt:lpstr>EXPLORATORY DATA ANALYSIS:</vt:lpstr>
      <vt:lpstr>VISUALIZATION OF CATEGORICAL COLUMNS  </vt:lpstr>
      <vt:lpstr>VISUALIZATION OF CATEGORICAL COLUMNS  </vt:lpstr>
      <vt:lpstr>OBSERVATIONS</vt:lpstr>
      <vt:lpstr>VIZUALIZATION OF NUMIRICALCAL COLUMNS</vt:lpstr>
      <vt:lpstr>OBSERVATIONS</vt:lpstr>
      <vt:lpstr>ANALYSIS:</vt:lpstr>
      <vt:lpstr>DATA CLEANING STEPS</vt:lpstr>
      <vt:lpstr>MODEL BUILDING</vt:lpstr>
      <vt:lpstr>1.RIDGE REGRESSOR</vt:lpstr>
      <vt:lpstr>2. DECISION TREE REGRESSOR</vt:lpstr>
      <vt:lpstr>3. RANDOM FOREST REGRESSOR</vt:lpstr>
      <vt:lpstr>4. XGB REGRESSOR</vt:lpstr>
      <vt:lpstr>5. EXTRATREES REGRESSOR</vt:lpstr>
      <vt:lpstr>HYPER PARAMETER TUNNING</vt:lpstr>
      <vt:lpstr>HYPER PARAMETER TUNNING</vt:lpstr>
      <vt:lpstr>SAVING THE MODEL AND PREDICTIONS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dc:creator>
  <cp:lastModifiedBy>Microsoft account</cp:lastModifiedBy>
  <cp:revision>12</cp:revision>
  <dcterms:created xsi:type="dcterms:W3CDTF">2022-06-24T12:47:50Z</dcterms:created>
  <dcterms:modified xsi:type="dcterms:W3CDTF">2023-01-12T17:37:14Z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