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8" r:id="rId4"/>
  </p:sldMasterIdLst>
  <p:notesMasterIdLst>
    <p:notesMasterId r:id="rId36"/>
  </p:notesMasterIdLst>
  <p:handoutMasterIdLst>
    <p:handoutMasterId r:id="rId37"/>
  </p:handoutMasterIdLst>
  <p:sldIdLst>
    <p:sldId id="307" r:id="rId5"/>
    <p:sldId id="308" r:id="rId6"/>
    <p:sldId id="258" r:id="rId7"/>
    <p:sldId id="259" r:id="rId8"/>
    <p:sldId id="260" r:id="rId9"/>
    <p:sldId id="261" r:id="rId10"/>
    <p:sldId id="288" r:id="rId11"/>
    <p:sldId id="291" r:id="rId12"/>
    <p:sldId id="289" r:id="rId13"/>
    <p:sldId id="290" r:id="rId14"/>
    <p:sldId id="293" r:id="rId15"/>
    <p:sldId id="262" r:id="rId16"/>
    <p:sldId id="338" r:id="rId17"/>
    <p:sldId id="264" r:id="rId18"/>
    <p:sldId id="266" r:id="rId19"/>
    <p:sldId id="265" r:id="rId20"/>
    <p:sldId id="267" r:id="rId21"/>
    <p:sldId id="339" r:id="rId22"/>
    <p:sldId id="340" r:id="rId23"/>
    <p:sldId id="341" r:id="rId24"/>
    <p:sldId id="342" r:id="rId25"/>
    <p:sldId id="343" r:id="rId26"/>
    <p:sldId id="344" r:id="rId27"/>
    <p:sldId id="278" r:id="rId28"/>
    <p:sldId id="286" r:id="rId29"/>
    <p:sldId id="279" r:id="rId30"/>
    <p:sldId id="280" r:id="rId31"/>
    <p:sldId id="281" r:id="rId32"/>
    <p:sldId id="346" r:id="rId33"/>
    <p:sldId id="285" r:id="rId34"/>
    <p:sldId id="284" r:id="rId3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9" d="100"/>
          <a:sy n="89" d="100"/>
        </p:scale>
        <p:origin x="466" y="72"/>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12/27/2022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12/27/2022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034" y="685800"/>
            <a:ext cx="7998916" cy="2971801"/>
          </a:xfrm>
        </p:spPr>
        <p:txBody>
          <a:bodyPr anchor="b">
            <a:normAutofit/>
          </a:bodyPr>
          <a:lstStyle>
            <a:lvl1pPr algn="l">
              <a:defRPr sz="4799">
                <a:effectLst/>
              </a:defRPr>
            </a:lvl1pPr>
          </a:lstStyle>
          <a:p>
            <a:r>
              <a:rPr lang="en-US"/>
              <a:t>Click to edit Master title style</a:t>
            </a:r>
            <a:endParaRPr lang="en-US" dirty="0"/>
          </a:p>
        </p:txBody>
      </p:sp>
      <p:sp>
        <p:nvSpPr>
          <p:cNvPr id="3" name="Subtitle 2"/>
          <p:cNvSpPr>
            <a:spLocks noGrp="1"/>
          </p:cNvSpPr>
          <p:nvPr>
            <p:ph type="subTitle" idx="1"/>
          </p:nvPr>
        </p:nvSpPr>
        <p:spPr>
          <a:xfrm>
            <a:off x="684034" y="3843868"/>
            <a:ext cx="6399133" cy="1947333"/>
          </a:xfrm>
        </p:spPr>
        <p:txBody>
          <a:bodyPr anchor="t">
            <a:normAutofit/>
          </a:bodyPr>
          <a:lstStyle>
            <a:lvl1pPr marL="0" indent="0" algn="l">
              <a:buNone/>
              <a:defRPr sz="2099">
                <a:solidFill>
                  <a:schemeClr val="bg2">
                    <a:lumMod val="75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A0162D-451E-45DB-B6EC-D0F0DC791EB5}" type="datetime1">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cxnSp>
        <p:nvCxnSpPr>
          <p:cNvPr id="16" name="Straight Connector 15"/>
          <p:cNvCxnSpPr/>
          <p:nvPr/>
        </p:nvCxnSpPr>
        <p:spPr>
          <a:xfrm flipH="1">
            <a:off x="8225869" y="8467"/>
            <a:ext cx="3809008"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6580" y="91546"/>
            <a:ext cx="6079071"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3941" y="228600"/>
            <a:ext cx="495171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3927" y="32279"/>
            <a:ext cx="4851725"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3383" y="609602"/>
            <a:ext cx="4342268"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68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621" y="533400"/>
            <a:ext cx="10815995"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164" y="3843867"/>
            <a:ext cx="8302047" cy="457200"/>
          </a:xfrm>
        </p:spPr>
        <p:txBody>
          <a:bodyPr anchor="t">
            <a:normAutofit/>
          </a:bodyPr>
          <a:lstStyle>
            <a:lvl1pPr marL="0" indent="0">
              <a:buFontTx/>
              <a:buNone/>
              <a:defRPr sz="1600"/>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41C74C4B-4D01-4627-9973-5EABAE44F6B4}" type="datetime1">
              <a:rPr lang="en-US" smtClean="0"/>
              <a:t>12/27/2022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80185758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035" y="685800"/>
            <a:ext cx="10055781" cy="2743200"/>
          </a:xfrm>
        </p:spPr>
        <p:txBody>
          <a:bodyPr anchor="ctr">
            <a:normAutofit/>
          </a:bodyPr>
          <a:lstStyle>
            <a:lvl1pPr algn="l">
              <a:defRPr sz="3199" b="0" cap="all"/>
            </a:lvl1pPr>
          </a:lstStyle>
          <a:p>
            <a:r>
              <a:rPr lang="en-US"/>
              <a:t>Click to edit Master title style</a:t>
            </a:r>
            <a:endParaRPr lang="en-US" dirty="0"/>
          </a:p>
        </p:txBody>
      </p:sp>
      <p:sp>
        <p:nvSpPr>
          <p:cNvPr id="3" name="Text Placeholder 2"/>
          <p:cNvSpPr>
            <a:spLocks noGrp="1"/>
          </p:cNvSpPr>
          <p:nvPr>
            <p:ph type="body" idx="1"/>
          </p:nvPr>
        </p:nvSpPr>
        <p:spPr>
          <a:xfrm>
            <a:off x="684034" y="4114800"/>
            <a:ext cx="8533765" cy="1879600"/>
          </a:xfrm>
        </p:spPr>
        <p:txBody>
          <a:bodyPr anchor="ctr">
            <a:normAutofit/>
          </a:bodyPr>
          <a:lstStyle>
            <a:lvl1pPr marL="0" indent="0" algn="l">
              <a:buNone/>
              <a:defRPr sz="19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011A8A-EA0F-4416-A163-F48AEB1BB006}" type="datetime1">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035229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114" y="685800"/>
            <a:ext cx="9141620" cy="2743200"/>
          </a:xfrm>
        </p:spPr>
        <p:txBody>
          <a:bodyPr anchor="ctr">
            <a:normAutofit/>
          </a:bodyPr>
          <a:lstStyle>
            <a:lvl1pPr algn="l">
              <a:defRPr sz="3199"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5835" y="3429000"/>
            <a:ext cx="8532178" cy="381000"/>
          </a:xfrm>
        </p:spPr>
        <p:txBody>
          <a:bodyPr anchor="ctr"/>
          <a:lstStyle>
            <a:lvl1pPr marL="0" indent="0">
              <a:buFontTx/>
              <a:buNone/>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Edit Master text styles</a:t>
            </a:r>
          </a:p>
        </p:txBody>
      </p:sp>
      <p:sp>
        <p:nvSpPr>
          <p:cNvPr id="3" name="Text Placeholder 2"/>
          <p:cNvSpPr>
            <a:spLocks noGrp="1"/>
          </p:cNvSpPr>
          <p:nvPr>
            <p:ph type="body" idx="1"/>
          </p:nvPr>
        </p:nvSpPr>
        <p:spPr>
          <a:xfrm>
            <a:off x="684035" y="4301068"/>
            <a:ext cx="8532178" cy="1684865"/>
          </a:xfrm>
        </p:spPr>
        <p:txBody>
          <a:bodyPr anchor="ctr">
            <a:normAutofit/>
          </a:bodyPr>
          <a:lstStyle>
            <a:lvl1pPr marL="0" indent="0" algn="l">
              <a:buNone/>
              <a:defRPr sz="19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EF6441-53FD-426D-B4DD-C5B67ED17438}" type="datetime1">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14" name="TextBox 13"/>
          <p:cNvSpPr txBox="1"/>
          <p:nvPr/>
        </p:nvSpPr>
        <p:spPr>
          <a:xfrm>
            <a:off x="531674" y="812222"/>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5" name="TextBox 14"/>
          <p:cNvSpPr txBox="1"/>
          <p:nvPr/>
        </p:nvSpPr>
        <p:spPr>
          <a:xfrm>
            <a:off x="10282734" y="2768601"/>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spTree>
    <p:extLst>
      <p:ext uri="{BB962C8B-B14F-4D97-AF65-F5344CB8AC3E}">
        <p14:creationId xmlns:p14="http://schemas.microsoft.com/office/powerpoint/2010/main" val="3967003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034" y="3429000"/>
            <a:ext cx="8532178" cy="1697400"/>
          </a:xfrm>
        </p:spPr>
        <p:txBody>
          <a:bodyPr anchor="b">
            <a:normAutofit/>
          </a:bodyPr>
          <a:lstStyle>
            <a:lvl1pPr algn="l">
              <a:defRPr sz="3199" b="0" cap="all"/>
            </a:lvl1pPr>
          </a:lstStyle>
          <a:p>
            <a:r>
              <a:rPr lang="en-US"/>
              <a:t>Click to edit Master title style</a:t>
            </a:r>
            <a:endParaRPr lang="en-US" dirty="0"/>
          </a:p>
        </p:txBody>
      </p:sp>
      <p:sp>
        <p:nvSpPr>
          <p:cNvPr id="3" name="Text Placeholder 2"/>
          <p:cNvSpPr>
            <a:spLocks noGrp="1"/>
          </p:cNvSpPr>
          <p:nvPr>
            <p:ph type="body" idx="1"/>
          </p:nvPr>
        </p:nvSpPr>
        <p:spPr>
          <a:xfrm>
            <a:off x="684033" y="5132981"/>
            <a:ext cx="8533767" cy="860400"/>
          </a:xfrm>
        </p:spPr>
        <p:txBody>
          <a:bodyPr anchor="t">
            <a:normAutofit/>
          </a:bodyPr>
          <a:lstStyle>
            <a:lvl1pPr marL="0" indent="0" algn="l">
              <a:buNone/>
              <a:defRPr sz="19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91D2CA-FC5B-4376-8463-6727FE88416C}" type="datetime1">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243952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116" y="685800"/>
            <a:ext cx="9141619" cy="2743200"/>
          </a:xfrm>
        </p:spPr>
        <p:txBody>
          <a:bodyPr anchor="ctr">
            <a:normAutofit/>
          </a:bodyPr>
          <a:lstStyle>
            <a:lvl1pPr algn="l">
              <a:defRPr sz="3199"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035" y="3928534"/>
            <a:ext cx="8532178" cy="1049866"/>
          </a:xfrm>
        </p:spPr>
        <p:txBody>
          <a:bodyPr vert="horz" lIns="91440" tIns="45720" rIns="91440" bIns="45720" rtlCol="0" anchor="b">
            <a:normAutofit/>
          </a:bodyPr>
          <a:lstStyle>
            <a:lvl1pPr>
              <a:buNone/>
              <a:defRPr lang="en-US" sz="2399"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034" y="4978400"/>
            <a:ext cx="8532178" cy="1016000"/>
          </a:xfrm>
        </p:spPr>
        <p:txBody>
          <a:bodyPr anchor="t">
            <a:normAutofit/>
          </a:bodyPr>
          <a:lstStyle>
            <a:lvl1pPr marL="0" indent="0" algn="l">
              <a:buNone/>
              <a:defRPr sz="17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C74C4B-4D01-4627-9973-5EABAE44F6B4}" type="datetime1">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
        <p:nvSpPr>
          <p:cNvPr id="11" name="TextBox 10"/>
          <p:cNvSpPr txBox="1"/>
          <p:nvPr/>
        </p:nvSpPr>
        <p:spPr>
          <a:xfrm>
            <a:off x="531674" y="812222"/>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2" name="TextBox 11"/>
          <p:cNvSpPr txBox="1"/>
          <p:nvPr/>
        </p:nvSpPr>
        <p:spPr>
          <a:xfrm>
            <a:off x="10282734" y="2768601"/>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spTree>
    <p:extLst>
      <p:ext uri="{BB962C8B-B14F-4D97-AF65-F5344CB8AC3E}">
        <p14:creationId xmlns:p14="http://schemas.microsoft.com/office/powerpoint/2010/main" val="284692596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035" y="685800"/>
            <a:ext cx="10055781"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034" y="3928534"/>
            <a:ext cx="8532178" cy="838200"/>
          </a:xfrm>
        </p:spPr>
        <p:txBody>
          <a:bodyPr vert="horz" lIns="91440" tIns="45720" rIns="91440" bIns="45720" rtlCol="0" anchor="b">
            <a:normAutofit/>
          </a:bodyPr>
          <a:lstStyle>
            <a:lvl1pPr>
              <a:buNone/>
              <a:defRPr lang="en-US" sz="2399"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034" y="4766733"/>
            <a:ext cx="8532178" cy="1227667"/>
          </a:xfrm>
        </p:spPr>
        <p:txBody>
          <a:bodyPr anchor="t">
            <a:normAutofit/>
          </a:bodyPr>
          <a:lstStyle>
            <a:lvl1pPr marL="0" indent="0" algn="l">
              <a:buNone/>
              <a:defRPr sz="17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1C74C4B-4D01-4627-9973-5EABAE44F6B4}" type="datetime1">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29046227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FB97B7-09E5-4719-BAFF-3755EFF4A3CD}" type="datetime1">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99568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2950" y="685800"/>
            <a:ext cx="2056864"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621" y="685800"/>
            <a:ext cx="7821163"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AEC8F9-DBA9-4E5C-AB1B-3A3741661DE1}" type="datetime1">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149576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xmlns="" id="{9D8367A5-C050-47FB-A1BD-54CD13DE3A0F}"/>
              </a:ext>
            </a:extLst>
          </p:cNvPr>
          <p:cNvSpPr>
            <a:spLocks noGrp="1"/>
          </p:cNvSpPr>
          <p:nvPr>
            <p:ph type="pic" sz="quarter" idx="16"/>
          </p:nvPr>
        </p:nvSpPr>
        <p:spPr>
          <a:xfrm>
            <a:off x="5518301" y="0"/>
            <a:ext cx="6102032"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xmlns="" id="{302F0820-F94A-40EF-B3BE-26CD0CB55173}"/>
              </a:ext>
            </a:extLst>
          </p:cNvPr>
          <p:cNvSpPr>
            <a:spLocks noGrp="1"/>
          </p:cNvSpPr>
          <p:nvPr>
            <p:ph type="body" sz="quarter" idx="15"/>
          </p:nvPr>
        </p:nvSpPr>
        <p:spPr>
          <a:xfrm>
            <a:off x="773831" y="3074530"/>
            <a:ext cx="4420704"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21" name="Title 1">
            <a:extLst>
              <a:ext uri="{FF2B5EF4-FFF2-40B4-BE49-F238E27FC236}">
                <a16:creationId xmlns:a16="http://schemas.microsoft.com/office/drawing/2014/main" xmlns="" id="{33528AEE-54AB-4366-9576-BBA1CE5F3A54}"/>
              </a:ext>
            </a:extLst>
          </p:cNvPr>
          <p:cNvSpPr>
            <a:spLocks noGrp="1"/>
          </p:cNvSpPr>
          <p:nvPr>
            <p:ph type="title" hasCustomPrompt="1"/>
          </p:nvPr>
        </p:nvSpPr>
        <p:spPr>
          <a:xfrm>
            <a:off x="773831" y="1032746"/>
            <a:ext cx="5054766" cy="782638"/>
          </a:xfrm>
        </p:spPr>
        <p:txBody>
          <a:bodyPr>
            <a:normAutofit/>
          </a:bodyPr>
          <a:lstStyle>
            <a:lvl1pPr algn="l">
              <a:defRPr sz="3999"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xmlns="" id="{A1867536-E941-4FED-8B68-2609143C2A78}"/>
              </a:ext>
            </a:extLst>
          </p:cNvPr>
          <p:cNvSpPr>
            <a:spLocks noGrp="1"/>
          </p:cNvSpPr>
          <p:nvPr>
            <p:ph type="body" sz="quarter" idx="13" hasCustomPrompt="1"/>
          </p:nvPr>
        </p:nvSpPr>
        <p:spPr>
          <a:xfrm>
            <a:off x="773831" y="2225393"/>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26" name="Graphic 4">
            <a:extLst>
              <a:ext uri="{FF2B5EF4-FFF2-40B4-BE49-F238E27FC236}">
                <a16:creationId xmlns:a16="http://schemas.microsoft.com/office/drawing/2014/main" xmlns="" id="{7D57D3C0-DF85-4866-AC4B-ED6A0F6963A5}"/>
              </a:ext>
            </a:extLst>
          </p:cNvPr>
          <p:cNvSpPr/>
          <p:nvPr/>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
        <p:nvSpPr>
          <p:cNvPr id="11" name="Graphic 15">
            <a:extLst>
              <a:ext uri="{FF2B5EF4-FFF2-40B4-BE49-F238E27FC236}">
                <a16:creationId xmlns:a16="http://schemas.microsoft.com/office/drawing/2014/main" xmlns="" id="{FA387E18-8CE1-1648-81B1-6F1A0F183C30}"/>
              </a:ext>
            </a:extLst>
          </p:cNvPr>
          <p:cNvSpPr/>
          <p:nvPr userDrawn="1"/>
        </p:nvSpPr>
        <p:spPr>
          <a:xfrm>
            <a:off x="-11171" y="1947672"/>
            <a:ext cx="5272627"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val="24020554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B2044CCF-605D-4D6E-A41D-D6AED53B2233}"/>
              </a:ext>
            </a:extLst>
          </p:cNvPr>
          <p:cNvSpPr>
            <a:spLocks noGrp="1"/>
          </p:cNvSpPr>
          <p:nvPr>
            <p:ph type="pic" sz="quarter" idx="16"/>
          </p:nvPr>
        </p:nvSpPr>
        <p:spPr>
          <a:xfrm>
            <a:off x="0" y="404811"/>
            <a:ext cx="6107281"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a:t>Click icon to add picture</a:t>
            </a:r>
            <a:endParaRPr lang="ru-RU" dirty="0"/>
          </a:p>
        </p:txBody>
      </p:sp>
      <p:sp>
        <p:nvSpPr>
          <p:cNvPr id="3" name="Slide Number Placeholder 2">
            <a:extLst>
              <a:ext uri="{FF2B5EF4-FFF2-40B4-BE49-F238E27FC236}">
                <a16:creationId xmlns:a16="http://schemas.microsoft.com/office/drawing/2014/main" xmlns=""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xmlns="" id="{E7F180F3-53B1-4A31-82A4-E6F9B5D8D8A3}"/>
              </a:ext>
            </a:extLst>
          </p:cNvPr>
          <p:cNvSpPr>
            <a:spLocks noGrp="1"/>
          </p:cNvSpPr>
          <p:nvPr>
            <p:ph type="body" sz="quarter" idx="15"/>
          </p:nvPr>
        </p:nvSpPr>
        <p:spPr>
          <a:xfrm>
            <a:off x="6879414" y="3090573"/>
            <a:ext cx="4420705" cy="2588637"/>
          </a:xfrm>
        </p:spPr>
        <p:txBody>
          <a:bodyPr lIns="0">
            <a:normAutofit/>
          </a:bodyPr>
          <a:lstStyle>
            <a:lvl1pPr marL="179946" indent="-179946">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a:t>Edit Master text styles</a:t>
            </a:r>
          </a:p>
        </p:txBody>
      </p:sp>
      <p:sp>
        <p:nvSpPr>
          <p:cNvPr id="17" name="Title 1">
            <a:extLst>
              <a:ext uri="{FF2B5EF4-FFF2-40B4-BE49-F238E27FC236}">
                <a16:creationId xmlns:a16="http://schemas.microsoft.com/office/drawing/2014/main" xmlns="" id="{BD523330-9E96-4C6E-B5A4-6B543D365FA1}"/>
              </a:ext>
            </a:extLst>
          </p:cNvPr>
          <p:cNvSpPr>
            <a:spLocks noGrp="1"/>
          </p:cNvSpPr>
          <p:nvPr>
            <p:ph type="title" hasCustomPrompt="1"/>
          </p:nvPr>
        </p:nvSpPr>
        <p:spPr>
          <a:xfrm>
            <a:off x="6879415" y="1046140"/>
            <a:ext cx="5054766" cy="782638"/>
          </a:xfrm>
        </p:spPr>
        <p:txBody>
          <a:bodyPr>
            <a:normAutofit/>
          </a:bodyPr>
          <a:lstStyle>
            <a:lvl1pPr algn="l">
              <a:defRPr sz="3999"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xmlns="" id="{1A08F6B3-0ADA-4ECF-8D25-7DFE4A36411B}"/>
              </a:ext>
            </a:extLst>
          </p:cNvPr>
          <p:cNvSpPr>
            <a:spLocks noGrp="1"/>
          </p:cNvSpPr>
          <p:nvPr>
            <p:ph type="body" sz="quarter" idx="13" hasCustomPrompt="1"/>
          </p:nvPr>
        </p:nvSpPr>
        <p:spPr>
          <a:xfrm>
            <a:off x="6879414" y="2241516"/>
            <a:ext cx="4420704" cy="749047"/>
          </a:xfrm>
        </p:spPr>
        <p:txBody>
          <a:bodyPr>
            <a:normAutofit/>
          </a:bodyPr>
          <a:lstStyle>
            <a:lvl1pPr marL="0" indent="0" algn="l">
              <a:buNone/>
              <a:defRPr sz="2199">
                <a:solidFill>
                  <a:schemeClr val="tx2"/>
                </a:solidFill>
              </a:defRPr>
            </a:lvl1pPr>
            <a:lvl2pPr>
              <a:defRPr sz="1799"/>
            </a:lvl2pPr>
            <a:lvl3pPr>
              <a:defRPr sz="1799"/>
            </a:lvl3pPr>
            <a:lvl4pPr>
              <a:defRPr sz="1799"/>
            </a:lvl4pPr>
            <a:lvl5pPr>
              <a:defRPr sz="1799"/>
            </a:lvl5pPr>
          </a:lstStyle>
          <a:p>
            <a:pPr lvl="0"/>
            <a:r>
              <a:rPr lang="en-US" dirty="0"/>
              <a:t>Edit master text styles</a:t>
            </a:r>
          </a:p>
        </p:txBody>
      </p:sp>
      <p:sp>
        <p:nvSpPr>
          <p:cNvPr id="19" name="Graphic 15">
            <a:extLst>
              <a:ext uri="{FF2B5EF4-FFF2-40B4-BE49-F238E27FC236}">
                <a16:creationId xmlns:a16="http://schemas.microsoft.com/office/drawing/2014/main" xmlns="" id="{5CCECBFE-3C2B-4492-BCDA-1EFEB5E3E092}"/>
              </a:ext>
            </a:extLst>
          </p:cNvPr>
          <p:cNvSpPr/>
          <p:nvPr userDrawn="1"/>
        </p:nvSpPr>
        <p:spPr>
          <a:xfrm flipH="1">
            <a:off x="6979102" y="1947672"/>
            <a:ext cx="5218641"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sz="1799" dirty="0"/>
          </a:p>
        </p:txBody>
      </p:sp>
      <p:sp>
        <p:nvSpPr>
          <p:cNvPr id="20" name="Graphic 4">
            <a:extLst>
              <a:ext uri="{FF2B5EF4-FFF2-40B4-BE49-F238E27FC236}">
                <a16:creationId xmlns:a16="http://schemas.microsoft.com/office/drawing/2014/main" xmlns="" id="{3441B044-38F8-49ED-845B-5D926C811447}"/>
              </a:ext>
            </a:extLst>
          </p:cNvPr>
          <p:cNvSpPr/>
          <p:nvPr userDrawn="1"/>
        </p:nvSpPr>
        <p:spPr>
          <a:xfrm>
            <a:off x="11289689" y="6103003"/>
            <a:ext cx="910563"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sz="1799" dirty="0"/>
          </a:p>
        </p:txBody>
      </p:sp>
    </p:spTree>
    <p:extLst>
      <p:ext uri="{BB962C8B-B14F-4D97-AF65-F5344CB8AC3E}">
        <p14:creationId xmlns:p14="http://schemas.microsoft.com/office/powerpoint/2010/main" val="2585228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3F2A96-4E47-430E-BBC6-65B60EC1438B}" type="datetime1">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71900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034" y="2006600"/>
            <a:ext cx="8532178" cy="2281600"/>
          </a:xfrm>
        </p:spPr>
        <p:txBody>
          <a:bodyPr anchor="b">
            <a:normAutofit/>
          </a:bodyPr>
          <a:lstStyle>
            <a:lvl1pPr algn="l">
              <a:defRPr sz="3599" b="0" cap="all"/>
            </a:lvl1pPr>
          </a:lstStyle>
          <a:p>
            <a:r>
              <a:rPr lang="en-US"/>
              <a:t>Click to edit Master title style</a:t>
            </a:r>
            <a:endParaRPr lang="en-US" dirty="0"/>
          </a:p>
        </p:txBody>
      </p:sp>
      <p:sp>
        <p:nvSpPr>
          <p:cNvPr id="3" name="Text Placeholder 2"/>
          <p:cNvSpPr>
            <a:spLocks noGrp="1"/>
          </p:cNvSpPr>
          <p:nvPr>
            <p:ph type="body" idx="1"/>
          </p:nvPr>
        </p:nvSpPr>
        <p:spPr>
          <a:xfrm>
            <a:off x="684035" y="4495800"/>
            <a:ext cx="8532178" cy="1498600"/>
          </a:xfrm>
        </p:spPr>
        <p:txBody>
          <a:bodyPr anchor="t">
            <a:normAutofit/>
          </a:bodyPr>
          <a:lstStyle>
            <a:lvl1pPr marL="0" indent="0" algn="l">
              <a:buNone/>
              <a:defRPr sz="1799">
                <a:solidFill>
                  <a:schemeClr val="bg2">
                    <a:lumMod val="7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809DDF-0D66-4CA8-899C-82FF60573473}" type="datetime1">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350055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033" y="685801"/>
            <a:ext cx="4936369"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6621" y="685801"/>
            <a:ext cx="4933194"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F1BFF6-5026-456C-AA11-0F62228B2276}" type="datetime1">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83513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827" y="685800"/>
            <a:ext cx="4648576" cy="576262"/>
          </a:xfrm>
        </p:spPr>
        <p:txBody>
          <a:bodyPr anchor="b">
            <a:no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p:cNvSpPr>
            <a:spLocks noGrp="1"/>
          </p:cNvSpPr>
          <p:nvPr>
            <p:ph sz="half" idx="2"/>
          </p:nvPr>
        </p:nvSpPr>
        <p:spPr>
          <a:xfrm>
            <a:off x="684033" y="1270529"/>
            <a:ext cx="4936369"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7483" y="685800"/>
            <a:ext cx="4663919" cy="576262"/>
          </a:xfrm>
        </p:spPr>
        <p:txBody>
          <a:bodyPr anchor="b">
            <a:noAutofit/>
          </a:bodyPr>
          <a:lstStyle>
            <a:lvl1pPr marL="0" indent="0">
              <a:buNone/>
              <a:defRPr sz="2799" b="0">
                <a:solidFill>
                  <a:schemeClr val="tx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p:cNvSpPr>
            <a:spLocks noGrp="1"/>
          </p:cNvSpPr>
          <p:nvPr>
            <p:ph sz="quarter" idx="4"/>
          </p:nvPr>
        </p:nvSpPr>
        <p:spPr>
          <a:xfrm>
            <a:off x="5805033" y="1262062"/>
            <a:ext cx="4927904"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753F12-29D9-4707-B992-E80E361DCBED}" type="datetime1">
              <a:rPr lang="en-US" smtClean="0"/>
              <a:t>12/27/2022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608945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7A6F52-2CB6-4207-B3C0-5D7D112128A7}" type="datetime1">
              <a:rPr lang="en-US" smtClean="0"/>
              <a:t>12/27/2022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16564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C7D41-B0B1-41D5-996A-9DA88DA498B7}" type="datetime1">
              <a:rPr lang="en-US" smtClean="0"/>
              <a:t>12/27/2022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83958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3167" y="685800"/>
            <a:ext cx="3656648" cy="1371600"/>
          </a:xfrm>
        </p:spPr>
        <p:txBody>
          <a:bodyPr anchor="b">
            <a:normAutofit/>
          </a:bodyPr>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684034" y="685800"/>
            <a:ext cx="5942053"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3167" y="2209800"/>
            <a:ext cx="3656648" cy="2091267"/>
          </a:xfrm>
        </p:spPr>
        <p:txBody>
          <a:bodyPr anchor="t">
            <a:normAutofit/>
          </a:bodyPr>
          <a:lstStyle>
            <a:lvl1pPr marL="0" indent="0">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C73512-FAB1-467E-90A7-125A3AD1955D}" type="datetime1">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519401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1582" y="1447800"/>
            <a:ext cx="6018232" cy="1143000"/>
          </a:xfrm>
        </p:spPr>
        <p:txBody>
          <a:bodyPr anchor="b">
            <a:normAutofit/>
          </a:bodyPr>
          <a:lstStyle>
            <a:lvl1pPr algn="l">
              <a:defRPr sz="2799"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8754" y="914400"/>
            <a:ext cx="3280120"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1582" y="2777067"/>
            <a:ext cx="6019820" cy="2048933"/>
          </a:xfrm>
        </p:spPr>
        <p:txBody>
          <a:bodyPr anchor="t">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4939C8-C669-4A24-8199-38DEA9CC11B5}" type="datetime1">
              <a:rPr lang="en-US" smtClean="0"/>
              <a:t>12/27/2022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99957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4572" y="2963334"/>
            <a:ext cx="2981081"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034" y="4487333"/>
            <a:ext cx="8532178"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034" y="685801"/>
            <a:ext cx="8532178"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1833" y="6172201"/>
            <a:ext cx="159978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1C74C4B-4D01-4627-9973-5EABAE44F6B4}" type="datetime1">
              <a:rPr lang="en-US" smtClean="0"/>
              <a:t>12/27/2022</a:t>
            </a:fld>
            <a:endParaRPr lang="en-US"/>
          </a:p>
        </p:txBody>
      </p:sp>
      <p:sp>
        <p:nvSpPr>
          <p:cNvPr id="5" name="Footer Placeholder 4"/>
          <p:cNvSpPr>
            <a:spLocks noGrp="1"/>
          </p:cNvSpPr>
          <p:nvPr>
            <p:ph type="ftr" sz="quarter" idx="3"/>
          </p:nvPr>
        </p:nvSpPr>
        <p:spPr>
          <a:xfrm>
            <a:off x="684034" y="6172201"/>
            <a:ext cx="7541835"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0502" y="5578476"/>
            <a:ext cx="1141948" cy="669925"/>
          </a:xfrm>
          <a:prstGeom prst="rect">
            <a:avLst/>
          </a:prstGeom>
        </p:spPr>
        <p:txBody>
          <a:bodyPr vert="horz" lIns="91440" tIns="45720" rIns="91440" bIns="45720" rtlCol="0" anchor="b"/>
          <a:lstStyle>
            <a:lvl1pPr algn="r">
              <a:defRPr sz="3199" b="0" i="0">
                <a:solidFill>
                  <a:schemeClr val="bg2">
                    <a:lumMod val="50000"/>
                  </a:schemeClr>
                </a:solidFill>
                <a:effectLst/>
                <a:latin typeface="+mn-lt"/>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1331188787"/>
      </p:ext>
    </p:extLst>
  </p:cSld>
  <p:clrMap bg1="dk1" tx1="lt1" bg2="dk2" tx2="lt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063" rtl="0" eaLnBrk="1" latinLnBrk="0" hangingPunct="1">
        <a:spcBef>
          <a:spcPct val="0"/>
        </a:spcBef>
        <a:buNone/>
        <a:defRPr sz="3599"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664" indent="-285664" algn="l" defTabSz="457063" rtl="0" eaLnBrk="1" latinLnBrk="0" hangingPunct="1">
        <a:spcBef>
          <a:spcPct val="20000"/>
        </a:spcBef>
        <a:spcAft>
          <a:spcPts val="600"/>
        </a:spcAft>
        <a:buClr>
          <a:schemeClr val="tx1"/>
        </a:buClr>
        <a:buSzPct val="80000"/>
        <a:buFont typeface="Wingdings 3" panose="05040102010807070707" pitchFamily="18" charset="2"/>
        <a:buChar char=""/>
        <a:defRPr sz="1999" kern="1200" cap="none">
          <a:solidFill>
            <a:schemeClr val="bg2">
              <a:lumMod val="7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tx1"/>
        </a:buClr>
        <a:buSzPct val="80000"/>
        <a:buFont typeface="Wingdings 3" panose="05040102010807070707" pitchFamily="18" charset="2"/>
        <a:buChar char=""/>
        <a:defRPr sz="1799" kern="1200" cap="none">
          <a:solidFill>
            <a:schemeClr val="bg2">
              <a:lumMod val="7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maestrousero.blogspot.com/2017/03/thank-you-all.html?m=0" TargetMode="External"/><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8258" y="-1600198"/>
            <a:ext cx="10909086" cy="3472542"/>
          </a:xfrm>
        </p:spPr>
        <p:txBody>
          <a:bodyPr>
            <a:normAutofit/>
          </a:bodyPr>
          <a:lstStyle/>
          <a:p>
            <a:pPr algn="ctr"/>
            <a:r>
              <a:rPr lang="en-US" sz="4800" i="1" u="sng" dirty="0">
                <a:solidFill>
                  <a:srgbClr val="0070C0"/>
                </a:solidFill>
                <a:effectLst>
                  <a:outerShdw blurRad="38100" dist="38100" dir="2700000" algn="tl">
                    <a:srgbClr val="000000">
                      <a:alpha val="43137"/>
                    </a:srgbClr>
                  </a:outerShdw>
                </a:effectLst>
              </a:rPr>
              <a:t>HOUSING PRICE PREDICTION PRESENTATION</a:t>
            </a:r>
          </a:p>
        </p:txBody>
      </p:sp>
      <p:sp>
        <p:nvSpPr>
          <p:cNvPr id="5" name="Subtitle 4"/>
          <p:cNvSpPr>
            <a:spLocks noGrp="1"/>
          </p:cNvSpPr>
          <p:nvPr>
            <p:ph type="subTitle" idx="1"/>
          </p:nvPr>
        </p:nvSpPr>
        <p:spPr>
          <a:xfrm>
            <a:off x="150812" y="5562600"/>
            <a:ext cx="3045144" cy="1096899"/>
          </a:xfrm>
        </p:spPr>
        <p:txBody>
          <a:bodyPr>
            <a:normAutofit fontScale="77500" lnSpcReduction="20000"/>
          </a:bodyPr>
          <a:lstStyle/>
          <a:p>
            <a:r>
              <a:rPr lang="en-US" sz="2400" dirty="0">
                <a:solidFill>
                  <a:schemeClr val="accent4">
                    <a:lumMod val="20000"/>
                    <a:lumOff val="80000"/>
                  </a:schemeClr>
                </a:solidFill>
              </a:rPr>
              <a:t>Prepared by:-</a:t>
            </a:r>
          </a:p>
          <a:p>
            <a:r>
              <a:rPr lang="en-US" sz="2400" dirty="0">
                <a:solidFill>
                  <a:schemeClr val="accent4">
                    <a:lumMod val="20000"/>
                    <a:lumOff val="80000"/>
                  </a:schemeClr>
                </a:solidFill>
              </a:rPr>
              <a:t> </a:t>
            </a:r>
            <a:r>
              <a:rPr lang="en-US" sz="2400" dirty="0" smtClean="0">
                <a:solidFill>
                  <a:schemeClr val="accent4">
                    <a:lumMod val="20000"/>
                    <a:lumOff val="80000"/>
                  </a:schemeClr>
                </a:solidFill>
              </a:rPr>
              <a:t>V</a:t>
            </a:r>
            <a:r>
              <a:rPr lang="en-US" sz="2400" dirty="0" smtClean="0">
                <a:solidFill>
                  <a:schemeClr val="accent4">
                    <a:lumMod val="20000"/>
                    <a:lumOff val="80000"/>
                  </a:schemeClr>
                </a:solidFill>
              </a:rPr>
              <a:t>IVEK KUMAR   </a:t>
            </a:r>
            <a:endParaRPr lang="en-US" sz="2400" dirty="0">
              <a:solidFill>
                <a:schemeClr val="accent4">
                  <a:lumMod val="20000"/>
                  <a:lumOff val="80000"/>
                </a:schemeClr>
              </a:solidFill>
            </a:endParaRPr>
          </a:p>
          <a:p>
            <a:r>
              <a:rPr lang="en-US" sz="2400" dirty="0">
                <a:solidFill>
                  <a:schemeClr val="accent4">
                    <a:lumMod val="20000"/>
                    <a:lumOff val="80000"/>
                  </a:schemeClr>
                </a:solidFill>
              </a:rPr>
              <a:t> (Internship33)</a:t>
            </a:r>
          </a:p>
        </p:txBody>
      </p:sp>
      <p:pic>
        <p:nvPicPr>
          <p:cNvPr id="8" name="Picture 7">
            <a:extLst>
              <a:ext uri="{FF2B5EF4-FFF2-40B4-BE49-F238E27FC236}">
                <a16:creationId xmlns:a16="http://schemas.microsoft.com/office/drawing/2014/main" xmlns="" id="{6C4118F5-8129-4E73-B1FA-2CE43E927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412" y="2130062"/>
            <a:ext cx="8218070" cy="4651738"/>
          </a:xfrm>
          <a:prstGeom prst="rect">
            <a:avLst/>
          </a:prstGeom>
        </p:spPr>
      </p:pic>
      <p:sp>
        <p:nvSpPr>
          <p:cNvPr id="9" name="Slide Number Placeholder 1">
            <a:extLst>
              <a:ext uri="{FF2B5EF4-FFF2-40B4-BE49-F238E27FC236}">
                <a16:creationId xmlns:a16="http://schemas.microsoft.com/office/drawing/2014/main" xmlns="" id="{32E781B6-BED5-4375-A206-50F2B4F1C7AF}"/>
              </a:ext>
            </a:extLst>
          </p:cNvPr>
          <p:cNvSpPr>
            <a:spLocks noGrp="1"/>
          </p:cNvSpPr>
          <p:nvPr>
            <p:ph type="sldNum" sz="quarter" idx="12"/>
          </p:nvPr>
        </p:nvSpPr>
        <p:spPr>
          <a:xfrm>
            <a:off x="10514012" y="5730875"/>
            <a:ext cx="1141948" cy="669925"/>
          </a:xfrm>
        </p:spPr>
        <p:txBody>
          <a:bodyPr/>
          <a:lstStyle/>
          <a:p>
            <a:r>
              <a:rPr lang="en-US" dirty="0"/>
              <a:t>1</a:t>
            </a:r>
          </a:p>
        </p:txBody>
      </p:sp>
    </p:spTree>
    <p:extLst>
      <p:ext uri="{BB962C8B-B14F-4D97-AF65-F5344CB8AC3E}">
        <p14:creationId xmlns:p14="http://schemas.microsoft.com/office/powerpoint/2010/main" val="2421756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35A505-AF97-40D0-B6B7-A08295068196}"/>
              </a:ext>
            </a:extLst>
          </p:cNvPr>
          <p:cNvSpPr>
            <a:spLocks noGrp="1"/>
          </p:cNvSpPr>
          <p:nvPr>
            <p:ph type="title"/>
          </p:nvPr>
        </p:nvSpPr>
        <p:spPr>
          <a:xfrm>
            <a:off x="455612" y="381000"/>
            <a:ext cx="12038013" cy="1905000"/>
          </a:xfrm>
        </p:spPr>
        <p:txBody>
          <a:bodyPr>
            <a:noAutofit/>
          </a:bodyPr>
          <a:lstStyle/>
          <a:p>
            <a:r>
              <a:rPr lang="en-US" sz="3200" b="1" u="sng"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Catplot</a:t>
            </a:r>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Distribution </a:t>
            </a:r>
            <a:b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overall Qualification vs Sale Price(Target Variable)</a:t>
            </a:r>
            <a:endParaRPr lang="en-IN" sz="32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84F8135F-A6B4-4DB3-BA0F-AE59CFE7A5F3}"/>
              </a:ext>
            </a:extLst>
          </p:cNvPr>
          <p:cNvPicPr>
            <a:picLocks noGrp="1" noChangeAspect="1"/>
          </p:cNvPicPr>
          <p:nvPr>
            <p:ph idx="1"/>
          </p:nvPr>
        </p:nvPicPr>
        <p:blipFill>
          <a:blip r:embed="rId2"/>
          <a:stretch>
            <a:fillRect/>
          </a:stretch>
        </p:blipFill>
        <p:spPr>
          <a:xfrm>
            <a:off x="1370013" y="2286000"/>
            <a:ext cx="9448800" cy="3905431"/>
          </a:xfrm>
        </p:spPr>
      </p:pic>
    </p:spTree>
    <p:extLst>
      <p:ext uri="{BB962C8B-B14F-4D97-AF65-F5344CB8AC3E}">
        <p14:creationId xmlns:p14="http://schemas.microsoft.com/office/powerpoint/2010/main" val="344324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6805DA-7397-405B-9211-7849926CED98}"/>
              </a:ext>
            </a:extLst>
          </p:cNvPr>
          <p:cNvSpPr>
            <a:spLocks noGrp="1"/>
          </p:cNvSpPr>
          <p:nvPr>
            <p:ph type="ctrTitle"/>
          </p:nvPr>
        </p:nvSpPr>
        <p:spPr>
          <a:xfrm>
            <a:off x="455612" y="76200"/>
            <a:ext cx="7998916" cy="685800"/>
          </a:xfrm>
        </p:spPr>
        <p:txBody>
          <a:bodyPr>
            <a:norm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Column Dropped</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F9A7EDC3-D77B-4ADD-8C1A-0856B0E2EACE}"/>
              </a:ext>
            </a:extLst>
          </p:cNvPr>
          <p:cNvSpPr>
            <a:spLocks noGrp="1"/>
          </p:cNvSpPr>
          <p:nvPr>
            <p:ph type="subTitle" idx="1"/>
          </p:nvPr>
        </p:nvSpPr>
        <p:spPr>
          <a:xfrm>
            <a:off x="455612" y="1066800"/>
            <a:ext cx="10896778" cy="1947333"/>
          </a:xfrm>
        </p:spPr>
        <p:txBody>
          <a:bodyPr>
            <a:normAutofit/>
          </a:bodyPr>
          <a:lstStyle/>
          <a:p>
            <a:r>
              <a:rPr lang="en-US" sz="2000" dirty="0">
                <a:solidFill>
                  <a:schemeClr val="bg1"/>
                </a:solidFill>
              </a:rPr>
              <a:t>The columns that are going to be drop are Utilities. They are strings , cannot be categorized and don’t contribute much to the outcome.</a:t>
            </a:r>
          </a:p>
          <a:p>
            <a:endParaRPr lang="en-US" sz="2000" dirty="0">
              <a:solidFill>
                <a:schemeClr val="bg1"/>
              </a:solidFill>
            </a:endParaRPr>
          </a:p>
          <a:p>
            <a:endParaRPr lang="en-IN" sz="2000" dirty="0">
              <a:solidFill>
                <a:schemeClr val="bg1"/>
              </a:solidFill>
            </a:endParaRPr>
          </a:p>
        </p:txBody>
      </p:sp>
      <p:pic>
        <p:nvPicPr>
          <p:cNvPr id="5" name="Picture 4">
            <a:extLst>
              <a:ext uri="{FF2B5EF4-FFF2-40B4-BE49-F238E27FC236}">
                <a16:creationId xmlns:a16="http://schemas.microsoft.com/office/drawing/2014/main" xmlns="" id="{44555456-0F4A-F4D2-E694-763B174D224A}"/>
              </a:ext>
            </a:extLst>
          </p:cNvPr>
          <p:cNvPicPr>
            <a:picLocks noChangeAspect="1"/>
          </p:cNvPicPr>
          <p:nvPr/>
        </p:nvPicPr>
        <p:blipFill>
          <a:blip r:embed="rId2"/>
          <a:stretch>
            <a:fillRect/>
          </a:stretch>
        </p:blipFill>
        <p:spPr>
          <a:xfrm>
            <a:off x="303212" y="2514600"/>
            <a:ext cx="11430001" cy="1281163"/>
          </a:xfrm>
          <a:prstGeom prst="rect">
            <a:avLst/>
          </a:prstGeom>
        </p:spPr>
      </p:pic>
    </p:spTree>
    <p:extLst>
      <p:ext uri="{BB962C8B-B14F-4D97-AF65-F5344CB8AC3E}">
        <p14:creationId xmlns:p14="http://schemas.microsoft.com/office/powerpoint/2010/main" val="34834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0FB71E-A581-47E4-8771-77D96EC3415A}"/>
              </a:ext>
            </a:extLst>
          </p:cNvPr>
          <p:cNvSpPr>
            <a:spLocks noGrp="1"/>
          </p:cNvSpPr>
          <p:nvPr>
            <p:ph type="title"/>
          </p:nvPr>
        </p:nvSpPr>
        <p:spPr>
          <a:xfrm>
            <a:off x="227012" y="-381000"/>
            <a:ext cx="8532178" cy="1507067"/>
          </a:xfrm>
        </p:spPr>
        <p:txBody>
          <a:bodyPr>
            <a:normAutofit fontScale="90000"/>
          </a:bodyPr>
          <a:lstStyle/>
          <a:p>
            <a:r>
              <a:rPr lang="en-IN"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r>
            <a:br>
              <a:rPr lang="en-IN"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IN"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Data Pre-processing</a:t>
            </a:r>
            <a:r>
              <a:rPr lang="en-IN" sz="1799"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r>
            <a:br>
              <a:rPr lang="en-IN" sz="1799" b="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endParaRPr lang="en-IN" b="1" u="sng" dirty="0">
              <a:effectLst>
                <a:outerShdw blurRad="38100" dist="38100" dir="2700000" algn="tl">
                  <a:srgbClr val="000000">
                    <a:alpha val="43137"/>
                  </a:srgbClr>
                </a:outerShdw>
              </a:effectLst>
            </a:endParaRPr>
          </a:p>
        </p:txBody>
      </p:sp>
      <p:pic>
        <p:nvPicPr>
          <p:cNvPr id="4" name="Content Placeholder 3">
            <a:extLst>
              <a:ext uri="{FF2B5EF4-FFF2-40B4-BE49-F238E27FC236}">
                <a16:creationId xmlns:a16="http://schemas.microsoft.com/office/drawing/2014/main" xmlns="" id="{24C7D4CE-0AD2-433A-ABE8-9DC092FC4718}"/>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992187" y="914400"/>
            <a:ext cx="10131425" cy="5181599"/>
          </a:xfrm>
          <a:prstGeom prst="rect">
            <a:avLst/>
          </a:prstGeom>
          <a:noFill/>
          <a:ln>
            <a:noFill/>
          </a:ln>
        </p:spPr>
      </p:pic>
    </p:spTree>
    <p:extLst>
      <p:ext uri="{BB962C8B-B14F-4D97-AF65-F5344CB8AC3E}">
        <p14:creationId xmlns:p14="http://schemas.microsoft.com/office/powerpoint/2010/main" val="256567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CAF212-C7CF-49DE-8A4A-5DEAB2E3A4A8}"/>
              </a:ext>
            </a:extLst>
          </p:cNvPr>
          <p:cNvSpPr>
            <a:spLocks noGrp="1"/>
          </p:cNvSpPr>
          <p:nvPr>
            <p:ph type="title"/>
          </p:nvPr>
        </p:nvSpPr>
        <p:spPr>
          <a:xfrm>
            <a:off x="684034" y="-228599"/>
            <a:ext cx="8532178" cy="1295400"/>
          </a:xfrm>
        </p:spPr>
        <p:txBody>
          <a:bodyPr>
            <a:noAutofit/>
          </a:bodyPr>
          <a:lstStyle/>
          <a:p>
            <a:r>
              <a:rPr lang="en-IN" sz="32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32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br>
            <a:r>
              <a:rPr lang="en-IN" sz="32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Data Cleaning</a:t>
            </a:r>
            <a:r>
              <a:rPr lang="en-IN" sz="3200" b="1" u="sng" dirty="0">
                <a:effectLst>
                  <a:outerShdw blurRad="38100" dist="38100" dir="2700000" algn="tl">
                    <a:srgbClr val="000000">
                      <a:alpha val="43137"/>
                    </a:srgbClr>
                  </a:outerShdw>
                </a:effectLst>
                <a:latin typeface="Calibri Light" panose="020F0302020204030204" pitchFamily="34" charset="0"/>
                <a:ea typeface="Times New Roman" panose="02020603050405020304" pitchFamily="18" charset="0"/>
                <a:cs typeface="Times New Roman" panose="02020603050405020304" pitchFamily="18" charset="0"/>
              </a:rPr>
              <a:t/>
            </a:r>
            <a:br>
              <a:rPr lang="en-IN" sz="3200" b="1" u="sng" dirty="0">
                <a:effectLst>
                  <a:outerShdw blurRad="38100" dist="38100" dir="2700000" algn="tl">
                    <a:srgbClr val="000000">
                      <a:alpha val="43137"/>
                    </a:srgbClr>
                  </a:outerShdw>
                </a:effectLst>
                <a:latin typeface="Calibri Light" panose="020F0302020204030204" pitchFamily="34" charset="0"/>
                <a:ea typeface="Times New Roman" panose="02020603050405020304" pitchFamily="18" charset="0"/>
                <a:cs typeface="Times New Roman" panose="02020603050405020304" pitchFamily="18" charset="0"/>
              </a:rPr>
            </a:br>
            <a:endParaRPr lang="en-IN" sz="3200"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7E3B385F-1046-46EC-8E23-6C4D48F6A57E}"/>
              </a:ext>
            </a:extLst>
          </p:cNvPr>
          <p:cNvSpPr>
            <a:spLocks noGrp="1"/>
          </p:cNvSpPr>
          <p:nvPr>
            <p:ph idx="1"/>
          </p:nvPr>
        </p:nvSpPr>
        <p:spPr>
          <a:xfrm>
            <a:off x="684034" y="914400"/>
            <a:ext cx="8532178" cy="1921933"/>
          </a:xfrm>
        </p:spPr>
        <p:txBody>
          <a:bodyPr>
            <a:normAutofit fontScale="77500" lnSpcReduction="20000"/>
          </a:bodyPr>
          <a:lstStyle/>
          <a:p>
            <a:r>
              <a:rPr lang="en-IN" sz="2600" dirty="0">
                <a:solidFill>
                  <a:srgbClr val="202124"/>
                </a:solidFill>
                <a:latin typeface="Times New Roman" panose="02020603050405020304" pitchFamily="18" charset="0"/>
              </a:rPr>
              <a:t>Dealing with Missing Values:</a:t>
            </a:r>
          </a:p>
          <a:p>
            <a:r>
              <a:rPr lang="en-IN" sz="2600" dirty="0">
                <a:solidFill>
                  <a:srgbClr val="202124"/>
                </a:solidFill>
                <a:latin typeface="Times New Roman" panose="02020603050405020304" pitchFamily="18" charset="0"/>
              </a:rPr>
              <a:t>Filling the missing values using fillna method.</a:t>
            </a:r>
          </a:p>
          <a:p>
            <a:r>
              <a:rPr lang="en-IN" sz="2600" dirty="0">
                <a:solidFill>
                  <a:srgbClr val="202124"/>
                </a:solidFill>
                <a:latin typeface="Times New Roman" panose="02020603050405020304" pitchFamily="18" charset="0"/>
              </a:rPr>
              <a:t>Check if there is any remaining missing value in our dataset</a:t>
            </a:r>
          </a:p>
          <a:p>
            <a:pPr marL="0" indent="0">
              <a:buNone/>
            </a:pPr>
            <a:r>
              <a:rPr lang="en-IN" sz="2600" dirty="0">
                <a:solidFill>
                  <a:srgbClr val="202124"/>
                </a:solidFill>
                <a:latin typeface="Times New Roman" panose="02020603050405020304" pitchFamily="18" charset="0"/>
              </a:rPr>
              <a:t/>
            </a:r>
            <a:br>
              <a:rPr lang="en-IN" sz="2600" dirty="0">
                <a:solidFill>
                  <a:srgbClr val="202124"/>
                </a:solidFill>
                <a:latin typeface="Times New Roman" panose="02020603050405020304" pitchFamily="18" charset="0"/>
              </a:rPr>
            </a:br>
            <a:r>
              <a:rPr lang="en-IN" sz="2600" dirty="0">
                <a:solidFill>
                  <a:srgbClr val="202124"/>
                </a:solidFill>
                <a:latin typeface="Times New Roman" panose="02020603050405020304" pitchFamily="18" charset="0"/>
              </a:rPr>
              <a:t>To show graphical representation of null using heatmap for entire dataset</a:t>
            </a:r>
            <a:endParaRPr lang="en-IN" sz="2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2800" dirty="0"/>
          </a:p>
        </p:txBody>
      </p:sp>
      <p:pic>
        <p:nvPicPr>
          <p:cNvPr id="4" name="Picture 3">
            <a:extLst>
              <a:ext uri="{FF2B5EF4-FFF2-40B4-BE49-F238E27FC236}">
                <a16:creationId xmlns:a16="http://schemas.microsoft.com/office/drawing/2014/main" xmlns="" id="{E8FBFA19-25C1-4212-8C7D-05CC174AF15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0012" y="2514600"/>
            <a:ext cx="9608886" cy="4141518"/>
          </a:xfrm>
          <a:prstGeom prst="rect">
            <a:avLst/>
          </a:prstGeom>
          <a:noFill/>
          <a:ln>
            <a:noFill/>
          </a:ln>
        </p:spPr>
      </p:pic>
    </p:spTree>
    <p:extLst>
      <p:ext uri="{BB962C8B-B14F-4D97-AF65-F5344CB8AC3E}">
        <p14:creationId xmlns:p14="http://schemas.microsoft.com/office/powerpoint/2010/main" val="26425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0F7F65-221E-4822-8E5E-5DD78822D00B}"/>
              </a:ext>
            </a:extLst>
          </p:cNvPr>
          <p:cNvSpPr>
            <a:spLocks noGrp="1"/>
          </p:cNvSpPr>
          <p:nvPr>
            <p:ph type="title"/>
          </p:nvPr>
        </p:nvSpPr>
        <p:spPr>
          <a:xfrm>
            <a:off x="303212" y="-457200"/>
            <a:ext cx="10591800" cy="1574808"/>
          </a:xfrm>
        </p:spPr>
        <p:txBody>
          <a:bodyPr>
            <a:normAutofit/>
          </a:bodyPr>
          <a:lstStyle/>
          <a:p>
            <a:r>
              <a:rPr lang="en-IN" sz="32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r>
            <a:br>
              <a:rPr lang="en-IN" sz="32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r>
              <a:rPr lang="en-IN" sz="32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Encoding of Data Frame:</a:t>
            </a:r>
            <a:br>
              <a:rPr lang="en-IN" sz="3200"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endParaRPr lang="en-IN" sz="3200"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30B9FF7C-FD67-4F35-9855-FD0CA3AD1EAB}"/>
              </a:ext>
            </a:extLst>
          </p:cNvPr>
          <p:cNvSpPr>
            <a:spLocks noGrp="1"/>
          </p:cNvSpPr>
          <p:nvPr>
            <p:ph type="body" sz="half" idx="2"/>
          </p:nvPr>
        </p:nvSpPr>
        <p:spPr>
          <a:xfrm>
            <a:off x="303212" y="838200"/>
            <a:ext cx="11430000" cy="1371600"/>
          </a:xfrm>
        </p:spPr>
        <p:txBody>
          <a:bodyPr>
            <a:normAutofit/>
          </a:bodyPr>
          <a:lstStyle/>
          <a:p>
            <a:r>
              <a:rPr lang="en-IN" sz="2399" dirty="0">
                <a:latin typeface="Times New Roman" panose="02020603050405020304" pitchFamily="18" charset="0"/>
                <a:ea typeface="Times New Roman" panose="02020603050405020304" pitchFamily="18" charset="0"/>
              </a:rPr>
              <a:t>Since the dataset has a lot string values. We will use the ordinal encoding techniques to convert the string data to numerical one.</a:t>
            </a:r>
          </a:p>
        </p:txBody>
      </p:sp>
      <p:pic>
        <p:nvPicPr>
          <p:cNvPr id="5" name="Picture 4">
            <a:extLst>
              <a:ext uri="{FF2B5EF4-FFF2-40B4-BE49-F238E27FC236}">
                <a16:creationId xmlns:a16="http://schemas.microsoft.com/office/drawing/2014/main" xmlns="" id="{BD79246F-0CCE-43F3-8062-473EAB1B311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7612" y="1918855"/>
            <a:ext cx="9906000" cy="4738068"/>
          </a:xfrm>
          <a:prstGeom prst="rect">
            <a:avLst/>
          </a:prstGeom>
          <a:noFill/>
          <a:ln>
            <a:noFill/>
          </a:ln>
        </p:spPr>
      </p:pic>
    </p:spTree>
    <p:extLst>
      <p:ext uri="{BB962C8B-B14F-4D97-AF65-F5344CB8AC3E}">
        <p14:creationId xmlns:p14="http://schemas.microsoft.com/office/powerpoint/2010/main" val="75292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8D0848-1A54-4E6B-A7A7-B1BF0DAB142D}"/>
              </a:ext>
            </a:extLst>
          </p:cNvPr>
          <p:cNvSpPr>
            <a:spLocks noGrp="1"/>
          </p:cNvSpPr>
          <p:nvPr>
            <p:ph type="title"/>
          </p:nvPr>
        </p:nvSpPr>
        <p:spPr>
          <a:xfrm>
            <a:off x="455612" y="105641"/>
            <a:ext cx="9217243" cy="1113559"/>
          </a:xfrm>
        </p:spPr>
        <p:txBody>
          <a:bodyPr>
            <a:noAutofit/>
          </a:bodyPr>
          <a:lstStyle/>
          <a:p>
            <a:r>
              <a:rPr lang="en-IN" sz="32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Correlation matrix</a:t>
            </a:r>
            <a:r>
              <a:rPr lang="en-IN" sz="32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r>
            <a:br>
              <a:rPr lang="en-IN" sz="32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3AACFD13-C094-43AA-9422-8F63023CEA17}"/>
              </a:ext>
            </a:extLst>
          </p:cNvPr>
          <p:cNvPicPr>
            <a:picLocks noGrp="1"/>
          </p:cNvPicPr>
          <p:nvPr>
            <p:ph idx="1"/>
          </p:nvPr>
        </p:nvPicPr>
        <p:blipFill>
          <a:blip r:embed="rId2"/>
          <a:stretch>
            <a:fillRect/>
          </a:stretch>
        </p:blipFill>
        <p:spPr>
          <a:xfrm>
            <a:off x="1293812" y="2110533"/>
            <a:ext cx="9598403" cy="4290267"/>
          </a:xfrm>
          <a:prstGeom prst="rect">
            <a:avLst/>
          </a:prstGeom>
        </p:spPr>
      </p:pic>
      <p:sp>
        <p:nvSpPr>
          <p:cNvPr id="4" name="Text Placeholder 3">
            <a:extLst>
              <a:ext uri="{FF2B5EF4-FFF2-40B4-BE49-F238E27FC236}">
                <a16:creationId xmlns:a16="http://schemas.microsoft.com/office/drawing/2014/main" xmlns="" id="{DC5F7AA0-A8B7-4E11-B6E6-A45D18CDB345}"/>
              </a:ext>
            </a:extLst>
          </p:cNvPr>
          <p:cNvSpPr>
            <a:spLocks noGrp="1"/>
          </p:cNvSpPr>
          <p:nvPr>
            <p:ph type="body" sz="half" idx="2"/>
          </p:nvPr>
        </p:nvSpPr>
        <p:spPr>
          <a:xfrm>
            <a:off x="531812" y="838200"/>
            <a:ext cx="10208003" cy="3462867"/>
          </a:xfrm>
        </p:spPr>
        <p:txBody>
          <a:bodyPr>
            <a:normAutofit/>
          </a:bodyPr>
          <a:lstStyle/>
          <a:p>
            <a:r>
              <a:rPr lang="en-IN" sz="2399" dirty="0">
                <a:solidFill>
                  <a:srgbClr val="202124"/>
                </a:solidFill>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399" dirty="0">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5673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5E2D89-2286-48F7-8E04-B2994C5E5281}"/>
              </a:ext>
            </a:extLst>
          </p:cNvPr>
          <p:cNvSpPr>
            <a:spLocks noGrp="1"/>
          </p:cNvSpPr>
          <p:nvPr>
            <p:ph type="title"/>
          </p:nvPr>
        </p:nvSpPr>
        <p:spPr>
          <a:xfrm>
            <a:off x="150812" y="626533"/>
            <a:ext cx="12268200" cy="1507067"/>
          </a:xfrm>
        </p:spPr>
        <p:txBody>
          <a:bodyPr>
            <a:noAutofit/>
          </a:bodyPr>
          <a:lstStyle/>
          <a:p>
            <a:pPr>
              <a:lnSpc>
                <a:spcPct val="107000"/>
              </a:lnSpc>
              <a:spcAft>
                <a:spcPts val="800"/>
              </a:spcAft>
            </a:pPr>
            <a:r>
              <a:rPr lang="en-IN" sz="3200" b="1" u="sng" dirty="0">
                <a:solidFill>
                  <a:srgbClr val="202124"/>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
            </a:r>
            <a:br>
              <a:rPr lang="en-IN" sz="3200" b="1" u="sng" dirty="0">
                <a:solidFill>
                  <a:srgbClr val="202124"/>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br>
            <a:r>
              <a:rPr lang="en-IN" sz="32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Checking the columns which are positively and negative correlated with the target columns</a:t>
            </a:r>
            <a:r>
              <a:rPr lang="en-IN" sz="32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r>
            <a:br>
              <a:rPr lang="en-IN" sz="32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IN" sz="32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r>
            <a:br>
              <a:rPr lang="en-IN" sz="32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xmlns="" id="{28651511-13C9-44FB-B182-440470C4C01C}"/>
              </a:ext>
            </a:extLst>
          </p:cNvPr>
          <p:cNvPicPr>
            <a:picLocks noGrp="1"/>
          </p:cNvPicPr>
          <p:nvPr>
            <p:ph idx="1"/>
          </p:nvPr>
        </p:nvPicPr>
        <p:blipFill>
          <a:blip r:embed="rId2"/>
          <a:stretch>
            <a:fillRect/>
          </a:stretch>
        </p:blipFill>
        <p:spPr>
          <a:xfrm>
            <a:off x="1141412" y="2458055"/>
            <a:ext cx="9753600" cy="3773411"/>
          </a:xfrm>
          <a:prstGeom prst="rect">
            <a:avLst/>
          </a:prstGeom>
        </p:spPr>
      </p:pic>
    </p:spTree>
    <p:extLst>
      <p:ext uri="{BB962C8B-B14F-4D97-AF65-F5344CB8AC3E}">
        <p14:creationId xmlns:p14="http://schemas.microsoft.com/office/powerpoint/2010/main" val="33499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2CF1EC-EF06-43B5-AF6E-DF8D511938E3}"/>
              </a:ext>
            </a:extLst>
          </p:cNvPr>
          <p:cNvSpPr>
            <a:spLocks noGrp="1"/>
          </p:cNvSpPr>
          <p:nvPr>
            <p:ph type="title"/>
          </p:nvPr>
        </p:nvSpPr>
        <p:spPr>
          <a:xfrm>
            <a:off x="227012" y="76200"/>
            <a:ext cx="11658600" cy="1507067"/>
          </a:xfrm>
        </p:spPr>
        <p:txBody>
          <a:bodyPr>
            <a:noAutofit/>
          </a:bodyPr>
          <a:lstStyle/>
          <a:p>
            <a:r>
              <a:rPr lang="en-IN" sz="32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Check the data distribution among all the columns</a:t>
            </a:r>
            <a:br>
              <a:rPr lang="en-IN" sz="32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xmlns="" id="{46F52F9C-24C8-498A-B86A-504E0916CFF7}"/>
              </a:ext>
            </a:extLst>
          </p:cNvPr>
          <p:cNvPicPr>
            <a:picLocks noGrp="1"/>
          </p:cNvPicPr>
          <p:nvPr>
            <p:ph idx="1"/>
          </p:nvPr>
        </p:nvPicPr>
        <p:blipFill>
          <a:blip r:embed="rId2"/>
          <a:stretch>
            <a:fillRect/>
          </a:stretch>
        </p:blipFill>
        <p:spPr>
          <a:xfrm>
            <a:off x="912812" y="1371600"/>
            <a:ext cx="10439400" cy="5105400"/>
          </a:xfrm>
          <a:prstGeom prst="rect">
            <a:avLst/>
          </a:prstGeom>
        </p:spPr>
      </p:pic>
    </p:spTree>
    <p:extLst>
      <p:ext uri="{BB962C8B-B14F-4D97-AF65-F5344CB8AC3E}">
        <p14:creationId xmlns:p14="http://schemas.microsoft.com/office/powerpoint/2010/main" val="263658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5EC1B1-C4C9-43D4-B4AD-1B5EFA3B524E}"/>
              </a:ext>
            </a:extLst>
          </p:cNvPr>
          <p:cNvSpPr>
            <a:spLocks noGrp="1"/>
          </p:cNvSpPr>
          <p:nvPr>
            <p:ph type="title"/>
          </p:nvPr>
        </p:nvSpPr>
        <p:spPr>
          <a:xfrm>
            <a:off x="684034" y="228600"/>
            <a:ext cx="10820578" cy="1507067"/>
          </a:xfrm>
        </p:spPr>
        <p:txBody>
          <a:bodyPr>
            <a:normAutofit fontScale="90000"/>
          </a:bodyPr>
          <a:lstStyle/>
          <a:p>
            <a:r>
              <a:rPr lang="en-IN" sz="36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r>
            <a:br>
              <a:rPr lang="en-IN" sz="36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IN" sz="36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Outliers Check</a:t>
            </a:r>
            <a:r>
              <a:rPr lang="en-IN" sz="3199" b="1" dirty="0">
                <a:latin typeface="Times New Roman" panose="02020603050405020304" pitchFamily="18" charset="0"/>
                <a:ea typeface="Calibri" panose="020F0502020204030204" pitchFamily="34" charset="0"/>
                <a:cs typeface="Times New Roman" panose="02020603050405020304" pitchFamily="18" charset="0"/>
              </a:rPr>
              <a:t/>
            </a:r>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3199" b="1" dirty="0">
                <a:latin typeface="Times New Roman" panose="02020603050405020304" pitchFamily="18" charset="0"/>
                <a:ea typeface="Calibri" panose="020F0502020204030204" pitchFamily="34" charset="0"/>
                <a:cs typeface="Times New Roman" panose="02020603050405020304" pitchFamily="18" charset="0"/>
              </a:rPr>
              <a:t/>
            </a:r>
            <a:br>
              <a:rPr lang="en-IN" sz="3199" b="1" dirty="0">
                <a:latin typeface="Times New Roman" panose="02020603050405020304" pitchFamily="18" charset="0"/>
                <a:ea typeface="Calibri" panose="020F0502020204030204" pitchFamily="34" charset="0"/>
                <a:cs typeface="Times New Roman" panose="02020603050405020304" pitchFamily="18" charset="0"/>
              </a:rPr>
            </a:br>
            <a:r>
              <a:rPr lang="en-IN" sz="2199" dirty="0">
                <a:latin typeface="Times New Roman" panose="02020603050405020304" pitchFamily="18" charset="0"/>
                <a:ea typeface="Calibri" panose="020F0502020204030204" pitchFamily="34" charset="0"/>
                <a:cs typeface="Times New Roman" panose="02020603050405020304" pitchFamily="18" charset="0"/>
              </a:rPr>
              <a:t>There are 80 columns in dataset so it’s not possible to plot each and every column separately or plot all together. so, we will print in 4 steps:</a:t>
            </a:r>
            <a:r>
              <a:rPr lang="en-IN" sz="1799" dirty="0">
                <a:latin typeface="Calibri" panose="020F0502020204030204" pitchFamily="34" charset="0"/>
                <a:ea typeface="Calibri" panose="020F0502020204030204" pitchFamily="34" charset="0"/>
                <a:cs typeface="Times New Roman" panose="02020603050405020304" pitchFamily="18" charset="0"/>
              </a:rPr>
              <a:t/>
            </a:r>
            <a:br>
              <a:rPr lang="en-IN" sz="1799" dirty="0">
                <a:latin typeface="Calibri" panose="020F0502020204030204" pitchFamily="34" charset="0"/>
                <a:ea typeface="Calibri" panose="020F0502020204030204" pitchFamily="34" charset="0"/>
                <a:cs typeface="Times New Roman" panose="02020603050405020304" pitchFamily="18" charset="0"/>
              </a:rPr>
            </a:br>
            <a:endParaRPr lang="en-IN" sz="3199"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89F3B53D-A66F-49AE-BD31-5408D4B0D248}"/>
              </a:ext>
            </a:extLst>
          </p:cNvPr>
          <p:cNvSpPr>
            <a:spLocks noGrp="1"/>
          </p:cNvSpPr>
          <p:nvPr>
            <p:ph type="body" idx="1"/>
          </p:nvPr>
        </p:nvSpPr>
        <p:spPr>
          <a:xfrm>
            <a:off x="2156420" y="2209800"/>
            <a:ext cx="1956794" cy="576262"/>
          </a:xfrm>
        </p:spPr>
        <p:txBody>
          <a:bodyPr/>
          <a:lstStyle/>
          <a:p>
            <a:r>
              <a:rPr lang="en-US" dirty="0"/>
              <a:t>First set</a:t>
            </a:r>
            <a:endParaRPr lang="en-IN" dirty="0"/>
          </a:p>
        </p:txBody>
      </p:sp>
      <p:pic>
        <p:nvPicPr>
          <p:cNvPr id="7" name="Content Placeholder 6">
            <a:extLst>
              <a:ext uri="{FF2B5EF4-FFF2-40B4-BE49-F238E27FC236}">
                <a16:creationId xmlns:a16="http://schemas.microsoft.com/office/drawing/2014/main" xmlns="" id="{F4D7D08C-0702-4EB1-969D-DB393C38D1AA}"/>
              </a:ext>
            </a:extLst>
          </p:cNvPr>
          <p:cNvPicPr>
            <a:picLocks noGrp="1"/>
          </p:cNvPicPr>
          <p:nvPr>
            <p:ph sz="half" idx="2"/>
          </p:nvPr>
        </p:nvPicPr>
        <p:blipFill>
          <a:blip r:embed="rId2"/>
          <a:stretch>
            <a:fillRect/>
          </a:stretch>
        </p:blipFill>
        <p:spPr>
          <a:xfrm>
            <a:off x="684034" y="3048001"/>
            <a:ext cx="4935537" cy="3276600"/>
          </a:xfrm>
          <a:prstGeom prst="rect">
            <a:avLst/>
          </a:prstGeom>
        </p:spPr>
      </p:pic>
      <p:sp>
        <p:nvSpPr>
          <p:cNvPr id="5" name="Text Placeholder 4">
            <a:extLst>
              <a:ext uri="{FF2B5EF4-FFF2-40B4-BE49-F238E27FC236}">
                <a16:creationId xmlns:a16="http://schemas.microsoft.com/office/drawing/2014/main" xmlns="" id="{30914EBB-43F3-40BF-AFC2-F47BFE1BB9E6}"/>
              </a:ext>
            </a:extLst>
          </p:cNvPr>
          <p:cNvSpPr>
            <a:spLocks noGrp="1"/>
          </p:cNvSpPr>
          <p:nvPr>
            <p:ph type="body" sz="quarter" idx="3"/>
          </p:nvPr>
        </p:nvSpPr>
        <p:spPr>
          <a:xfrm>
            <a:off x="8075612" y="2269331"/>
            <a:ext cx="3124200" cy="626269"/>
          </a:xfrm>
        </p:spPr>
        <p:txBody>
          <a:bodyPr/>
          <a:lstStyle/>
          <a:p>
            <a:r>
              <a:rPr lang="en-US" dirty="0"/>
              <a:t>Second set</a:t>
            </a:r>
            <a:endParaRPr lang="en-IN" dirty="0"/>
          </a:p>
        </p:txBody>
      </p:sp>
      <p:pic>
        <p:nvPicPr>
          <p:cNvPr id="8" name="Content Placeholder 7">
            <a:extLst>
              <a:ext uri="{FF2B5EF4-FFF2-40B4-BE49-F238E27FC236}">
                <a16:creationId xmlns:a16="http://schemas.microsoft.com/office/drawing/2014/main" xmlns="" id="{3D771B86-EB37-4E6B-8FD8-C8E77644C4B9}"/>
              </a:ext>
            </a:extLst>
          </p:cNvPr>
          <p:cNvPicPr>
            <a:picLocks noGrp="1"/>
          </p:cNvPicPr>
          <p:nvPr>
            <p:ph sz="quarter" idx="4"/>
          </p:nvPr>
        </p:nvPicPr>
        <p:blipFill>
          <a:blip r:embed="rId3"/>
          <a:stretch>
            <a:fillRect/>
          </a:stretch>
        </p:blipFill>
        <p:spPr>
          <a:xfrm>
            <a:off x="6577012" y="3048000"/>
            <a:ext cx="4927600" cy="3276600"/>
          </a:xfrm>
          <a:prstGeom prst="rect">
            <a:avLst/>
          </a:prstGeom>
        </p:spPr>
      </p:pic>
    </p:spTree>
    <p:extLst>
      <p:ext uri="{BB962C8B-B14F-4D97-AF65-F5344CB8AC3E}">
        <p14:creationId xmlns:p14="http://schemas.microsoft.com/office/powerpoint/2010/main" val="148435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BA1A6F-A5AE-4620-8439-6C9504D3C6A7}"/>
              </a:ext>
            </a:extLst>
          </p:cNvPr>
          <p:cNvSpPr>
            <a:spLocks noGrp="1"/>
          </p:cNvSpPr>
          <p:nvPr>
            <p:ph type="title"/>
          </p:nvPr>
        </p:nvSpPr>
        <p:spPr>
          <a:xfrm>
            <a:off x="684034" y="-76200"/>
            <a:ext cx="10532964" cy="1507067"/>
          </a:xfrm>
        </p:spPr>
        <p:txBody>
          <a:bodyPr>
            <a:normAutofit/>
          </a:bodyPr>
          <a:lstStyle/>
          <a:p>
            <a:r>
              <a:rPr lang="en-US" sz="3199"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Remaining section of Outliers Check</a:t>
            </a:r>
            <a:endParaRPr lang="en-IN" sz="3199" b="1" u="sng"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xmlns="" id="{62B6F3F8-C2C0-4C02-A09F-7BB1E3CD848A}"/>
              </a:ext>
            </a:extLst>
          </p:cNvPr>
          <p:cNvSpPr>
            <a:spLocks noGrp="1"/>
          </p:cNvSpPr>
          <p:nvPr>
            <p:ph type="body" idx="1"/>
          </p:nvPr>
        </p:nvSpPr>
        <p:spPr>
          <a:xfrm>
            <a:off x="2360236" y="2166938"/>
            <a:ext cx="4648576" cy="576262"/>
          </a:xfrm>
        </p:spPr>
        <p:txBody>
          <a:bodyPr/>
          <a:lstStyle/>
          <a:p>
            <a:r>
              <a:rPr lang="en-US" dirty="0"/>
              <a:t>Third set</a:t>
            </a:r>
            <a:endParaRPr lang="en-IN" dirty="0"/>
          </a:p>
        </p:txBody>
      </p:sp>
      <p:pic>
        <p:nvPicPr>
          <p:cNvPr id="7" name="Content Placeholder 6">
            <a:extLst>
              <a:ext uri="{FF2B5EF4-FFF2-40B4-BE49-F238E27FC236}">
                <a16:creationId xmlns:a16="http://schemas.microsoft.com/office/drawing/2014/main" xmlns="" id="{BBAED815-8167-4D33-8806-F46177880850}"/>
              </a:ext>
            </a:extLst>
          </p:cNvPr>
          <p:cNvPicPr>
            <a:picLocks noGrp="1"/>
          </p:cNvPicPr>
          <p:nvPr>
            <p:ph sz="half" idx="2"/>
          </p:nvPr>
        </p:nvPicPr>
        <p:blipFill>
          <a:blip r:embed="rId2"/>
          <a:stretch>
            <a:fillRect/>
          </a:stretch>
        </p:blipFill>
        <p:spPr>
          <a:xfrm>
            <a:off x="930275" y="2956084"/>
            <a:ext cx="4935537" cy="2972101"/>
          </a:xfrm>
          <a:prstGeom prst="rect">
            <a:avLst/>
          </a:prstGeom>
        </p:spPr>
      </p:pic>
      <p:sp>
        <p:nvSpPr>
          <p:cNvPr id="5" name="Text Placeholder 4">
            <a:extLst>
              <a:ext uri="{FF2B5EF4-FFF2-40B4-BE49-F238E27FC236}">
                <a16:creationId xmlns:a16="http://schemas.microsoft.com/office/drawing/2014/main" xmlns="" id="{3A5D068D-9C1D-4A29-AE80-EDC56F0090F7}"/>
              </a:ext>
            </a:extLst>
          </p:cNvPr>
          <p:cNvSpPr>
            <a:spLocks noGrp="1"/>
          </p:cNvSpPr>
          <p:nvPr>
            <p:ph type="body" sz="quarter" idx="3"/>
          </p:nvPr>
        </p:nvSpPr>
        <p:spPr>
          <a:xfrm>
            <a:off x="7755093" y="2243138"/>
            <a:ext cx="2225519" cy="576262"/>
          </a:xfrm>
        </p:spPr>
        <p:txBody>
          <a:bodyPr/>
          <a:lstStyle/>
          <a:p>
            <a:r>
              <a:rPr lang="en-US" dirty="0"/>
              <a:t>Fourth set</a:t>
            </a:r>
            <a:endParaRPr lang="en-IN" dirty="0"/>
          </a:p>
        </p:txBody>
      </p:sp>
      <p:pic>
        <p:nvPicPr>
          <p:cNvPr id="8" name="Content Placeholder 7">
            <a:extLst>
              <a:ext uri="{FF2B5EF4-FFF2-40B4-BE49-F238E27FC236}">
                <a16:creationId xmlns:a16="http://schemas.microsoft.com/office/drawing/2014/main" xmlns="" id="{1F2651FC-0324-45F1-9E77-2D6757A420DB}"/>
              </a:ext>
            </a:extLst>
          </p:cNvPr>
          <p:cNvPicPr>
            <a:picLocks noGrp="1"/>
          </p:cNvPicPr>
          <p:nvPr>
            <p:ph sz="quarter" idx="4"/>
          </p:nvPr>
        </p:nvPicPr>
        <p:blipFill>
          <a:blip r:embed="rId3"/>
          <a:stretch>
            <a:fillRect/>
          </a:stretch>
        </p:blipFill>
        <p:spPr>
          <a:xfrm>
            <a:off x="6348412" y="2971498"/>
            <a:ext cx="4927600" cy="2972102"/>
          </a:xfrm>
          <a:prstGeom prst="rect">
            <a:avLst/>
          </a:prstGeom>
        </p:spPr>
      </p:pic>
    </p:spTree>
    <p:extLst>
      <p:ext uri="{BB962C8B-B14F-4D97-AF65-F5344CB8AC3E}">
        <p14:creationId xmlns:p14="http://schemas.microsoft.com/office/powerpoint/2010/main" val="110715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20152" y="405954"/>
            <a:ext cx="9748521" cy="1168096"/>
          </a:xfrm>
        </p:spPr>
        <p:txBody>
          <a:bodyPr>
            <a:normAutofit/>
          </a:bodyPr>
          <a:lstStyle/>
          <a:p>
            <a:r>
              <a:rPr lang="en-US" u="sng" dirty="0">
                <a:effectLst>
                  <a:outerShdw blurRad="38100" dist="38100" dir="2700000" algn="tl">
                    <a:srgbClr val="000000">
                      <a:alpha val="43137"/>
                    </a:srgbClr>
                  </a:outerShdw>
                </a:effectLst>
              </a:rPr>
              <a:t>Agenda:</a:t>
            </a:r>
          </a:p>
        </p:txBody>
      </p:sp>
      <p:sp>
        <p:nvSpPr>
          <p:cNvPr id="14" name="Content Placeholder 13"/>
          <p:cNvSpPr>
            <a:spLocks noGrp="1"/>
          </p:cNvSpPr>
          <p:nvPr>
            <p:ph idx="1"/>
          </p:nvPr>
        </p:nvSpPr>
        <p:spPr>
          <a:xfrm>
            <a:off x="1220154" y="2210118"/>
            <a:ext cx="5940782" cy="3504287"/>
          </a:xfrm>
        </p:spPr>
        <p:txBody>
          <a:bodyPr>
            <a:normAutofit/>
          </a:bodyPr>
          <a:lstStyle/>
          <a:p>
            <a:r>
              <a:rPr lang="en-US" dirty="0"/>
              <a:t>Introduction</a:t>
            </a:r>
          </a:p>
          <a:p>
            <a:r>
              <a:rPr lang="en-US" dirty="0"/>
              <a:t>Problem Statement</a:t>
            </a:r>
          </a:p>
          <a:p>
            <a:r>
              <a:rPr lang="en-US" dirty="0"/>
              <a:t>Objective</a:t>
            </a:r>
          </a:p>
          <a:p>
            <a:r>
              <a:rPr lang="en-US" dirty="0"/>
              <a:t>Exploratory Data Analysis (EDA)</a:t>
            </a:r>
          </a:p>
          <a:p>
            <a:r>
              <a:rPr lang="en-US" dirty="0"/>
              <a:t>Visualization</a:t>
            </a:r>
          </a:p>
          <a:p>
            <a:r>
              <a:rPr lang="en-US" dirty="0"/>
              <a:t>Inference</a:t>
            </a:r>
          </a:p>
          <a:p>
            <a:r>
              <a:rPr lang="en-US" dirty="0"/>
              <a:t>Future Work</a:t>
            </a:r>
          </a:p>
        </p:txBody>
      </p:sp>
      <p:sp>
        <p:nvSpPr>
          <p:cNvPr id="2" name="Slide Number Placeholder 1">
            <a:extLst>
              <a:ext uri="{FF2B5EF4-FFF2-40B4-BE49-F238E27FC236}">
                <a16:creationId xmlns:a16="http://schemas.microsoft.com/office/drawing/2014/main" xmlns="" id="{32E781B6-BED5-4375-A206-50F2B4F1C7AF}"/>
              </a:ext>
            </a:extLst>
          </p:cNvPr>
          <p:cNvSpPr>
            <a:spLocks noGrp="1"/>
          </p:cNvSpPr>
          <p:nvPr>
            <p:ph type="sldNum" sz="quarter" idx="12"/>
          </p:nvPr>
        </p:nvSpPr>
        <p:spPr>
          <a:xfrm>
            <a:off x="10437812" y="5654675"/>
            <a:ext cx="1141948" cy="669925"/>
          </a:xfrm>
        </p:spPr>
        <p:txBody>
          <a:bodyPr/>
          <a:lstStyle/>
          <a:p>
            <a:fld id="{DF28FB93-0A08-4E7D-8E63-9EFA29F1E093}" type="slidenum">
              <a:rPr lang="en-US" smtClean="0"/>
              <a:pPr/>
              <a:t>2</a:t>
            </a:fld>
            <a:endParaRPr lang="en-US" dirty="0"/>
          </a:p>
        </p:txBody>
      </p:sp>
      <p:pic>
        <p:nvPicPr>
          <p:cNvPr id="3" name="Picture 2">
            <a:extLst>
              <a:ext uri="{FF2B5EF4-FFF2-40B4-BE49-F238E27FC236}">
                <a16:creationId xmlns:a16="http://schemas.microsoft.com/office/drawing/2014/main" xmlns="" id="{2633F0B1-CA86-45ED-BFD5-A1A89F250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250" y="3200460"/>
            <a:ext cx="5943362" cy="3961368"/>
          </a:xfrm>
          <a:prstGeom prst="rect">
            <a:avLst/>
          </a:prstGeom>
        </p:spPr>
      </p:pic>
    </p:spTree>
    <p:extLst>
      <p:ext uri="{BB962C8B-B14F-4D97-AF65-F5344CB8AC3E}">
        <p14:creationId xmlns:p14="http://schemas.microsoft.com/office/powerpoint/2010/main" val="309631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B1BCDE-99AB-48FD-A0F7-85E1CF954E03}"/>
              </a:ext>
            </a:extLst>
          </p:cNvPr>
          <p:cNvSpPr>
            <a:spLocks noGrp="1"/>
          </p:cNvSpPr>
          <p:nvPr>
            <p:ph type="title"/>
          </p:nvPr>
        </p:nvSpPr>
        <p:spPr>
          <a:xfrm>
            <a:off x="379412" y="392667"/>
            <a:ext cx="5715000" cy="369333"/>
          </a:xfrm>
        </p:spPr>
        <p:txBody>
          <a:bodyPr>
            <a:normAutofit fontScale="90000"/>
          </a:bodyPr>
          <a:lstStyle/>
          <a:p>
            <a:r>
              <a:rPr lang="en-IN"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Checking Skewness:</a:t>
            </a:r>
            <a:br>
              <a:rPr lang="en-IN"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br>
            <a:endParaRPr lang="en-IN" sz="2199" u="sng"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xmlns="" id="{6D5C3BC2-F9DD-483F-9BCE-0C780D2D4CC7}"/>
              </a:ext>
            </a:extLst>
          </p:cNvPr>
          <p:cNvSpPr>
            <a:spLocks noGrp="1"/>
          </p:cNvSpPr>
          <p:nvPr>
            <p:ph type="body" idx="1"/>
          </p:nvPr>
        </p:nvSpPr>
        <p:spPr>
          <a:xfrm>
            <a:off x="971827" y="1709738"/>
            <a:ext cx="4648576" cy="576262"/>
          </a:xfrm>
        </p:spPr>
        <p:txBody>
          <a:bodyPr/>
          <a:lstStyle/>
          <a:p>
            <a:r>
              <a:rPr lang="en-US" dirty="0"/>
              <a:t>Before handling Skewness</a:t>
            </a:r>
            <a:endParaRPr lang="en-IN" dirty="0"/>
          </a:p>
        </p:txBody>
      </p:sp>
      <p:graphicFrame>
        <p:nvGraphicFramePr>
          <p:cNvPr id="9" name="Content Placeholder 8">
            <a:extLst>
              <a:ext uri="{FF2B5EF4-FFF2-40B4-BE49-F238E27FC236}">
                <a16:creationId xmlns:a16="http://schemas.microsoft.com/office/drawing/2014/main" xmlns="" id="{457035B6-2DA7-476A-96FB-1DD48859C7A2}"/>
              </a:ext>
            </a:extLst>
          </p:cNvPr>
          <p:cNvGraphicFramePr>
            <a:graphicFrameLocks noGrp="1"/>
          </p:cNvGraphicFramePr>
          <p:nvPr>
            <p:ph sz="half" idx="2"/>
            <p:extLst>
              <p:ext uri="{D42A27DB-BD31-4B8C-83A1-F6EECF244321}">
                <p14:modId xmlns:p14="http://schemas.microsoft.com/office/powerpoint/2010/main" val="611325040"/>
              </p:ext>
            </p:extLst>
          </p:nvPr>
        </p:nvGraphicFramePr>
        <p:xfrm>
          <a:off x="608012" y="2362200"/>
          <a:ext cx="5331022" cy="4323901"/>
        </p:xfrm>
        <a:graphic>
          <a:graphicData uri="http://schemas.openxmlformats.org/drawingml/2006/table">
            <a:tbl>
              <a:tblPr firstRow="1" firstCol="1" bandRow="1">
                <a:tableStyleId>{5C22544A-7EE6-4342-B048-85BDC9FD1C3A}</a:tableStyleId>
              </a:tblPr>
              <a:tblGrid>
                <a:gridCol w="2683841">
                  <a:extLst>
                    <a:ext uri="{9D8B030D-6E8A-4147-A177-3AD203B41FA5}">
                      <a16:colId xmlns:a16="http://schemas.microsoft.com/office/drawing/2014/main" xmlns="" val="1573701467"/>
                    </a:ext>
                  </a:extLst>
                </a:gridCol>
                <a:gridCol w="2647181">
                  <a:extLst>
                    <a:ext uri="{9D8B030D-6E8A-4147-A177-3AD203B41FA5}">
                      <a16:colId xmlns:a16="http://schemas.microsoft.com/office/drawing/2014/main" xmlns="" val="743923595"/>
                    </a:ext>
                  </a:extLst>
                </a:gridCol>
              </a:tblGrid>
              <a:tr h="105461">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867607614"/>
                  </a:ext>
                </a:extLst>
              </a:tr>
              <a:tr h="105461">
                <a:tc>
                  <a:txBody>
                    <a:bodyPr/>
                    <a:lstStyle/>
                    <a:p>
                      <a:r>
                        <a:rPr lang="en-IN" sz="600">
                          <a:effectLst/>
                        </a:rPr>
                        <a:t>Id                0.026526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062575532"/>
                  </a:ext>
                </a:extLst>
              </a:tr>
              <a:tr h="105461">
                <a:tc>
                  <a:txBody>
                    <a:bodyPr/>
                    <a:lstStyle/>
                    <a:p>
                      <a:r>
                        <a:rPr lang="en-IN" sz="600">
                          <a:effectLst/>
                        </a:rPr>
                        <a:t>MSSubClass        1.422019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Electrical       -3.104209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904237893"/>
                  </a:ext>
                </a:extLst>
              </a:tr>
              <a:tr h="105461">
                <a:tc>
                  <a:txBody>
                    <a:bodyPr/>
                    <a:lstStyle/>
                    <a:p>
                      <a:r>
                        <a:rPr lang="en-IN" sz="600">
                          <a:effectLst/>
                        </a:rPr>
                        <a:t>MSZoning         -1.796785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1stFlrSF          1.513707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286941411"/>
                  </a:ext>
                </a:extLst>
              </a:tr>
              <a:tr h="105461">
                <a:tc>
                  <a:txBody>
                    <a:bodyPr/>
                    <a:lstStyle/>
                    <a:p>
                      <a:r>
                        <a:rPr lang="en-IN" sz="600">
                          <a:effectLst/>
                        </a:rPr>
                        <a:t>LotFrontage       2.710383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2ndFlrSF          0.823479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635447157"/>
                  </a:ext>
                </a:extLst>
              </a:tr>
              <a:tr h="105461">
                <a:tc>
                  <a:txBody>
                    <a:bodyPr/>
                    <a:lstStyle/>
                    <a:p>
                      <a:r>
                        <a:rPr lang="en-IN" sz="600">
                          <a:effectLst/>
                        </a:rPr>
                        <a:t>LotArea          10.659285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LowQualFinSF      8.666142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237378404"/>
                  </a:ext>
                </a:extLst>
              </a:tr>
              <a:tr h="105461">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GrLivArea         1.449952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587284967"/>
                  </a:ext>
                </a:extLst>
              </a:tr>
              <a:tr h="105461">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BsmtFullBath      0.627106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706325287"/>
                  </a:ext>
                </a:extLst>
              </a:tr>
              <a:tr h="105461">
                <a:tc>
                  <a:txBody>
                    <a:bodyPr/>
                    <a:lstStyle/>
                    <a:p>
                      <a:r>
                        <a:rPr lang="en-IN" sz="600">
                          <a:effectLst/>
                        </a:rPr>
                        <a:t>LotShape         -0.603775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BsmtHalfBath      4.264403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315955439"/>
                  </a:ext>
                </a:extLst>
              </a:tr>
              <a:tr h="105461">
                <a:tc>
                  <a:txBody>
                    <a:bodyPr/>
                    <a:lstStyle/>
                    <a:p>
                      <a:r>
                        <a:rPr lang="en-IN" sz="600">
                          <a:effectLst/>
                        </a:rPr>
                        <a:t>LandContour      -3.125982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FullBath          0.057809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277280890"/>
                  </a:ext>
                </a:extLst>
              </a:tr>
              <a:tr h="105461">
                <a:tc>
                  <a:txBody>
                    <a:bodyPr/>
                    <a:lstStyle/>
                    <a:p>
                      <a:r>
                        <a:rPr lang="en-IN" sz="600">
                          <a:effectLst/>
                        </a:rPr>
                        <a:t>LotConfig        -1.118821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HalfBath          0.656492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5693550"/>
                  </a:ext>
                </a:extLst>
              </a:tr>
              <a:tr h="105461">
                <a:tc>
                  <a:txBody>
                    <a:bodyPr/>
                    <a:lstStyle/>
                    <a:p>
                      <a:r>
                        <a:rPr lang="en-IN" sz="600">
                          <a:effectLst/>
                        </a:rPr>
                        <a:t>LandSlope         4.812568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BedroomAbvGr      0.243855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016385375"/>
                  </a:ext>
                </a:extLst>
              </a:tr>
              <a:tr h="105461">
                <a:tc>
                  <a:txBody>
                    <a:bodyPr/>
                    <a:lstStyle/>
                    <a:p>
                      <a:r>
                        <a:rPr lang="en-IN" sz="600">
                          <a:effectLst/>
                        </a:rPr>
                        <a:t>Neighborhood      0.043735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KitchenAbvGr      4.365259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041492229"/>
                  </a:ext>
                </a:extLst>
              </a:tr>
              <a:tr h="105461">
                <a:tc>
                  <a:txBody>
                    <a:bodyPr/>
                    <a:lstStyle/>
                    <a:p>
                      <a:r>
                        <a:rPr lang="en-IN" sz="600">
                          <a:effectLst/>
                        </a:rPr>
                        <a:t>Condition1        3.008289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KitchenQual      -1.408106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600125918"/>
                  </a:ext>
                </a:extLst>
              </a:tr>
              <a:tr h="105461">
                <a:tc>
                  <a:txBody>
                    <a:bodyPr/>
                    <a:lstStyle/>
                    <a:p>
                      <a:r>
                        <a:rPr lang="en-IN" sz="600">
                          <a:effectLst/>
                        </a:rPr>
                        <a:t>Condition2       11.514458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TotRmsAbvGrd      0.644657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839815624"/>
                  </a:ext>
                </a:extLst>
              </a:tr>
              <a:tr h="105461">
                <a:tc>
                  <a:txBody>
                    <a:bodyPr/>
                    <a:lstStyle/>
                    <a:p>
                      <a:r>
                        <a:rPr lang="en-IN" sz="600">
                          <a:effectLst/>
                        </a:rPr>
                        <a:t>BldgType          2.318657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Functional       -3.999663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50092998"/>
                  </a:ext>
                </a:extLst>
              </a:tr>
              <a:tr h="105461">
                <a:tc>
                  <a:txBody>
                    <a:bodyPr/>
                    <a:lstStyle/>
                    <a:p>
                      <a:r>
                        <a:rPr lang="en-IN" sz="600">
                          <a:effectLst/>
                        </a:rPr>
                        <a:t>HouseStyle        0.285680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Fireplaces        0.671966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153883155"/>
                  </a:ext>
                </a:extLst>
              </a:tr>
              <a:tr h="105461">
                <a:tc>
                  <a:txBody>
                    <a:bodyPr/>
                    <a:lstStyle/>
                    <a:p>
                      <a:r>
                        <a:rPr lang="en-IN" sz="600">
                          <a:effectLst/>
                        </a:rPr>
                        <a:t>OverallQual       0.175082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FireplaceQu       0.753507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052327906"/>
                  </a:ext>
                </a:extLst>
              </a:tr>
              <a:tr h="105461">
                <a:tc>
                  <a:txBody>
                    <a:bodyPr/>
                    <a:lstStyle/>
                    <a:p>
                      <a:r>
                        <a:rPr lang="en-IN" sz="600">
                          <a:effectLst/>
                        </a:rPr>
                        <a:t>OverallCond       0.580714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GarageType        0.831142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615848458"/>
                  </a:ext>
                </a:extLst>
              </a:tr>
              <a:tr h="105461">
                <a:tc>
                  <a:txBody>
                    <a:bodyPr/>
                    <a:lstStyle/>
                    <a:p>
                      <a:r>
                        <a:rPr lang="en-IN" sz="600">
                          <a:effectLst/>
                        </a:rPr>
                        <a:t>YearBuilt        -0.579204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GarageYrBlt      -0.662934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005498032"/>
                  </a:ext>
                </a:extLst>
              </a:tr>
              <a:tr h="105461">
                <a:tc>
                  <a:txBody>
                    <a:bodyPr/>
                    <a:lstStyle/>
                    <a:p>
                      <a:r>
                        <a:rPr lang="en-IN" sz="600">
                          <a:effectLst/>
                        </a:rPr>
                        <a:t>YearRemodAdd     -0.495864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GarageFinish     -0.450190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823035192"/>
                  </a:ext>
                </a:extLst>
              </a:tr>
              <a:tr h="105461">
                <a:tc>
                  <a:txBody>
                    <a:bodyPr/>
                    <a:lstStyle/>
                    <a:p>
                      <a:r>
                        <a:rPr lang="en-IN" sz="600">
                          <a:effectLst/>
                        </a:rPr>
                        <a:t>RoofStyle         1.498560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GarageCars       -0.358556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682006439"/>
                  </a:ext>
                </a:extLst>
              </a:tr>
              <a:tr h="105461">
                <a:tc>
                  <a:txBody>
                    <a:bodyPr/>
                    <a:lstStyle/>
                    <a:p>
                      <a:r>
                        <a:rPr lang="en-IN" sz="600">
                          <a:effectLst/>
                        </a:rPr>
                        <a:t>RoofMatl          7.577352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GarageArea        0.189665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64033354"/>
                  </a:ext>
                </a:extLst>
              </a:tr>
              <a:tr h="105461">
                <a:tc>
                  <a:txBody>
                    <a:bodyPr/>
                    <a:lstStyle/>
                    <a:p>
                      <a:r>
                        <a:rPr lang="en-IN" sz="600">
                          <a:effectLst/>
                        </a:rPr>
                        <a:t>Exterior1st      -0.612816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GarageQual       -4.582386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832818250"/>
                  </a:ext>
                </a:extLst>
              </a:tr>
              <a:tr h="105461">
                <a:tc>
                  <a:txBody>
                    <a:bodyPr/>
                    <a:lstStyle/>
                    <a:p>
                      <a:r>
                        <a:rPr lang="en-IN" sz="600">
                          <a:effectLst/>
                        </a:rPr>
                        <a:t>Exterior2nd      -0.592349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GarageCond       -5.422472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140576476"/>
                  </a:ext>
                </a:extLst>
              </a:tr>
              <a:tr h="105461">
                <a:tc>
                  <a:txBody>
                    <a:bodyPr/>
                    <a:lstStyle/>
                    <a:p>
                      <a:r>
                        <a:rPr lang="en-IN" sz="600">
                          <a:effectLst/>
                        </a:rPr>
                        <a:t>MasVnrType       -0.104609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PavedDrive       -3.274035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613342997"/>
                  </a:ext>
                </a:extLst>
              </a:tr>
              <a:tr h="105461">
                <a:tc>
                  <a:txBody>
                    <a:bodyPr/>
                    <a:lstStyle/>
                    <a:p>
                      <a:r>
                        <a:rPr lang="en-IN" sz="600">
                          <a:effectLst/>
                        </a:rPr>
                        <a:t>MasVnrArea        2.834658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WoodDeckSF        1.504929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081546938"/>
                  </a:ext>
                </a:extLst>
              </a:tr>
              <a:tr h="105461">
                <a:tc>
                  <a:txBody>
                    <a:bodyPr/>
                    <a:lstStyle/>
                    <a:p>
                      <a:r>
                        <a:rPr lang="en-IN" sz="600">
                          <a:effectLst/>
                        </a:rPr>
                        <a:t>ExterQual        -1.810843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OpenPorchSF       2.410840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80650782"/>
                  </a:ext>
                </a:extLst>
              </a:tr>
              <a:tr h="105461">
                <a:tc>
                  <a:txBody>
                    <a:bodyPr/>
                    <a:lstStyle/>
                    <a:p>
                      <a:r>
                        <a:rPr lang="en-IN" sz="600">
                          <a:effectLst/>
                        </a:rPr>
                        <a:t>ExterCond        -2.516219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EnclosedPorch     3.043610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740063003"/>
                  </a:ext>
                </a:extLst>
              </a:tr>
              <a:tr h="105461">
                <a:tc>
                  <a:txBody>
                    <a:bodyPr/>
                    <a:lstStyle/>
                    <a:p>
                      <a:r>
                        <a:rPr lang="en-IN" sz="600">
                          <a:effectLst/>
                        </a:rPr>
                        <a:t>Foundation       -0.002761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3SsnPorch         9.770611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088678008"/>
                  </a:ext>
                </a:extLst>
              </a:tr>
              <a:tr h="105461">
                <a:tc>
                  <a:txBody>
                    <a:bodyPr/>
                    <a:lstStyle/>
                    <a:p>
                      <a:r>
                        <a:rPr lang="en-IN" sz="600">
                          <a:effectLst/>
                        </a:rPr>
                        <a:t>BsmtQual         -1.343781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ScreenPorch       4.105741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159114180"/>
                  </a:ext>
                </a:extLst>
              </a:tr>
              <a:tr h="105461">
                <a:tc>
                  <a:txBody>
                    <a:bodyPr/>
                    <a:lstStyle/>
                    <a:p>
                      <a:r>
                        <a:rPr lang="en-IN" sz="600">
                          <a:effectLst/>
                        </a:rPr>
                        <a:t>BsmtCond         -3.293554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PoolArea         13.243711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784846759"/>
                  </a:ext>
                </a:extLst>
              </a:tr>
              <a:tr h="105461">
                <a:tc>
                  <a:txBody>
                    <a:bodyPr/>
                    <a:lstStyle/>
                    <a:p>
                      <a:r>
                        <a:rPr lang="en-IN" sz="600">
                          <a:effectLst/>
                        </a:rPr>
                        <a:t>BsmtExposure     -1.166987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PoolQC          -19.401558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261096801"/>
                  </a:ext>
                </a:extLst>
              </a:tr>
              <a:tr h="105461">
                <a:tc>
                  <a:txBody>
                    <a:bodyPr/>
                    <a:lstStyle/>
                    <a:p>
                      <a:r>
                        <a:rPr lang="en-IN" sz="600">
                          <a:effectLst/>
                        </a:rPr>
                        <a:t>BsmtFinType1     -0.068901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Fence            -3.185107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451090624"/>
                  </a:ext>
                </a:extLst>
              </a:tr>
              <a:tr h="105461">
                <a:tc>
                  <a:txBody>
                    <a:bodyPr/>
                    <a:lstStyle/>
                    <a:p>
                      <a:r>
                        <a:rPr lang="en-IN" sz="600">
                          <a:effectLst/>
                        </a:rPr>
                        <a:t>BsmtFinSF1        1.871606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MiscFeature     -17.238424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724451782"/>
                  </a:ext>
                </a:extLst>
              </a:tr>
              <a:tr h="105461">
                <a:tc>
                  <a:txBody>
                    <a:bodyPr/>
                    <a:lstStyle/>
                    <a:p>
                      <a:r>
                        <a:rPr lang="en-IN" sz="600">
                          <a:effectLst/>
                        </a:rPr>
                        <a:t>BsmtFinType2     -3.615783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MiscVal          23.065943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790741459"/>
                  </a:ext>
                </a:extLst>
              </a:tr>
              <a:tr h="105461">
                <a:tc>
                  <a:txBody>
                    <a:bodyPr/>
                    <a:lstStyle/>
                    <a:p>
                      <a:r>
                        <a:rPr lang="en-IN" sz="600">
                          <a:effectLst/>
                        </a:rPr>
                        <a:t>BsmtFinSF2        4.365829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MoSold            0.220979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315884264"/>
                  </a:ext>
                </a:extLst>
              </a:tr>
              <a:tr h="105461">
                <a:tc>
                  <a:txBody>
                    <a:bodyPr/>
                    <a:lstStyle/>
                    <a:p>
                      <a:r>
                        <a:rPr lang="en-IN" sz="600">
                          <a:effectLst/>
                        </a:rPr>
                        <a:t>BsmtUnfSF         0.909057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YrSold            0.115765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482719053"/>
                  </a:ext>
                </a:extLst>
              </a:tr>
              <a:tr h="105461">
                <a:tc>
                  <a:txBody>
                    <a:bodyPr/>
                    <a:lstStyle/>
                    <a:p>
                      <a:r>
                        <a:rPr lang="en-IN" sz="600">
                          <a:effectLst/>
                        </a:rPr>
                        <a:t>TotalBsmtSF       1.744591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SaleType         -3.660513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881659386"/>
                  </a:ext>
                </a:extLst>
              </a:tr>
              <a:tr h="105461">
                <a:tc>
                  <a:txBody>
                    <a:bodyPr/>
                    <a:lstStyle/>
                    <a:p>
                      <a:r>
                        <a:rPr lang="en-IN" sz="600">
                          <a:effectLst/>
                        </a:rPr>
                        <a:t>Heating          10.103609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SaleCondition    -2.671829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130077798"/>
                  </a:ext>
                </a:extLst>
              </a:tr>
              <a:tr h="105461">
                <a:tc>
                  <a:txBody>
                    <a:bodyPr/>
                    <a:lstStyle/>
                    <a:p>
                      <a:r>
                        <a:rPr lang="en-IN" sz="600">
                          <a:effectLst/>
                        </a:rPr>
                        <a:t>HeatingQC         0.449933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err="1">
                          <a:effectLst/>
                        </a:rPr>
                        <a:t>SalePrice</a:t>
                      </a:r>
                      <a:r>
                        <a:rPr lang="en-IN" sz="600" dirty="0">
                          <a:effectLst/>
                        </a:rPr>
                        <a:t>         1.953878</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009189571"/>
                  </a:ext>
                </a:extLst>
              </a:tr>
            </a:tbl>
          </a:graphicData>
        </a:graphic>
      </p:graphicFrame>
      <p:sp>
        <p:nvSpPr>
          <p:cNvPr id="5" name="Text Placeholder 4">
            <a:extLst>
              <a:ext uri="{FF2B5EF4-FFF2-40B4-BE49-F238E27FC236}">
                <a16:creationId xmlns:a16="http://schemas.microsoft.com/office/drawing/2014/main" xmlns="" id="{79409D01-9EB2-4CF3-8058-765A5E6A720A}"/>
              </a:ext>
            </a:extLst>
          </p:cNvPr>
          <p:cNvSpPr>
            <a:spLocks noGrp="1"/>
          </p:cNvSpPr>
          <p:nvPr>
            <p:ph type="body" sz="quarter" idx="3"/>
          </p:nvPr>
        </p:nvSpPr>
        <p:spPr>
          <a:xfrm>
            <a:off x="6459693" y="1676400"/>
            <a:ext cx="4663919" cy="576262"/>
          </a:xfrm>
        </p:spPr>
        <p:txBody>
          <a:bodyPr/>
          <a:lstStyle/>
          <a:p>
            <a:r>
              <a:rPr lang="en-US" dirty="0"/>
              <a:t>After handling Skewness</a:t>
            </a:r>
            <a:endParaRPr lang="en-IN" dirty="0"/>
          </a:p>
        </p:txBody>
      </p:sp>
      <p:graphicFrame>
        <p:nvGraphicFramePr>
          <p:cNvPr id="10" name="Content Placeholder 9">
            <a:extLst>
              <a:ext uri="{FF2B5EF4-FFF2-40B4-BE49-F238E27FC236}">
                <a16:creationId xmlns:a16="http://schemas.microsoft.com/office/drawing/2014/main" xmlns="" id="{1F5958F1-B24B-45F2-BEC2-1F378810BC54}"/>
              </a:ext>
            </a:extLst>
          </p:cNvPr>
          <p:cNvGraphicFramePr>
            <a:graphicFrameLocks noGrp="1"/>
          </p:cNvGraphicFramePr>
          <p:nvPr>
            <p:ph sz="quarter" idx="4"/>
            <p:extLst>
              <p:ext uri="{D42A27DB-BD31-4B8C-83A1-F6EECF244321}">
                <p14:modId xmlns:p14="http://schemas.microsoft.com/office/powerpoint/2010/main" val="195657476"/>
              </p:ext>
            </p:extLst>
          </p:nvPr>
        </p:nvGraphicFramePr>
        <p:xfrm>
          <a:off x="6173590" y="2362200"/>
          <a:ext cx="5331022" cy="4323918"/>
        </p:xfrm>
        <a:graphic>
          <a:graphicData uri="http://schemas.openxmlformats.org/drawingml/2006/table">
            <a:tbl>
              <a:tblPr firstRow="1" firstCol="1" bandRow="1">
                <a:tableStyleId>{5C22544A-7EE6-4342-B048-85BDC9FD1C3A}</a:tableStyleId>
              </a:tblPr>
              <a:tblGrid>
                <a:gridCol w="2683841">
                  <a:extLst>
                    <a:ext uri="{9D8B030D-6E8A-4147-A177-3AD203B41FA5}">
                      <a16:colId xmlns:a16="http://schemas.microsoft.com/office/drawing/2014/main" xmlns="" val="540644822"/>
                    </a:ext>
                  </a:extLst>
                </a:gridCol>
                <a:gridCol w="2647181">
                  <a:extLst>
                    <a:ext uri="{9D8B030D-6E8A-4147-A177-3AD203B41FA5}">
                      <a16:colId xmlns:a16="http://schemas.microsoft.com/office/drawing/2014/main" xmlns="" val="906705863"/>
                    </a:ext>
                  </a:extLst>
                </a:gridCol>
              </a:tblGrid>
              <a:tr h="91416">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Columns           Skewness</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740964154"/>
                  </a:ext>
                </a:extLst>
              </a:tr>
              <a:tr h="91416">
                <a:tc>
                  <a:txBody>
                    <a:bodyPr/>
                    <a:lstStyle/>
                    <a:p>
                      <a:r>
                        <a:rPr lang="en-IN" sz="600">
                          <a:effectLst/>
                        </a:rPr>
                        <a:t>Id               -0.268486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CentralAir       -3.475188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958109460"/>
                  </a:ext>
                </a:extLst>
              </a:tr>
              <a:tr h="91416">
                <a:tc>
                  <a:txBody>
                    <a:bodyPr/>
                    <a:lstStyle/>
                    <a:p>
                      <a:r>
                        <a:rPr lang="en-IN" sz="600">
                          <a:effectLst/>
                        </a:rPr>
                        <a:t>MSSubClass        0.064007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Electrical       -3.006845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204687466"/>
                  </a:ext>
                </a:extLst>
              </a:tr>
              <a:tr h="91416">
                <a:tc>
                  <a:txBody>
                    <a:bodyPr/>
                    <a:lstStyle/>
                    <a:p>
                      <a:r>
                        <a:rPr lang="en-IN" sz="600">
                          <a:effectLst/>
                        </a:rPr>
                        <a:t>MSZoning          0.233113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1stFlrSF         -0.002391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312814077"/>
                  </a:ext>
                </a:extLst>
              </a:tr>
              <a:tr h="666318">
                <a:tc>
                  <a:txBody>
                    <a:bodyPr/>
                    <a:lstStyle/>
                    <a:p>
                      <a:r>
                        <a:rPr lang="en-IN" sz="600">
                          <a:effectLst/>
                        </a:rPr>
                        <a:t>LotFrontage       0.161368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2ndFlrSF          0.280208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070635756"/>
                  </a:ext>
                </a:extLst>
              </a:tr>
              <a:tr h="91416">
                <a:tc>
                  <a:txBody>
                    <a:bodyPr/>
                    <a:lstStyle/>
                    <a:p>
                      <a:r>
                        <a:rPr lang="en-IN" sz="600">
                          <a:effectLst/>
                        </a:rPr>
                        <a:t>LotArea           0.032509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LowQualFinSF      6.922843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289074869"/>
                  </a:ext>
                </a:extLst>
              </a:tr>
              <a:tr h="91416">
                <a:tc>
                  <a:txBody>
                    <a:bodyPr/>
                    <a:lstStyle/>
                    <a:p>
                      <a:r>
                        <a:rPr lang="en-IN" sz="600">
                          <a:effectLst/>
                        </a:rPr>
                        <a:t>Street          -17.021969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GrLivArea        -0.000054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673348023"/>
                  </a:ext>
                </a:extLst>
              </a:tr>
              <a:tr h="91416">
                <a:tc>
                  <a:txBody>
                    <a:bodyPr/>
                    <a:lstStyle/>
                    <a:p>
                      <a:r>
                        <a:rPr lang="en-IN" sz="600">
                          <a:effectLst/>
                        </a:rPr>
                        <a:t>Alley             5.436187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BsmtFullBath      0.365488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057420438"/>
                  </a:ext>
                </a:extLst>
              </a:tr>
              <a:tr h="91416">
                <a:tc>
                  <a:txBody>
                    <a:bodyPr/>
                    <a:lstStyle/>
                    <a:p>
                      <a:r>
                        <a:rPr lang="en-IN" sz="600">
                          <a:effectLst/>
                        </a:rPr>
                        <a:t>LotShape         -0.594207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BsmtHalfBath      3.954345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466602345"/>
                  </a:ext>
                </a:extLst>
              </a:tr>
              <a:tr h="91416">
                <a:tc>
                  <a:txBody>
                    <a:bodyPr/>
                    <a:lstStyle/>
                    <a:p>
                      <a:r>
                        <a:rPr lang="en-IN" sz="600">
                          <a:effectLst/>
                        </a:rPr>
                        <a:t>LandContour      -2.592303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FullBath         -0.045944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073871135"/>
                  </a:ext>
                </a:extLst>
              </a:tr>
              <a:tr h="91416">
                <a:tc>
                  <a:txBody>
                    <a:bodyPr/>
                    <a:lstStyle/>
                    <a:p>
                      <a:r>
                        <a:rPr lang="en-IN" sz="600">
                          <a:effectLst/>
                        </a:rPr>
                        <a:t>LotConfig        -1.030401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HalfBath          0.498003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170910516"/>
                  </a:ext>
                </a:extLst>
              </a:tr>
              <a:tr h="91416">
                <a:tc>
                  <a:txBody>
                    <a:bodyPr/>
                    <a:lstStyle/>
                    <a:p>
                      <a:r>
                        <a:rPr lang="en-IN" sz="600">
                          <a:effectLst/>
                        </a:rPr>
                        <a:t>LandSlope         3.954345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BedroomAbvGr      0.116498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886894066"/>
                  </a:ext>
                </a:extLst>
              </a:tr>
              <a:tr h="91416">
                <a:tc>
                  <a:txBody>
                    <a:bodyPr/>
                    <a:lstStyle/>
                    <a:p>
                      <a:r>
                        <a:rPr lang="en-IN" sz="600">
                          <a:effectLst/>
                        </a:rPr>
                        <a:t>Neighborhood     -0.146541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KitchenAbvGr     -2.370593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3667032"/>
                  </a:ext>
                </a:extLst>
              </a:tr>
              <a:tr h="91416">
                <a:tc>
                  <a:txBody>
                    <a:bodyPr/>
                    <a:lstStyle/>
                    <a:p>
                      <a:r>
                        <a:rPr lang="en-IN" sz="600">
                          <a:effectLst/>
                        </a:rPr>
                        <a:t>Condition1        0.225468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KitchenQual      -0.435558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019030437"/>
                  </a:ext>
                </a:extLst>
              </a:tr>
              <a:tr h="91416">
                <a:tc>
                  <a:txBody>
                    <a:bodyPr/>
                    <a:lstStyle/>
                    <a:p>
                      <a:r>
                        <a:rPr lang="en-IN" sz="600">
                          <a:effectLst/>
                        </a:rPr>
                        <a:t>Condition2        0.537277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TotRmsAbvGrd      0.002332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393061365"/>
                  </a:ext>
                </a:extLst>
              </a:tr>
              <a:tr h="91416">
                <a:tc>
                  <a:txBody>
                    <a:bodyPr/>
                    <a:lstStyle/>
                    <a:p>
                      <a:r>
                        <a:rPr lang="en-IN" sz="600">
                          <a:effectLst/>
                        </a:rPr>
                        <a:t>BldgType          1.857194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Functional       -3.343664</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264014073"/>
                  </a:ext>
                </a:extLst>
              </a:tr>
              <a:tr h="91416">
                <a:tc>
                  <a:txBody>
                    <a:bodyPr/>
                    <a:lstStyle/>
                    <a:p>
                      <a:r>
                        <a:rPr lang="en-IN" sz="600">
                          <a:effectLst/>
                        </a:rPr>
                        <a:t>HouseStyle       -0.080331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Fireplaces        0.084950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001868723"/>
                  </a:ext>
                </a:extLst>
              </a:tr>
              <a:tr h="91416">
                <a:tc>
                  <a:txBody>
                    <a:bodyPr/>
                    <a:lstStyle/>
                    <a:p>
                      <a:r>
                        <a:rPr lang="en-IN" sz="600">
                          <a:effectLst/>
                        </a:rPr>
                        <a:t>OverallQual       0.021658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FireplaceQu       0.082653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835190516"/>
                  </a:ext>
                </a:extLst>
              </a:tr>
              <a:tr h="91416">
                <a:tc>
                  <a:txBody>
                    <a:bodyPr/>
                    <a:lstStyle/>
                    <a:p>
                      <a:r>
                        <a:rPr lang="en-IN" sz="600">
                          <a:effectLst/>
                        </a:rPr>
                        <a:t>OverallCond       0.048063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GarageType        0.222501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995230773"/>
                  </a:ext>
                </a:extLst>
              </a:tr>
              <a:tr h="91416">
                <a:tc>
                  <a:txBody>
                    <a:bodyPr/>
                    <a:lstStyle/>
                    <a:p>
                      <a:r>
                        <a:rPr lang="en-IN" sz="600">
                          <a:effectLst/>
                        </a:rPr>
                        <a:t>YearBuilt        -0.126641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GarageYrBlt      -0.132523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452960678"/>
                  </a:ext>
                </a:extLst>
              </a:tr>
              <a:tr h="91416">
                <a:tc>
                  <a:txBody>
                    <a:bodyPr/>
                    <a:lstStyle/>
                    <a:p>
                      <a:r>
                        <a:rPr lang="en-IN" sz="600">
                          <a:effectLst/>
                        </a:rPr>
                        <a:t>YearRemodAdd     -0.225131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GarageFinish     -0.335248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488847193"/>
                  </a:ext>
                </a:extLst>
              </a:tr>
              <a:tr h="91416">
                <a:tc>
                  <a:txBody>
                    <a:bodyPr/>
                    <a:lstStyle/>
                    <a:p>
                      <a:r>
                        <a:rPr lang="en-IN" sz="600">
                          <a:effectLst/>
                        </a:rPr>
                        <a:t>RoofStyle        -0.292233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GarageCars       -0.022970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122389991"/>
                  </a:ext>
                </a:extLst>
              </a:tr>
              <a:tr h="0">
                <a:tc>
                  <a:txBody>
                    <a:bodyPr/>
                    <a:lstStyle/>
                    <a:p>
                      <a:r>
                        <a:rPr lang="en-IN" sz="600">
                          <a:effectLst/>
                        </a:rPr>
                        <a:t>RoofMatl         -6.314987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GarageArea       -0.320370</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57914313"/>
                  </a:ext>
                </a:extLst>
              </a:tr>
              <a:tr h="91416">
                <a:tc>
                  <a:txBody>
                    <a:bodyPr/>
                    <a:lstStyle/>
                    <a:p>
                      <a:r>
                        <a:rPr lang="en-IN" sz="600">
                          <a:effectLst/>
                        </a:rPr>
                        <a:t>Exterior1st      -0.338023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GarageQual       -4.327379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785370869"/>
                  </a:ext>
                </a:extLst>
              </a:tr>
              <a:tr h="91416">
                <a:tc>
                  <a:txBody>
                    <a:bodyPr/>
                    <a:lstStyle/>
                    <a:p>
                      <a:r>
                        <a:rPr lang="en-IN" sz="600">
                          <a:effectLst/>
                        </a:rPr>
                        <a:t>Exterior2nd      -0.352793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GarageCond       -4.925781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470903703"/>
                  </a:ext>
                </a:extLst>
              </a:tr>
              <a:tr h="91416">
                <a:tc>
                  <a:txBody>
                    <a:bodyPr/>
                    <a:lstStyle/>
                    <a:p>
                      <a:r>
                        <a:rPr lang="en-IN" sz="600">
                          <a:effectLst/>
                        </a:rPr>
                        <a:t>MasVnrType       -0.016203</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PavedDrive       -3.025809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729885856"/>
                  </a:ext>
                </a:extLst>
              </a:tr>
              <a:tr h="91416">
                <a:tc>
                  <a:txBody>
                    <a:bodyPr/>
                    <a:lstStyle/>
                    <a:p>
                      <a:r>
                        <a:rPr lang="en-IN" sz="600">
                          <a:effectLst/>
                        </a:rPr>
                        <a:t>MasVnrArea        0.416370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WoodDeckSF        0.113026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268883463"/>
                  </a:ext>
                </a:extLst>
              </a:tr>
              <a:tr h="91416">
                <a:tc>
                  <a:txBody>
                    <a:bodyPr/>
                    <a:lstStyle/>
                    <a:p>
                      <a:r>
                        <a:rPr lang="en-IN" sz="600">
                          <a:effectLst/>
                        </a:rPr>
                        <a:t>ExterQual        -0.605112</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OpenPorchSF      -0.002749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924323332"/>
                  </a:ext>
                </a:extLst>
              </a:tr>
              <a:tr h="91416">
                <a:tc>
                  <a:txBody>
                    <a:bodyPr/>
                    <a:lstStyle/>
                    <a:p>
                      <a:r>
                        <a:rPr lang="en-IN" sz="600">
                          <a:effectLst/>
                        </a:rPr>
                        <a:t>ExterCond        -2.270791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EnclosedPorch     2.022616</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361975601"/>
                  </a:ext>
                </a:extLst>
              </a:tr>
              <a:tr h="91416">
                <a:tc>
                  <a:txBody>
                    <a:bodyPr/>
                    <a:lstStyle/>
                    <a:p>
                      <a:r>
                        <a:rPr lang="en-IN" sz="600">
                          <a:effectLst/>
                        </a:rPr>
                        <a:t>Foundation        0.004296</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3SsnPorch         7.087955</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2143255866"/>
                  </a:ext>
                </a:extLst>
              </a:tr>
              <a:tr h="91416">
                <a:tc>
                  <a:txBody>
                    <a:bodyPr/>
                    <a:lstStyle/>
                    <a:p>
                      <a:r>
                        <a:rPr lang="en-IN" sz="600">
                          <a:effectLst/>
                        </a:rPr>
                        <a:t>BsmtQual         -0.413999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ScreenPorch       3.067153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47845763"/>
                  </a:ext>
                </a:extLst>
              </a:tr>
              <a:tr h="91416">
                <a:tc>
                  <a:txBody>
                    <a:bodyPr/>
                    <a:lstStyle/>
                    <a:p>
                      <a:r>
                        <a:rPr lang="en-IN" sz="600">
                          <a:effectLst/>
                        </a:rPr>
                        <a:t>BsmtCond         -3.025865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PoolArea         12.817372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036273301"/>
                  </a:ext>
                </a:extLst>
              </a:tr>
              <a:tr h="91416">
                <a:tc>
                  <a:txBody>
                    <a:bodyPr/>
                    <a:lstStyle/>
                    <a:p>
                      <a:r>
                        <a:rPr lang="en-IN" sz="600">
                          <a:effectLst/>
                        </a:rPr>
                        <a:t>BsmtExposure     -0.914214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PoolQC          -17.021969</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599726289"/>
                  </a:ext>
                </a:extLst>
              </a:tr>
              <a:tr h="91416">
                <a:tc>
                  <a:txBody>
                    <a:bodyPr/>
                    <a:lstStyle/>
                    <a:p>
                      <a:r>
                        <a:rPr lang="en-IN" sz="600">
                          <a:effectLst/>
                        </a:rPr>
                        <a:t>BsmtFinType1     -0.206639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Fence             1.116688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548666206"/>
                  </a:ext>
                </a:extLst>
              </a:tr>
              <a:tr h="91416">
                <a:tc>
                  <a:txBody>
                    <a:bodyPr/>
                    <a:lstStyle/>
                    <a:p>
                      <a:r>
                        <a:rPr lang="en-IN" sz="600">
                          <a:effectLst/>
                        </a:rPr>
                        <a:t>BsmtFinSF1       -0.404528</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MiscFeature       9.291637</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1404287046"/>
                  </a:ext>
                </a:extLst>
              </a:tr>
              <a:tr h="91416">
                <a:tc>
                  <a:txBody>
                    <a:bodyPr/>
                    <a:lstStyle/>
                    <a:p>
                      <a:r>
                        <a:rPr lang="en-IN" sz="600">
                          <a:effectLst/>
                        </a:rPr>
                        <a:t>BsmtFinType2     -2.420885</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MiscVal           4.991071</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671955709"/>
                  </a:ext>
                </a:extLst>
              </a:tr>
              <a:tr h="91416">
                <a:tc>
                  <a:txBody>
                    <a:bodyPr/>
                    <a:lstStyle/>
                    <a:p>
                      <a:r>
                        <a:rPr lang="en-IN" sz="600">
                          <a:effectLst/>
                        </a:rPr>
                        <a:t>BsmtFinSF2        2.394737</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MoSold           -0.035838</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547106063"/>
                  </a:ext>
                </a:extLst>
              </a:tr>
              <a:tr h="91416">
                <a:tc>
                  <a:txBody>
                    <a:bodyPr/>
                    <a:lstStyle/>
                    <a:p>
                      <a:r>
                        <a:rPr lang="en-IN" sz="600">
                          <a:effectLst/>
                        </a:rPr>
                        <a:t>BsmtUnfSF        -0.284390</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YrSold            0.112893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4075220717"/>
                  </a:ext>
                </a:extLst>
              </a:tr>
              <a:tr h="91416">
                <a:tc>
                  <a:txBody>
                    <a:bodyPr/>
                    <a:lstStyle/>
                    <a:p>
                      <a:r>
                        <a:rPr lang="en-IN" sz="600">
                          <a:effectLst/>
                        </a:rPr>
                        <a:t>TotalBsmtSF       0.286779</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SaleType         -2.067563</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980657503"/>
                  </a:ext>
                </a:extLst>
              </a:tr>
              <a:tr h="91416">
                <a:tc>
                  <a:txBody>
                    <a:bodyPr/>
                    <a:lstStyle/>
                    <a:p>
                      <a:r>
                        <a:rPr lang="en-IN" sz="600">
                          <a:effectLst/>
                        </a:rPr>
                        <a:t>Heating          -4.541694</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a:effectLst/>
                        </a:rPr>
                        <a:t>SaleCondition    -0.353292</a:t>
                      </a:r>
                      <a:endParaRPr lang="en-IN" sz="60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3402297515"/>
                  </a:ext>
                </a:extLst>
              </a:tr>
              <a:tr h="91416">
                <a:tc>
                  <a:txBody>
                    <a:bodyPr/>
                    <a:lstStyle/>
                    <a:p>
                      <a:r>
                        <a:rPr lang="en-IN" sz="600">
                          <a:effectLst/>
                        </a:rPr>
                        <a:t>HeatingQC         0.156511</a:t>
                      </a:r>
                      <a:endParaRPr lang="en-IN" sz="600">
                        <a:effectLst/>
                        <a:latin typeface="Calibri" panose="020F0502020204030204" pitchFamily="34" charset="0"/>
                        <a:cs typeface="Times New Roman" panose="02020603050405020304" pitchFamily="18" charset="0"/>
                      </a:endParaRPr>
                    </a:p>
                  </a:txBody>
                  <a:tcPr marL="38505" marR="38505" marT="0" marB="0"/>
                </a:tc>
                <a:tc>
                  <a:txBody>
                    <a:bodyPr/>
                    <a:lstStyle/>
                    <a:p>
                      <a:r>
                        <a:rPr lang="en-IN" sz="600" dirty="0">
                          <a:effectLst/>
                        </a:rPr>
                        <a:t> </a:t>
                      </a:r>
                      <a:endParaRPr lang="en-IN" sz="600" dirty="0">
                        <a:effectLst/>
                        <a:latin typeface="Calibri" panose="020F0502020204030204" pitchFamily="34" charset="0"/>
                        <a:cs typeface="Times New Roman" panose="02020603050405020304" pitchFamily="18" charset="0"/>
                      </a:endParaRPr>
                    </a:p>
                  </a:txBody>
                  <a:tcPr marL="38505" marR="38505" marT="0" marB="0"/>
                </a:tc>
                <a:extLst>
                  <a:ext uri="{0D108BD9-81ED-4DB2-BD59-A6C34878D82A}">
                    <a16:rowId xmlns:a16="http://schemas.microsoft.com/office/drawing/2014/main" xmlns="" val="888179052"/>
                  </a:ext>
                </a:extLst>
              </a:tr>
            </a:tbl>
          </a:graphicData>
        </a:graphic>
      </p:graphicFrame>
      <p:sp>
        <p:nvSpPr>
          <p:cNvPr id="4" name="TextBox 3">
            <a:extLst>
              <a:ext uri="{FF2B5EF4-FFF2-40B4-BE49-F238E27FC236}">
                <a16:creationId xmlns:a16="http://schemas.microsoft.com/office/drawing/2014/main" xmlns="" id="{F9573626-F5AD-0B85-1374-4C38D09ECCA9}"/>
              </a:ext>
            </a:extLst>
          </p:cNvPr>
          <p:cNvSpPr txBox="1"/>
          <p:nvPr/>
        </p:nvSpPr>
        <p:spPr>
          <a:xfrm>
            <a:off x="379412" y="838200"/>
            <a:ext cx="11101116" cy="400110"/>
          </a:xfrm>
          <a:prstGeom prst="rect">
            <a:avLst/>
          </a:prstGeom>
          <a:noFill/>
        </p:spPr>
        <p:txBody>
          <a:bodyPr wrap="none" rtlCol="0">
            <a:spAutoFit/>
          </a:bodyPr>
          <a:lstStyle/>
          <a:p>
            <a:r>
              <a:rPr lang="en-US" sz="2000" dirty="0">
                <a:solidFill>
                  <a:schemeClr val="bg1"/>
                </a:solidFill>
              </a:rPr>
              <a:t>Now here we are going too use power transform function to handle skewness in dataset</a:t>
            </a:r>
          </a:p>
        </p:txBody>
      </p:sp>
    </p:spTree>
    <p:extLst>
      <p:ext uri="{BB962C8B-B14F-4D97-AF65-F5344CB8AC3E}">
        <p14:creationId xmlns:p14="http://schemas.microsoft.com/office/powerpoint/2010/main" val="273833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F79BF6-1B5C-46C6-B214-E84604EC7D36}"/>
              </a:ext>
            </a:extLst>
          </p:cNvPr>
          <p:cNvSpPr>
            <a:spLocks noGrp="1"/>
          </p:cNvSpPr>
          <p:nvPr>
            <p:ph type="title"/>
          </p:nvPr>
        </p:nvSpPr>
        <p:spPr>
          <a:xfrm>
            <a:off x="455612" y="-228600"/>
            <a:ext cx="8532178" cy="1507067"/>
          </a:xfrm>
        </p:spPr>
        <p:txBody>
          <a:bodyPr>
            <a:normAutofit/>
          </a:bodyPr>
          <a:lstStyle/>
          <a:p>
            <a:r>
              <a:rPr lang="en-IN" sz="32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Model Building and Evaluation</a:t>
            </a:r>
            <a:endParaRPr lang="en-IN" sz="3200" u="sng" dirty="0">
              <a:solidFill>
                <a:schemeClr val="tx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3D5CBBD8-A989-413C-87D6-0A08ACBD74E0}"/>
              </a:ext>
            </a:extLst>
          </p:cNvPr>
          <p:cNvSpPr>
            <a:spLocks noGrp="1"/>
          </p:cNvSpPr>
          <p:nvPr>
            <p:ph idx="1"/>
          </p:nvPr>
        </p:nvSpPr>
        <p:spPr>
          <a:xfrm>
            <a:off x="684034" y="685801"/>
            <a:ext cx="8532178" cy="3622963"/>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These are modelling approach made to build an model :</a:t>
            </a:r>
          </a:p>
          <a:p>
            <a:r>
              <a:rPr lang="en-US" sz="2000" dirty="0">
                <a:latin typeface="Times New Roman" panose="02020603050405020304" pitchFamily="18" charset="0"/>
                <a:cs typeface="Times New Roman" panose="02020603050405020304" pitchFamily="18" charset="0"/>
              </a:rPr>
              <a:t>Linear</a:t>
            </a:r>
          </a:p>
          <a:p>
            <a:r>
              <a:rPr lang="en-US" sz="2000" dirty="0">
                <a:latin typeface="Times New Roman" panose="02020603050405020304" pitchFamily="18" charset="0"/>
                <a:cs typeface="Times New Roman" panose="02020603050405020304" pitchFamily="18" charset="0"/>
              </a:rPr>
              <a:t>Random Forest</a:t>
            </a:r>
          </a:p>
          <a:p>
            <a:r>
              <a:rPr lang="en-US" sz="2000" dirty="0">
                <a:latin typeface="Times New Roman" panose="02020603050405020304" pitchFamily="18" charset="0"/>
                <a:cs typeface="Times New Roman" panose="02020603050405020304" pitchFamily="18" charset="0"/>
              </a:rPr>
              <a:t>Decision Tree</a:t>
            </a:r>
          </a:p>
          <a:p>
            <a:r>
              <a:rPr lang="en-US" sz="2000" dirty="0">
                <a:latin typeface="Times New Roman" panose="02020603050405020304" pitchFamily="18" charset="0"/>
                <a:cs typeface="Times New Roman" panose="02020603050405020304" pitchFamily="18" charset="0"/>
              </a:rPr>
              <a:t>XGBoost</a:t>
            </a:r>
          </a:p>
          <a:p>
            <a:r>
              <a:rPr lang="en-IN" sz="2000" dirty="0">
                <a:latin typeface="Times New Roman" panose="02020603050405020304" pitchFamily="18" charset="0"/>
                <a:cs typeface="Times New Roman" panose="02020603050405020304" pitchFamily="18" charset="0"/>
              </a:rPr>
              <a:t>k-nearest neighbors (KNN)</a:t>
            </a:r>
          </a:p>
        </p:txBody>
      </p:sp>
    </p:spTree>
    <p:extLst>
      <p:ext uri="{BB962C8B-B14F-4D97-AF65-F5344CB8AC3E}">
        <p14:creationId xmlns:p14="http://schemas.microsoft.com/office/powerpoint/2010/main" val="391514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4FAB87-5FCB-45D9-BA50-5A246D426B85}"/>
              </a:ext>
            </a:extLst>
          </p:cNvPr>
          <p:cNvSpPr>
            <a:spLocks noGrp="1"/>
          </p:cNvSpPr>
          <p:nvPr>
            <p:ph type="title"/>
          </p:nvPr>
        </p:nvSpPr>
        <p:spPr>
          <a:xfrm>
            <a:off x="379412" y="-304800"/>
            <a:ext cx="8532178" cy="1507067"/>
          </a:xfrm>
        </p:spPr>
        <p:txBody>
          <a:bodyPr>
            <a:normAutofit/>
          </a:bodyPr>
          <a:lstStyle/>
          <a:p>
            <a:r>
              <a:rPr lang="en-IN" sz="32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The Predict test and train values</a:t>
            </a:r>
            <a:endParaRPr lang="en-IN" sz="3200" b="1" u="sng"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xmlns="" id="{2C14885C-EFEB-4CA5-A4DC-3B0D4AD076C2}"/>
              </a:ext>
            </a:extLst>
          </p:cNvPr>
          <p:cNvSpPr>
            <a:spLocks noGrp="1"/>
          </p:cNvSpPr>
          <p:nvPr>
            <p:ph type="body" idx="1"/>
          </p:nvPr>
        </p:nvSpPr>
        <p:spPr/>
        <p:txBody>
          <a:bodyPr>
            <a:normAutofit fontScale="25000" lnSpcReduction="20000"/>
          </a:bodyPr>
          <a:lstStyle/>
          <a:p>
            <a:endParaRPr lang="en-US"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Predict Test</a:t>
            </a:r>
            <a:endParaRPr lang="en-IN" sz="8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xmlns="" id="{FD4AE645-BC42-4AED-8515-B074A8838DB2}"/>
              </a:ext>
            </a:extLst>
          </p:cNvPr>
          <p:cNvSpPr>
            <a:spLocks noGrp="1"/>
          </p:cNvSpPr>
          <p:nvPr>
            <p:ph sz="half" idx="2"/>
          </p:nvPr>
        </p:nvSpPr>
        <p:spPr/>
        <p:txBody>
          <a:bodyPr/>
          <a:lstStyle/>
          <a:p>
            <a:r>
              <a:rPr lang="en-US" dirty="0">
                <a:latin typeface="Times New Roman" panose="02020603050405020304" pitchFamily="18" charset="0"/>
                <a:cs typeface="Times New Roman" panose="02020603050405020304" pitchFamily="18" charset="0"/>
              </a:rPr>
              <a:t>Linear = 82.14</a:t>
            </a:r>
          </a:p>
          <a:p>
            <a:r>
              <a:rPr lang="en-US" dirty="0">
                <a:latin typeface="Times New Roman" panose="02020603050405020304" pitchFamily="18" charset="0"/>
                <a:cs typeface="Times New Roman" panose="02020603050405020304" pitchFamily="18" charset="0"/>
              </a:rPr>
              <a:t>Random Forest =  88.85</a:t>
            </a:r>
          </a:p>
          <a:p>
            <a:r>
              <a:rPr lang="en-US" dirty="0">
                <a:latin typeface="Times New Roman" panose="02020603050405020304" pitchFamily="18" charset="0"/>
                <a:cs typeface="Times New Roman" panose="02020603050405020304" pitchFamily="18" charset="0"/>
              </a:rPr>
              <a:t>Decision Tree = 77.5</a:t>
            </a:r>
          </a:p>
          <a:p>
            <a:r>
              <a:rPr lang="en-US" dirty="0">
                <a:latin typeface="Times New Roman" panose="02020603050405020304" pitchFamily="18" charset="0"/>
                <a:cs typeface="Times New Roman" panose="02020603050405020304" pitchFamily="18" charset="0"/>
              </a:rPr>
              <a:t>XGBoost = 89.23</a:t>
            </a:r>
          </a:p>
          <a:p>
            <a:r>
              <a:rPr lang="en-IN" dirty="0">
                <a:latin typeface="Times New Roman" panose="02020603050405020304" pitchFamily="18" charset="0"/>
                <a:cs typeface="Times New Roman" panose="02020603050405020304" pitchFamily="18" charset="0"/>
              </a:rPr>
              <a:t>k-nearest neighbors  = 81.81</a:t>
            </a:r>
          </a:p>
          <a:p>
            <a:endParaRPr lang="en-IN" dirty="0"/>
          </a:p>
        </p:txBody>
      </p:sp>
      <p:sp>
        <p:nvSpPr>
          <p:cNvPr id="5" name="Text Placeholder 4">
            <a:extLst>
              <a:ext uri="{FF2B5EF4-FFF2-40B4-BE49-F238E27FC236}">
                <a16:creationId xmlns:a16="http://schemas.microsoft.com/office/drawing/2014/main" xmlns="" id="{6507777A-55FC-4884-AAB1-8B34335FC60E}"/>
              </a:ext>
            </a:extLst>
          </p:cNvPr>
          <p:cNvSpPr>
            <a:spLocks noGrp="1"/>
          </p:cNvSpPr>
          <p:nvPr>
            <p:ph type="body" sz="quarter" idx="3"/>
          </p:nvPr>
        </p:nvSpPr>
        <p:spPr/>
        <p:txBody>
          <a:bodyPr>
            <a:noAutofit/>
          </a:bodyPr>
          <a:lstStyle/>
          <a:p>
            <a:endParaRPr lang="en-US" sz="2000" dirty="0"/>
          </a:p>
          <a:p>
            <a:r>
              <a:rPr lang="en-IN" sz="2000" dirty="0">
                <a:latin typeface="Times New Roman" panose="02020603050405020304" pitchFamily="18" charset="0"/>
                <a:cs typeface="Times New Roman" panose="02020603050405020304" pitchFamily="18" charset="0"/>
              </a:rPr>
              <a:t>Predict Train</a:t>
            </a:r>
          </a:p>
        </p:txBody>
      </p:sp>
      <p:sp>
        <p:nvSpPr>
          <p:cNvPr id="6" name="Content Placeholder 5">
            <a:extLst>
              <a:ext uri="{FF2B5EF4-FFF2-40B4-BE49-F238E27FC236}">
                <a16:creationId xmlns:a16="http://schemas.microsoft.com/office/drawing/2014/main" xmlns="" id="{749570ED-3AC4-476D-BDA6-7892032D49C9}"/>
              </a:ext>
            </a:extLst>
          </p:cNvPr>
          <p:cNvSpPr>
            <a:spLocks noGrp="1"/>
          </p:cNvSpPr>
          <p:nvPr>
            <p:ph sz="quarter" idx="4"/>
          </p:nvPr>
        </p:nvSpPr>
        <p:spPr>
          <a:xfrm>
            <a:off x="5805033" y="1262062"/>
            <a:ext cx="4927904" cy="3614738"/>
          </a:xfrm>
        </p:spPr>
        <p:txBody>
          <a:bodyPr/>
          <a:lstStyle/>
          <a:p>
            <a:r>
              <a:rPr lang="en-US" dirty="0">
                <a:latin typeface="Times New Roman" panose="02020603050405020304" pitchFamily="18" charset="0"/>
                <a:cs typeface="Times New Roman" panose="02020603050405020304" pitchFamily="18" charset="0"/>
              </a:rPr>
              <a:t>Linear = 83.17</a:t>
            </a:r>
          </a:p>
          <a:p>
            <a:r>
              <a:rPr lang="en-US" dirty="0">
                <a:latin typeface="Times New Roman" panose="02020603050405020304" pitchFamily="18" charset="0"/>
                <a:cs typeface="Times New Roman" panose="02020603050405020304" pitchFamily="18" charset="0"/>
              </a:rPr>
              <a:t>Random Forest = 97.38</a:t>
            </a:r>
          </a:p>
          <a:p>
            <a:r>
              <a:rPr lang="en-US" dirty="0">
                <a:latin typeface="Times New Roman" panose="02020603050405020304" pitchFamily="18" charset="0"/>
                <a:cs typeface="Times New Roman" panose="02020603050405020304" pitchFamily="18" charset="0"/>
              </a:rPr>
              <a:t>Decision Tree = 100</a:t>
            </a:r>
          </a:p>
          <a:p>
            <a:r>
              <a:rPr lang="en-US" dirty="0">
                <a:latin typeface="Times New Roman" panose="02020603050405020304" pitchFamily="18" charset="0"/>
                <a:cs typeface="Times New Roman" panose="02020603050405020304" pitchFamily="18" charset="0"/>
              </a:rPr>
              <a:t>XGBoost = 99.99</a:t>
            </a:r>
          </a:p>
          <a:p>
            <a:r>
              <a:rPr lang="en-IN" dirty="0">
                <a:latin typeface="Times New Roman" panose="02020603050405020304" pitchFamily="18" charset="0"/>
                <a:cs typeface="Times New Roman" panose="02020603050405020304" pitchFamily="18" charset="0"/>
              </a:rPr>
              <a:t>k-nearest neighbors = 81.60</a:t>
            </a:r>
          </a:p>
          <a:p>
            <a:endParaRPr lang="en-IN" dirty="0"/>
          </a:p>
        </p:txBody>
      </p:sp>
    </p:spTree>
    <p:extLst>
      <p:ext uri="{BB962C8B-B14F-4D97-AF65-F5344CB8AC3E}">
        <p14:creationId xmlns:p14="http://schemas.microsoft.com/office/powerpoint/2010/main" val="245931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326715-1F7B-4476-A84E-0CB60FD9FC99}"/>
              </a:ext>
            </a:extLst>
          </p:cNvPr>
          <p:cNvSpPr>
            <a:spLocks noGrp="1"/>
          </p:cNvSpPr>
          <p:nvPr>
            <p:ph type="ctrTitle"/>
          </p:nvPr>
        </p:nvSpPr>
        <p:spPr>
          <a:xfrm>
            <a:off x="531812" y="76200"/>
            <a:ext cx="7998916" cy="838201"/>
          </a:xfrm>
        </p:spPr>
        <p:txBody>
          <a:bodyPr>
            <a:no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Hyper Parameter Tuning</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57C9278F-196C-4B8A-A362-AAB20D6E0007}"/>
              </a:ext>
            </a:extLst>
          </p:cNvPr>
          <p:cNvSpPr>
            <a:spLocks noGrp="1"/>
          </p:cNvSpPr>
          <p:nvPr>
            <p:ph type="subTitle" idx="1"/>
          </p:nvPr>
        </p:nvSpPr>
        <p:spPr>
          <a:xfrm>
            <a:off x="684034" y="1219200"/>
            <a:ext cx="9906178" cy="1947333"/>
          </a:xfrm>
        </p:spPr>
        <p:txBody>
          <a:bodyPr>
            <a:normAutofit/>
          </a:bodyPr>
          <a:lstStyle/>
          <a:p>
            <a:r>
              <a:rPr lang="en-IN" sz="2400" b="1" dirty="0">
                <a:solidFill>
                  <a:schemeClr val="bg1"/>
                </a:solidFill>
                <a:latin typeface="Times New Roman" panose="02020603050405020304" pitchFamily="18" charset="0"/>
                <a:ea typeface="Calibri" panose="020F0502020204030204" pitchFamily="34" charset="0"/>
              </a:rPr>
              <a:t>The Hyper parameter tuning is carried out for both Random Forest and </a:t>
            </a:r>
            <a:r>
              <a:rPr lang="en-IN" sz="24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XGBoost.</a:t>
            </a:r>
          </a:p>
          <a:p>
            <a:r>
              <a:rPr lang="en-IN" sz="2400" b="1" dirty="0">
                <a:solidFill>
                  <a:schemeClr val="bg1"/>
                </a:solidFill>
                <a:latin typeface="Times New Roman" panose="02020603050405020304" pitchFamily="18" charset="0"/>
                <a:cs typeface="Times New Roman" panose="02020603050405020304" pitchFamily="18" charset="0"/>
              </a:rPr>
              <a:t>Because both predict test value is similar i.e. 89.</a:t>
            </a:r>
            <a:endParaRPr lang="en-IN" sz="3200" dirty="0">
              <a:solidFill>
                <a:schemeClr val="bg1"/>
              </a:solidFill>
            </a:endParaRPr>
          </a:p>
        </p:txBody>
      </p:sp>
    </p:spTree>
    <p:extLst>
      <p:ext uri="{BB962C8B-B14F-4D97-AF65-F5344CB8AC3E}">
        <p14:creationId xmlns:p14="http://schemas.microsoft.com/office/powerpoint/2010/main" val="177891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6A864C-30E0-4C75-9B4B-CC17FFA3C528}"/>
              </a:ext>
            </a:extLst>
          </p:cNvPr>
          <p:cNvSpPr>
            <a:spLocks noGrp="1"/>
          </p:cNvSpPr>
          <p:nvPr>
            <p:ph type="title"/>
          </p:nvPr>
        </p:nvSpPr>
        <p:spPr>
          <a:xfrm>
            <a:off x="684034" y="76201"/>
            <a:ext cx="10896778" cy="999866"/>
          </a:xfrm>
        </p:spPr>
        <p:txBody>
          <a:bodyPr>
            <a:norm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Hyper Parameter Tuning Performance</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9000579C-AF66-40E2-B9A2-2607C383BD1A}"/>
              </a:ext>
            </a:extLst>
          </p:cNvPr>
          <p:cNvSpPr>
            <a:spLocks noGrp="1"/>
          </p:cNvSpPr>
          <p:nvPr>
            <p:ph type="body" idx="1"/>
          </p:nvPr>
        </p:nvSpPr>
        <p:spPr>
          <a:xfrm>
            <a:off x="988636" y="2319338"/>
            <a:ext cx="4648576" cy="576262"/>
          </a:xfrm>
        </p:spPr>
        <p:txBody>
          <a:bodyPr/>
          <a:lstStyle/>
          <a:p>
            <a:r>
              <a:rPr lang="en-IN" b="1" dirty="0">
                <a:solidFill>
                  <a:srgbClr val="202124"/>
                </a:solidFill>
                <a:latin typeface="Times New Roman" panose="02020603050405020304" pitchFamily="18" charset="0"/>
                <a:ea typeface="Calibri" panose="020F0502020204030204" pitchFamily="34" charset="0"/>
              </a:rPr>
              <a:t>Random Forest Regressor</a:t>
            </a:r>
            <a:endParaRPr lang="en-US" b="1" dirty="0">
              <a:solidFill>
                <a:srgbClr val="202124"/>
              </a:solidFill>
              <a:latin typeface="Times New Roman" panose="02020603050405020304" pitchFamily="18" charset="0"/>
              <a:ea typeface="Calibri" panose="020F0502020204030204" pitchFamily="34" charset="0"/>
            </a:endParaRPr>
          </a:p>
          <a:p>
            <a:endParaRPr lang="en-IN" dirty="0"/>
          </a:p>
        </p:txBody>
      </p:sp>
      <p:sp>
        <p:nvSpPr>
          <p:cNvPr id="4" name="Content Placeholder 3">
            <a:extLst>
              <a:ext uri="{FF2B5EF4-FFF2-40B4-BE49-F238E27FC236}">
                <a16:creationId xmlns:a16="http://schemas.microsoft.com/office/drawing/2014/main" xmlns="" id="{F0481A70-BB4E-47FD-9167-C5853450F43D}"/>
              </a:ext>
            </a:extLst>
          </p:cNvPr>
          <p:cNvSpPr>
            <a:spLocks noGrp="1"/>
          </p:cNvSpPr>
          <p:nvPr>
            <p:ph sz="half" idx="2"/>
          </p:nvPr>
        </p:nvSpPr>
        <p:spPr>
          <a:xfrm>
            <a:off x="839569" y="2505316"/>
            <a:ext cx="5156444" cy="1325218"/>
          </a:xfrm>
        </p:spPr>
        <p:txBody>
          <a:bodyPr/>
          <a:lstStyle/>
          <a:p>
            <a:r>
              <a:rPr lang="en-US" dirty="0">
                <a:latin typeface="Times New Roman" panose="02020603050405020304" pitchFamily="18" charset="0"/>
                <a:cs typeface="Times New Roman" panose="02020603050405020304" pitchFamily="18" charset="0"/>
              </a:rPr>
              <a:t>R2 Score  = 86.79</a:t>
            </a:r>
          </a:p>
          <a:p>
            <a:r>
              <a:rPr lang="en-US" dirty="0">
                <a:latin typeface="Times New Roman" panose="02020603050405020304" pitchFamily="18" charset="0"/>
                <a:cs typeface="Times New Roman" panose="02020603050405020304" pitchFamily="18" charset="0"/>
              </a:rPr>
              <a:t>Cross validation Score = 84.68</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xmlns="" id="{E158EB83-7076-46AF-995A-0F27EAA35B2F}"/>
              </a:ext>
            </a:extLst>
          </p:cNvPr>
          <p:cNvSpPr>
            <a:spLocks noGrp="1"/>
          </p:cNvSpPr>
          <p:nvPr>
            <p:ph type="body" sz="quarter" idx="3"/>
          </p:nvPr>
        </p:nvSpPr>
        <p:spPr>
          <a:xfrm>
            <a:off x="6154893" y="2395538"/>
            <a:ext cx="4663919" cy="576262"/>
          </a:xfrm>
        </p:spPr>
        <p:txBody>
          <a:bodyPr/>
          <a:lstStyle/>
          <a:p>
            <a:r>
              <a:rPr lang="en-IN"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XGBoost Regressor</a:t>
            </a:r>
            <a:endParaRPr lang="en-IN"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xmlns="" id="{ED8D0398-1DF9-4CBE-977E-87CF81443A3A}"/>
              </a:ext>
            </a:extLst>
          </p:cNvPr>
          <p:cNvSpPr>
            <a:spLocks noGrp="1"/>
          </p:cNvSpPr>
          <p:nvPr>
            <p:ph sz="quarter" idx="4"/>
          </p:nvPr>
        </p:nvSpPr>
        <p:spPr>
          <a:xfrm>
            <a:off x="6170592" y="2505316"/>
            <a:ext cx="5181838" cy="999865"/>
          </a:xfrm>
        </p:spPr>
        <p:txBody>
          <a:bodyPr>
            <a:normAutofit/>
          </a:bodyPr>
          <a:lstStyle/>
          <a:p>
            <a:r>
              <a:rPr lang="en-US" dirty="0">
                <a:latin typeface="Times New Roman" panose="02020603050405020304" pitchFamily="18" charset="0"/>
                <a:cs typeface="Times New Roman" panose="02020603050405020304" pitchFamily="18" charset="0"/>
              </a:rPr>
              <a:t>R2 Score  = 89.15</a:t>
            </a:r>
          </a:p>
          <a:p>
            <a:r>
              <a:rPr lang="en-US" dirty="0">
                <a:latin typeface="Times New Roman" panose="02020603050405020304" pitchFamily="18" charset="0"/>
                <a:cs typeface="Times New Roman" panose="02020603050405020304" pitchFamily="18" charset="0"/>
              </a:rPr>
              <a:t>Cross validation Score = 86.55</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4435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3F7FFF-F54B-4F45-8651-85E3458E9BDA}"/>
              </a:ext>
            </a:extLst>
          </p:cNvPr>
          <p:cNvSpPr>
            <a:spLocks noGrp="1"/>
          </p:cNvSpPr>
          <p:nvPr>
            <p:ph type="ctrTitle"/>
          </p:nvPr>
        </p:nvSpPr>
        <p:spPr>
          <a:xfrm>
            <a:off x="531812" y="228600"/>
            <a:ext cx="7998916" cy="533399"/>
          </a:xfrm>
        </p:spPr>
        <p:txBody>
          <a:bodyPr>
            <a:no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Best Model</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D1EC7E1E-2916-46FF-A0A9-C0D617F6B374}"/>
              </a:ext>
            </a:extLst>
          </p:cNvPr>
          <p:cNvSpPr>
            <a:spLocks noGrp="1"/>
          </p:cNvSpPr>
          <p:nvPr>
            <p:ph type="subTitle" idx="1"/>
          </p:nvPr>
        </p:nvSpPr>
        <p:spPr>
          <a:xfrm>
            <a:off x="608012" y="990600"/>
            <a:ext cx="10058400" cy="1947333"/>
          </a:xfrm>
        </p:spPr>
        <p:txBody>
          <a:bodyPr>
            <a:normAutofit fontScale="92500" lnSpcReduction="20000"/>
          </a:bodyPr>
          <a:lstStyle/>
          <a:p>
            <a:r>
              <a:rPr lang="en-US" sz="2799" dirty="0">
                <a:solidFill>
                  <a:schemeClr val="bg1"/>
                </a:solidFill>
                <a:latin typeface="Times New Roman" panose="02020603050405020304" pitchFamily="18" charset="0"/>
                <a:cs typeface="Times New Roman" panose="02020603050405020304" pitchFamily="18" charset="0"/>
              </a:rPr>
              <a:t>Hyper parameter Tuning performance is compared for both Random Forest and XGBoost Hyper parameter Tuning i.e.,R2 score = 86.79 and 89.15 respectively. </a:t>
            </a:r>
          </a:p>
          <a:p>
            <a:r>
              <a:rPr lang="en-US" sz="2799" dirty="0">
                <a:solidFill>
                  <a:schemeClr val="bg1"/>
                </a:solidFill>
                <a:latin typeface="Times New Roman" panose="02020603050405020304" pitchFamily="18" charset="0"/>
                <a:cs typeface="Times New Roman" panose="02020603050405020304" pitchFamily="18" charset="0"/>
              </a:rPr>
              <a:t>Finally, XGBoost has better R2 score.so this is our best model for these dataset. </a:t>
            </a:r>
            <a:endParaRPr lang="en-IN" sz="2799"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31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FF051E-B198-41CD-B875-8DBBB5294B82}"/>
              </a:ext>
            </a:extLst>
          </p:cNvPr>
          <p:cNvSpPr>
            <a:spLocks noGrp="1"/>
          </p:cNvSpPr>
          <p:nvPr>
            <p:ph type="title"/>
          </p:nvPr>
        </p:nvSpPr>
        <p:spPr>
          <a:xfrm>
            <a:off x="379412" y="76200"/>
            <a:ext cx="8532178" cy="685800"/>
          </a:xfrm>
        </p:spPr>
        <p:txBody>
          <a:bodyPr>
            <a:normAutofit/>
          </a:bodyPr>
          <a:lstStyle/>
          <a:p>
            <a:r>
              <a:rPr lang="en-IN" sz="32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Performance Interpretation:</a:t>
            </a:r>
            <a:endParaRPr lang="en-IN" sz="3200" u="sng"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xmlns="" id="{8BB278C9-FE81-40E0-ACD7-EAC88B4BA325}"/>
              </a:ext>
            </a:extLst>
          </p:cNvPr>
          <p:cNvSpPr>
            <a:spLocks noGrp="1"/>
          </p:cNvSpPr>
          <p:nvPr>
            <p:ph type="body" idx="1"/>
          </p:nvPr>
        </p:nvSpPr>
        <p:spPr>
          <a:xfrm>
            <a:off x="971827" y="1828800"/>
            <a:ext cx="4648576" cy="576262"/>
          </a:xfrm>
        </p:spPr>
        <p:txBody>
          <a:bodyPr/>
          <a:lstStyle/>
          <a:p>
            <a:pPr algn="ctr"/>
            <a:r>
              <a:rPr lang="en-IN" b="1" dirty="0">
                <a:solidFill>
                  <a:srgbClr val="000000"/>
                </a:solidFill>
                <a:effectLst/>
                <a:latin typeface="Times New Roman" panose="02020603050405020304" pitchFamily="18" charset="0"/>
                <a:ea typeface="Times New Roman" panose="02020603050405020304" pitchFamily="18" charset="0"/>
              </a:rPr>
              <a:t>MAE (Mean Absolute Error)</a:t>
            </a:r>
            <a:endParaRPr lang="en-IN" dirty="0">
              <a:effectLst/>
              <a:latin typeface="Times New Roman" panose="02020603050405020304" pitchFamily="18" charset="0"/>
              <a:ea typeface="Times New Roman" panose="02020603050405020304" pitchFamily="18" charset="0"/>
            </a:endParaRPr>
          </a:p>
          <a:p>
            <a:pPr algn="ctr"/>
            <a:endParaRPr lang="en-IN" sz="1799" dirty="0">
              <a:latin typeface="Times New Roman" panose="02020603050405020304" pitchFamily="18" charset="0"/>
              <a:ea typeface="Times New Roman" panose="02020603050405020304" pitchFamily="18" charset="0"/>
            </a:endParaRPr>
          </a:p>
        </p:txBody>
      </p:sp>
      <p:pic>
        <p:nvPicPr>
          <p:cNvPr id="8" name="Content Placeholder 7">
            <a:extLst>
              <a:ext uri="{FF2B5EF4-FFF2-40B4-BE49-F238E27FC236}">
                <a16:creationId xmlns:a16="http://schemas.microsoft.com/office/drawing/2014/main" xmlns="" id="{8F7A1627-32D0-4F09-B436-AAB235079EAE}"/>
              </a:ext>
            </a:extLst>
          </p:cNvPr>
          <p:cNvPicPr>
            <a:picLocks noGrp="1" noChangeAspect="1"/>
          </p:cNvPicPr>
          <p:nvPr>
            <p:ph sz="half" idx="2"/>
          </p:nvPr>
        </p:nvPicPr>
        <p:blipFill>
          <a:blip r:embed="rId2"/>
          <a:stretch>
            <a:fillRect/>
          </a:stretch>
        </p:blipFill>
        <p:spPr>
          <a:xfrm>
            <a:off x="938893" y="2590667"/>
            <a:ext cx="4812849" cy="3657733"/>
          </a:xfrm>
        </p:spPr>
      </p:pic>
      <p:sp>
        <p:nvSpPr>
          <p:cNvPr id="5" name="Text Placeholder 4">
            <a:extLst>
              <a:ext uri="{FF2B5EF4-FFF2-40B4-BE49-F238E27FC236}">
                <a16:creationId xmlns:a16="http://schemas.microsoft.com/office/drawing/2014/main" xmlns="" id="{D65B4162-B770-4F85-BEC4-FBD94CA44D8E}"/>
              </a:ext>
            </a:extLst>
          </p:cNvPr>
          <p:cNvSpPr>
            <a:spLocks noGrp="1"/>
          </p:cNvSpPr>
          <p:nvPr>
            <p:ph type="body" sz="quarter" idx="3"/>
          </p:nvPr>
        </p:nvSpPr>
        <p:spPr>
          <a:xfrm>
            <a:off x="6307293" y="2471738"/>
            <a:ext cx="4663919" cy="576262"/>
          </a:xfrm>
        </p:spPr>
        <p:txBody>
          <a:bodyPr/>
          <a:lstStyle/>
          <a:p>
            <a:r>
              <a:rPr lang="en-IN" sz="1799" dirty="0">
                <a:solidFill>
                  <a:srgbClr val="000000"/>
                </a:solidFill>
                <a:latin typeface="Times New Roman" panose="02020603050405020304" pitchFamily="18" charset="0"/>
                <a:ea typeface="Times New Roman" panose="02020603050405020304" pitchFamily="18" charset="0"/>
              </a:rPr>
              <a:t> </a:t>
            </a:r>
            <a:endParaRPr lang="en-IN" sz="1799" dirty="0">
              <a:latin typeface="Times New Roman" panose="02020603050405020304" pitchFamily="18" charset="0"/>
              <a:ea typeface="Times New Roman" panose="02020603050405020304" pitchFamily="18" charset="0"/>
            </a:endParaRPr>
          </a:p>
          <a:p>
            <a:r>
              <a:rPr lang="en-IN" b="1" dirty="0">
                <a:solidFill>
                  <a:srgbClr val="000000"/>
                </a:solidFill>
                <a:latin typeface="Times New Roman" panose="02020603050405020304" pitchFamily="18" charset="0"/>
                <a:ea typeface="Times New Roman" panose="02020603050405020304" pitchFamily="18" charset="0"/>
              </a:rPr>
              <a:t>RMSE (Root Mean Squared Error)</a:t>
            </a:r>
            <a:r>
              <a:rPr lang="en-IN" dirty="0">
                <a:solidFill>
                  <a:srgbClr val="000000"/>
                </a:solidFill>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endParaRPr lang="en-IN" dirty="0"/>
          </a:p>
        </p:txBody>
      </p:sp>
      <p:pic>
        <p:nvPicPr>
          <p:cNvPr id="12" name="Content Placeholder 11">
            <a:extLst>
              <a:ext uri="{FF2B5EF4-FFF2-40B4-BE49-F238E27FC236}">
                <a16:creationId xmlns:a16="http://schemas.microsoft.com/office/drawing/2014/main" xmlns="" id="{470B0077-35F3-4177-8CC5-1BD9F2AEA3B3}"/>
              </a:ext>
            </a:extLst>
          </p:cNvPr>
          <p:cNvPicPr>
            <a:picLocks noGrp="1" noChangeAspect="1"/>
          </p:cNvPicPr>
          <p:nvPr>
            <p:ph sz="quarter" idx="4"/>
          </p:nvPr>
        </p:nvPicPr>
        <p:blipFill>
          <a:blip r:embed="rId3"/>
          <a:stretch>
            <a:fillRect/>
          </a:stretch>
        </p:blipFill>
        <p:spPr>
          <a:xfrm>
            <a:off x="6437083" y="2590667"/>
            <a:ext cx="4812849" cy="3657733"/>
          </a:xfrm>
        </p:spPr>
      </p:pic>
    </p:spTree>
    <p:extLst>
      <p:ext uri="{BB962C8B-B14F-4D97-AF65-F5344CB8AC3E}">
        <p14:creationId xmlns:p14="http://schemas.microsoft.com/office/powerpoint/2010/main" val="4103705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xmlns="" id="{1A86730B-F399-4925-815A-95FF2FC64D41}"/>
              </a:ext>
            </a:extLst>
          </p:cNvPr>
          <p:cNvSpPr>
            <a:spLocks noGrp="1" noChangeArrowheads="1"/>
          </p:cNvSpPr>
          <p:nvPr>
            <p:ph type="title"/>
          </p:nvPr>
        </p:nvSpPr>
        <p:spPr bwMode="auto">
          <a:xfrm>
            <a:off x="912812" y="-10632"/>
            <a:ext cx="10896600" cy="267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spAutoFit/>
          </a:bodyPr>
          <a:lstStyle/>
          <a:p>
            <a:pPr defTabSz="914126" eaLnBrk="0" fontAlgn="base" hangingPunct="0">
              <a:spcAft>
                <a:spcPct val="0"/>
              </a:spcAft>
            </a:pPr>
            <a:r>
              <a:rPr lang="en-US" altLang="en-US" sz="2400" b="1" cap="none" dirty="0">
                <a:latin typeface="Times New Roman" panose="02020603050405020304" pitchFamily="18" charset="0"/>
                <a:cs typeface="+mn-cs"/>
              </a:rPr>
              <a:t>Notice here,</a:t>
            </a:r>
            <a:br>
              <a:rPr lang="en-US" altLang="en-US" sz="2400" b="1" cap="none" dirty="0">
                <a:latin typeface="Times New Roman" panose="02020603050405020304" pitchFamily="18" charset="0"/>
                <a:cs typeface="+mn-cs"/>
              </a:rPr>
            </a:br>
            <a:r>
              <a:rPr lang="en-US" altLang="en-US" sz="2400" b="1" cap="none" dirty="0">
                <a:latin typeface="Times New Roman" panose="02020603050405020304" pitchFamily="18" charset="0"/>
                <a:cs typeface="+mn-cs"/>
              </a:rPr>
              <a:t>Our residuals looked to be normally distributed and that's really a good sign which means that our model was a correct choice for the data.</a:t>
            </a:r>
          </a:p>
          <a:p>
            <a:pPr defTabSz="914126" eaLnBrk="0" fontAlgn="base" hangingPunct="0">
              <a:spcAft>
                <a:spcPct val="0"/>
              </a:spcAft>
            </a:pPr>
            <a:r>
              <a:rPr lang="en-US" altLang="en-US" sz="2400" b="1" cap="none" dirty="0">
                <a:latin typeface="Times New Roman" panose="02020603050405020304" pitchFamily="18" charset="0"/>
                <a:cs typeface="+mn-cs"/>
              </a:rPr>
              <a:t>From these plots above, we can understand the distribution of Sale Price. </a:t>
            </a:r>
            <a:br>
              <a:rPr lang="en-US" altLang="en-US" sz="2400" b="1" cap="none" dirty="0">
                <a:latin typeface="Times New Roman" panose="02020603050405020304" pitchFamily="18" charset="0"/>
                <a:cs typeface="+mn-cs"/>
              </a:rPr>
            </a:br>
            <a:endParaRPr lang="en-US" altLang="en-US" sz="2400" b="1" cap="none" dirty="0">
              <a:latin typeface="Times New Roman" panose="02020603050405020304" pitchFamily="18" charset="0"/>
              <a:cs typeface="+mn-cs"/>
            </a:endParaRPr>
          </a:p>
          <a:p>
            <a:pPr defTabSz="914126" eaLnBrk="0" fontAlgn="base" hangingPunct="0">
              <a:spcAft>
                <a:spcPct val="0"/>
              </a:spcAft>
            </a:pPr>
            <a:r>
              <a:rPr lang="en-US" altLang="en-US" sz="2400" b="1" cap="none" dirty="0">
                <a:latin typeface="Times New Roman" panose="02020603050405020304" pitchFamily="18" charset="0"/>
                <a:cs typeface="+mn-cs"/>
              </a:rPr>
              <a:t>Finally, we came to know that our best model is both XGBoost and the worst model is Decision Tree.</a:t>
            </a:r>
          </a:p>
        </p:txBody>
      </p:sp>
      <p:pic>
        <p:nvPicPr>
          <p:cNvPr id="4" name="Content Placeholder 3">
            <a:extLst>
              <a:ext uri="{FF2B5EF4-FFF2-40B4-BE49-F238E27FC236}">
                <a16:creationId xmlns:a16="http://schemas.microsoft.com/office/drawing/2014/main" xmlns="" id="{45E44BE1-4540-4C9B-8485-382335C0064D}"/>
              </a:ext>
            </a:extLst>
          </p:cNvPr>
          <p:cNvPicPr>
            <a:picLocks noGrp="1"/>
          </p:cNvPicPr>
          <p:nvPr>
            <p:ph idx="1"/>
          </p:nvPr>
        </p:nvPicPr>
        <p:blipFill>
          <a:blip r:embed="rId2"/>
          <a:stretch>
            <a:fillRect/>
          </a:stretch>
        </p:blipFill>
        <p:spPr>
          <a:xfrm>
            <a:off x="1293812" y="2698615"/>
            <a:ext cx="9906000" cy="3854585"/>
          </a:xfrm>
          <a:prstGeom prst="rect">
            <a:avLst/>
          </a:prstGeom>
        </p:spPr>
      </p:pic>
    </p:spTree>
    <p:extLst>
      <p:ext uri="{BB962C8B-B14F-4D97-AF65-F5344CB8AC3E}">
        <p14:creationId xmlns:p14="http://schemas.microsoft.com/office/powerpoint/2010/main" val="325887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EA1C7F-3B08-4FD0-951B-ECFA13D222C9}"/>
              </a:ext>
            </a:extLst>
          </p:cNvPr>
          <p:cNvSpPr>
            <a:spLocks noGrp="1"/>
          </p:cNvSpPr>
          <p:nvPr>
            <p:ph type="ctrTitle"/>
          </p:nvPr>
        </p:nvSpPr>
        <p:spPr>
          <a:xfrm>
            <a:off x="684034" y="381000"/>
            <a:ext cx="7998916" cy="394855"/>
          </a:xfrm>
        </p:spPr>
        <p:txBody>
          <a:bodyPr>
            <a:noAutofit/>
          </a:bodyPr>
          <a:lstStyle/>
          <a:p>
            <a:pPr>
              <a:lnSpc>
                <a:spcPct val="107000"/>
              </a:lnSpc>
              <a:spcBef>
                <a:spcPts val="200"/>
              </a:spcBef>
              <a:spcAft>
                <a:spcPts val="600"/>
              </a:spcAft>
            </a:pPr>
            <a:r>
              <a:rPr lang="en-IN" sz="32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sz="3200" b="1" u="sng" dirty="0">
              <a:solidFill>
                <a:schemeClr val="tx1"/>
              </a:solidFill>
              <a:effectLst>
                <a:outerShdw blurRad="38100" dist="38100" dir="2700000" algn="tl">
                  <a:srgbClr val="000000">
                    <a:alpha val="43137"/>
                  </a:srgbClr>
                </a:outerShdw>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8D5EB060-D75C-4203-99A0-67EFA5545DA2}"/>
              </a:ext>
            </a:extLst>
          </p:cNvPr>
          <p:cNvSpPr>
            <a:spLocks noGrp="1"/>
          </p:cNvSpPr>
          <p:nvPr>
            <p:ph type="subTitle" idx="1"/>
          </p:nvPr>
        </p:nvSpPr>
        <p:spPr>
          <a:xfrm>
            <a:off x="684034" y="1143000"/>
            <a:ext cx="10972978" cy="2819400"/>
          </a:xfrm>
        </p:spPr>
        <p:txBody>
          <a:bodyPr>
            <a:normAutofit/>
          </a:bodyPr>
          <a:lstStyle/>
          <a:p>
            <a:r>
              <a:rPr lang="en-IN" sz="2000" b="1" dirty="0">
                <a:solidFill>
                  <a:schemeClr val="bg1"/>
                </a:solidFill>
                <a:latin typeface="Times New Roman" panose="02020603050405020304" pitchFamily="18" charset="0"/>
                <a:ea typeface="Times New Roman" panose="02020603050405020304" pitchFamily="18" charset="0"/>
              </a:rPr>
              <a:t>Some of the models we used provide the ability to see the importance of each feature in the dataset after fitting the model. We will look at the feature importance’s provided by both Random Forest and XGBoost models. We have 81 features in our data which is a big number, so we will take a look at the 15 most important features.</a:t>
            </a:r>
          </a:p>
          <a:p>
            <a:endParaRPr lang="en-IN" sz="2800" b="1" dirty="0">
              <a:solidFill>
                <a:schemeClr val="bg1"/>
              </a:solidFill>
            </a:endParaRPr>
          </a:p>
        </p:txBody>
      </p:sp>
      <p:pic>
        <p:nvPicPr>
          <p:cNvPr id="4" name="Content Placeholder 6">
            <a:extLst>
              <a:ext uri="{FF2B5EF4-FFF2-40B4-BE49-F238E27FC236}">
                <a16:creationId xmlns:a16="http://schemas.microsoft.com/office/drawing/2014/main" xmlns="" id="{ED36C087-F41E-78A0-BFDC-4C015E5E523B}"/>
              </a:ext>
            </a:extLst>
          </p:cNvPr>
          <p:cNvPicPr>
            <a:picLocks/>
          </p:cNvPicPr>
          <p:nvPr/>
        </p:nvPicPr>
        <p:blipFill>
          <a:blip r:embed="rId2"/>
          <a:stretch>
            <a:fillRect/>
          </a:stretch>
        </p:blipFill>
        <p:spPr>
          <a:xfrm>
            <a:off x="912812" y="2814276"/>
            <a:ext cx="4883925" cy="3030538"/>
          </a:xfrm>
          <a:prstGeom prst="rect">
            <a:avLst/>
          </a:prstGeom>
        </p:spPr>
      </p:pic>
      <p:pic>
        <p:nvPicPr>
          <p:cNvPr id="5" name="Content Placeholder 7">
            <a:extLst>
              <a:ext uri="{FF2B5EF4-FFF2-40B4-BE49-F238E27FC236}">
                <a16:creationId xmlns:a16="http://schemas.microsoft.com/office/drawing/2014/main" xmlns="" id="{DC10720E-353F-59B8-BF94-71542B3F90B7}"/>
              </a:ext>
            </a:extLst>
          </p:cNvPr>
          <p:cNvPicPr>
            <a:picLocks/>
          </p:cNvPicPr>
          <p:nvPr/>
        </p:nvPicPr>
        <p:blipFill>
          <a:blip r:embed="rId3"/>
          <a:stretch>
            <a:fillRect/>
          </a:stretch>
        </p:blipFill>
        <p:spPr>
          <a:xfrm>
            <a:off x="6008281" y="2838394"/>
            <a:ext cx="4927600" cy="2966427"/>
          </a:xfrm>
          <a:prstGeom prst="rect">
            <a:avLst/>
          </a:prstGeom>
        </p:spPr>
      </p:pic>
    </p:spTree>
    <p:extLst>
      <p:ext uri="{BB962C8B-B14F-4D97-AF65-F5344CB8AC3E}">
        <p14:creationId xmlns:p14="http://schemas.microsoft.com/office/powerpoint/2010/main" val="9860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E4BD74-4142-4850-B22B-1CF5C4D7D251}"/>
              </a:ext>
            </a:extLst>
          </p:cNvPr>
          <p:cNvSpPr>
            <a:spLocks noGrp="1"/>
          </p:cNvSpPr>
          <p:nvPr>
            <p:ph type="ctrTitle"/>
          </p:nvPr>
        </p:nvSpPr>
        <p:spPr>
          <a:xfrm>
            <a:off x="455612" y="186269"/>
            <a:ext cx="7998916" cy="1032932"/>
          </a:xfrm>
        </p:spPr>
        <p:txBody>
          <a:bodyPr>
            <a:noAutofit/>
          </a:bodyPr>
          <a:lstStyle/>
          <a:p>
            <a:r>
              <a:rPr lang="en-IN" sz="32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Common Important Features:</a:t>
            </a:r>
            <a:br>
              <a:rPr lang="en-IN" sz="32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endParaRPr lang="en-IN" sz="3200" b="1" u="sng" dirty="0">
              <a:solidFill>
                <a:schemeClr val="tx1"/>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xmlns="" id="{EC26FC70-D351-46C9-87A8-7A58D3FB3F42}"/>
              </a:ext>
            </a:extLst>
          </p:cNvPr>
          <p:cNvSpPr>
            <a:spLocks noGrp="1"/>
          </p:cNvSpPr>
          <p:nvPr>
            <p:ph type="subTitle" idx="1"/>
          </p:nvPr>
        </p:nvSpPr>
        <p:spPr>
          <a:xfrm>
            <a:off x="684034" y="838200"/>
            <a:ext cx="10515778" cy="1947333"/>
          </a:xfrm>
        </p:spPr>
        <p:txBody>
          <a:bodyPr>
            <a:normAutofit/>
          </a:bodyPr>
          <a:lstStyle/>
          <a:p>
            <a:r>
              <a:rPr lang="en-IN" sz="2000" b="1" dirty="0">
                <a:latin typeface="Times New Roman" panose="02020603050405020304" pitchFamily="18" charset="0"/>
                <a:ea typeface="Times New Roman" panose="02020603050405020304" pitchFamily="18" charset="0"/>
              </a:rPr>
              <a:t>Now, let us see which features are among the most important features for both XGBoost and Random Forest models, and let's find out the difference in their importance regarding the two models:</a:t>
            </a:r>
          </a:p>
          <a:p>
            <a:endParaRPr lang="en-IN" sz="2800" b="1" dirty="0"/>
          </a:p>
        </p:txBody>
      </p:sp>
      <p:pic>
        <p:nvPicPr>
          <p:cNvPr id="4" name="Content Placeholder 3">
            <a:extLst>
              <a:ext uri="{FF2B5EF4-FFF2-40B4-BE49-F238E27FC236}">
                <a16:creationId xmlns:a16="http://schemas.microsoft.com/office/drawing/2014/main" xmlns="" id="{3DC62703-C7B2-8EC9-3809-8DF18F77169B}"/>
              </a:ext>
            </a:extLst>
          </p:cNvPr>
          <p:cNvPicPr>
            <a:picLocks/>
          </p:cNvPicPr>
          <p:nvPr/>
        </p:nvPicPr>
        <p:blipFill>
          <a:blip r:embed="rId2"/>
          <a:stretch>
            <a:fillRect/>
          </a:stretch>
        </p:blipFill>
        <p:spPr>
          <a:xfrm>
            <a:off x="1903412" y="1791084"/>
            <a:ext cx="8799988" cy="4968155"/>
          </a:xfrm>
          <a:prstGeom prst="rect">
            <a:avLst/>
          </a:prstGeom>
        </p:spPr>
      </p:pic>
    </p:spTree>
    <p:extLst>
      <p:ext uri="{BB962C8B-B14F-4D97-AF65-F5344CB8AC3E}">
        <p14:creationId xmlns:p14="http://schemas.microsoft.com/office/powerpoint/2010/main" val="186983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C1C20937-8D4C-4000-BCD6-AC984F093F26}"/>
              </a:ext>
            </a:extLst>
          </p:cNvPr>
          <p:cNvSpPr>
            <a:spLocks noGrp="1"/>
          </p:cNvSpPr>
          <p:nvPr>
            <p:ph type="sldNum" sz="quarter" idx="10"/>
          </p:nvPr>
        </p:nvSpPr>
        <p:spPr/>
        <p:txBody>
          <a:bodyPr/>
          <a:lstStyle/>
          <a:p>
            <a:fld id="{D495E168-DA5E-4888-8D8A-92B118324C14}" type="slidenum">
              <a:rPr lang="ru-RU" smtClean="0"/>
              <a:pPr/>
              <a:t>3</a:t>
            </a:fld>
            <a:endParaRPr lang="ru-RU" dirty="0"/>
          </a:p>
        </p:txBody>
      </p:sp>
      <p:sp>
        <p:nvSpPr>
          <p:cNvPr id="4" name="Text Placeholder 3">
            <a:extLst>
              <a:ext uri="{FF2B5EF4-FFF2-40B4-BE49-F238E27FC236}">
                <a16:creationId xmlns:a16="http://schemas.microsoft.com/office/drawing/2014/main" xmlns="" id="{A88F02AC-2ACE-4B6E-9181-99EBB08906BB}"/>
              </a:ext>
            </a:extLst>
          </p:cNvPr>
          <p:cNvSpPr>
            <a:spLocks noGrp="1"/>
          </p:cNvSpPr>
          <p:nvPr>
            <p:ph type="body" sz="quarter" idx="15"/>
          </p:nvPr>
        </p:nvSpPr>
        <p:spPr>
          <a:xfrm>
            <a:off x="531812" y="3569731"/>
            <a:ext cx="11492781" cy="1230869"/>
          </a:xfrm>
          <a:ln>
            <a:noFill/>
          </a:ln>
        </p:spPr>
        <p:txBody>
          <a:bodyPr>
            <a:noAutofit/>
          </a:bodyPr>
          <a:lstStyle/>
          <a:p>
            <a:pPr marL="76200" marR="401320" algn="just">
              <a:lnSpc>
                <a:spcPct val="107000"/>
              </a:lnSpc>
              <a:spcBef>
                <a:spcPts val="945"/>
              </a:spcBef>
              <a:spcAft>
                <a:spcPts val="0"/>
              </a:spcAft>
            </a:pPr>
            <a:r>
              <a:rPr lang="en-US" sz="1800" dirty="0">
                <a:effectLst/>
                <a:latin typeface="Arial MT"/>
                <a:ea typeface="Arial MT"/>
                <a:cs typeface="Arial MT"/>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pPr marL="76200" marR="401320" algn="just">
              <a:lnSpc>
                <a:spcPct val="107000"/>
              </a:lnSpc>
              <a:spcBef>
                <a:spcPts val="945"/>
              </a:spcBef>
              <a:spcAft>
                <a:spcPts val="0"/>
              </a:spcAft>
            </a:pPr>
            <a:r>
              <a:rPr lang="en-US" sz="1800" dirty="0">
                <a:effectLst/>
                <a:latin typeface="Arial MT"/>
                <a:ea typeface="Arial MT"/>
                <a:cs typeface="Arial MT"/>
              </a:rPr>
              <a:t>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a:t>
            </a:r>
          </a:p>
          <a:p>
            <a:pPr marL="0" marR="401320" indent="0" algn="just">
              <a:lnSpc>
                <a:spcPct val="107000"/>
              </a:lnSpc>
              <a:spcBef>
                <a:spcPts val="945"/>
              </a:spcBef>
              <a:spcAft>
                <a:spcPts val="0"/>
              </a:spcAft>
              <a:buNone/>
            </a:pPr>
            <a:endParaRPr lang="en-US" sz="1800" dirty="0">
              <a:effectLst/>
              <a:latin typeface="Arial MT"/>
              <a:ea typeface="Arial MT"/>
              <a:cs typeface="Arial MT"/>
            </a:endParaRPr>
          </a:p>
        </p:txBody>
      </p:sp>
      <p:sp>
        <p:nvSpPr>
          <p:cNvPr id="5" name="Title 4">
            <a:extLst>
              <a:ext uri="{FF2B5EF4-FFF2-40B4-BE49-F238E27FC236}">
                <a16:creationId xmlns:a16="http://schemas.microsoft.com/office/drawing/2014/main" xmlns="" id="{0C01CE71-FC76-4B08-B6CF-991940C3CF1D}"/>
              </a:ext>
            </a:extLst>
          </p:cNvPr>
          <p:cNvSpPr>
            <a:spLocks noGrp="1"/>
          </p:cNvSpPr>
          <p:nvPr>
            <p:ph type="title"/>
          </p:nvPr>
        </p:nvSpPr>
        <p:spPr>
          <a:xfrm>
            <a:off x="74612" y="-76200"/>
            <a:ext cx="5054766" cy="782638"/>
          </a:xfrm>
        </p:spPr>
        <p:txBody>
          <a:bodyPr>
            <a:normAutofit/>
          </a:bodyPr>
          <a:lstStyle/>
          <a:p>
            <a:r>
              <a:rPr lang="en-US" sz="3199" u="sng" dirty="0">
                <a:solidFill>
                  <a:schemeClr val="tx1"/>
                </a:solidFill>
                <a:effectLst>
                  <a:outerShdw blurRad="38100" dist="38100" dir="2700000" algn="tl">
                    <a:srgbClr val="000000">
                      <a:alpha val="43137"/>
                    </a:srgbClr>
                  </a:outerShdw>
                </a:effectLst>
              </a:rPr>
              <a:t>INTRODUCTION</a:t>
            </a:r>
            <a:endParaRPr lang="ru-RU" sz="3199" u="sng" dirty="0">
              <a:solidFill>
                <a:schemeClr val="tx1"/>
              </a:solidFill>
              <a:effectLst>
                <a:outerShdw blurRad="38100" dist="38100" dir="2700000" algn="tl">
                  <a:srgbClr val="000000">
                    <a:alpha val="43137"/>
                  </a:srgbClr>
                </a:outerShdw>
              </a:effectLst>
            </a:endParaRPr>
          </a:p>
        </p:txBody>
      </p:sp>
      <p:sp>
        <p:nvSpPr>
          <p:cNvPr id="6" name="Text Placeholder 5">
            <a:extLst>
              <a:ext uri="{FF2B5EF4-FFF2-40B4-BE49-F238E27FC236}">
                <a16:creationId xmlns:a16="http://schemas.microsoft.com/office/drawing/2014/main" xmlns="" id="{32AE43E3-E3DE-481E-9B87-7B1F8783A606}"/>
              </a:ext>
            </a:extLst>
          </p:cNvPr>
          <p:cNvSpPr>
            <a:spLocks noGrp="1"/>
          </p:cNvSpPr>
          <p:nvPr>
            <p:ph type="body" sz="quarter" idx="13"/>
          </p:nvPr>
        </p:nvSpPr>
        <p:spPr>
          <a:xfrm>
            <a:off x="150812" y="1155953"/>
            <a:ext cx="4420704" cy="749047"/>
          </a:xfrm>
        </p:spPr>
        <p:txBody>
          <a:bodyPr/>
          <a:lstStyle/>
          <a:p>
            <a:r>
              <a:rPr lang="en-US" b="1" dirty="0"/>
              <a:t>PROBLEM STATEMENT:</a:t>
            </a:r>
            <a:endParaRPr lang="ru-RU" b="1" dirty="0"/>
          </a:p>
        </p:txBody>
      </p:sp>
    </p:spTree>
    <p:extLst>
      <p:ext uri="{BB962C8B-B14F-4D97-AF65-F5344CB8AC3E}">
        <p14:creationId xmlns:p14="http://schemas.microsoft.com/office/powerpoint/2010/main" val="2655792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C2AD83-76B0-4BA0-B9C3-0B5868B2202A}"/>
              </a:ext>
            </a:extLst>
          </p:cNvPr>
          <p:cNvSpPr>
            <a:spLocks noGrp="1"/>
          </p:cNvSpPr>
          <p:nvPr>
            <p:ph type="title"/>
          </p:nvPr>
        </p:nvSpPr>
        <p:spPr>
          <a:xfrm>
            <a:off x="684034" y="-457200"/>
            <a:ext cx="8532178" cy="1507067"/>
          </a:xfrm>
        </p:spPr>
        <p:txBody>
          <a:bodyPr>
            <a:normAutofit fontScale="90000"/>
          </a:bodyPr>
          <a:lstStyle/>
          <a:p>
            <a:r>
              <a:rPr lang="en-IN"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
            </a:r>
            <a:br>
              <a:rPr lang="en-IN"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r>
              <a:rPr lang="en-IN"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Conclusion</a:t>
            </a:r>
            <a:br>
              <a:rPr lang="en-IN" b="1" u="sng"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br>
            <a:endParaRPr lang="en-IN"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xmlns="" id="{1C78DC67-7B17-4F5D-8AE8-552783684FBB}"/>
              </a:ext>
            </a:extLst>
          </p:cNvPr>
          <p:cNvSpPr>
            <a:spLocks noGrp="1"/>
          </p:cNvSpPr>
          <p:nvPr>
            <p:ph idx="1"/>
          </p:nvPr>
        </p:nvSpPr>
        <p:spPr>
          <a:xfrm>
            <a:off x="455612" y="1143000"/>
            <a:ext cx="11125378" cy="3843868"/>
          </a:xfrm>
        </p:spPr>
        <p:txBody>
          <a:bodyPr>
            <a:normAutofit lnSpcReduction="10000"/>
          </a:bodyPr>
          <a:lstStyle/>
          <a:p>
            <a:pPr>
              <a:spcAft>
                <a:spcPts val="1200"/>
              </a:spcAft>
            </a:pPr>
            <a:r>
              <a:rPr lang="en-IN" sz="2000" b="1" dirty="0">
                <a:solidFill>
                  <a:schemeClr val="bg1"/>
                </a:solidFill>
                <a:latin typeface="Times New Roman" panose="02020603050405020304" pitchFamily="18" charset="0"/>
                <a:ea typeface="Times New Roman" panose="02020603050405020304" pitchFamily="18" charset="0"/>
              </a:rPr>
              <a:t>In this paper, we built several regression models to predict the price of some house given some of the house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 and communicating them with visualizations.</a:t>
            </a:r>
          </a:p>
          <a:p>
            <a:pPr>
              <a:spcAft>
                <a:spcPts val="1200"/>
              </a:spcAft>
            </a:pPr>
            <a:r>
              <a:rPr lang="en-IN" sz="2000" b="1" dirty="0">
                <a:solidFill>
                  <a:schemeClr val="bg1"/>
                </a:solidFill>
                <a:latin typeface="Times New Roman" panose="02020603050405020304" pitchFamily="18" charset="0"/>
                <a:ea typeface="Times New Roman" panose="02020603050405020304" pitchFamily="18" charset="0"/>
              </a:rPr>
              <a:t>As a recommendation, we advise to use this model (or a version of it trained with more recent data) by people who want to buy a house in the area covered by the dataset to have an idea about the actual price. The model can be used also with datasets that covered areas provided that they contain the same features. We also suggest that people take into consideration the features that were deemed as most important as seen in the previous section; this might help them estimate the house price better.</a:t>
            </a:r>
          </a:p>
          <a:p>
            <a:pPr>
              <a:spcAft>
                <a:spcPts val="1200"/>
              </a:spcAft>
            </a:pPr>
            <a:endParaRPr lang="en-IN" sz="2000" b="1" dirty="0">
              <a:solidFill>
                <a:schemeClr val="bg1"/>
              </a:solidFill>
              <a:latin typeface="Times New Roman" panose="02020603050405020304" pitchFamily="18" charset="0"/>
              <a:ea typeface="Times New Roman" panose="02020603050405020304" pitchFamily="18" charset="0"/>
            </a:endParaRPr>
          </a:p>
          <a:p>
            <a:pPr marL="0" indent="0">
              <a:buNone/>
            </a:pPr>
            <a:endParaRPr lang="en-IN" sz="2400" b="1" dirty="0">
              <a:solidFill>
                <a:schemeClr val="bg1"/>
              </a:solidFill>
            </a:endParaRPr>
          </a:p>
        </p:txBody>
      </p:sp>
      <p:pic>
        <p:nvPicPr>
          <p:cNvPr id="6" name="Picture 5">
            <a:extLst>
              <a:ext uri="{FF2B5EF4-FFF2-40B4-BE49-F238E27FC236}">
                <a16:creationId xmlns:a16="http://schemas.microsoft.com/office/drawing/2014/main" xmlns="" id="{735BB05F-1452-49DB-8A18-C6EDBDC6E4EC}"/>
              </a:ext>
            </a:extLst>
          </p:cNvPr>
          <p:cNvPicPr>
            <a:picLocks noChangeAspect="1"/>
          </p:cNvPicPr>
          <p:nvPr/>
        </p:nvPicPr>
        <p:blipFill>
          <a:blip r:embed="rId2"/>
          <a:stretch>
            <a:fillRect/>
          </a:stretch>
        </p:blipFill>
        <p:spPr>
          <a:xfrm>
            <a:off x="227012" y="4876801"/>
            <a:ext cx="11353800" cy="1447800"/>
          </a:xfrm>
          <a:prstGeom prst="rect">
            <a:avLst/>
          </a:prstGeom>
        </p:spPr>
      </p:pic>
    </p:spTree>
    <p:extLst>
      <p:ext uri="{BB962C8B-B14F-4D97-AF65-F5344CB8AC3E}">
        <p14:creationId xmlns:p14="http://schemas.microsoft.com/office/powerpoint/2010/main" val="299648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xmlns="" id="{E4116FB0-BC43-46E2-B0C1-D66193042D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1579562" y="1181100"/>
            <a:ext cx="9029700" cy="4495800"/>
          </a:xfrm>
          <a:prstGeom prst="rect">
            <a:avLst/>
          </a:prstGeom>
        </p:spPr>
      </p:pic>
      <p:sp>
        <p:nvSpPr>
          <p:cNvPr id="2" name="Slide Number Placeholder 1">
            <a:extLst>
              <a:ext uri="{FF2B5EF4-FFF2-40B4-BE49-F238E27FC236}">
                <a16:creationId xmlns:a16="http://schemas.microsoft.com/office/drawing/2014/main" xmlns="" id="{2C5C58F9-45A7-4714-A47D-FD3C0D354AC9}"/>
              </a:ext>
            </a:extLst>
          </p:cNvPr>
          <p:cNvSpPr>
            <a:spLocks noGrp="1"/>
          </p:cNvSpPr>
          <p:nvPr>
            <p:ph type="sldNum" sz="quarter" idx="12"/>
          </p:nvPr>
        </p:nvSpPr>
        <p:spPr/>
        <p:txBody>
          <a:bodyPr/>
          <a:lstStyle/>
          <a:p>
            <a:fld id="{DF28FB93-0A08-4E7D-8E63-9EFA29F1E093}" type="slidenum">
              <a:rPr lang="en-US" smtClean="0"/>
              <a:pPr/>
              <a:t>31</a:t>
            </a:fld>
            <a:endParaRPr lang="en-US" dirty="0"/>
          </a:p>
        </p:txBody>
      </p:sp>
    </p:spTree>
    <p:extLst>
      <p:ext uri="{BB962C8B-B14F-4D97-AF65-F5344CB8AC3E}">
        <p14:creationId xmlns:p14="http://schemas.microsoft.com/office/powerpoint/2010/main" val="235894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38DCF8F-466A-4FC0-91DF-33EF070ED3F1}"/>
              </a:ext>
            </a:extLst>
          </p:cNvPr>
          <p:cNvSpPr>
            <a:spLocks noGrp="1"/>
          </p:cNvSpPr>
          <p:nvPr>
            <p:ph type="sldNum" sz="quarter" idx="10"/>
          </p:nvPr>
        </p:nvSpPr>
        <p:spPr/>
        <p:txBody>
          <a:bodyPr/>
          <a:lstStyle/>
          <a:p>
            <a:fld id="{D495E168-DA5E-4888-8D8A-92B118324C14}" type="slidenum">
              <a:rPr lang="ru-RU" smtClean="0"/>
              <a:pPr/>
              <a:t>4</a:t>
            </a:fld>
            <a:endParaRPr lang="ru-RU" dirty="0"/>
          </a:p>
        </p:txBody>
      </p:sp>
      <p:sp>
        <p:nvSpPr>
          <p:cNvPr id="4" name="Text Placeholder 3">
            <a:extLst>
              <a:ext uri="{FF2B5EF4-FFF2-40B4-BE49-F238E27FC236}">
                <a16:creationId xmlns:a16="http://schemas.microsoft.com/office/drawing/2014/main" xmlns="" id="{7E209D92-7413-44EE-BC90-ECE50DA3158D}"/>
              </a:ext>
            </a:extLst>
          </p:cNvPr>
          <p:cNvSpPr>
            <a:spLocks noGrp="1"/>
          </p:cNvSpPr>
          <p:nvPr>
            <p:ph type="body" sz="quarter" idx="13"/>
          </p:nvPr>
        </p:nvSpPr>
        <p:spPr>
          <a:xfrm>
            <a:off x="227012" y="228600"/>
            <a:ext cx="11809412" cy="4495799"/>
          </a:xfrm>
          <a:ln>
            <a:noFill/>
          </a:ln>
        </p:spPr>
        <p:txBody>
          <a:bodyPr>
            <a:normAutofit/>
          </a:bodyPr>
          <a:lstStyle/>
          <a:p>
            <a:pPr marL="0" marR="401320" indent="0" algn="just">
              <a:lnSpc>
                <a:spcPct val="107000"/>
              </a:lnSpc>
              <a:spcBef>
                <a:spcPts val="945"/>
              </a:spcBef>
              <a:spcAft>
                <a:spcPts val="0"/>
              </a:spcAft>
              <a:buNone/>
            </a:pPr>
            <a:r>
              <a:rPr lang="en-US" sz="1800" b="1" dirty="0">
                <a:solidFill>
                  <a:schemeClr val="bg2">
                    <a:lumMod val="75000"/>
                  </a:schemeClr>
                </a:solidFill>
                <a:effectLst/>
                <a:latin typeface="Arial MT"/>
                <a:ea typeface="Arial MT"/>
                <a:cs typeface="Arial MT"/>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p>
          <a:p>
            <a:pPr marL="76200" marR="401320" algn="just">
              <a:lnSpc>
                <a:spcPct val="107000"/>
              </a:lnSpc>
              <a:spcBef>
                <a:spcPts val="945"/>
              </a:spcBef>
              <a:spcAft>
                <a:spcPts val="0"/>
              </a:spcAft>
            </a:pPr>
            <a:r>
              <a:rPr lang="en-US" sz="1800" b="1" dirty="0">
                <a:solidFill>
                  <a:schemeClr val="bg2">
                    <a:lumMod val="75000"/>
                  </a:schemeClr>
                </a:solidFill>
                <a:effectLst/>
                <a:latin typeface="Arial MT"/>
                <a:ea typeface="Arial MT"/>
                <a:cs typeface="Arial MT"/>
              </a:rPr>
              <a:t>1. Which variables are important to predict the price of variable?</a:t>
            </a:r>
          </a:p>
          <a:p>
            <a:pPr marL="76200" marR="401320" algn="just">
              <a:lnSpc>
                <a:spcPct val="107000"/>
              </a:lnSpc>
              <a:spcBef>
                <a:spcPts val="945"/>
              </a:spcBef>
              <a:spcAft>
                <a:spcPts val="0"/>
              </a:spcAft>
            </a:pPr>
            <a:r>
              <a:rPr lang="en-US" sz="1800" b="1" dirty="0">
                <a:solidFill>
                  <a:schemeClr val="bg2">
                    <a:lumMod val="75000"/>
                  </a:schemeClr>
                </a:solidFill>
                <a:effectLst/>
                <a:latin typeface="Arial MT"/>
                <a:ea typeface="Arial MT"/>
                <a:cs typeface="Arial MT"/>
              </a:rPr>
              <a:t>2. How do these variables describe the price of the house?</a:t>
            </a:r>
          </a:p>
          <a:p>
            <a:pPr marL="0" marR="401320" indent="0" algn="just">
              <a:lnSpc>
                <a:spcPct val="107000"/>
              </a:lnSpc>
              <a:spcBef>
                <a:spcPts val="945"/>
              </a:spcBef>
              <a:spcAft>
                <a:spcPts val="0"/>
              </a:spcAft>
              <a:buNone/>
            </a:pPr>
            <a:r>
              <a:rPr lang="en-US" sz="1800" b="1" dirty="0">
                <a:solidFill>
                  <a:schemeClr val="tx1"/>
                </a:solidFill>
                <a:effectLst/>
                <a:latin typeface="Arial MT"/>
                <a:ea typeface="Arial MT"/>
                <a:cs typeface="Arial MT"/>
              </a:rPr>
              <a:t>Business Goal:-</a:t>
            </a:r>
          </a:p>
          <a:p>
            <a:pPr marL="0" marR="401320" indent="0" algn="just">
              <a:lnSpc>
                <a:spcPct val="107000"/>
              </a:lnSpc>
              <a:spcBef>
                <a:spcPts val="945"/>
              </a:spcBef>
              <a:spcAft>
                <a:spcPts val="0"/>
              </a:spcAft>
              <a:buNone/>
            </a:pPr>
            <a:r>
              <a:rPr lang="en-US" sz="1800" b="1" dirty="0">
                <a:solidFill>
                  <a:schemeClr val="bg2">
                    <a:lumMod val="75000"/>
                  </a:schemeClr>
                </a:solidFill>
                <a:effectLst/>
                <a:latin typeface="Arial MT"/>
                <a:ea typeface="Arial MT"/>
                <a:cs typeface="Arial MT"/>
              </a:rPr>
              <a:t>You are 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r>
              <a:rPr lang="en-US" sz="1400" b="1" dirty="0">
                <a:effectLst/>
                <a:latin typeface="Arial MT"/>
                <a:ea typeface="Arial MT"/>
                <a:cs typeface="Arial MT"/>
              </a:rPr>
              <a:t>.</a:t>
            </a:r>
            <a:endParaRPr lang="en-IN" sz="1400" b="1" dirty="0">
              <a:effectLst/>
              <a:latin typeface="Arial MT"/>
              <a:ea typeface="Arial MT"/>
              <a:cs typeface="Arial MT"/>
            </a:endParaRPr>
          </a:p>
        </p:txBody>
      </p:sp>
    </p:spTree>
    <p:extLst>
      <p:ext uri="{BB962C8B-B14F-4D97-AF65-F5344CB8AC3E}">
        <p14:creationId xmlns:p14="http://schemas.microsoft.com/office/powerpoint/2010/main" val="298714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342588-61B1-46C0-A75F-A7517CCFA9CA}"/>
              </a:ext>
            </a:extLst>
          </p:cNvPr>
          <p:cNvSpPr>
            <a:spLocks noGrp="1"/>
          </p:cNvSpPr>
          <p:nvPr>
            <p:ph type="title"/>
          </p:nvPr>
        </p:nvSpPr>
        <p:spPr>
          <a:xfrm>
            <a:off x="1919253" y="1828801"/>
            <a:ext cx="8823359" cy="1828800"/>
          </a:xfrm>
        </p:spPr>
        <p:txBody>
          <a:bodyPr/>
          <a:lstStyle/>
          <a:p>
            <a:r>
              <a:rPr lang="en-US"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EDA(Exploratory Data Analysis)</a:t>
            </a:r>
            <a:endParaRPr lang="en-IN"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6382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2B3B18-EAEE-4E74-95E1-11DB778EF026}"/>
              </a:ext>
            </a:extLst>
          </p:cNvPr>
          <p:cNvSpPr>
            <a:spLocks noGrp="1"/>
          </p:cNvSpPr>
          <p:nvPr>
            <p:ph type="title"/>
          </p:nvPr>
        </p:nvSpPr>
        <p:spPr>
          <a:xfrm>
            <a:off x="76834" y="-304800"/>
            <a:ext cx="8532178" cy="1507067"/>
          </a:xfrm>
        </p:spPr>
        <p:txBody>
          <a:bodyPr>
            <a:normAutofit/>
          </a:bodyPr>
          <a:lstStyle/>
          <a:p>
            <a:r>
              <a:rPr lang="en-IN" sz="3200" b="1" u="sng" dirty="0">
                <a:solidFill>
                  <a:schemeClr val="tx1"/>
                </a:solidFill>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sz="3200" u="sng" dirty="0">
              <a:solidFill>
                <a:schemeClr val="tx1"/>
              </a:solidFill>
              <a:effectLst>
                <a:outerShdw blurRad="38100" dist="38100" dir="2700000" algn="tl">
                  <a:srgbClr val="000000">
                    <a:alpha val="43137"/>
                  </a:srgbClr>
                </a:outerShdw>
              </a:effectLst>
            </a:endParaRPr>
          </a:p>
        </p:txBody>
      </p:sp>
      <p:sp>
        <p:nvSpPr>
          <p:cNvPr id="5" name="Rectangle 2">
            <a:extLst>
              <a:ext uri="{FF2B5EF4-FFF2-40B4-BE49-F238E27FC236}">
                <a16:creationId xmlns:a16="http://schemas.microsoft.com/office/drawing/2014/main" xmlns="" id="{A70C02FB-19BD-4B16-AFCF-82C6EC94F1D8}"/>
              </a:ext>
            </a:extLst>
          </p:cNvPr>
          <p:cNvSpPr>
            <a:spLocks noGrp="1" noChangeArrowheads="1"/>
          </p:cNvSpPr>
          <p:nvPr>
            <p:ph idx="1"/>
          </p:nvPr>
        </p:nvSpPr>
        <p:spPr bwMode="auto">
          <a:xfrm>
            <a:off x="455612" y="811019"/>
            <a:ext cx="10436681" cy="1322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6" tIns="45708" rIns="91416" bIns="45708" numCol="1" rtlCol="0" anchor="ctr" anchorCtr="0" compatLnSpc="1">
            <a:prstTxWarp prst="textNoShape">
              <a:avLst/>
            </a:prstTxWarp>
            <a:spAutoFit/>
          </a:bodyPr>
          <a:lstStyle/>
          <a:p>
            <a:pPr marL="0" indent="0" defTabSz="914126" eaLnBrk="0" fontAlgn="base" hangingPunct="0">
              <a:spcBef>
                <a:spcPct val="0"/>
              </a:spcBef>
              <a:spcAft>
                <a:spcPct val="0"/>
              </a:spcAft>
              <a:buClrTx/>
              <a:buSzTx/>
              <a:buNone/>
            </a:pP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1460 records (rows) and 81 features (columns).</a:t>
            </a:r>
          </a:p>
          <a:p>
            <a:pPr marL="0" indent="0" defTabSz="914126" eaLnBrk="0" fontAlgn="base" hangingPunct="0">
              <a:spcBef>
                <a:spcPct val="0"/>
              </a:spcBef>
              <a:spcAft>
                <a:spcPct val="0"/>
              </a:spcAft>
              <a:buClrTx/>
              <a:buSzTx/>
              <a:buNone/>
            </a:pPr>
            <a:r>
              <a:rPr kumimoji="0" lang="en-US" altLang="en-US"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number of features is large (81), we will attach the original data description file to this study for more information about the dataset. Now, we will mention the feature name with a short description of its meaning.</a:t>
            </a: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xmlns="" id="{718ADB71-218B-8A99-72DF-E9F2D942045D}"/>
              </a:ext>
            </a:extLst>
          </p:cNvPr>
          <p:cNvSpPr txBox="1">
            <a:spLocks/>
          </p:cNvSpPr>
          <p:nvPr/>
        </p:nvSpPr>
        <p:spPr>
          <a:xfrm>
            <a:off x="190006" y="2268188"/>
            <a:ext cx="11086186" cy="3665166"/>
          </a:xfrm>
          <a:prstGeom prst="rect">
            <a:avLst/>
          </a:prstGeom>
        </p:spPr>
        <p:txBody>
          <a:bodyPr vert="horz" lIns="91440" tIns="45720" rIns="91440" bIns="45720" rtlCol="0" anchor="ctr">
            <a:normAutofit lnSpcReduction="10000"/>
          </a:bodyPr>
          <a:lstStyle>
            <a:lvl1pPr marL="285664" indent="-285664" algn="l" defTabSz="457063" rtl="0" eaLnBrk="1" latinLnBrk="0" hangingPunct="1">
              <a:spcBef>
                <a:spcPct val="20000"/>
              </a:spcBef>
              <a:spcAft>
                <a:spcPts val="600"/>
              </a:spcAft>
              <a:buClr>
                <a:schemeClr val="tx1"/>
              </a:buClr>
              <a:buSzPct val="80000"/>
              <a:buFont typeface="Wingdings 3" panose="05040102010807070707" pitchFamily="18" charset="2"/>
              <a:buChar char=""/>
              <a:defRPr sz="1999" kern="1200" cap="none">
                <a:solidFill>
                  <a:schemeClr val="bg2">
                    <a:lumMod val="7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tx1"/>
              </a:buClr>
              <a:buSzPct val="80000"/>
              <a:buFont typeface="Wingdings 3" panose="05040102010807070707" pitchFamily="18" charset="2"/>
              <a:buChar char=""/>
              <a:defRPr sz="1799" kern="1200" cap="none">
                <a:solidFill>
                  <a:schemeClr val="bg2">
                    <a:lumMod val="7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r>
              <a:rPr lang="en-IN" dirty="0">
                <a:solidFill>
                  <a:schemeClr val="bg1"/>
                </a:solidFill>
                <a:latin typeface="Times New Roman" panose="02020603050405020304" pitchFamily="18" charset="0"/>
                <a:cs typeface="Times New Roman" panose="02020603050405020304" pitchFamily="18" charset="0"/>
              </a:rPr>
              <a:t>The dataset contains the data of the house. On the basis of the data we have to predict the sale price of the house, the </a:t>
            </a:r>
            <a:r>
              <a:rPr lang="en-IN" dirty="0" err="1">
                <a:solidFill>
                  <a:schemeClr val="bg1"/>
                </a:solidFill>
                <a:latin typeface="Times New Roman" panose="02020603050405020304" pitchFamily="18" charset="0"/>
                <a:cs typeface="Times New Roman" panose="02020603050405020304" pitchFamily="18" charset="0"/>
              </a:rPr>
              <a:t>datset</a:t>
            </a:r>
            <a:r>
              <a:rPr lang="en-IN" dirty="0">
                <a:solidFill>
                  <a:schemeClr val="bg1"/>
                </a:solidFill>
                <a:latin typeface="Times New Roman" panose="02020603050405020304" pitchFamily="18" charset="0"/>
                <a:cs typeface="Times New Roman" panose="02020603050405020304" pitchFamily="18" charset="0"/>
              </a:rPr>
              <a:t> contains the data like, 'Id', '</a:t>
            </a:r>
            <a:r>
              <a:rPr lang="en-IN" dirty="0" err="1">
                <a:solidFill>
                  <a:schemeClr val="bg1"/>
                </a:solidFill>
                <a:latin typeface="Times New Roman" panose="02020603050405020304" pitchFamily="18" charset="0"/>
                <a:cs typeface="Times New Roman" panose="02020603050405020304" pitchFamily="18" charset="0"/>
              </a:rPr>
              <a:t>MSSubClass</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MSZoning</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LotFrontage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LotArea</a:t>
            </a:r>
            <a:r>
              <a:rPr lang="en-IN" dirty="0">
                <a:solidFill>
                  <a:schemeClr val="bg1"/>
                </a:solidFill>
                <a:latin typeface="Times New Roman" panose="02020603050405020304" pitchFamily="18" charset="0"/>
                <a:cs typeface="Times New Roman" panose="02020603050405020304" pitchFamily="18" charset="0"/>
              </a:rPr>
              <a:t>', 'Street', 'Alley', '</a:t>
            </a:r>
            <a:r>
              <a:rPr lang="en-IN" dirty="0" err="1">
                <a:solidFill>
                  <a:schemeClr val="bg1"/>
                </a:solidFill>
                <a:latin typeface="Times New Roman" panose="02020603050405020304" pitchFamily="18" charset="0"/>
                <a:cs typeface="Times New Roman" panose="02020603050405020304" pitchFamily="18" charset="0"/>
              </a:rPr>
              <a:t>LotShape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LandContour</a:t>
            </a:r>
            <a:r>
              <a:rPr lang="en-IN" dirty="0">
                <a:solidFill>
                  <a:schemeClr val="bg1"/>
                </a:solidFill>
                <a:latin typeface="Times New Roman" panose="02020603050405020304" pitchFamily="18" charset="0"/>
                <a:cs typeface="Times New Roman" panose="02020603050405020304" pitchFamily="18" charset="0"/>
              </a:rPr>
              <a:t>', 'Utilities', '</a:t>
            </a:r>
            <a:r>
              <a:rPr lang="en-IN" dirty="0" err="1">
                <a:solidFill>
                  <a:schemeClr val="bg1"/>
                </a:solidFill>
                <a:latin typeface="Times New Roman" panose="02020603050405020304" pitchFamily="18" charset="0"/>
                <a:cs typeface="Times New Roman" panose="02020603050405020304" pitchFamily="18" charset="0"/>
              </a:rPr>
              <a:t>LotConfig</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LandSlope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Neighborhood</a:t>
            </a:r>
            <a:r>
              <a:rPr lang="en-IN" dirty="0">
                <a:solidFill>
                  <a:schemeClr val="bg1"/>
                </a:solidFill>
                <a:latin typeface="Times New Roman" panose="02020603050405020304" pitchFamily="18" charset="0"/>
                <a:cs typeface="Times New Roman" panose="02020603050405020304" pitchFamily="18" charset="0"/>
              </a:rPr>
              <a:t>', 'Condition1', 'Condition2', '</a:t>
            </a:r>
            <a:r>
              <a:rPr lang="en-IN" dirty="0" err="1">
                <a:solidFill>
                  <a:schemeClr val="bg1"/>
                </a:solidFill>
                <a:latin typeface="Times New Roman" panose="02020603050405020304" pitchFamily="18" charset="0"/>
                <a:cs typeface="Times New Roman" panose="02020603050405020304" pitchFamily="18" charset="0"/>
              </a:rPr>
              <a:t>BldgType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HouseStyle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OverallQual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OverallCond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YearBuilt</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YearRemodAdd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RoofStyle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RoofMatl</a:t>
            </a:r>
            <a:r>
              <a:rPr lang="en-IN" dirty="0">
                <a:solidFill>
                  <a:schemeClr val="bg1"/>
                </a:solidFill>
                <a:latin typeface="Times New Roman" panose="02020603050405020304" pitchFamily="18" charset="0"/>
                <a:cs typeface="Times New Roman" panose="02020603050405020304" pitchFamily="18" charset="0"/>
              </a:rPr>
              <a:t>', 'Exterior1st', 'Exterior2nd', '</a:t>
            </a:r>
            <a:r>
              <a:rPr lang="en-IN" dirty="0" err="1">
                <a:solidFill>
                  <a:schemeClr val="bg1"/>
                </a:solidFill>
                <a:latin typeface="Times New Roman" panose="02020603050405020304" pitchFamily="18" charset="0"/>
                <a:cs typeface="Times New Roman" panose="02020603050405020304" pitchFamily="18" charset="0"/>
              </a:rPr>
              <a:t>MasVnrType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MasVnrArea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ExterQual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ExterCond</a:t>
            </a:r>
            <a:r>
              <a:rPr lang="en-IN" dirty="0">
                <a:solidFill>
                  <a:schemeClr val="bg1"/>
                </a:solidFill>
                <a:latin typeface="Times New Roman" panose="02020603050405020304" pitchFamily="18" charset="0"/>
                <a:cs typeface="Times New Roman" panose="02020603050405020304" pitchFamily="18" charset="0"/>
              </a:rPr>
              <a:t>', 'Foundation', '</a:t>
            </a:r>
            <a:r>
              <a:rPr lang="en-IN" dirty="0" err="1">
                <a:solidFill>
                  <a:schemeClr val="bg1"/>
                </a:solidFill>
                <a:latin typeface="Times New Roman" panose="02020603050405020304" pitchFamily="18" charset="0"/>
                <a:cs typeface="Times New Roman" panose="02020603050405020304" pitchFamily="18" charset="0"/>
              </a:rPr>
              <a:t>BsmtQual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BsmtExposure</a:t>
            </a:r>
            <a:r>
              <a:rPr lang="en-IN" dirty="0">
                <a:solidFill>
                  <a:schemeClr val="bg1"/>
                </a:solidFill>
                <a:latin typeface="Times New Roman" panose="02020603050405020304" pitchFamily="18" charset="0"/>
                <a:cs typeface="Times New Roman" panose="02020603050405020304" pitchFamily="18" charset="0"/>
              </a:rPr>
              <a:t>', 'BsmtFinType1', 'BsmtFinSF1', 'BsmtFinType2', 'BsmtFinSF2', '</a:t>
            </a:r>
            <a:r>
              <a:rPr lang="en-IN" dirty="0" err="1">
                <a:solidFill>
                  <a:schemeClr val="bg1"/>
                </a:solidFill>
                <a:latin typeface="Times New Roman" panose="02020603050405020304" pitchFamily="18" charset="0"/>
                <a:cs typeface="Times New Roman" panose="02020603050405020304" pitchFamily="18" charset="0"/>
              </a:rPr>
              <a:t>BsmtUnfSF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TotalBsmtSF</a:t>
            </a:r>
            <a:r>
              <a:rPr lang="en-IN" dirty="0">
                <a:solidFill>
                  <a:schemeClr val="bg1"/>
                </a:solidFill>
                <a:latin typeface="Times New Roman" panose="02020603050405020304" pitchFamily="18" charset="0"/>
                <a:cs typeface="Times New Roman" panose="02020603050405020304" pitchFamily="18" charset="0"/>
              </a:rPr>
              <a:t>', 'Heating', '</a:t>
            </a:r>
            <a:r>
              <a:rPr lang="en-IN" dirty="0" err="1">
                <a:solidFill>
                  <a:schemeClr val="bg1"/>
                </a:solidFill>
                <a:latin typeface="Times New Roman" panose="02020603050405020304" pitchFamily="18" charset="0"/>
                <a:cs typeface="Times New Roman" panose="02020603050405020304" pitchFamily="18" charset="0"/>
              </a:rPr>
              <a:t>HeatingQC</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CentralAir</a:t>
            </a:r>
            <a:r>
              <a:rPr lang="en-IN" dirty="0">
                <a:solidFill>
                  <a:schemeClr val="bg1"/>
                </a:solidFill>
                <a:latin typeface="Times New Roman" panose="02020603050405020304" pitchFamily="18" charset="0"/>
                <a:cs typeface="Times New Roman" panose="02020603050405020304" pitchFamily="18" charset="0"/>
              </a:rPr>
              <a:t>', 'Electrical', '1stFlrSF', '2ndFlrSF', '</a:t>
            </a:r>
            <a:r>
              <a:rPr lang="en-IN" dirty="0" err="1">
                <a:solidFill>
                  <a:schemeClr val="bg1"/>
                </a:solidFill>
                <a:latin typeface="Times New Roman" panose="02020603050405020304" pitchFamily="18" charset="0"/>
                <a:cs typeface="Times New Roman" panose="02020603050405020304" pitchFamily="18" charset="0"/>
              </a:rPr>
              <a:t>LowQualFinSF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GrLivArea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BsmtFullBath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BsmtHalfBath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FullBath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HalfBath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BedroomAbvGr</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KitchenAbvGr</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KitchenQual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TotRmsAbvGrd</a:t>
            </a:r>
            <a:r>
              <a:rPr lang="en-IN" dirty="0">
                <a:solidFill>
                  <a:schemeClr val="bg1"/>
                </a:solidFill>
                <a:latin typeface="Times New Roman" panose="02020603050405020304" pitchFamily="18" charset="0"/>
                <a:cs typeface="Times New Roman" panose="02020603050405020304" pitchFamily="18" charset="0"/>
              </a:rPr>
              <a:t>', 'Functional', 'Fireplaces', '</a:t>
            </a:r>
            <a:r>
              <a:rPr lang="en-IN" dirty="0" err="1">
                <a:solidFill>
                  <a:schemeClr val="bg1"/>
                </a:solidFill>
                <a:latin typeface="Times New Roman" panose="02020603050405020304" pitchFamily="18" charset="0"/>
                <a:cs typeface="Times New Roman" panose="02020603050405020304" pitchFamily="18" charset="0"/>
              </a:rPr>
              <a:t>FireplaceQu</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GarageYrBlt</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GarageFinish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GarageCars</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GarageArea</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GarageQual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GarageCond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PavedDrive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WoodDeckSF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OpenPorchSF</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EnclosedPorch</a:t>
            </a:r>
            <a:r>
              <a:rPr lang="en-IN" dirty="0">
                <a:solidFill>
                  <a:schemeClr val="bg1"/>
                </a:solidFill>
                <a:latin typeface="Times New Roman" panose="02020603050405020304" pitchFamily="18" charset="0"/>
                <a:cs typeface="Times New Roman" panose="02020603050405020304" pitchFamily="18" charset="0"/>
              </a:rPr>
              <a:t>', '3SsnPorch', '</a:t>
            </a:r>
            <a:r>
              <a:rPr lang="en-IN" dirty="0" err="1">
                <a:solidFill>
                  <a:schemeClr val="bg1"/>
                </a:solidFill>
                <a:latin typeface="Times New Roman" panose="02020603050405020304" pitchFamily="18" charset="0"/>
                <a:cs typeface="Times New Roman" panose="02020603050405020304" pitchFamily="18" charset="0"/>
              </a:rPr>
              <a:t>ScreenPorch</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PoolArea</a:t>
            </a:r>
            <a:r>
              <a:rPr lang="en-IN" dirty="0">
                <a:solidFill>
                  <a:schemeClr val="bg1"/>
                </a:solidFill>
                <a:latin typeface="Times New Roman" panose="02020603050405020304" pitchFamily="18" charset="0"/>
                <a:cs typeface="Times New Roman" panose="02020603050405020304" pitchFamily="18" charset="0"/>
              </a:rPr>
              <a:t>','</a:t>
            </a:r>
            <a:r>
              <a:rPr lang="en-IN" dirty="0" err="1">
                <a:solidFill>
                  <a:schemeClr val="bg1"/>
                </a:solidFill>
                <a:latin typeface="Times New Roman" panose="02020603050405020304" pitchFamily="18" charset="0"/>
                <a:cs typeface="Times New Roman" panose="02020603050405020304" pitchFamily="18" charset="0"/>
              </a:rPr>
              <a:t>PoolQC</a:t>
            </a:r>
            <a:r>
              <a:rPr lang="en-IN" dirty="0">
                <a:solidFill>
                  <a:schemeClr val="bg1"/>
                </a:solidFill>
                <a:latin typeface="Times New Roman" panose="02020603050405020304" pitchFamily="18" charset="0"/>
                <a:cs typeface="Times New Roman" panose="02020603050405020304" pitchFamily="18" charset="0"/>
              </a:rPr>
              <a:t>', 'Fence', '</a:t>
            </a:r>
            <a:r>
              <a:rPr lang="en-IN" dirty="0" err="1">
                <a:solidFill>
                  <a:schemeClr val="bg1"/>
                </a:solidFill>
                <a:latin typeface="Times New Roman" panose="02020603050405020304" pitchFamily="18" charset="0"/>
                <a:cs typeface="Times New Roman" panose="02020603050405020304" pitchFamily="18" charset="0"/>
              </a:rPr>
              <a:t>MiscFeature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MiscVal</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MoSold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YrSold</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SaleType</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SaleCondition</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SalePrice</a:t>
            </a:r>
            <a:r>
              <a:rPr lang="en-IN"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9073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4E421A-AC94-40BF-A232-68EDE3B9865E}"/>
              </a:ext>
            </a:extLst>
          </p:cNvPr>
          <p:cNvSpPr>
            <a:spLocks noGrp="1"/>
          </p:cNvSpPr>
          <p:nvPr>
            <p:ph type="title"/>
          </p:nvPr>
        </p:nvSpPr>
        <p:spPr>
          <a:xfrm>
            <a:off x="-77788" y="-304800"/>
            <a:ext cx="8532178" cy="1507067"/>
          </a:xfrm>
        </p:spPr>
        <p:txBody>
          <a:bodyPr>
            <a:norm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Target Variable </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584AB43-E494-4CB1-8840-A7A53E4AE100}"/>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Sale Price </a:t>
            </a:r>
            <a:r>
              <a:rPr lang="en-US" dirty="0">
                <a:latin typeface="Times New Roman" panose="02020603050405020304" pitchFamily="18" charset="0"/>
                <a:cs typeface="Times New Roman" panose="02020603050405020304" pitchFamily="18" charset="0"/>
              </a:rPr>
              <a:t>: It’s continuous type of data, so the model approach is  carried out for Regression analysis.</a:t>
            </a:r>
          </a:p>
          <a:p>
            <a:pPr marL="0" indent="0">
              <a:buNone/>
            </a:pPr>
            <a:r>
              <a:rPr lang="en-US" sz="2400" b="1" dirty="0">
                <a:latin typeface="Times New Roman" panose="02020603050405020304" pitchFamily="18" charset="0"/>
                <a:cs typeface="Times New Roman" panose="02020603050405020304" pitchFamily="18" charset="0"/>
              </a:rPr>
              <a:t>Regression</a:t>
            </a:r>
            <a:r>
              <a:rPr lang="en-US" b="1" dirty="0">
                <a:latin typeface="Times New Roman" panose="02020603050405020304" pitchFamily="18" charset="0"/>
                <a:cs typeface="Times New Roman" panose="02020603050405020304" pitchFamily="18" charset="0"/>
              </a:rPr>
              <a:t>:</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606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515CF4-12E9-4447-8C36-E95154E9E854}"/>
              </a:ext>
            </a:extLst>
          </p:cNvPr>
          <p:cNvSpPr>
            <a:spLocks noGrp="1"/>
          </p:cNvSpPr>
          <p:nvPr>
            <p:ph type="ctrTitle"/>
          </p:nvPr>
        </p:nvSpPr>
        <p:spPr>
          <a:xfrm>
            <a:off x="3748052" y="2895600"/>
            <a:ext cx="5699160" cy="891181"/>
          </a:xfrm>
        </p:spPr>
        <p:txBody>
          <a:bodyPr>
            <a:normAutofit/>
          </a:bodyPr>
          <a:lstStyle/>
          <a:p>
            <a:r>
              <a:rPr lang="en-US"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Visualization</a:t>
            </a:r>
            <a:endParaRPr lang="en-IN" sz="3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42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9F29B1-5F73-40AC-A65D-D93A43ECAF78}"/>
              </a:ext>
            </a:extLst>
          </p:cNvPr>
          <p:cNvSpPr>
            <a:spLocks noGrp="1"/>
          </p:cNvSpPr>
          <p:nvPr>
            <p:ph type="title"/>
          </p:nvPr>
        </p:nvSpPr>
        <p:spPr>
          <a:xfrm>
            <a:off x="74612" y="-76200"/>
            <a:ext cx="11125200" cy="1507067"/>
          </a:xfrm>
        </p:spPr>
        <p:txBody>
          <a:bodyPr>
            <a:normAutofit/>
          </a:bodyPr>
          <a:lstStyle/>
          <a:p>
            <a:r>
              <a:rPr lang="en-US"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Target Variable (Sale Price Distribution)</a:t>
            </a:r>
            <a:endParaRPr lang="en-IN" sz="32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9E14AC4F-0FD1-4109-B7E3-5B8DA19584E9}"/>
              </a:ext>
            </a:extLst>
          </p:cNvPr>
          <p:cNvPicPr>
            <a:picLocks noGrp="1" noChangeAspect="1"/>
          </p:cNvPicPr>
          <p:nvPr>
            <p:ph idx="1"/>
          </p:nvPr>
        </p:nvPicPr>
        <p:blipFill>
          <a:blip r:embed="rId2"/>
          <a:stretch>
            <a:fillRect/>
          </a:stretch>
        </p:blipFill>
        <p:spPr>
          <a:xfrm>
            <a:off x="1217612" y="1540600"/>
            <a:ext cx="9982200" cy="4555400"/>
          </a:xfrm>
        </p:spPr>
      </p:pic>
    </p:spTree>
    <p:extLst>
      <p:ext uri="{BB962C8B-B14F-4D97-AF65-F5344CB8AC3E}">
        <p14:creationId xmlns:p14="http://schemas.microsoft.com/office/powerpoint/2010/main" val="363376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D80E12-3BE9-4746-820E-FFB249F467F2}">
  <ds:schemaRefs>
    <ds:schemaRef ds:uri="http://schemas.microsoft.com/office/2006/documentManagement/type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Slice</Template>
  <TotalTime>1174</TotalTime>
  <Words>1636</Words>
  <Application>Microsoft Office PowerPoint</Application>
  <PresentationFormat>Custom</PresentationFormat>
  <Paragraphs>276</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 MT</vt:lpstr>
      <vt:lpstr>Calibri</vt:lpstr>
      <vt:lpstr>Calibri Light</vt:lpstr>
      <vt:lpstr>Century Gothic</vt:lpstr>
      <vt:lpstr>Constantia</vt:lpstr>
      <vt:lpstr>Times New Roman</vt:lpstr>
      <vt:lpstr>Wingdings</vt:lpstr>
      <vt:lpstr>Wingdings 3</vt:lpstr>
      <vt:lpstr>Slice</vt:lpstr>
      <vt:lpstr>HOUSING PRICE PREDICTION PRESENTATION</vt:lpstr>
      <vt:lpstr>Agenda:</vt:lpstr>
      <vt:lpstr>INTRODUCTION</vt:lpstr>
      <vt:lpstr>PowerPoint Presentation</vt:lpstr>
      <vt:lpstr>EDA(Exploratory Data Analysis)</vt:lpstr>
      <vt:lpstr>Data Description</vt:lpstr>
      <vt:lpstr>Target Variable </vt:lpstr>
      <vt:lpstr>Visualization</vt:lpstr>
      <vt:lpstr>Target Variable (Sale Price Distribution)</vt:lpstr>
      <vt:lpstr>Catplot Distribution                         overall Qualification vs Sale Price(Target Variable)</vt:lpstr>
      <vt:lpstr>Column Dropped</vt:lpstr>
      <vt:lpstr> Data Pre-processing </vt:lpstr>
      <vt:lpstr> Data Cleaning </vt:lpstr>
      <vt:lpstr> Encoding of Data Frame: </vt:lpstr>
      <vt:lpstr>Correlation matrix </vt:lpstr>
      <vt:lpstr> Checking the columns which are positively and negative correlated with the target columns  </vt:lpstr>
      <vt:lpstr>Check the data distribution among all the columns </vt:lpstr>
      <vt:lpstr> Outliers Check  There are 80 columns in dataset so it’s not possible to plot each and every column separately or plot all together. so, we will print in 4 steps: </vt:lpstr>
      <vt:lpstr>Remaining section of Outliers Check</vt:lpstr>
      <vt:lpstr>Checking Skewness: </vt:lpstr>
      <vt:lpstr>Model Building and Evaluation</vt:lpstr>
      <vt:lpstr>The Predict test and train values</vt:lpstr>
      <vt:lpstr>Hyper Parameter Tuning</vt:lpstr>
      <vt:lpstr>Hyper Parameter Tuning Performance</vt:lpstr>
      <vt:lpstr>Best Model</vt:lpstr>
      <vt:lpstr>Performance Interpretation:</vt:lpstr>
      <vt:lpstr>Notice here, Our residuals looked to be normally distributed and that's really a good sign which means that our model was a correct choice for the data. From these plots above, we can understand the distribution of Sale Price.   Finally, we came to know that our best model is both XGBoost and the worst model is Decision Tree.</vt:lpstr>
      <vt:lpstr>Feature Importance’s:</vt:lpstr>
      <vt:lpstr>Common Important Features: </vt:lpstr>
      <vt:lpstr> Conclusion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 Case Study Presentation</dc:title>
  <dc:creator>Sonali Daga</dc:creator>
  <cp:lastModifiedBy>Microsoft account</cp:lastModifiedBy>
  <cp:revision>13</cp:revision>
  <dcterms:created xsi:type="dcterms:W3CDTF">2021-09-16T06:05:54Z</dcterms:created>
  <dcterms:modified xsi:type="dcterms:W3CDTF">2022-12-27T16:42:44Z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