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4"/>
  </p:sldMasterIdLst>
  <p:notesMasterIdLst>
    <p:notesMasterId r:id="rId36"/>
  </p:notesMasterIdLst>
  <p:handoutMasterIdLst>
    <p:handoutMasterId r:id="rId37"/>
  </p:handoutMasterIdLst>
  <p:sldIdLst>
    <p:sldId id="307" r:id="rId5"/>
    <p:sldId id="308" r:id="rId6"/>
    <p:sldId id="258" r:id="rId7"/>
    <p:sldId id="259" r:id="rId8"/>
    <p:sldId id="260" r:id="rId9"/>
    <p:sldId id="261" r:id="rId10"/>
    <p:sldId id="288" r:id="rId11"/>
    <p:sldId id="291" r:id="rId12"/>
    <p:sldId id="289" r:id="rId13"/>
    <p:sldId id="290" r:id="rId14"/>
    <p:sldId id="293" r:id="rId15"/>
    <p:sldId id="262" r:id="rId16"/>
    <p:sldId id="338" r:id="rId17"/>
    <p:sldId id="264" r:id="rId18"/>
    <p:sldId id="266" r:id="rId19"/>
    <p:sldId id="265" r:id="rId20"/>
    <p:sldId id="267" r:id="rId21"/>
    <p:sldId id="339" r:id="rId22"/>
    <p:sldId id="340" r:id="rId23"/>
    <p:sldId id="341" r:id="rId24"/>
    <p:sldId id="342" r:id="rId25"/>
    <p:sldId id="343" r:id="rId26"/>
    <p:sldId id="344" r:id="rId27"/>
    <p:sldId id="278" r:id="rId28"/>
    <p:sldId id="286" r:id="rId29"/>
    <p:sldId id="279" r:id="rId30"/>
    <p:sldId id="280" r:id="rId31"/>
    <p:sldId id="281" r:id="rId32"/>
    <p:sldId id="346" r:id="rId33"/>
    <p:sldId id="285" r:id="rId34"/>
    <p:sldId id="284"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69" d="100"/>
          <a:sy n="69" d="100"/>
        </p:scale>
        <p:origin x="780" y="6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12/26/2022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12/26/2022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034" y="685800"/>
            <a:ext cx="7998916" cy="2971801"/>
          </a:xfrm>
        </p:spPr>
        <p:txBody>
          <a:bodyPr anchor="b">
            <a:normAutofit/>
          </a:bodyPr>
          <a:lstStyle>
            <a:lvl1pPr algn="l">
              <a:defRPr sz="4799">
                <a:effectLst/>
              </a:defRPr>
            </a:lvl1pPr>
          </a:lstStyle>
          <a:p>
            <a:r>
              <a:rPr lang="en-US"/>
              <a:t>Click to edit Master title style</a:t>
            </a:r>
            <a:endParaRPr lang="en-US" dirty="0"/>
          </a:p>
        </p:txBody>
      </p:sp>
      <p:sp>
        <p:nvSpPr>
          <p:cNvPr id="3" name="Subtitle 2"/>
          <p:cNvSpPr>
            <a:spLocks noGrp="1"/>
          </p:cNvSpPr>
          <p:nvPr>
            <p:ph type="subTitle" idx="1"/>
          </p:nvPr>
        </p:nvSpPr>
        <p:spPr>
          <a:xfrm>
            <a:off x="684034" y="3843868"/>
            <a:ext cx="6399133" cy="1947333"/>
          </a:xfrm>
        </p:spPr>
        <p:txBody>
          <a:bodyPr anchor="t">
            <a:normAutofit/>
          </a:bodyPr>
          <a:lstStyle>
            <a:lvl1pPr marL="0" indent="0" algn="l">
              <a:buNone/>
              <a:defRPr sz="2099">
                <a:solidFill>
                  <a:schemeClr val="bg2">
                    <a:lumMod val="7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cxnSp>
        <p:nvCxnSpPr>
          <p:cNvPr id="16" name="Straight Connector 15"/>
          <p:cNvCxnSpPr/>
          <p:nvPr/>
        </p:nvCxnSpPr>
        <p:spPr>
          <a:xfrm flipH="1">
            <a:off x="8225869" y="8467"/>
            <a:ext cx="3809008"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6580" y="91546"/>
            <a:ext cx="607907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3941" y="228600"/>
            <a:ext cx="495171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3927" y="32279"/>
            <a:ext cx="4851725"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3383" y="609602"/>
            <a:ext cx="4342268"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6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621" y="533400"/>
            <a:ext cx="10815995"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164" y="3843867"/>
            <a:ext cx="8302047" cy="457200"/>
          </a:xfrm>
        </p:spPr>
        <p:txBody>
          <a:bodyPr anchor="t">
            <a:normAutofit/>
          </a:bodyPr>
          <a:lstStyle>
            <a:lvl1pPr marL="0" indent="0">
              <a:buFontTx/>
              <a:buNone/>
              <a:defRPr sz="1600"/>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1C74C4B-4D01-4627-9973-5EABAE44F6B4}" type="datetime1">
              <a:rPr lang="en-US" smtClean="0"/>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80185758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anchor="ctr">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4" y="4114800"/>
            <a:ext cx="8533765" cy="1879600"/>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35229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85800"/>
            <a:ext cx="9141620"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5835" y="3429000"/>
            <a:ext cx="8532178" cy="381000"/>
          </a:xfrm>
        </p:spPr>
        <p:txBody>
          <a:bodyPr anchor="ctr"/>
          <a:lstStyle>
            <a:lvl1pPr marL="0" indent="0">
              <a:buFontTx/>
              <a:buNone/>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84035" y="4301068"/>
            <a:ext cx="8532178" cy="1684865"/>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4" name="TextBox 13"/>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val="3967003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034" y="3429000"/>
            <a:ext cx="8532178" cy="1697400"/>
          </a:xfrm>
        </p:spPr>
        <p:txBody>
          <a:bodyPr anchor="b">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3" y="5132981"/>
            <a:ext cx="8533767" cy="860400"/>
          </a:xfrm>
        </p:spPr>
        <p:txBody>
          <a:bodyPr anchor="t">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243952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6" y="685800"/>
            <a:ext cx="9141619"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035" y="3928534"/>
            <a:ext cx="8532178" cy="1049866"/>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034" y="4978400"/>
            <a:ext cx="8532178" cy="10160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C74C4B-4D01-4627-9973-5EABAE44F6B4}"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1" name="TextBox 10"/>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2" name="TextBox 11"/>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val="284692596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034" y="3928534"/>
            <a:ext cx="8532178" cy="838200"/>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034" y="4766733"/>
            <a:ext cx="8532178" cy="1227667"/>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C74C4B-4D01-4627-9973-5EABAE44F6B4}"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2904622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9568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2950" y="685800"/>
            <a:ext cx="2056864"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621" y="685800"/>
            <a:ext cx="7821163"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14957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402055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58522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F2A96-4E47-430E-BBC6-65B60EC1438B}"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1900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034" y="2006600"/>
            <a:ext cx="8532178" cy="2281600"/>
          </a:xfrm>
        </p:spPr>
        <p:txBody>
          <a:bodyPr anchor="b">
            <a:normAutofit/>
          </a:bodyPr>
          <a:lstStyle>
            <a:lvl1pPr algn="l">
              <a:defRPr sz="3599" b="0" cap="all"/>
            </a:lvl1pPr>
          </a:lstStyle>
          <a:p>
            <a:r>
              <a:rPr lang="en-US"/>
              <a:t>Click to edit Master title style</a:t>
            </a:r>
            <a:endParaRPr lang="en-US" dirty="0"/>
          </a:p>
        </p:txBody>
      </p:sp>
      <p:sp>
        <p:nvSpPr>
          <p:cNvPr id="3" name="Text Placeholder 2"/>
          <p:cNvSpPr>
            <a:spLocks noGrp="1"/>
          </p:cNvSpPr>
          <p:nvPr>
            <p:ph type="body" idx="1"/>
          </p:nvPr>
        </p:nvSpPr>
        <p:spPr>
          <a:xfrm>
            <a:off x="684035" y="4495800"/>
            <a:ext cx="8532178" cy="14986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35005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033" y="685801"/>
            <a:ext cx="4936369"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6621" y="685801"/>
            <a:ext cx="4933194"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83513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827" y="685800"/>
            <a:ext cx="4648576"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84033" y="1270529"/>
            <a:ext cx="4936369"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7483" y="685800"/>
            <a:ext cx="4663919"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805033" y="1262062"/>
            <a:ext cx="4927904"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0894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7A6F52-2CB6-4207-B3C0-5D7D112128A7}" type="datetime1">
              <a:rPr lang="en-US" smtClean="0"/>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16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C7D41-B0B1-41D5-996A-9DA88DA498B7}" type="datetime1">
              <a:rPr lang="en-US" smtClean="0"/>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83958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3167" y="685800"/>
            <a:ext cx="3656648" cy="1371600"/>
          </a:xfrm>
        </p:spPr>
        <p:txBody>
          <a:bodyPr anchor="b">
            <a:normAutofit/>
          </a:bodyPr>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684034" y="685800"/>
            <a:ext cx="5942053"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3167" y="2209800"/>
            <a:ext cx="3656648" cy="2091267"/>
          </a:xfrm>
        </p:spPr>
        <p:txBody>
          <a:bodyPr anchor="t">
            <a:normAutofit/>
          </a:bodyPr>
          <a:lstStyle>
            <a:lvl1pPr marL="0" indent="0">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C73512-FAB1-467E-90A7-125A3AD1955D}" type="datetime1">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1940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1582" y="1447800"/>
            <a:ext cx="6018232" cy="1143000"/>
          </a:xfrm>
        </p:spPr>
        <p:txBody>
          <a:bodyPr anchor="b">
            <a:normAutofit/>
          </a:bodyPr>
          <a:lstStyle>
            <a:lvl1pPr algn="l">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8754" y="914400"/>
            <a:ext cx="3280120"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1582" y="2777067"/>
            <a:ext cx="6019820" cy="2048933"/>
          </a:xfrm>
        </p:spPr>
        <p:txBody>
          <a:bodyPr anchor="t">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99957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4572" y="2963334"/>
            <a:ext cx="2981081"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034" y="4487333"/>
            <a:ext cx="8532178"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034" y="685801"/>
            <a:ext cx="8532178"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1833" y="6172201"/>
            <a:ext cx="159978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1C74C4B-4D01-4627-9973-5EABAE44F6B4}" type="datetime1">
              <a:rPr lang="en-US" smtClean="0"/>
              <a:t>12/26/2022</a:t>
            </a:fld>
            <a:endParaRPr lang="en-US"/>
          </a:p>
        </p:txBody>
      </p:sp>
      <p:sp>
        <p:nvSpPr>
          <p:cNvPr id="5" name="Footer Placeholder 4"/>
          <p:cNvSpPr>
            <a:spLocks noGrp="1"/>
          </p:cNvSpPr>
          <p:nvPr>
            <p:ph type="ftr" sz="quarter" idx="3"/>
          </p:nvPr>
        </p:nvSpPr>
        <p:spPr>
          <a:xfrm>
            <a:off x="684034" y="6172201"/>
            <a:ext cx="7541835"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0502" y="5578476"/>
            <a:ext cx="1141948" cy="669925"/>
          </a:xfrm>
          <a:prstGeom prst="rect">
            <a:avLst/>
          </a:prstGeom>
        </p:spPr>
        <p:txBody>
          <a:bodyPr vert="horz" lIns="91440" tIns="45720" rIns="91440" bIns="45720" rtlCol="0" anchor="b"/>
          <a:lstStyle>
            <a:lvl1pPr algn="r">
              <a:defRPr sz="3199" b="0" i="0">
                <a:solidFill>
                  <a:schemeClr val="bg2">
                    <a:lumMod val="50000"/>
                  </a:schemeClr>
                </a:solidFill>
                <a:effectLst/>
                <a:latin typeface="+mn-lt"/>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1331188787"/>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359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999" kern="1200" cap="none">
          <a:solidFill>
            <a:schemeClr val="bg2">
              <a:lumMod val="7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799" kern="1200" cap="none">
          <a:solidFill>
            <a:schemeClr val="bg2">
              <a:lumMod val="7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258" y="-1600198"/>
            <a:ext cx="10909086" cy="3472542"/>
          </a:xfrm>
        </p:spPr>
        <p:txBody>
          <a:bodyPr>
            <a:normAutofit/>
          </a:bodyPr>
          <a:lstStyle/>
          <a:p>
            <a:pPr algn="ctr"/>
            <a:r>
              <a:rPr lang="en-US" sz="4800" i="1" u="sng" dirty="0">
                <a:solidFill>
                  <a:srgbClr val="0070C0"/>
                </a:solidFill>
                <a:effectLst>
                  <a:outerShdw blurRad="38100" dist="38100" dir="2700000" algn="tl">
                    <a:srgbClr val="000000">
                      <a:alpha val="43137"/>
                    </a:srgbClr>
                  </a:outerShdw>
                </a:effectLst>
              </a:rPr>
              <a:t>HOUSING PRICE PREDICTION PRESENTATION</a:t>
            </a:r>
          </a:p>
        </p:txBody>
      </p:sp>
      <p:sp>
        <p:nvSpPr>
          <p:cNvPr id="5" name="Subtitle 4"/>
          <p:cNvSpPr>
            <a:spLocks noGrp="1"/>
          </p:cNvSpPr>
          <p:nvPr>
            <p:ph type="subTitle" idx="1"/>
          </p:nvPr>
        </p:nvSpPr>
        <p:spPr>
          <a:xfrm>
            <a:off x="150812" y="5562600"/>
            <a:ext cx="3045144" cy="1096899"/>
          </a:xfrm>
        </p:spPr>
        <p:txBody>
          <a:bodyPr>
            <a:normAutofit fontScale="77500" lnSpcReduction="20000"/>
          </a:bodyPr>
          <a:lstStyle/>
          <a:p>
            <a:r>
              <a:rPr lang="en-US" sz="2400" dirty="0">
                <a:solidFill>
                  <a:schemeClr val="accent4">
                    <a:lumMod val="20000"/>
                    <a:lumOff val="80000"/>
                  </a:schemeClr>
                </a:solidFill>
              </a:rPr>
              <a:t>Prepared by:-</a:t>
            </a:r>
          </a:p>
          <a:p>
            <a:r>
              <a:rPr lang="en-US" sz="2400" dirty="0">
                <a:solidFill>
                  <a:schemeClr val="accent4">
                    <a:lumMod val="20000"/>
                    <a:lumOff val="80000"/>
                  </a:schemeClr>
                </a:solidFill>
              </a:rPr>
              <a:t>       SAFIK   </a:t>
            </a:r>
          </a:p>
          <a:p>
            <a:r>
              <a:rPr lang="en-US" sz="2400" dirty="0">
                <a:solidFill>
                  <a:schemeClr val="accent4">
                    <a:lumMod val="20000"/>
                    <a:lumOff val="80000"/>
                  </a:schemeClr>
                </a:solidFill>
              </a:rPr>
              <a:t> (Internship33)</a:t>
            </a:r>
          </a:p>
        </p:txBody>
      </p:sp>
      <p:pic>
        <p:nvPicPr>
          <p:cNvPr id="8" name="Picture 7">
            <a:extLst>
              <a:ext uri="{FF2B5EF4-FFF2-40B4-BE49-F238E27FC236}">
                <a16:creationId xmlns:a16="http://schemas.microsoft.com/office/drawing/2014/main" id="{6C4118F5-8129-4E73-B1FA-2CE43E927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412" y="2130062"/>
            <a:ext cx="8218070" cy="4651738"/>
          </a:xfrm>
          <a:prstGeom prst="rect">
            <a:avLst/>
          </a:prstGeom>
        </p:spPr>
      </p:pic>
      <p:sp>
        <p:nvSpPr>
          <p:cNvPr id="9"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a:xfrm>
            <a:off x="10514012" y="5730875"/>
            <a:ext cx="1141948" cy="669925"/>
          </a:xfrm>
        </p:spPr>
        <p:txBody>
          <a:bodyPr/>
          <a:lstStyle/>
          <a:p>
            <a:r>
              <a:rPr lang="en-US" dirty="0"/>
              <a:t>1</a:t>
            </a:r>
          </a:p>
        </p:txBody>
      </p:sp>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a:xfrm>
            <a:off x="455612" y="381000"/>
            <a:ext cx="12038013" cy="1905000"/>
          </a:xfrm>
        </p:spPr>
        <p:txBody>
          <a:bodyPr>
            <a:noAutofit/>
          </a:bodyPr>
          <a:lstStyle/>
          <a:p>
            <a:r>
              <a:rPr lang="en-US" sz="3200" b="1" u="sng"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Catplot</a:t>
            </a: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Distribution </a:t>
            </a:r>
            <a:b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overall Qualification vs Sale Price(Target Variable)</a:t>
            </a:r>
            <a:endParaRPr lang="en-IN"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1370013" y="2286000"/>
            <a:ext cx="9448800" cy="3905431"/>
          </a:xfrm>
        </p:spPr>
      </p:pic>
    </p:spTree>
    <p:extLst>
      <p:ext uri="{BB962C8B-B14F-4D97-AF65-F5344CB8AC3E}">
        <p14:creationId xmlns:p14="http://schemas.microsoft.com/office/powerpoint/2010/main" val="34432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05DA-7397-405B-9211-7849926CED98}"/>
              </a:ext>
            </a:extLst>
          </p:cNvPr>
          <p:cNvSpPr>
            <a:spLocks noGrp="1"/>
          </p:cNvSpPr>
          <p:nvPr>
            <p:ph type="ctrTitle"/>
          </p:nvPr>
        </p:nvSpPr>
        <p:spPr>
          <a:xfrm>
            <a:off x="455612" y="76200"/>
            <a:ext cx="7998916" cy="685800"/>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Column Dropped</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A7EDC3-D77B-4ADD-8C1A-0856B0E2EACE}"/>
              </a:ext>
            </a:extLst>
          </p:cNvPr>
          <p:cNvSpPr>
            <a:spLocks noGrp="1"/>
          </p:cNvSpPr>
          <p:nvPr>
            <p:ph type="subTitle" idx="1"/>
          </p:nvPr>
        </p:nvSpPr>
        <p:spPr>
          <a:xfrm>
            <a:off x="455612" y="1066800"/>
            <a:ext cx="10896778" cy="1947333"/>
          </a:xfrm>
        </p:spPr>
        <p:txBody>
          <a:bodyPr>
            <a:normAutofit/>
          </a:bodyPr>
          <a:lstStyle/>
          <a:p>
            <a:r>
              <a:rPr lang="en-US" sz="2000" dirty="0">
                <a:solidFill>
                  <a:schemeClr val="bg1"/>
                </a:solidFill>
              </a:rPr>
              <a:t>The columns that are going to be drop are Utilities. They are strings , cannot be categorized and don’t contribute much to the outcome.</a:t>
            </a:r>
          </a:p>
          <a:p>
            <a:endParaRPr lang="en-US" sz="2000" dirty="0">
              <a:solidFill>
                <a:schemeClr val="bg1"/>
              </a:solidFill>
            </a:endParaRPr>
          </a:p>
          <a:p>
            <a:endParaRPr lang="en-IN" sz="2000" dirty="0">
              <a:solidFill>
                <a:schemeClr val="bg1"/>
              </a:solidFill>
            </a:endParaRPr>
          </a:p>
        </p:txBody>
      </p:sp>
      <p:pic>
        <p:nvPicPr>
          <p:cNvPr id="5" name="Picture 4">
            <a:extLst>
              <a:ext uri="{FF2B5EF4-FFF2-40B4-BE49-F238E27FC236}">
                <a16:creationId xmlns:a16="http://schemas.microsoft.com/office/drawing/2014/main" id="{44555456-0F4A-F4D2-E694-763B174D224A}"/>
              </a:ext>
            </a:extLst>
          </p:cNvPr>
          <p:cNvPicPr>
            <a:picLocks noChangeAspect="1"/>
          </p:cNvPicPr>
          <p:nvPr/>
        </p:nvPicPr>
        <p:blipFill>
          <a:blip r:embed="rId2"/>
          <a:stretch>
            <a:fillRect/>
          </a:stretch>
        </p:blipFill>
        <p:spPr>
          <a:xfrm>
            <a:off x="303212" y="2514600"/>
            <a:ext cx="11430001" cy="1281163"/>
          </a:xfrm>
          <a:prstGeom prst="rect">
            <a:avLst/>
          </a:prstGeom>
        </p:spPr>
      </p:pic>
    </p:spTree>
    <p:extLst>
      <p:ext uri="{BB962C8B-B14F-4D97-AF65-F5344CB8AC3E}">
        <p14:creationId xmlns:p14="http://schemas.microsoft.com/office/powerpoint/2010/main" val="34834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a:xfrm>
            <a:off x="227012" y="-381000"/>
            <a:ext cx="8532178" cy="1507067"/>
          </a:xfrm>
        </p:spPr>
        <p:txBody>
          <a:bodyPr>
            <a:normAutofit fontScale="90000"/>
          </a:bodyPr>
          <a:lstStyle/>
          <a:p>
            <a:b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799"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b="1" u="sng"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92187" y="914400"/>
            <a:ext cx="10131425" cy="5181599"/>
          </a:xfrm>
          <a:prstGeom prst="rect">
            <a:avLst/>
          </a:prstGeom>
          <a:noFill/>
          <a:ln>
            <a:noFill/>
          </a:ln>
        </p:spPr>
      </p:pic>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a:xfrm>
            <a:off x="684034" y="-228599"/>
            <a:ext cx="8532178" cy="1295400"/>
          </a:xfrm>
        </p:spPr>
        <p:txBody>
          <a:bodyPr>
            <a:noAutofit/>
          </a:bodyPr>
          <a:lstStyle/>
          <a:p>
            <a:b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Data Cleaning</a:t>
            </a:r>
            <a:br>
              <a:rPr lang="en-IN" sz="3200" b="1" u="sng" dirty="0">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a:xfrm>
            <a:off x="684034" y="914400"/>
            <a:ext cx="8532178" cy="1921933"/>
          </a:xfrm>
        </p:spPr>
        <p:txBody>
          <a:bodyPr>
            <a:normAutofit fontScale="77500" lnSpcReduction="20000"/>
          </a:bodyPr>
          <a:lstStyle/>
          <a:p>
            <a:r>
              <a:rPr lang="en-IN" sz="2600" dirty="0">
                <a:solidFill>
                  <a:srgbClr val="202124"/>
                </a:solidFill>
                <a:latin typeface="Times New Roman" panose="02020603050405020304" pitchFamily="18" charset="0"/>
              </a:rPr>
              <a:t>Dealing with Missing Values:</a:t>
            </a:r>
          </a:p>
          <a:p>
            <a:r>
              <a:rPr lang="en-IN" sz="2600" dirty="0">
                <a:solidFill>
                  <a:srgbClr val="202124"/>
                </a:solidFill>
                <a:latin typeface="Times New Roman" panose="02020603050405020304" pitchFamily="18" charset="0"/>
              </a:rPr>
              <a:t>Filling the missing values using fillna method.</a:t>
            </a:r>
          </a:p>
          <a:p>
            <a:r>
              <a:rPr lang="en-IN" sz="2600" dirty="0">
                <a:solidFill>
                  <a:srgbClr val="202124"/>
                </a:solidFill>
                <a:latin typeface="Times New Roman" panose="02020603050405020304" pitchFamily="18" charset="0"/>
              </a:rPr>
              <a:t>Check if there is any remaining missing value in our dataset</a:t>
            </a:r>
          </a:p>
          <a:p>
            <a:pPr marL="0" indent="0">
              <a:buNone/>
            </a:pPr>
            <a:br>
              <a:rPr lang="en-IN" sz="2600" dirty="0">
                <a:solidFill>
                  <a:srgbClr val="202124"/>
                </a:solidFill>
                <a:latin typeface="Times New Roman" panose="02020603050405020304" pitchFamily="18" charset="0"/>
              </a:rPr>
            </a:br>
            <a:r>
              <a:rPr lang="en-IN" sz="2600" dirty="0">
                <a:solidFill>
                  <a:srgbClr val="202124"/>
                </a:solidFill>
                <a:latin typeface="Times New Roman" panose="02020603050405020304" pitchFamily="18" charset="0"/>
              </a:rPr>
              <a:t>To show graphical representation of null using heatmap for entire dataset</a:t>
            </a:r>
            <a:endPar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0012" y="2514600"/>
            <a:ext cx="9608886" cy="4141518"/>
          </a:xfrm>
          <a:prstGeom prst="rect">
            <a:avLst/>
          </a:prstGeom>
          <a:noFill/>
          <a:ln>
            <a:noFill/>
          </a:ln>
        </p:spPr>
      </p:pic>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a:xfrm>
            <a:off x="303212" y="-457200"/>
            <a:ext cx="10591800" cy="1574808"/>
          </a:xfrm>
        </p:spPr>
        <p:txBody>
          <a:bodyPr>
            <a:normAutofit/>
          </a:bodyPr>
          <a:lstStyle/>
          <a:p>
            <a:b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Encoding of Data Frame:</a:t>
            </a:r>
            <a:b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a:xfrm>
            <a:off x="303212" y="838200"/>
            <a:ext cx="11430000" cy="1371600"/>
          </a:xfrm>
        </p:spPr>
        <p:txBody>
          <a:bodyPr>
            <a:normAutofit/>
          </a:bodyPr>
          <a:lstStyle/>
          <a:p>
            <a:r>
              <a:rPr lang="en-IN" sz="2399"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7612" y="1918855"/>
            <a:ext cx="9906000" cy="4738068"/>
          </a:xfrm>
          <a:prstGeom prst="rect">
            <a:avLst/>
          </a:prstGeom>
          <a:noFill/>
          <a:ln>
            <a:noFill/>
          </a:ln>
        </p:spPr>
      </p:pic>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455612" y="105641"/>
            <a:ext cx="9217243" cy="1113559"/>
          </a:xfrm>
        </p:spPr>
        <p:txBody>
          <a:bodyPr>
            <a:no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1293812" y="2110533"/>
            <a:ext cx="9598403" cy="4290267"/>
          </a:xfrm>
          <a:prstGeom prst="rect">
            <a:avLst/>
          </a:prstGeom>
        </p:spPr>
      </p:pic>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a:xfrm>
            <a:off x="531812" y="838200"/>
            <a:ext cx="10208003" cy="3462867"/>
          </a:xfrm>
        </p:spPr>
        <p:txBody>
          <a:bodyPr>
            <a:normAutofit/>
          </a:bodyPr>
          <a:lstStyle/>
          <a:p>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a:xfrm>
            <a:off x="150812" y="626533"/>
            <a:ext cx="12268200" cy="1507067"/>
          </a:xfrm>
        </p:spPr>
        <p:txBody>
          <a:bodyPr>
            <a:noAutofit/>
          </a:bodyPr>
          <a:lstStyle/>
          <a:p>
            <a:pPr>
              <a:lnSpc>
                <a:spcPct val="107000"/>
              </a:lnSpc>
              <a:spcAft>
                <a:spcPts val="800"/>
              </a:spcAft>
            </a:pPr>
            <a:br>
              <a:rPr lang="en-IN" sz="3200" b="1" u="sng" dirty="0">
                <a:solidFill>
                  <a:srgbClr val="202124"/>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1141412" y="2458055"/>
            <a:ext cx="9753600" cy="3773411"/>
          </a:xfrm>
          <a:prstGeom prst="rect">
            <a:avLst/>
          </a:prstGeom>
        </p:spPr>
      </p:pic>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a:xfrm>
            <a:off x="227012" y="76200"/>
            <a:ext cx="11658600" cy="1507067"/>
          </a:xfrm>
        </p:spPr>
        <p:txBody>
          <a:bodyPr>
            <a:noAutofit/>
          </a:bodyPr>
          <a:lstStyle/>
          <a:p>
            <a: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912812" y="1371600"/>
            <a:ext cx="10439400" cy="5105400"/>
          </a:xfrm>
          <a:prstGeom prst="rect">
            <a:avLst/>
          </a:prstGeom>
        </p:spPr>
      </p:pic>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a:xfrm>
            <a:off x="684034" y="228600"/>
            <a:ext cx="10820578" cy="1507067"/>
          </a:xfrm>
        </p:spPr>
        <p:txBody>
          <a:bodyPr>
            <a:normAutofit fontScale="90000"/>
          </a:bodyPr>
          <a:lstStyle/>
          <a:p>
            <a:br>
              <a:rPr lang="en-IN" sz="36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IN" sz="36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a:xfrm>
            <a:off x="2156420" y="2209800"/>
            <a:ext cx="1956794" cy="576262"/>
          </a:xfrm>
        </p:spPr>
        <p:txBody>
          <a:bodyPr/>
          <a:lstStyle/>
          <a:p>
            <a:r>
              <a:rPr lang="en-US" dirty="0"/>
              <a:t>First set</a:t>
            </a:r>
            <a:endParaRPr lang="en-IN" dirty="0"/>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684034" y="3048001"/>
            <a:ext cx="4935537" cy="3276600"/>
          </a:xfrm>
          <a:prstGeom prst="rect">
            <a:avLst/>
          </a:prstGeom>
        </p:spPr>
      </p:pic>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a:xfrm>
            <a:off x="8075612" y="2269331"/>
            <a:ext cx="3124200" cy="626269"/>
          </a:xfrm>
        </p:spPr>
        <p:txBody>
          <a:bodyPr/>
          <a:lstStyle/>
          <a:p>
            <a:r>
              <a:rPr lang="en-US" dirty="0"/>
              <a:t>Second set</a:t>
            </a:r>
            <a:endParaRPr lang="en-IN" dirty="0"/>
          </a:p>
        </p:txBody>
      </p:sp>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6577012" y="3048000"/>
            <a:ext cx="4927600" cy="3276600"/>
          </a:xfrm>
          <a:prstGeom prst="rect">
            <a:avLst/>
          </a:prstGeom>
        </p:spPr>
      </p:pic>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a:xfrm>
            <a:off x="684034" y="-76200"/>
            <a:ext cx="10532964" cy="1507067"/>
          </a:xfrm>
        </p:spPr>
        <p:txBody>
          <a:bodyPr>
            <a:normAutofit/>
          </a:bodyPr>
          <a:lstStyle/>
          <a:p>
            <a:r>
              <a:rPr lang="en-US" sz="3199"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Remaining section of Outliers Check</a:t>
            </a:r>
            <a:endParaRPr lang="en-IN" sz="3199" b="1" u="sng"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a:xfrm>
            <a:off x="2360236" y="2166938"/>
            <a:ext cx="4648576" cy="576262"/>
          </a:xfrm>
        </p:spPr>
        <p:txBody>
          <a:bodyPr/>
          <a:lstStyle/>
          <a:p>
            <a:r>
              <a:rPr lang="en-US" dirty="0"/>
              <a:t>Third set</a:t>
            </a:r>
            <a:endParaRPr lang="en-IN" dirty="0"/>
          </a:p>
        </p:txBody>
      </p:sp>
      <p:pic>
        <p:nvPicPr>
          <p:cNvPr id="7" name="Content Placeholder 6">
            <a:extLst>
              <a:ext uri="{FF2B5EF4-FFF2-40B4-BE49-F238E27FC236}">
                <a16:creationId xmlns:a16="http://schemas.microsoft.com/office/drawing/2014/main" id="{BBAED815-8167-4D33-8806-F46177880850}"/>
              </a:ext>
            </a:extLst>
          </p:cNvPr>
          <p:cNvPicPr>
            <a:picLocks noGrp="1"/>
          </p:cNvPicPr>
          <p:nvPr>
            <p:ph sz="half" idx="2"/>
          </p:nvPr>
        </p:nvPicPr>
        <p:blipFill>
          <a:blip r:embed="rId2"/>
          <a:stretch>
            <a:fillRect/>
          </a:stretch>
        </p:blipFill>
        <p:spPr>
          <a:xfrm>
            <a:off x="930275" y="2956084"/>
            <a:ext cx="4935537" cy="2972101"/>
          </a:xfrm>
          <a:prstGeom prst="rect">
            <a:avLst/>
          </a:prstGeom>
        </p:spPr>
      </p:pic>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a:xfrm>
            <a:off x="7755093" y="2243138"/>
            <a:ext cx="2225519" cy="576262"/>
          </a:xfrm>
        </p:spPr>
        <p:txBody>
          <a:bodyPr/>
          <a:lstStyle/>
          <a:p>
            <a:r>
              <a:rPr lang="en-US" dirty="0"/>
              <a:t>Fourth set</a:t>
            </a:r>
            <a:endParaRPr lang="en-IN" dirty="0"/>
          </a:p>
        </p:txBody>
      </p:sp>
      <p:pic>
        <p:nvPicPr>
          <p:cNvPr id="8" name="Content Placeholder 7">
            <a:extLst>
              <a:ext uri="{FF2B5EF4-FFF2-40B4-BE49-F238E27FC236}">
                <a16:creationId xmlns:a16="http://schemas.microsoft.com/office/drawing/2014/main" id="{1F2651FC-0324-45F1-9E77-2D6757A420DB}"/>
              </a:ext>
            </a:extLst>
          </p:cNvPr>
          <p:cNvPicPr>
            <a:picLocks noGrp="1"/>
          </p:cNvPicPr>
          <p:nvPr>
            <p:ph sz="quarter" idx="4"/>
          </p:nvPr>
        </p:nvPicPr>
        <p:blipFill>
          <a:blip r:embed="rId3"/>
          <a:stretch>
            <a:fillRect/>
          </a:stretch>
        </p:blipFill>
        <p:spPr>
          <a:xfrm>
            <a:off x="6348412" y="2971498"/>
            <a:ext cx="4927600" cy="2972102"/>
          </a:xfrm>
          <a:prstGeom prst="rect">
            <a:avLst/>
          </a:prstGeom>
        </p:spPr>
      </p:pic>
    </p:spTree>
    <p:extLst>
      <p:ext uri="{BB962C8B-B14F-4D97-AF65-F5344CB8AC3E}">
        <p14:creationId xmlns:p14="http://schemas.microsoft.com/office/powerpoint/2010/main" val="1107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u="sng" dirty="0">
                <a:effectLst>
                  <a:outerShdw blurRad="38100" dist="38100" dir="2700000" algn="tl">
                    <a:srgbClr val="000000">
                      <a:alpha val="43137"/>
                    </a:srgbClr>
                  </a:outerShdw>
                </a:effectLst>
              </a:rPr>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a:xfrm>
            <a:off x="10437812" y="5654675"/>
            <a:ext cx="1141948" cy="669925"/>
          </a:xfrm>
        </p:spPr>
        <p:txBody>
          <a:bodyPr/>
          <a:lstStyle/>
          <a:p>
            <a:fld id="{DF28FB93-0A08-4E7D-8E63-9EFA29F1E093}" type="slidenum">
              <a:rPr lang="en-US" smtClean="0"/>
              <a:pPr/>
              <a:t>2</a:t>
            </a:fld>
            <a:endParaRPr lang="en-US" dirty="0"/>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5943362" cy="3961368"/>
          </a:xfrm>
          <a:prstGeom prst="rect">
            <a:avLst/>
          </a:prstGeom>
        </p:spPr>
      </p:pic>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a:xfrm>
            <a:off x="379412" y="392667"/>
            <a:ext cx="5715000" cy="369333"/>
          </a:xfrm>
        </p:spPr>
        <p:txBody>
          <a:bodyPr>
            <a:normAutofit fontScale="90000"/>
          </a:bodyPr>
          <a:lstStyle/>
          <a:p>
            <a: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Checking Skewness:</a:t>
            </a:r>
            <a:b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br>
            <a:endParaRPr lang="en-IN" sz="2199" u="sng"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a:xfrm>
            <a:off x="971827" y="1709738"/>
            <a:ext cx="4648576" cy="576262"/>
          </a:xfrm>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extLst>
              <p:ext uri="{D42A27DB-BD31-4B8C-83A1-F6EECF244321}">
                <p14:modId xmlns:p14="http://schemas.microsoft.com/office/powerpoint/2010/main" val="611325040"/>
              </p:ext>
            </p:extLst>
          </p:nvPr>
        </p:nvGraphicFramePr>
        <p:xfrm>
          <a:off x="608012" y="2362200"/>
          <a:ext cx="5331022" cy="4323901"/>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val="1573701467"/>
                    </a:ext>
                  </a:extLst>
                </a:gridCol>
                <a:gridCol w="2647181">
                  <a:extLst>
                    <a:ext uri="{9D8B030D-6E8A-4147-A177-3AD203B41FA5}">
                      <a16:colId xmlns:a16="http://schemas.microsoft.com/office/drawing/2014/main" val="743923595"/>
                    </a:ext>
                  </a:extLst>
                </a:gridCol>
              </a:tblGrid>
              <a:tr h="105461">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67607614"/>
                  </a:ext>
                </a:extLst>
              </a:tr>
              <a:tr h="105461">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62575532"/>
                  </a:ext>
                </a:extLst>
              </a:tr>
              <a:tr h="105461">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4237893"/>
                  </a:ext>
                </a:extLst>
              </a:tr>
              <a:tr h="105461">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86941411"/>
                  </a:ext>
                </a:extLst>
              </a:tr>
              <a:tr h="105461">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35447157"/>
                  </a:ext>
                </a:extLst>
              </a:tr>
              <a:tr h="105461">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37378404"/>
                  </a:ext>
                </a:extLst>
              </a:tr>
              <a:tr h="105461">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87284967"/>
                  </a:ext>
                </a:extLst>
              </a:tr>
              <a:tr h="105461">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06325287"/>
                  </a:ext>
                </a:extLst>
              </a:tr>
              <a:tr h="105461">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5955439"/>
                  </a:ext>
                </a:extLst>
              </a:tr>
              <a:tr h="105461">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277280890"/>
                  </a:ext>
                </a:extLst>
              </a:tr>
              <a:tr h="105461">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693550"/>
                  </a:ext>
                </a:extLst>
              </a:tr>
              <a:tr h="105461">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16385375"/>
                  </a:ext>
                </a:extLst>
              </a:tr>
              <a:tr h="105461">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41492229"/>
                  </a:ext>
                </a:extLst>
              </a:tr>
              <a:tr h="105461">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00125918"/>
                  </a:ext>
                </a:extLst>
              </a:tr>
              <a:tr h="105461">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9815624"/>
                  </a:ext>
                </a:extLst>
              </a:tr>
              <a:tr h="105461">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0092998"/>
                  </a:ext>
                </a:extLst>
              </a:tr>
              <a:tr h="105461">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3883155"/>
                  </a:ext>
                </a:extLst>
              </a:tr>
              <a:tr h="105461">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52327906"/>
                  </a:ext>
                </a:extLst>
              </a:tr>
              <a:tr h="105461">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5848458"/>
                  </a:ext>
                </a:extLst>
              </a:tr>
              <a:tr h="105461">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05498032"/>
                  </a:ext>
                </a:extLst>
              </a:tr>
              <a:tr h="105461">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23035192"/>
                  </a:ext>
                </a:extLst>
              </a:tr>
              <a:tr h="105461">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82006439"/>
                  </a:ext>
                </a:extLst>
              </a:tr>
              <a:tr h="105461">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4033354"/>
                  </a:ext>
                </a:extLst>
              </a:tr>
              <a:tr h="105461">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832818250"/>
                  </a:ext>
                </a:extLst>
              </a:tr>
              <a:tr h="105461">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0576476"/>
                  </a:ext>
                </a:extLst>
              </a:tr>
              <a:tr h="105461">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3342997"/>
                  </a:ext>
                </a:extLst>
              </a:tr>
              <a:tr h="105461">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81546938"/>
                  </a:ext>
                </a:extLst>
              </a:tr>
              <a:tr h="105461">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0650782"/>
                  </a:ext>
                </a:extLst>
              </a:tr>
              <a:tr h="105461">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063003"/>
                  </a:ext>
                </a:extLst>
              </a:tr>
              <a:tr h="105461">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88678008"/>
                  </a:ext>
                </a:extLst>
              </a:tr>
              <a:tr h="105461">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9114180"/>
                  </a:ext>
                </a:extLst>
              </a:tr>
              <a:tr h="105461">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4846759"/>
                  </a:ext>
                </a:extLst>
              </a:tr>
              <a:tr h="105461">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1096801"/>
                  </a:ext>
                </a:extLst>
              </a:tr>
              <a:tr h="105461">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1090624"/>
                  </a:ext>
                </a:extLst>
              </a:tr>
              <a:tr h="105461">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4451782"/>
                  </a:ext>
                </a:extLst>
              </a:tr>
              <a:tr h="105461">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90741459"/>
                  </a:ext>
                </a:extLst>
              </a:tr>
              <a:tr h="105461">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15884264"/>
                  </a:ext>
                </a:extLst>
              </a:tr>
              <a:tr h="105461">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2719053"/>
                  </a:ext>
                </a:extLst>
              </a:tr>
              <a:tr h="105461">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81659386"/>
                  </a:ext>
                </a:extLst>
              </a:tr>
              <a:tr h="105461">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30077798"/>
                  </a:ext>
                </a:extLst>
              </a:tr>
              <a:tr h="105461">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a:xfrm>
            <a:off x="6459693" y="1676400"/>
            <a:ext cx="4663919" cy="576262"/>
          </a:xfrm>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extLst>
              <p:ext uri="{D42A27DB-BD31-4B8C-83A1-F6EECF244321}">
                <p14:modId xmlns:p14="http://schemas.microsoft.com/office/powerpoint/2010/main" val="195657476"/>
              </p:ext>
            </p:extLst>
          </p:nvPr>
        </p:nvGraphicFramePr>
        <p:xfrm>
          <a:off x="6173590" y="2362200"/>
          <a:ext cx="5331022" cy="4323918"/>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val="540644822"/>
                    </a:ext>
                  </a:extLst>
                </a:gridCol>
                <a:gridCol w="2647181">
                  <a:extLst>
                    <a:ext uri="{9D8B030D-6E8A-4147-A177-3AD203B41FA5}">
                      <a16:colId xmlns:a16="http://schemas.microsoft.com/office/drawing/2014/main" val="906705863"/>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964154"/>
                  </a:ext>
                </a:extLst>
              </a:tr>
              <a:tr h="91416">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958109460"/>
                  </a:ext>
                </a:extLst>
              </a:tr>
              <a:tr h="91416">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04687466"/>
                  </a:ext>
                </a:extLst>
              </a:tr>
              <a:tr h="91416">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2814077"/>
                  </a:ext>
                </a:extLst>
              </a:tr>
              <a:tr h="666318">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70635756"/>
                  </a:ext>
                </a:extLst>
              </a:tr>
              <a:tr h="91416">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289074869"/>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73348023"/>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57420438"/>
                  </a:ext>
                </a:extLst>
              </a:tr>
              <a:tr h="91416">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66602345"/>
                  </a:ext>
                </a:extLst>
              </a:tr>
              <a:tr h="91416">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73871135"/>
                  </a:ext>
                </a:extLst>
              </a:tr>
              <a:tr h="91416">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70910516"/>
                  </a:ext>
                </a:extLst>
              </a:tr>
              <a:tr h="91416">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86894066"/>
                  </a:ext>
                </a:extLst>
              </a:tr>
              <a:tr h="91416">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667032"/>
                  </a:ext>
                </a:extLst>
              </a:tr>
              <a:tr h="91416">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19030437"/>
                  </a:ext>
                </a:extLst>
              </a:tr>
              <a:tr h="91416">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93061365"/>
                  </a:ext>
                </a:extLst>
              </a:tr>
              <a:tr h="91416">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64014073"/>
                  </a:ext>
                </a:extLst>
              </a:tr>
              <a:tr h="91416">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1868723"/>
                  </a:ext>
                </a:extLst>
              </a:tr>
              <a:tr h="91416">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5190516"/>
                  </a:ext>
                </a:extLst>
              </a:tr>
              <a:tr h="91416">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95230773"/>
                  </a:ext>
                </a:extLst>
              </a:tr>
              <a:tr h="91416">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2960678"/>
                  </a:ext>
                </a:extLst>
              </a:tr>
              <a:tr h="91416">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8847193"/>
                  </a:ext>
                </a:extLst>
              </a:tr>
              <a:tr h="91416">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22389991"/>
                  </a:ext>
                </a:extLst>
              </a:tr>
              <a:tr h="0">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7914313"/>
                  </a:ext>
                </a:extLst>
              </a:tr>
              <a:tr h="91416">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5370869"/>
                  </a:ext>
                </a:extLst>
              </a:tr>
              <a:tr h="91416">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70903703"/>
                  </a:ext>
                </a:extLst>
              </a:tr>
              <a:tr h="91416">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9885856"/>
                  </a:ext>
                </a:extLst>
              </a:tr>
              <a:tr h="91416">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8883463"/>
                  </a:ext>
                </a:extLst>
              </a:tr>
              <a:tr h="91416">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924323332"/>
                  </a:ext>
                </a:extLst>
              </a:tr>
              <a:tr h="91416">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61975601"/>
                  </a:ext>
                </a:extLst>
              </a:tr>
              <a:tr h="91416">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3255866"/>
                  </a:ext>
                </a:extLst>
              </a:tr>
              <a:tr h="91416">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47845763"/>
                  </a:ext>
                </a:extLst>
              </a:tr>
              <a:tr h="91416">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36273301"/>
                  </a:ext>
                </a:extLst>
              </a:tr>
              <a:tr h="91416">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99726289"/>
                  </a:ext>
                </a:extLst>
              </a:tr>
              <a:tr h="91416">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548666206"/>
                  </a:ext>
                </a:extLst>
              </a:tr>
              <a:tr h="91416">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04287046"/>
                  </a:ext>
                </a:extLst>
              </a:tr>
              <a:tr h="91416">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71955709"/>
                  </a:ext>
                </a:extLst>
              </a:tr>
              <a:tr h="91416">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47106063"/>
                  </a:ext>
                </a:extLst>
              </a:tr>
              <a:tr h="91416">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75220717"/>
                  </a:ext>
                </a:extLst>
              </a:tr>
              <a:tr h="91416">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80657503"/>
                  </a:ext>
                </a:extLst>
              </a:tr>
              <a:tr h="91416">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402297515"/>
                  </a:ext>
                </a:extLst>
              </a:tr>
              <a:tr h="91416">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88179052"/>
                  </a:ext>
                </a:extLst>
              </a:tr>
            </a:tbl>
          </a:graphicData>
        </a:graphic>
      </p:graphicFrame>
      <p:sp>
        <p:nvSpPr>
          <p:cNvPr id="4" name="TextBox 3">
            <a:extLst>
              <a:ext uri="{FF2B5EF4-FFF2-40B4-BE49-F238E27FC236}">
                <a16:creationId xmlns:a16="http://schemas.microsoft.com/office/drawing/2014/main" id="{F9573626-F5AD-0B85-1374-4C38D09ECCA9}"/>
              </a:ext>
            </a:extLst>
          </p:cNvPr>
          <p:cNvSpPr txBox="1"/>
          <p:nvPr/>
        </p:nvSpPr>
        <p:spPr>
          <a:xfrm>
            <a:off x="379412" y="838200"/>
            <a:ext cx="11101116" cy="400110"/>
          </a:xfrm>
          <a:prstGeom prst="rect">
            <a:avLst/>
          </a:prstGeom>
          <a:noFill/>
        </p:spPr>
        <p:txBody>
          <a:bodyPr wrap="none" rtlCol="0">
            <a:spAutoFit/>
          </a:bodyPr>
          <a:lstStyle/>
          <a:p>
            <a:r>
              <a:rPr lang="en-US" sz="2000" dirty="0">
                <a:solidFill>
                  <a:schemeClr val="bg1"/>
                </a:solidFill>
              </a:rPr>
              <a:t>Now here we are going too use power transform function to handle skewness in dataset</a:t>
            </a:r>
          </a:p>
        </p:txBody>
      </p:sp>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a:xfrm>
            <a:off x="455612" y="-228600"/>
            <a:ext cx="8532178" cy="1507067"/>
          </a:xfrm>
        </p:spPr>
        <p:txBody>
          <a:bodyPr>
            <a:norm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Model Building and Evaluation</a:t>
            </a:r>
            <a:endParaRPr lang="en-IN" sz="3200" u="sng"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a:xfrm>
            <a:off x="684034" y="685801"/>
            <a:ext cx="8532178" cy="362296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These are modelling approach made to build an model :</a:t>
            </a:r>
          </a:p>
          <a:p>
            <a:r>
              <a:rPr lang="en-US" sz="2000" dirty="0">
                <a:latin typeface="Times New Roman" panose="02020603050405020304" pitchFamily="18" charset="0"/>
                <a:cs typeface="Times New Roman" panose="02020603050405020304" pitchFamily="18" charset="0"/>
              </a:rPr>
              <a:t>Linear</a:t>
            </a:r>
          </a:p>
          <a:p>
            <a:r>
              <a:rPr lang="en-US" sz="2000" dirty="0">
                <a:latin typeface="Times New Roman" panose="02020603050405020304" pitchFamily="18" charset="0"/>
                <a:cs typeface="Times New Roman" panose="02020603050405020304" pitchFamily="18" charset="0"/>
              </a:rPr>
              <a:t>Random Forest</a:t>
            </a:r>
          </a:p>
          <a:p>
            <a:r>
              <a:rPr lang="en-US" sz="2000" dirty="0">
                <a:latin typeface="Times New Roman" panose="02020603050405020304" pitchFamily="18" charset="0"/>
                <a:cs typeface="Times New Roman" panose="02020603050405020304" pitchFamily="18" charset="0"/>
              </a:rPr>
              <a:t>Decision Tree</a:t>
            </a:r>
          </a:p>
          <a:p>
            <a:r>
              <a:rPr lang="en-US" sz="2000" dirty="0">
                <a:latin typeface="Times New Roman" panose="02020603050405020304" pitchFamily="18" charset="0"/>
                <a:cs typeface="Times New Roman" panose="02020603050405020304" pitchFamily="18" charset="0"/>
              </a:rPr>
              <a:t>XGBoost</a:t>
            </a:r>
          </a:p>
          <a:p>
            <a:r>
              <a:rPr lang="en-IN" sz="2000" dirty="0">
                <a:latin typeface="Times New Roman" panose="02020603050405020304" pitchFamily="18" charset="0"/>
                <a:cs typeface="Times New Roman" panose="02020603050405020304" pitchFamily="18" charset="0"/>
              </a:rPr>
              <a:t>k-nearest neighbors (KNN)</a:t>
            </a:r>
          </a:p>
        </p:txBody>
      </p:sp>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B87-5FCB-45D9-BA50-5A246D426B85}"/>
              </a:ext>
            </a:extLst>
          </p:cNvPr>
          <p:cNvSpPr>
            <a:spLocks noGrp="1"/>
          </p:cNvSpPr>
          <p:nvPr>
            <p:ph type="title"/>
          </p:nvPr>
        </p:nvSpPr>
        <p:spPr>
          <a:xfrm>
            <a:off x="379412" y="-304800"/>
            <a:ext cx="8532178" cy="1507067"/>
          </a:xfrm>
        </p:spPr>
        <p:txBody>
          <a:bodyPr>
            <a:normAutofit/>
          </a:bodyPr>
          <a:lstStyle/>
          <a:p>
            <a: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sz="3200" b="1" u="sng"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C14885C-EFEB-4CA5-A4DC-3B0D4AD076C2}"/>
              </a:ext>
            </a:extLst>
          </p:cNvPr>
          <p:cNvSpPr>
            <a:spLocks noGrp="1"/>
          </p:cNvSpPr>
          <p:nvPr>
            <p:ph type="body" idx="1"/>
          </p:nvPr>
        </p:nvSpPr>
        <p:spPr/>
        <p:txBody>
          <a:bodyPr>
            <a:normAutofit fontScale="25000" lnSpcReduction="20000"/>
          </a:bodyPr>
          <a:lstStyle/>
          <a:p>
            <a:endParaRPr lang="en-US"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Predict Test</a:t>
            </a:r>
            <a:endParaRPr lang="en-IN" sz="8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a:latin typeface="Times New Roman" panose="02020603050405020304" pitchFamily="18" charset="0"/>
                <a:cs typeface="Times New Roman" panose="02020603050405020304" pitchFamily="18" charset="0"/>
              </a:rPr>
              <a:t>XGBoost = 89.23</a:t>
            </a:r>
          </a:p>
          <a:p>
            <a:r>
              <a:rPr lang="en-IN" dirty="0">
                <a:latin typeface="Times New Roman" panose="02020603050405020304" pitchFamily="18" charset="0"/>
                <a:cs typeface="Times New Roman" panose="02020603050405020304" pitchFamily="18" charset="0"/>
              </a:rPr>
              <a:t>k-nearest neighbors  = 81.81</a:t>
            </a:r>
          </a:p>
          <a:p>
            <a:endParaRPr lang="en-IN" dirty="0"/>
          </a:p>
        </p:txBody>
      </p:sp>
      <p:sp>
        <p:nvSpPr>
          <p:cNvPr id="5" name="Text Placeholder 4">
            <a:extLst>
              <a:ext uri="{FF2B5EF4-FFF2-40B4-BE49-F238E27FC236}">
                <a16:creationId xmlns:a16="http://schemas.microsoft.com/office/drawing/2014/main" id="{6507777A-55FC-4884-AAB1-8B34335FC60E}"/>
              </a:ext>
            </a:extLst>
          </p:cNvPr>
          <p:cNvSpPr>
            <a:spLocks noGrp="1"/>
          </p:cNvSpPr>
          <p:nvPr>
            <p:ph type="body" sz="quarter" idx="3"/>
          </p:nvPr>
        </p:nvSpPr>
        <p:spPr/>
        <p:txBody>
          <a:bodyPr>
            <a:noAutofit/>
          </a:bodyPr>
          <a:lstStyle/>
          <a:p>
            <a:endParaRPr lang="en-US" sz="2000" dirty="0"/>
          </a:p>
          <a:p>
            <a:r>
              <a:rPr lang="en-IN" sz="2000"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id="{749570ED-3AC4-476D-BDA6-7892032D49C9}"/>
              </a:ext>
            </a:extLst>
          </p:cNvPr>
          <p:cNvSpPr>
            <a:spLocks noGrp="1"/>
          </p:cNvSpPr>
          <p:nvPr>
            <p:ph sz="quarter" idx="4"/>
          </p:nvPr>
        </p:nvSpPr>
        <p:spPr>
          <a:xfrm>
            <a:off x="5805033" y="1262062"/>
            <a:ext cx="4927904" cy="3614738"/>
          </a:xfrm>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a:latin typeface="Times New Roman" panose="02020603050405020304" pitchFamily="18" charset="0"/>
                <a:cs typeface="Times New Roman" panose="02020603050405020304" pitchFamily="18" charset="0"/>
              </a:rPr>
              <a:t>XGBoost = 99.99</a:t>
            </a:r>
          </a:p>
          <a:p>
            <a:r>
              <a:rPr lang="en-IN" dirty="0">
                <a:latin typeface="Times New Roman" panose="02020603050405020304" pitchFamily="18" charset="0"/>
                <a:cs typeface="Times New Roman" panose="02020603050405020304" pitchFamily="18" charset="0"/>
              </a:rPr>
              <a:t>k-nearest neighbors = 81.60</a:t>
            </a:r>
          </a:p>
          <a:p>
            <a:endParaRPr lang="en-IN" dirty="0"/>
          </a:p>
        </p:txBody>
      </p:sp>
    </p:spTree>
    <p:extLst>
      <p:ext uri="{BB962C8B-B14F-4D97-AF65-F5344CB8AC3E}">
        <p14:creationId xmlns:p14="http://schemas.microsoft.com/office/powerpoint/2010/main" val="245931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a:xfrm>
            <a:off x="531812" y="76200"/>
            <a:ext cx="7998916" cy="838201"/>
          </a:xfrm>
        </p:spPr>
        <p:txBody>
          <a:bodyPr>
            <a:no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 Parameter Tuning</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a:xfrm>
            <a:off x="684034" y="1219200"/>
            <a:ext cx="9906178" cy="1947333"/>
          </a:xfrm>
        </p:spPr>
        <p:txBody>
          <a:bodyPr>
            <a:normAutofit/>
          </a:bodyPr>
          <a:lstStyle/>
          <a:p>
            <a:r>
              <a:rPr lang="en-IN" sz="2400" b="1" dirty="0">
                <a:solidFill>
                  <a:schemeClr val="bg1"/>
                </a:solidFill>
                <a:latin typeface="Times New Roman" panose="02020603050405020304" pitchFamily="18" charset="0"/>
                <a:ea typeface="Calibri" panose="020F0502020204030204" pitchFamily="34" charset="0"/>
              </a:rPr>
              <a:t>The Hyper parameter tuning is carried out for both Random Forest and </a:t>
            </a:r>
            <a:r>
              <a:rPr lang="en-IN"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p>
          <a:p>
            <a:r>
              <a:rPr lang="en-IN" sz="2400" b="1" dirty="0">
                <a:solidFill>
                  <a:schemeClr val="bg1"/>
                </a:solidFill>
                <a:latin typeface="Times New Roman" panose="02020603050405020304" pitchFamily="18" charset="0"/>
                <a:cs typeface="Times New Roman" panose="02020603050405020304" pitchFamily="18" charset="0"/>
              </a:rPr>
              <a:t>Because both predict test value is similar i.e. 89.</a:t>
            </a:r>
            <a:endParaRPr lang="en-IN" sz="3200" dirty="0">
              <a:solidFill>
                <a:schemeClr val="bg1"/>
              </a:solidFill>
            </a:endParaRPr>
          </a:p>
        </p:txBody>
      </p:sp>
    </p:spTree>
    <p:extLst>
      <p:ext uri="{BB962C8B-B14F-4D97-AF65-F5344CB8AC3E}">
        <p14:creationId xmlns:p14="http://schemas.microsoft.com/office/powerpoint/2010/main" val="177891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864C-30E0-4C75-9B4B-CC17FFA3C528}"/>
              </a:ext>
            </a:extLst>
          </p:cNvPr>
          <p:cNvSpPr>
            <a:spLocks noGrp="1"/>
          </p:cNvSpPr>
          <p:nvPr>
            <p:ph type="title"/>
          </p:nvPr>
        </p:nvSpPr>
        <p:spPr>
          <a:xfrm>
            <a:off x="684034" y="76201"/>
            <a:ext cx="10896778" cy="999866"/>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 Parameter Tuning Performance</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00579C-AF66-40E2-B9A2-2607C383BD1A}"/>
              </a:ext>
            </a:extLst>
          </p:cNvPr>
          <p:cNvSpPr>
            <a:spLocks noGrp="1"/>
          </p:cNvSpPr>
          <p:nvPr>
            <p:ph type="body" idx="1"/>
          </p:nvPr>
        </p:nvSpPr>
        <p:spPr>
          <a:xfrm>
            <a:off x="988636" y="2319338"/>
            <a:ext cx="4648576" cy="576262"/>
          </a:xfrm>
        </p:spPr>
        <p:txBody>
          <a:bodyPr/>
          <a:lstStyle/>
          <a:p>
            <a:r>
              <a:rPr lang="en-IN" b="1" dirty="0">
                <a:solidFill>
                  <a:srgbClr val="202124"/>
                </a:solidFill>
                <a:latin typeface="Times New Roman" panose="02020603050405020304" pitchFamily="18" charset="0"/>
                <a:ea typeface="Calibri" panose="020F0502020204030204" pitchFamily="34" charset="0"/>
              </a:rPr>
              <a:t>Random Forest Regressor</a:t>
            </a:r>
            <a:endParaRPr lang="en-US" b="1" dirty="0">
              <a:solidFill>
                <a:srgbClr val="202124"/>
              </a:solidFill>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F0481A70-BB4E-47FD-9167-C5853450F43D}"/>
              </a:ext>
            </a:extLst>
          </p:cNvPr>
          <p:cNvSpPr>
            <a:spLocks noGrp="1"/>
          </p:cNvSpPr>
          <p:nvPr>
            <p:ph sz="half" idx="2"/>
          </p:nvPr>
        </p:nvSpPr>
        <p:spPr>
          <a:xfrm>
            <a:off x="839569" y="2505316"/>
            <a:ext cx="5156444" cy="1325218"/>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58EB83-7076-46AF-995A-0F27EAA35B2F}"/>
              </a:ext>
            </a:extLst>
          </p:cNvPr>
          <p:cNvSpPr>
            <a:spLocks noGrp="1"/>
          </p:cNvSpPr>
          <p:nvPr>
            <p:ph type="body" sz="quarter" idx="3"/>
          </p:nvPr>
        </p:nvSpPr>
        <p:spPr>
          <a:xfrm>
            <a:off x="6154893" y="2395538"/>
            <a:ext cx="4663919" cy="576262"/>
          </a:xfrm>
        </p:spPr>
        <p:txBody>
          <a:bodyPr/>
          <a:lstStyle/>
          <a:p>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 Regressor</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ED8D0398-1DF9-4CBE-977E-87CF81443A3A}"/>
              </a:ext>
            </a:extLst>
          </p:cNvPr>
          <p:cNvSpPr>
            <a:spLocks noGrp="1"/>
          </p:cNvSpPr>
          <p:nvPr>
            <p:ph sz="quarter" idx="4"/>
          </p:nvPr>
        </p:nvSpPr>
        <p:spPr>
          <a:xfrm>
            <a:off x="6170592" y="2505316"/>
            <a:ext cx="5181838" cy="999865"/>
          </a:xfrm>
        </p:spPr>
        <p:txBody>
          <a:bodyPr>
            <a:normAutofit/>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43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a:xfrm>
            <a:off x="531812" y="228600"/>
            <a:ext cx="7998916" cy="533399"/>
          </a:xfrm>
        </p:spPr>
        <p:txBody>
          <a:bodyPr>
            <a:no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Best Model</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608012" y="990600"/>
            <a:ext cx="10058400" cy="1947333"/>
          </a:xfrm>
        </p:spPr>
        <p:txBody>
          <a:bodyPr>
            <a:normAutofit fontScale="92500" lnSpcReduction="20000"/>
          </a:bodyPr>
          <a:lstStyle/>
          <a:p>
            <a:r>
              <a:rPr lang="en-US" sz="2799" dirty="0">
                <a:solidFill>
                  <a:schemeClr val="bg1"/>
                </a:solidFill>
                <a:latin typeface="Times New Roman" panose="02020603050405020304" pitchFamily="18" charset="0"/>
                <a:cs typeface="Times New Roman" panose="02020603050405020304" pitchFamily="18" charset="0"/>
              </a:rPr>
              <a:t>Hyper parameter Tuning performance is compared for both Random Forest and XGBoost Hyper parameter Tuning i.e.,R2 score = 86.79 and 89.15 respectively. </a:t>
            </a:r>
          </a:p>
          <a:p>
            <a:r>
              <a:rPr lang="en-US" sz="2799" dirty="0">
                <a:solidFill>
                  <a:schemeClr val="bg1"/>
                </a:solidFill>
                <a:latin typeface="Times New Roman" panose="02020603050405020304" pitchFamily="18" charset="0"/>
                <a:cs typeface="Times New Roman" panose="02020603050405020304" pitchFamily="18" charset="0"/>
              </a:rPr>
              <a:t>Finally, XGBoost has better R2 score.so this is our best model for these dataset. </a:t>
            </a:r>
            <a:endParaRPr lang="en-IN" sz="2799"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a:xfrm>
            <a:off x="379412" y="76200"/>
            <a:ext cx="8532178" cy="685800"/>
          </a:xfrm>
        </p:spPr>
        <p:txBody>
          <a:bodyPr>
            <a:norm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Performance Interpretation:</a:t>
            </a:r>
            <a:endParaRPr lang="en-IN" sz="3200"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a:xfrm>
            <a:off x="971827" y="1828800"/>
            <a:ext cx="4648576" cy="576262"/>
          </a:xfrm>
        </p:spPr>
        <p:txBody>
          <a:bodyPr/>
          <a:lstStyle/>
          <a:p>
            <a:pPr algn="ctr"/>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pPr algn="ctr"/>
            <a:endParaRPr lang="en-IN" sz="1799" dirty="0">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F7A1627-32D0-4F09-B436-AAB235079EAE}"/>
              </a:ext>
            </a:extLst>
          </p:cNvPr>
          <p:cNvPicPr>
            <a:picLocks noGrp="1" noChangeAspect="1"/>
          </p:cNvPicPr>
          <p:nvPr>
            <p:ph sz="half" idx="2"/>
          </p:nvPr>
        </p:nvPicPr>
        <p:blipFill>
          <a:blip r:embed="rId2"/>
          <a:stretch>
            <a:fillRect/>
          </a:stretch>
        </p:blipFill>
        <p:spPr>
          <a:xfrm>
            <a:off x="938893" y="2590667"/>
            <a:ext cx="4812849" cy="3657733"/>
          </a:xfrm>
        </p:spPr>
      </p:pic>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a:xfrm>
            <a:off x="6307293" y="2471738"/>
            <a:ext cx="4663919" cy="576262"/>
          </a:xfrm>
        </p:spPr>
        <p:txBody>
          <a:bodyPr/>
          <a:lstStyle/>
          <a:p>
            <a:r>
              <a:rPr lang="en-IN" sz="1799" dirty="0">
                <a:solidFill>
                  <a:srgbClr val="000000"/>
                </a:solidFill>
                <a:latin typeface="Times New Roman" panose="02020603050405020304" pitchFamily="18" charset="0"/>
                <a:ea typeface="Times New Roman" panose="02020603050405020304" pitchFamily="18" charset="0"/>
              </a:rPr>
              <a:t> </a:t>
            </a:r>
            <a:endParaRPr lang="en-IN" sz="1799"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470B0077-35F3-4177-8CC5-1BD9F2AEA3B3}"/>
              </a:ext>
            </a:extLst>
          </p:cNvPr>
          <p:cNvPicPr>
            <a:picLocks noGrp="1" noChangeAspect="1"/>
          </p:cNvPicPr>
          <p:nvPr>
            <p:ph sz="quarter" idx="4"/>
          </p:nvPr>
        </p:nvPicPr>
        <p:blipFill>
          <a:blip r:embed="rId3"/>
          <a:stretch>
            <a:fillRect/>
          </a:stretch>
        </p:blipFill>
        <p:spPr>
          <a:xfrm>
            <a:off x="6437083" y="2590667"/>
            <a:ext cx="4812849" cy="3657733"/>
          </a:xfrm>
        </p:spPr>
      </p:pic>
    </p:spTree>
    <p:extLst>
      <p:ext uri="{BB962C8B-B14F-4D97-AF65-F5344CB8AC3E}">
        <p14:creationId xmlns:p14="http://schemas.microsoft.com/office/powerpoint/2010/main" val="41037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A86730B-F399-4925-815A-95FF2FC64D41}"/>
              </a:ext>
            </a:extLst>
          </p:cNvPr>
          <p:cNvSpPr>
            <a:spLocks noGrp="1" noChangeArrowheads="1"/>
          </p:cNvSpPr>
          <p:nvPr>
            <p:ph type="title"/>
          </p:nvPr>
        </p:nvSpPr>
        <p:spPr bwMode="auto">
          <a:xfrm>
            <a:off x="912812" y="-10632"/>
            <a:ext cx="10896600" cy="267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2400" b="1" cap="none" dirty="0">
                <a:latin typeface="Times New Roman" panose="02020603050405020304" pitchFamily="18" charset="0"/>
                <a:cs typeface="+mn-cs"/>
              </a:rPr>
              <a:t>Notice here,</a:t>
            </a:r>
            <a:br>
              <a:rPr lang="en-US" altLang="en-US" sz="2400" b="1" cap="none" dirty="0">
                <a:latin typeface="Times New Roman" panose="02020603050405020304" pitchFamily="18" charset="0"/>
                <a:cs typeface="+mn-cs"/>
              </a:rPr>
            </a:br>
            <a:r>
              <a:rPr lang="en-US" altLang="en-US" sz="2400" b="1" cap="none" dirty="0">
                <a:latin typeface="Times New Roman" panose="02020603050405020304" pitchFamily="18" charset="0"/>
                <a:cs typeface="+mn-cs"/>
              </a:rPr>
              <a:t>Our residuals looked to be normally distributed and that's really a good sign which means that our model was a correct choice for the data.</a:t>
            </a:r>
          </a:p>
          <a:p>
            <a:pPr defTabSz="914126" eaLnBrk="0" fontAlgn="base" hangingPunct="0">
              <a:spcAft>
                <a:spcPct val="0"/>
              </a:spcAft>
            </a:pPr>
            <a:r>
              <a:rPr lang="en-US" altLang="en-US" sz="2400" b="1" cap="none" dirty="0">
                <a:latin typeface="Times New Roman" panose="02020603050405020304" pitchFamily="18" charset="0"/>
                <a:cs typeface="+mn-cs"/>
              </a:rPr>
              <a:t>From these plots above, we can understand the distribution of Sale Price. </a:t>
            </a:r>
            <a:br>
              <a:rPr lang="en-US" altLang="en-US" sz="2400" b="1" cap="none" dirty="0">
                <a:latin typeface="Times New Roman" panose="02020603050405020304" pitchFamily="18" charset="0"/>
                <a:cs typeface="+mn-cs"/>
              </a:rPr>
            </a:br>
            <a:endParaRPr lang="en-US" altLang="en-US" sz="2400" b="1" cap="none" dirty="0">
              <a:latin typeface="Times New Roman" panose="02020603050405020304" pitchFamily="18" charset="0"/>
              <a:cs typeface="+mn-cs"/>
            </a:endParaRPr>
          </a:p>
          <a:p>
            <a:pPr defTabSz="914126" eaLnBrk="0" fontAlgn="base" hangingPunct="0">
              <a:spcAft>
                <a:spcPct val="0"/>
              </a:spcAft>
            </a:pPr>
            <a:r>
              <a:rPr lang="en-US" altLang="en-US" sz="2400" b="1" cap="none" dirty="0">
                <a:latin typeface="Times New Roman" panose="02020603050405020304" pitchFamily="18" charset="0"/>
                <a:cs typeface="+mn-cs"/>
              </a:rPr>
              <a:t>Finally, we came to know that our best model is both XGBoost and the worst model is Decision Tree.</a:t>
            </a:r>
          </a:p>
        </p:txBody>
      </p:sp>
      <p:pic>
        <p:nvPicPr>
          <p:cNvPr id="4" name="Content Placeholder 3">
            <a:extLst>
              <a:ext uri="{FF2B5EF4-FFF2-40B4-BE49-F238E27FC236}">
                <a16:creationId xmlns:a16="http://schemas.microsoft.com/office/drawing/2014/main" id="{45E44BE1-4540-4C9B-8485-382335C0064D}"/>
              </a:ext>
            </a:extLst>
          </p:cNvPr>
          <p:cNvPicPr>
            <a:picLocks noGrp="1"/>
          </p:cNvPicPr>
          <p:nvPr>
            <p:ph idx="1"/>
          </p:nvPr>
        </p:nvPicPr>
        <p:blipFill>
          <a:blip r:embed="rId2"/>
          <a:stretch>
            <a:fillRect/>
          </a:stretch>
        </p:blipFill>
        <p:spPr>
          <a:xfrm>
            <a:off x="1293812" y="2698615"/>
            <a:ext cx="9906000" cy="3854585"/>
          </a:xfrm>
          <a:prstGeom prst="rect">
            <a:avLst/>
          </a:prstGeom>
        </p:spPr>
      </p:pic>
    </p:spTree>
    <p:extLst>
      <p:ext uri="{BB962C8B-B14F-4D97-AF65-F5344CB8AC3E}">
        <p14:creationId xmlns:p14="http://schemas.microsoft.com/office/powerpoint/2010/main" val="32588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a:xfrm>
            <a:off x="684034" y="381000"/>
            <a:ext cx="7998916" cy="394855"/>
          </a:xfrm>
        </p:spPr>
        <p:txBody>
          <a:bodyPr>
            <a:noAutofit/>
          </a:bodyPr>
          <a:lstStyle/>
          <a:p>
            <a:pPr>
              <a:lnSpc>
                <a:spcPct val="107000"/>
              </a:lnSpc>
              <a:spcBef>
                <a:spcPts val="200"/>
              </a:spcBef>
              <a:spcAft>
                <a:spcPts val="600"/>
              </a:spcAft>
            </a:pPr>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3200" b="1" u="sng" dirty="0">
              <a:solidFill>
                <a:schemeClr val="tx1"/>
              </a:solidFill>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a:xfrm>
            <a:off x="684034" y="1143000"/>
            <a:ext cx="10972978" cy="2819400"/>
          </a:xfrm>
        </p:spPr>
        <p:txBody>
          <a:bodyPr>
            <a:normAutofit/>
          </a:bodyPr>
          <a:lstStyle/>
          <a:p>
            <a:r>
              <a:rPr lang="en-IN" sz="2000" b="1" dirty="0">
                <a:solidFill>
                  <a:schemeClr val="bg1"/>
                </a:solidFill>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XGBoost models. We have 81 features in our data which is a big number, so we will take a look at the 15 most important features.</a:t>
            </a:r>
          </a:p>
          <a:p>
            <a:endParaRPr lang="en-IN" sz="2800" b="1" dirty="0">
              <a:solidFill>
                <a:schemeClr val="bg1"/>
              </a:solidFill>
            </a:endParaRPr>
          </a:p>
        </p:txBody>
      </p:sp>
      <p:pic>
        <p:nvPicPr>
          <p:cNvPr id="4" name="Content Placeholder 6">
            <a:extLst>
              <a:ext uri="{FF2B5EF4-FFF2-40B4-BE49-F238E27FC236}">
                <a16:creationId xmlns:a16="http://schemas.microsoft.com/office/drawing/2014/main" id="{ED36C087-F41E-78A0-BFDC-4C015E5E523B}"/>
              </a:ext>
            </a:extLst>
          </p:cNvPr>
          <p:cNvPicPr>
            <a:picLocks/>
          </p:cNvPicPr>
          <p:nvPr/>
        </p:nvPicPr>
        <p:blipFill>
          <a:blip r:embed="rId2"/>
          <a:stretch>
            <a:fillRect/>
          </a:stretch>
        </p:blipFill>
        <p:spPr>
          <a:xfrm>
            <a:off x="912812" y="2814276"/>
            <a:ext cx="4883925" cy="3030538"/>
          </a:xfrm>
          <a:prstGeom prst="rect">
            <a:avLst/>
          </a:prstGeom>
        </p:spPr>
      </p:pic>
      <p:pic>
        <p:nvPicPr>
          <p:cNvPr id="5" name="Content Placeholder 7">
            <a:extLst>
              <a:ext uri="{FF2B5EF4-FFF2-40B4-BE49-F238E27FC236}">
                <a16:creationId xmlns:a16="http://schemas.microsoft.com/office/drawing/2014/main" id="{DC10720E-353F-59B8-BF94-71542B3F90B7}"/>
              </a:ext>
            </a:extLst>
          </p:cNvPr>
          <p:cNvPicPr>
            <a:picLocks/>
          </p:cNvPicPr>
          <p:nvPr/>
        </p:nvPicPr>
        <p:blipFill>
          <a:blip r:embed="rId3"/>
          <a:stretch>
            <a:fillRect/>
          </a:stretch>
        </p:blipFill>
        <p:spPr>
          <a:xfrm>
            <a:off x="6008281" y="2838394"/>
            <a:ext cx="4927600" cy="2966427"/>
          </a:xfrm>
          <a:prstGeom prst="rect">
            <a:avLst/>
          </a:prstGeom>
        </p:spPr>
      </p:pic>
    </p:spTree>
    <p:extLst>
      <p:ext uri="{BB962C8B-B14F-4D97-AF65-F5344CB8AC3E}">
        <p14:creationId xmlns:p14="http://schemas.microsoft.com/office/powerpoint/2010/main" val="986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BD74-4142-4850-B22B-1CF5C4D7D251}"/>
              </a:ext>
            </a:extLst>
          </p:cNvPr>
          <p:cNvSpPr>
            <a:spLocks noGrp="1"/>
          </p:cNvSpPr>
          <p:nvPr>
            <p:ph type="ctrTitle"/>
          </p:nvPr>
        </p:nvSpPr>
        <p:spPr>
          <a:xfrm>
            <a:off x="455612" y="186269"/>
            <a:ext cx="7998916" cy="1032932"/>
          </a:xfrm>
        </p:spPr>
        <p:txBody>
          <a:bodyPr>
            <a:no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Common Important Features:</a:t>
            </a:r>
            <a:b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sz="3200" b="1" u="sng"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C26FC70-D351-46C9-87A8-7A58D3FB3F42}"/>
              </a:ext>
            </a:extLst>
          </p:cNvPr>
          <p:cNvSpPr>
            <a:spLocks noGrp="1"/>
          </p:cNvSpPr>
          <p:nvPr>
            <p:ph type="subTitle" idx="1"/>
          </p:nvPr>
        </p:nvSpPr>
        <p:spPr>
          <a:xfrm>
            <a:off x="684034" y="838200"/>
            <a:ext cx="10515778" cy="1947333"/>
          </a:xfrm>
        </p:spPr>
        <p:txBody>
          <a:bodyPr>
            <a:normAutofit/>
          </a:bodyPr>
          <a:lstStyle/>
          <a:p>
            <a:r>
              <a:rPr lang="en-IN" sz="2000" b="1" dirty="0">
                <a:latin typeface="Times New Roman" panose="02020603050405020304" pitchFamily="18" charset="0"/>
                <a:ea typeface="Times New Roman" panose="02020603050405020304" pitchFamily="18" charset="0"/>
              </a:rPr>
              <a:t>Now, let us see which features are among the most important features for both XGBoost and Random Forest models, and let's find out the difference in their importance regarding the two models:</a:t>
            </a:r>
          </a:p>
          <a:p>
            <a:endParaRPr lang="en-IN" sz="2800" b="1" dirty="0"/>
          </a:p>
        </p:txBody>
      </p:sp>
      <p:pic>
        <p:nvPicPr>
          <p:cNvPr id="4" name="Content Placeholder 3">
            <a:extLst>
              <a:ext uri="{FF2B5EF4-FFF2-40B4-BE49-F238E27FC236}">
                <a16:creationId xmlns:a16="http://schemas.microsoft.com/office/drawing/2014/main" id="{3DC62703-C7B2-8EC9-3809-8DF18F77169B}"/>
              </a:ext>
            </a:extLst>
          </p:cNvPr>
          <p:cNvPicPr>
            <a:picLocks/>
          </p:cNvPicPr>
          <p:nvPr/>
        </p:nvPicPr>
        <p:blipFill>
          <a:blip r:embed="rId2"/>
          <a:stretch>
            <a:fillRect/>
          </a:stretch>
        </p:blipFill>
        <p:spPr>
          <a:xfrm>
            <a:off x="1903412" y="1791084"/>
            <a:ext cx="8799988" cy="4968155"/>
          </a:xfrm>
          <a:prstGeom prst="rect">
            <a:avLst/>
          </a:prstGeom>
        </p:spPr>
      </p:pic>
    </p:spTree>
    <p:extLst>
      <p:ext uri="{BB962C8B-B14F-4D97-AF65-F5344CB8AC3E}">
        <p14:creationId xmlns:p14="http://schemas.microsoft.com/office/powerpoint/2010/main" val="1869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531812" y="3569731"/>
            <a:ext cx="11492781" cy="1230869"/>
          </a:xfrm>
          <a:ln>
            <a:noFill/>
          </a:ln>
        </p:spPr>
        <p:txBody>
          <a:bodyPr>
            <a:noAutofit/>
          </a:bodyPr>
          <a:lstStyle/>
          <a:p>
            <a:pPr marL="76200" marR="401320" algn="just">
              <a:lnSpc>
                <a:spcPct val="107000"/>
              </a:lnSpc>
              <a:spcBef>
                <a:spcPts val="945"/>
              </a:spcBef>
              <a:spcAft>
                <a:spcPts val="0"/>
              </a:spcAft>
            </a:pPr>
            <a:r>
              <a:rPr lang="en-US" sz="1800" dirty="0">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76200" marR="401320" algn="just">
              <a:lnSpc>
                <a:spcPct val="107000"/>
              </a:lnSpc>
              <a:spcBef>
                <a:spcPts val="945"/>
              </a:spcBef>
              <a:spcAft>
                <a:spcPts val="0"/>
              </a:spcAft>
            </a:pPr>
            <a:r>
              <a:rPr lang="en-US" sz="1800" dirty="0">
                <a:effectLst/>
                <a:latin typeface="Arial MT"/>
                <a:ea typeface="Arial MT"/>
                <a:cs typeface="Arial MT"/>
              </a:rPr>
              <a:t>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marR="401320" indent="0" algn="just">
              <a:lnSpc>
                <a:spcPct val="107000"/>
              </a:lnSpc>
              <a:spcBef>
                <a:spcPts val="945"/>
              </a:spcBef>
              <a:spcAft>
                <a:spcPts val="0"/>
              </a:spcAft>
              <a:buNone/>
            </a:pPr>
            <a:endParaRPr lang="en-US" sz="1800" dirty="0">
              <a:effectLst/>
              <a:latin typeface="Arial MT"/>
              <a:ea typeface="Arial MT"/>
              <a:cs typeface="Arial MT"/>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4612" y="-76200"/>
            <a:ext cx="5054766" cy="782638"/>
          </a:xfrm>
        </p:spPr>
        <p:txBody>
          <a:bodyPr>
            <a:normAutofit/>
          </a:bodyPr>
          <a:lstStyle/>
          <a:p>
            <a:r>
              <a:rPr lang="en-US" sz="3199" u="sng" dirty="0">
                <a:solidFill>
                  <a:schemeClr val="tx1"/>
                </a:solidFill>
                <a:effectLst>
                  <a:outerShdw blurRad="38100" dist="38100" dir="2700000" algn="tl">
                    <a:srgbClr val="000000">
                      <a:alpha val="43137"/>
                    </a:srgbClr>
                  </a:outerShdw>
                </a:effectLst>
              </a:rPr>
              <a:t>INTRODUCTION</a:t>
            </a:r>
            <a:endParaRPr lang="ru-RU" sz="3199" u="sng" dirty="0">
              <a:solidFill>
                <a:schemeClr val="tx1"/>
              </a:solidFill>
              <a:effectLst>
                <a:outerShdw blurRad="38100" dist="38100" dir="2700000" algn="tl">
                  <a:srgbClr val="000000">
                    <a:alpha val="43137"/>
                  </a:srgbClr>
                </a:outerShdw>
              </a:effectLst>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150812" y="1155953"/>
            <a:ext cx="4420704" cy="749047"/>
          </a:xfrm>
        </p:spPr>
        <p:txBody>
          <a:bodyPr/>
          <a:lstStyle/>
          <a:p>
            <a:r>
              <a:rPr lang="en-US" b="1" dirty="0"/>
              <a:t>PROBLEM STATEMENT:</a:t>
            </a:r>
            <a:endParaRPr lang="ru-RU" b="1" dirty="0"/>
          </a:p>
        </p:txBody>
      </p:sp>
    </p:spTree>
    <p:extLst>
      <p:ext uri="{BB962C8B-B14F-4D97-AF65-F5344CB8AC3E}">
        <p14:creationId xmlns:p14="http://schemas.microsoft.com/office/powerpoint/2010/main" val="265579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a:xfrm>
            <a:off x="684034" y="-457200"/>
            <a:ext cx="8532178" cy="1507067"/>
          </a:xfrm>
        </p:spPr>
        <p:txBody>
          <a:bodyPr>
            <a:normAutofit fontScale="90000"/>
          </a:bodyPr>
          <a:lstStyle/>
          <a:p>
            <a:b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Conclusion</a:t>
            </a:r>
            <a:b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a:xfrm>
            <a:off x="455612" y="1143000"/>
            <a:ext cx="11125378" cy="3843868"/>
          </a:xfrm>
        </p:spPr>
        <p:txBody>
          <a:bodyPr>
            <a:normAutofit lnSpcReduction="10000"/>
          </a:bodyPr>
          <a:lstStyle/>
          <a:p>
            <a:pPr>
              <a:spcAft>
                <a:spcPts val="1200"/>
              </a:spcAft>
            </a:pPr>
            <a:r>
              <a:rPr lang="en-IN" sz="2000" b="1" dirty="0">
                <a:solidFill>
                  <a:schemeClr val="bg1"/>
                </a:solidFill>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2000" b="1" dirty="0">
                <a:solidFill>
                  <a:schemeClr val="bg1"/>
                </a:solidFill>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2000" b="1" dirty="0">
              <a:solidFill>
                <a:schemeClr val="bg1"/>
              </a:solidFill>
              <a:latin typeface="Times New Roman" panose="02020603050405020304" pitchFamily="18" charset="0"/>
              <a:ea typeface="Times New Roman" panose="02020603050405020304" pitchFamily="18" charset="0"/>
            </a:endParaRPr>
          </a:p>
          <a:p>
            <a:pPr marL="0" indent="0">
              <a:buNone/>
            </a:pPr>
            <a:endParaRPr lang="en-IN" sz="2400" b="1" dirty="0">
              <a:solidFill>
                <a:schemeClr val="bg1"/>
              </a:solidFill>
            </a:endParaRPr>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227012" y="4876801"/>
            <a:ext cx="11353800" cy="1447800"/>
          </a:xfrm>
          <a:prstGeom prst="rect">
            <a:avLst/>
          </a:prstGeom>
        </p:spPr>
      </p:pic>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79562" y="1181100"/>
            <a:ext cx="9029700" cy="4495800"/>
          </a:xfrm>
          <a:prstGeom prst="rect">
            <a:avLst/>
          </a:prstGeom>
        </p:spPr>
      </p:pic>
      <p:sp>
        <p:nvSpPr>
          <p:cNvPr id="2" name="Slide Number Placeholder 1">
            <a:extLst>
              <a:ext uri="{FF2B5EF4-FFF2-40B4-BE49-F238E27FC236}">
                <a16:creationId xmlns:a16="http://schemas.microsoft.com/office/drawing/2014/main" id="{2C5C58F9-45A7-4714-A47D-FD3C0D354AC9}"/>
              </a:ext>
            </a:extLst>
          </p:cNvPr>
          <p:cNvSpPr>
            <a:spLocks noGrp="1"/>
          </p:cNvSpPr>
          <p:nvPr>
            <p:ph type="sldNum" sz="quarter" idx="12"/>
          </p:nvPr>
        </p:nvSpPr>
        <p:spPr/>
        <p:txBody>
          <a:bodyPr/>
          <a:lstStyle/>
          <a:p>
            <a:fld id="{DF28FB93-0A08-4E7D-8E63-9EFA29F1E093}" type="slidenum">
              <a:rPr lang="en-US" smtClean="0"/>
              <a:pPr/>
              <a:t>31</a:t>
            </a:fld>
            <a:endParaRPr lang="en-US" dirty="0"/>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3"/>
          </p:nvPr>
        </p:nvSpPr>
        <p:spPr>
          <a:xfrm>
            <a:off x="227012" y="228600"/>
            <a:ext cx="11809412" cy="4495799"/>
          </a:xfrm>
          <a:ln>
            <a:noFill/>
          </a:ln>
        </p:spPr>
        <p:txBody>
          <a:bodyPr>
            <a:normAutofit/>
          </a:bodyPr>
          <a:lstStyle/>
          <a:p>
            <a:pPr marL="0" marR="401320" indent="0" algn="just">
              <a:lnSpc>
                <a:spcPct val="107000"/>
              </a:lnSpc>
              <a:spcBef>
                <a:spcPts val="945"/>
              </a:spcBef>
              <a:spcAft>
                <a:spcPts val="0"/>
              </a:spcAft>
              <a:buNone/>
            </a:pPr>
            <a:r>
              <a:rPr lang="en-US" sz="1800" b="1" dirty="0">
                <a:solidFill>
                  <a:schemeClr val="bg2">
                    <a:lumMod val="75000"/>
                  </a:schemeClr>
                </a:solidFill>
                <a:effectLst/>
                <a:latin typeface="Arial MT"/>
                <a:ea typeface="Arial MT"/>
                <a:cs typeface="Arial 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6200" marR="401320" algn="just">
              <a:lnSpc>
                <a:spcPct val="107000"/>
              </a:lnSpc>
              <a:spcBef>
                <a:spcPts val="945"/>
              </a:spcBef>
              <a:spcAft>
                <a:spcPts val="0"/>
              </a:spcAft>
            </a:pPr>
            <a:r>
              <a:rPr lang="en-US" sz="1800" b="1" dirty="0">
                <a:solidFill>
                  <a:schemeClr val="bg2">
                    <a:lumMod val="75000"/>
                  </a:schemeClr>
                </a:solidFill>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800" b="1" dirty="0">
                <a:solidFill>
                  <a:schemeClr val="bg2">
                    <a:lumMod val="75000"/>
                  </a:schemeClr>
                </a:solidFill>
                <a:effectLst/>
                <a:latin typeface="Arial MT"/>
                <a:ea typeface="Arial MT"/>
                <a:cs typeface="Arial MT"/>
              </a:rPr>
              <a:t>2. How do these variables describe the price of the house?</a:t>
            </a:r>
          </a:p>
          <a:p>
            <a:pPr marL="0" marR="401320" indent="0" algn="just">
              <a:lnSpc>
                <a:spcPct val="107000"/>
              </a:lnSpc>
              <a:spcBef>
                <a:spcPts val="945"/>
              </a:spcBef>
              <a:spcAft>
                <a:spcPts val="0"/>
              </a:spcAft>
              <a:buNone/>
            </a:pPr>
            <a:r>
              <a:rPr lang="en-US" sz="1800" b="1" dirty="0">
                <a:solidFill>
                  <a:schemeClr val="tx1"/>
                </a:solidFill>
                <a:effectLst/>
                <a:latin typeface="Arial MT"/>
                <a:ea typeface="Arial MT"/>
                <a:cs typeface="Arial MT"/>
              </a:rPr>
              <a:t>Business Goal:-</a:t>
            </a:r>
          </a:p>
          <a:p>
            <a:pPr marL="0" marR="401320" indent="0" algn="just">
              <a:lnSpc>
                <a:spcPct val="107000"/>
              </a:lnSpc>
              <a:spcBef>
                <a:spcPts val="945"/>
              </a:spcBef>
              <a:spcAft>
                <a:spcPts val="0"/>
              </a:spcAft>
              <a:buNone/>
            </a:pPr>
            <a:r>
              <a:rPr lang="en-US" sz="1800" b="1" dirty="0">
                <a:solidFill>
                  <a:schemeClr val="bg2">
                    <a:lumMod val="75000"/>
                  </a:schemeClr>
                </a:solidFill>
                <a:effectLst/>
                <a:latin typeface="Arial MT"/>
                <a:ea typeface="Arial MT"/>
                <a:cs typeface="Arial M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r>
              <a:rPr lang="en-US" sz="1400" b="1" dirty="0">
                <a:effectLst/>
                <a:latin typeface="Arial MT"/>
                <a:ea typeface="Arial MT"/>
                <a:cs typeface="Arial MT"/>
              </a:rPr>
              <a:t>.</a:t>
            </a:r>
            <a:endParaRPr lang="en-IN" sz="1400" b="1" dirty="0">
              <a:effectLst/>
              <a:latin typeface="Arial MT"/>
              <a:ea typeface="Arial MT"/>
              <a:cs typeface="Arial MT"/>
            </a:endParaRPr>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a:xfrm>
            <a:off x="1919253" y="1828801"/>
            <a:ext cx="8823359" cy="182880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EDA(Exploratory Data Analysis)</a:t>
            </a:r>
            <a:endParaRPr lang="en-IN"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382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a:xfrm>
            <a:off x="76834" y="-304800"/>
            <a:ext cx="8532178" cy="1507067"/>
          </a:xfrm>
        </p:spPr>
        <p:txBody>
          <a:bodyPr>
            <a:norm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sz="3200" u="sng" dirty="0">
              <a:solidFill>
                <a:schemeClr val="tx1"/>
              </a:solidFill>
              <a:effectLst>
                <a:outerShdw blurRad="38100" dist="38100" dir="2700000" algn="tl">
                  <a:srgbClr val="000000">
                    <a:alpha val="43137"/>
                  </a:srgbClr>
                </a:outerShdw>
              </a:effectLst>
            </a:endParaRPr>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455612" y="811019"/>
            <a:ext cx="10436681" cy="132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18ADB71-218B-8A99-72DF-E9F2D942045D}"/>
              </a:ext>
            </a:extLst>
          </p:cNvPr>
          <p:cNvSpPr txBox="1">
            <a:spLocks/>
          </p:cNvSpPr>
          <p:nvPr/>
        </p:nvSpPr>
        <p:spPr>
          <a:xfrm>
            <a:off x="190006" y="2268188"/>
            <a:ext cx="11086186" cy="3665166"/>
          </a:xfrm>
          <a:prstGeom prst="rect">
            <a:avLst/>
          </a:prstGeom>
        </p:spPr>
        <p:txBody>
          <a:bodyPr vert="horz" lIns="91440" tIns="45720" rIns="91440" bIns="45720" rtlCol="0" anchor="ctr">
            <a:normAutofit lnSpcReduction="10000"/>
          </a:bodyPr>
          <a:lstStyle>
            <a:lvl1pPr marL="285664"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999" kern="1200" cap="none">
                <a:solidFill>
                  <a:schemeClr val="bg2">
                    <a:lumMod val="7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799" kern="1200" cap="none">
                <a:solidFill>
                  <a:schemeClr val="bg2">
                    <a:lumMod val="7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IN" dirty="0">
                <a:solidFill>
                  <a:schemeClr val="bg1"/>
                </a:solidFill>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a:t>
            </a:r>
            <a:r>
              <a:rPr lang="en-IN" dirty="0" err="1">
                <a:solidFill>
                  <a:schemeClr val="bg1"/>
                </a:solidFill>
                <a:latin typeface="Times New Roman" panose="02020603050405020304" pitchFamily="18" charset="0"/>
                <a:cs typeface="Times New Roman" panose="02020603050405020304" pitchFamily="18" charset="0"/>
              </a:rPr>
              <a:t>datset</a:t>
            </a:r>
            <a:r>
              <a:rPr lang="en-IN" dirty="0">
                <a:solidFill>
                  <a:schemeClr val="bg1"/>
                </a:solidFill>
                <a:latin typeface="Times New Roman" panose="02020603050405020304" pitchFamily="18" charset="0"/>
                <a:cs typeface="Times New Roman" panose="02020603050405020304" pitchFamily="18" charset="0"/>
              </a:rPr>
              <a:t> contains the data like, 'Id', '</a:t>
            </a:r>
            <a:r>
              <a:rPr lang="en-IN" dirty="0" err="1">
                <a:solidFill>
                  <a:schemeClr val="bg1"/>
                </a:solidFill>
                <a:latin typeface="Times New Roman" panose="02020603050405020304" pitchFamily="18" charset="0"/>
                <a:cs typeface="Times New Roman" panose="02020603050405020304" pitchFamily="18" charset="0"/>
              </a:rPr>
              <a:t>MSSubClass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MSZoning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LotFrontage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LotArea</a:t>
            </a:r>
            <a:r>
              <a:rPr lang="en-IN" dirty="0">
                <a:solidFill>
                  <a:schemeClr val="bg1"/>
                </a:solidFill>
                <a:latin typeface="Times New Roman" panose="02020603050405020304" pitchFamily="18" charset="0"/>
                <a:cs typeface="Times New Roman" panose="02020603050405020304" pitchFamily="18" charset="0"/>
              </a:rPr>
              <a:t>', 'Street', 'Alley', '</a:t>
            </a:r>
            <a:r>
              <a:rPr lang="en-IN" dirty="0" err="1">
                <a:solidFill>
                  <a:schemeClr val="bg1"/>
                </a:solidFill>
                <a:latin typeface="Times New Roman" panose="02020603050405020304" pitchFamily="18" charset="0"/>
                <a:cs typeface="Times New Roman" panose="02020603050405020304" pitchFamily="18" charset="0"/>
              </a:rPr>
              <a:t>LotShape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LandContour</a:t>
            </a:r>
            <a:r>
              <a:rPr lang="en-IN" dirty="0">
                <a:solidFill>
                  <a:schemeClr val="bg1"/>
                </a:solidFill>
                <a:latin typeface="Times New Roman" panose="02020603050405020304" pitchFamily="18" charset="0"/>
                <a:cs typeface="Times New Roman" panose="02020603050405020304" pitchFamily="18" charset="0"/>
              </a:rPr>
              <a:t>', 'Utilities', '</a:t>
            </a:r>
            <a:r>
              <a:rPr lang="en-IN" dirty="0" err="1">
                <a:solidFill>
                  <a:schemeClr val="bg1"/>
                </a:solidFill>
                <a:latin typeface="Times New Roman" panose="02020603050405020304" pitchFamily="18" charset="0"/>
                <a:cs typeface="Times New Roman" panose="02020603050405020304" pitchFamily="18" charset="0"/>
              </a:rPr>
              <a:t>LotConfig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LandSlope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Neighborhood</a:t>
            </a:r>
            <a:r>
              <a:rPr lang="en-IN" dirty="0">
                <a:solidFill>
                  <a:schemeClr val="bg1"/>
                </a:solidFill>
                <a:latin typeface="Times New Roman" panose="02020603050405020304" pitchFamily="18" charset="0"/>
                <a:cs typeface="Times New Roman" panose="02020603050405020304" pitchFamily="18" charset="0"/>
              </a:rPr>
              <a:t>', 'Condition1', 'Condition2', '</a:t>
            </a:r>
            <a:r>
              <a:rPr lang="en-IN" dirty="0" err="1">
                <a:solidFill>
                  <a:schemeClr val="bg1"/>
                </a:solidFill>
                <a:latin typeface="Times New Roman" panose="02020603050405020304" pitchFamily="18" charset="0"/>
                <a:cs typeface="Times New Roman" panose="02020603050405020304" pitchFamily="18" charset="0"/>
              </a:rPr>
              <a:t>BldgType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HouseStyle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YearBuilt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YearRemodAdd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RoofMatl</a:t>
            </a:r>
            <a:r>
              <a:rPr lang="en-IN" dirty="0">
                <a:solidFill>
                  <a:schemeClr val="bg1"/>
                </a:solidFill>
                <a:latin typeface="Times New Roman" panose="02020603050405020304" pitchFamily="18" charset="0"/>
                <a:cs typeface="Times New Roman" panose="02020603050405020304" pitchFamily="18" charset="0"/>
              </a:rPr>
              <a:t>', 'Exterior1st', 'Exterior2nd', '</a:t>
            </a:r>
            <a:r>
              <a:rPr lang="en-IN" dirty="0" err="1">
                <a:solidFill>
                  <a:schemeClr val="bg1"/>
                </a:solidFill>
                <a:latin typeface="Times New Roman" panose="02020603050405020304" pitchFamily="18" charset="0"/>
                <a:cs typeface="Times New Roman" panose="02020603050405020304" pitchFamily="18" charset="0"/>
              </a:rPr>
              <a:t>MasVnrType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MasVnrArea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ExterCond</a:t>
            </a:r>
            <a:r>
              <a:rPr lang="en-IN" dirty="0">
                <a:solidFill>
                  <a:schemeClr val="bg1"/>
                </a:solidFill>
                <a:latin typeface="Times New Roman" panose="02020603050405020304" pitchFamily="18" charset="0"/>
                <a:cs typeface="Times New Roman" panose="02020603050405020304" pitchFamily="18" charset="0"/>
              </a:rPr>
              <a:t>', 'Foundation', '</a:t>
            </a:r>
            <a:r>
              <a:rPr lang="en-IN" dirty="0" err="1">
                <a:solidFill>
                  <a:schemeClr val="bg1"/>
                </a:solidFill>
                <a:latin typeface="Times New Roman" panose="02020603050405020304" pitchFamily="18" charset="0"/>
                <a:cs typeface="Times New Roman" panose="02020603050405020304" pitchFamily="18" charset="0"/>
              </a:rPr>
              <a:t>BsmtQual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BsmtExposure</a:t>
            </a:r>
            <a:r>
              <a:rPr lang="en-IN" dirty="0">
                <a:solidFill>
                  <a:schemeClr val="bg1"/>
                </a:solidFill>
                <a:latin typeface="Times New Roman" panose="02020603050405020304" pitchFamily="18" charset="0"/>
                <a:cs typeface="Times New Roman" panose="02020603050405020304" pitchFamily="18" charset="0"/>
              </a:rPr>
              <a:t>', 'BsmtFinType1', 'BsmtFinSF1', 'BsmtFinType2', 'BsmtFinSF2', '</a:t>
            </a:r>
            <a:r>
              <a:rPr lang="en-IN" dirty="0" err="1">
                <a:solidFill>
                  <a:schemeClr val="bg1"/>
                </a:solidFill>
                <a:latin typeface="Times New Roman" panose="02020603050405020304" pitchFamily="18" charset="0"/>
                <a:cs typeface="Times New Roman" panose="02020603050405020304" pitchFamily="18" charset="0"/>
              </a:rPr>
              <a:t>BsmtUnfSF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TotalBsmtSF</a:t>
            </a:r>
            <a:r>
              <a:rPr lang="en-IN" dirty="0">
                <a:solidFill>
                  <a:schemeClr val="bg1"/>
                </a:solidFill>
                <a:latin typeface="Times New Roman" panose="02020603050405020304" pitchFamily="18" charset="0"/>
                <a:cs typeface="Times New Roman" panose="02020603050405020304" pitchFamily="18" charset="0"/>
              </a:rPr>
              <a:t>', 'Heating', '</a:t>
            </a:r>
            <a:r>
              <a:rPr lang="en-IN" dirty="0" err="1">
                <a:solidFill>
                  <a:schemeClr val="bg1"/>
                </a:solidFill>
                <a:latin typeface="Times New Roman" panose="02020603050405020304" pitchFamily="18" charset="0"/>
                <a:cs typeface="Times New Roman" panose="02020603050405020304" pitchFamily="18" charset="0"/>
              </a:rPr>
              <a:t>HeatingQC</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CentralAir</a:t>
            </a:r>
            <a:r>
              <a:rPr lang="en-IN" dirty="0">
                <a:solidFill>
                  <a:schemeClr val="bg1"/>
                </a:solidFill>
                <a:latin typeface="Times New Roman" panose="02020603050405020304" pitchFamily="18" charset="0"/>
                <a:cs typeface="Times New Roman" panose="02020603050405020304" pitchFamily="18" charset="0"/>
              </a:rPr>
              <a:t>', 'Electrical', '1stFlrSF', '2ndFlrSF', '</a:t>
            </a:r>
            <a:r>
              <a:rPr lang="en-IN" dirty="0" err="1">
                <a:solidFill>
                  <a:schemeClr val="bg1"/>
                </a:solidFill>
                <a:latin typeface="Times New Roman" panose="02020603050405020304" pitchFamily="18" charset="0"/>
                <a:cs typeface="Times New Roman" panose="02020603050405020304" pitchFamily="18" charset="0"/>
              </a:rPr>
              <a:t>LowQualFinSF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GrLivArea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BedroomAbvGr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TotRmsAbvGrd</a:t>
            </a:r>
            <a:r>
              <a:rPr lang="en-IN" dirty="0">
                <a:solidFill>
                  <a:schemeClr val="bg1"/>
                </a:solidFill>
                <a:latin typeface="Times New Roman" panose="02020603050405020304" pitchFamily="18" charset="0"/>
                <a:cs typeface="Times New Roman" panose="02020603050405020304" pitchFamily="18" charset="0"/>
              </a:rPr>
              <a:t>', 'Functional', 'Fireplaces', '</a:t>
            </a:r>
            <a:r>
              <a:rPr lang="en-IN" dirty="0" err="1">
                <a:solidFill>
                  <a:schemeClr val="bg1"/>
                </a:solidFill>
                <a:latin typeface="Times New Roman" panose="02020603050405020304" pitchFamily="18" charset="0"/>
                <a:cs typeface="Times New Roman" panose="02020603050405020304" pitchFamily="18" charset="0"/>
              </a:rPr>
              <a:t>FireplaceQu</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GarageYrBlt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GarageFinish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GarageCars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PavedDrive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WoodDeckSF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OpenPorchSF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EnclosedPorch</a:t>
            </a:r>
            <a:r>
              <a:rPr lang="en-IN" dirty="0">
                <a:solidFill>
                  <a:schemeClr val="bg1"/>
                </a:solidFill>
                <a:latin typeface="Times New Roman" panose="02020603050405020304" pitchFamily="18" charset="0"/>
                <a:cs typeface="Times New Roman" panose="02020603050405020304" pitchFamily="18" charset="0"/>
              </a:rPr>
              <a:t>', '3SsnPorch', '</a:t>
            </a:r>
            <a:r>
              <a:rPr lang="en-IN" dirty="0" err="1">
                <a:solidFill>
                  <a:schemeClr val="bg1"/>
                </a:solidFill>
                <a:latin typeface="Times New Roman" panose="02020603050405020304" pitchFamily="18" charset="0"/>
                <a:cs typeface="Times New Roman" panose="02020603050405020304" pitchFamily="18" charset="0"/>
              </a:rPr>
              <a:t>ScreenPorch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PoolArea</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PoolQC</a:t>
            </a:r>
            <a:r>
              <a:rPr lang="en-IN" dirty="0">
                <a:solidFill>
                  <a:schemeClr val="bg1"/>
                </a:solidFill>
                <a:latin typeface="Times New Roman" panose="02020603050405020304" pitchFamily="18" charset="0"/>
                <a:cs typeface="Times New Roman" panose="02020603050405020304" pitchFamily="18" charset="0"/>
              </a:rPr>
              <a:t>', 'Fence', '</a:t>
            </a:r>
            <a:r>
              <a:rPr lang="en-IN" dirty="0" err="1">
                <a:solidFill>
                  <a:schemeClr val="bg1"/>
                </a:solidFill>
                <a:latin typeface="Times New Roman" panose="02020603050405020304" pitchFamily="18" charset="0"/>
                <a:cs typeface="Times New Roman" panose="02020603050405020304" pitchFamily="18" charset="0"/>
              </a:rPr>
              <a:t>MiscFeature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MiscVal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MoSold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YrSold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SaleCondition</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SalePrice</a:t>
            </a:r>
            <a:r>
              <a:rPr lang="en-IN"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a:xfrm>
            <a:off x="-77788" y="-304800"/>
            <a:ext cx="8532178" cy="1507067"/>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 Variable </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Sale Price </a:t>
            </a:r>
            <a:r>
              <a:rPr lang="en-US" dirty="0">
                <a:latin typeface="Times New Roman" panose="02020603050405020304" pitchFamily="18" charset="0"/>
                <a:cs typeface="Times New Roman" panose="02020603050405020304" pitchFamily="18" charset="0"/>
              </a:rPr>
              <a:t>: It’s continuous type of data, so the model approach is  carried out for Regression analysis.</a:t>
            </a:r>
          </a:p>
          <a:p>
            <a:pPr marL="0" indent="0">
              <a:buNone/>
            </a:pPr>
            <a:r>
              <a:rPr lang="en-US" sz="2400" b="1" dirty="0">
                <a:latin typeface="Times New Roman" panose="02020603050405020304" pitchFamily="18" charset="0"/>
                <a:cs typeface="Times New Roman" panose="02020603050405020304" pitchFamily="18" charset="0"/>
              </a:rPr>
              <a:t>Regression</a:t>
            </a:r>
            <a:r>
              <a:rPr lang="en-US" b="1" dirty="0">
                <a:latin typeface="Times New Roman" panose="02020603050405020304" pitchFamily="18" charset="0"/>
                <a:cs typeface="Times New Roman" panose="02020603050405020304" pitchFamily="18" charset="0"/>
              </a:rPr>
              <a:t>:</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a:xfrm>
            <a:off x="3748052" y="2895600"/>
            <a:ext cx="5699160" cy="891181"/>
          </a:xfrm>
        </p:spPr>
        <p:txBody>
          <a:bodyPr>
            <a:norm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Visualization</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42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a:xfrm>
            <a:off x="74612" y="-76200"/>
            <a:ext cx="11125200" cy="1507067"/>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 Variable (Sale Price Distribution)</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1217612" y="1540600"/>
            <a:ext cx="9982200" cy="4555400"/>
          </a:xfrm>
        </p:spPr>
      </p:pic>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Slice</Template>
  <TotalTime>1172</TotalTime>
  <Words>1955</Words>
  <Application>Microsoft Office PowerPoint</Application>
  <PresentationFormat>Custom</PresentationFormat>
  <Paragraphs>276</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MT</vt:lpstr>
      <vt:lpstr>Calibri</vt:lpstr>
      <vt:lpstr>Calibri Light</vt:lpstr>
      <vt:lpstr>Century Gothic</vt:lpstr>
      <vt:lpstr>Constantia</vt:lpstr>
      <vt:lpstr>Times New Roman</vt:lpstr>
      <vt:lpstr>Wingdings</vt:lpstr>
      <vt:lpstr>Wingdings 3</vt:lpstr>
      <vt:lpstr>Slice</vt:lpstr>
      <vt:lpstr>HOUSING PRICE PREDICTION PRESENTATION</vt:lpstr>
      <vt:lpstr>Agenda:</vt:lpstr>
      <vt:lpstr>INTRODUCTION</vt:lpstr>
      <vt:lpstr>PowerPoint Presentation</vt:lpstr>
      <vt:lpstr>EDA(Exploratory Data Analysis)</vt:lpstr>
      <vt:lpstr>Data Description</vt:lpstr>
      <vt:lpstr>Target Variable </vt:lpstr>
      <vt:lpstr>Visualization</vt:lpstr>
      <vt:lpstr>Target Variable (Sale Price Distribution)</vt:lpstr>
      <vt:lpstr>Catplot Distribution                         overall Qualification vs Sale Price(Target Variable)</vt:lpstr>
      <vt:lpstr>Column Dropped</vt:lpstr>
      <vt:lpstr> Data Pre-processing </vt:lpstr>
      <vt:lpstr> Data Cleaning </vt:lpstr>
      <vt:lpstr> Encoding of Data Frame: </vt:lpstr>
      <vt:lpstr>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vt:lpstr>
      <vt:lpstr>Model Building and Evaluation</vt:lpstr>
      <vt:lpstr>The Predict test and train values</vt:lpstr>
      <vt:lpstr>Hyper Parameter Tuning</vt:lpstr>
      <vt:lpstr>Hyper Parameter Tuning Performance</vt:lpstr>
      <vt:lpstr>Best Model</vt:lpstr>
      <vt:lpstr>Performance Interpretation:</vt:lpstr>
      <vt:lpstr>Notice here,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Common Important Features: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DELL</cp:lastModifiedBy>
  <cp:revision>12</cp:revision>
  <dcterms:created xsi:type="dcterms:W3CDTF">2021-09-16T06:05:54Z</dcterms:created>
  <dcterms:modified xsi:type="dcterms:W3CDTF">2022-12-26T01:14:53Z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