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80" r:id="rId5"/>
    <p:sldId id="281" r:id="rId6"/>
    <p:sldId id="284" r:id="rId7"/>
    <p:sldId id="286" r:id="rId8"/>
    <p:sldId id="315" r:id="rId9"/>
    <p:sldId id="316" r:id="rId10"/>
    <p:sldId id="317" r:id="rId11"/>
    <p:sldId id="318" r:id="rId12"/>
    <p:sldId id="319" r:id="rId13"/>
    <p:sldId id="320" r:id="rId14"/>
    <p:sldId id="321" r:id="rId15"/>
    <p:sldId id="313" r:id="rId16"/>
    <p:sldId id="322" r:id="rId17"/>
    <p:sldId id="3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F15562-26B2-4CA4-8CC4-B3552C353FAD}">
          <p14:sldIdLst>
            <p14:sldId id="280"/>
            <p14:sldId id="281"/>
            <p14:sldId id="284"/>
            <p14:sldId id="286"/>
            <p14:sldId id="315"/>
            <p14:sldId id="316"/>
            <p14:sldId id="317"/>
            <p14:sldId id="318"/>
            <p14:sldId id="319"/>
            <p14:sldId id="320"/>
            <p14:sldId id="321"/>
            <p14:sldId id="313"/>
            <p14:sldId id="322"/>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14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79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76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887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5683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3605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743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3518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89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5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2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1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1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18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9EA15526-7079-4B7B-987C-1B5FAE11A0FF}" type="datetime1">
              <a:rPr lang="en-US" smtClean="0"/>
              <a:t>3/10/2023</a:t>
            </a:fld>
            <a:endParaRPr lang="en-US" dirty="0"/>
          </a:p>
        </p:txBody>
      </p:sp>
    </p:spTree>
    <p:extLst>
      <p:ext uri="{BB962C8B-B14F-4D97-AF65-F5344CB8AC3E}">
        <p14:creationId xmlns:p14="http://schemas.microsoft.com/office/powerpoint/2010/main" val="25756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3/10/2023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8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topic/Thanksgiving-Day"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Black Friday Mob GIF by South Park">
            <a:extLst>
              <a:ext uri="{FF2B5EF4-FFF2-40B4-BE49-F238E27FC236}">
                <a16:creationId xmlns:a16="http://schemas.microsoft.com/office/drawing/2014/main" id="{384568B2-90A3-255D-64E3-DBA1951F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10EA97-ECD1-59F7-F910-D009DFC73D7C}"/>
              </a:ext>
            </a:extLst>
          </p:cNvPr>
          <p:cNvSpPr txBox="1"/>
          <p:nvPr/>
        </p:nvSpPr>
        <p:spPr>
          <a:xfrm>
            <a:off x="3170646" y="101847"/>
            <a:ext cx="5601218" cy="584775"/>
          </a:xfrm>
          <a:prstGeom prst="rect">
            <a:avLst/>
          </a:prstGeom>
          <a:noFill/>
        </p:spPr>
        <p:txBody>
          <a:bodyPr wrap="square">
            <a:spAutoFit/>
          </a:bodyPr>
          <a:lstStyle/>
          <a:p>
            <a:r>
              <a:rPr lang="en-IN" sz="3200" b="1" u="sng" dirty="0">
                <a:solidFill>
                  <a:srgbClr val="FFC000"/>
                </a:solidFill>
                <a:effectLst>
                  <a:outerShdw blurRad="38100" dist="38100" dir="2700000" algn="tl">
                    <a:srgbClr val="000000">
                      <a:alpha val="43137"/>
                    </a:srgbClr>
                  </a:outerShdw>
                </a:effectLst>
                <a:latin typeface="Bodoni MT" panose="02070603080606020203" pitchFamily="18" charset="0"/>
              </a:rPr>
              <a:t>BLACK FRIDAY PREDICTION</a:t>
            </a:r>
            <a:endParaRPr lang="en-IN" sz="3200" u="sng" dirty="0">
              <a:solidFill>
                <a:srgbClr val="FFC000"/>
              </a:solidFill>
              <a:effectLst>
                <a:outerShdw blurRad="38100" dist="38100" dir="2700000" algn="tl">
                  <a:srgbClr val="000000">
                    <a:alpha val="43137"/>
                  </a:srgbClr>
                </a:outerShdw>
              </a:effectLst>
              <a:latin typeface="Bodoni MT" panose="02070603080606020203" pitchFamily="18" charset="0"/>
            </a:endParaRPr>
          </a:p>
        </p:txBody>
      </p:sp>
      <p:sp>
        <p:nvSpPr>
          <p:cNvPr id="14" name="TextBox 13">
            <a:extLst>
              <a:ext uri="{FF2B5EF4-FFF2-40B4-BE49-F238E27FC236}">
                <a16:creationId xmlns:a16="http://schemas.microsoft.com/office/drawing/2014/main" id="{83D83483-279E-0635-DF89-55257DA637EC}"/>
              </a:ext>
            </a:extLst>
          </p:cNvPr>
          <p:cNvSpPr txBox="1"/>
          <p:nvPr/>
        </p:nvSpPr>
        <p:spPr>
          <a:xfrm>
            <a:off x="9194293" y="5514439"/>
            <a:ext cx="2485414" cy="1200329"/>
          </a:xfrm>
          <a:prstGeom prst="rect">
            <a:avLst/>
          </a:prstGeom>
          <a:noFill/>
        </p:spPr>
        <p:txBody>
          <a:bodyPr wrap="square" rtlCol="0">
            <a:spAutoFit/>
          </a:bodyPr>
          <a:lstStyle/>
          <a:p>
            <a:pPr algn="ctr"/>
            <a:r>
              <a:rPr lang="en-US" sz="2400" b="1" dirty="0">
                <a:solidFill>
                  <a:schemeClr val="accent5">
                    <a:lumMod val="20000"/>
                    <a:lumOff val="80000"/>
                  </a:schemeClr>
                </a:solidFill>
              </a:rPr>
              <a:t>Prepared by:-Vivek Kumar Internship33</a:t>
            </a:r>
          </a:p>
        </p:txBody>
      </p:sp>
      <p:sp>
        <p:nvSpPr>
          <p:cNvPr id="4" name="Flowchart: Data 3">
            <a:extLst>
              <a:ext uri="{FF2B5EF4-FFF2-40B4-BE49-F238E27FC236}">
                <a16:creationId xmlns:a16="http://schemas.microsoft.com/office/drawing/2014/main" id="{CDC05540-1D1A-522A-66B8-335DAE1500DB}"/>
              </a:ext>
            </a:extLst>
          </p:cNvPr>
          <p:cNvSpPr/>
          <p:nvPr/>
        </p:nvSpPr>
        <p:spPr>
          <a:xfrm rot="16989543">
            <a:off x="5121847" y="393549"/>
            <a:ext cx="600158" cy="2592580"/>
          </a:xfrm>
          <a:prstGeom prst="flowChartInputOutp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dirty="0">
                <a:ln w="0"/>
                <a:solidFill>
                  <a:schemeClr val="bg1"/>
                </a:solidFill>
                <a:effectLst>
                  <a:outerShdw blurRad="38100" dist="19050" dir="2700000" algn="tl" rotWithShape="0">
                    <a:schemeClr val="dk1">
                      <a:alpha val="40000"/>
                    </a:schemeClr>
                  </a:outerShdw>
                </a:effectLst>
              </a:rPr>
              <a:t>BLACK FRIDAY SALE OPEN</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8" name="TextBox 7">
            <a:extLst>
              <a:ext uri="{FF2B5EF4-FFF2-40B4-BE49-F238E27FC236}">
                <a16:creationId xmlns:a16="http://schemas.microsoft.com/office/drawing/2014/main" id="{ADD46549-E64E-C7E7-3B3A-97CA951A4A20}"/>
              </a:ext>
            </a:extLst>
          </p:cNvPr>
          <p:cNvSpPr txBox="1"/>
          <p:nvPr/>
        </p:nvSpPr>
        <p:spPr>
          <a:xfrm>
            <a:off x="332509" y="198330"/>
            <a:ext cx="9712036" cy="1015663"/>
          </a:xfrm>
          <a:prstGeom prst="rect">
            <a:avLst/>
          </a:prstGeom>
          <a:noFill/>
        </p:spPr>
        <p:txBody>
          <a:bodyPr wrap="square" rtlCol="0">
            <a:spAutoFit/>
          </a:bodyPr>
          <a:lstStyle/>
          <a:p>
            <a:pPr algn="l"/>
            <a:r>
              <a:rPr lang="en-US" sz="2800" b="1" u="sng" dirty="0">
                <a:solidFill>
                  <a:srgbClr val="7030A0"/>
                </a:solidFill>
                <a:latin typeface="+mj-lt"/>
              </a:rPr>
              <a:t>Splitting the dataset into the Training set and Test set</a:t>
            </a:r>
          </a:p>
          <a:p>
            <a:endParaRPr lang="en-US" sz="3200" dirty="0"/>
          </a:p>
        </p:txBody>
      </p:sp>
      <p:pic>
        <p:nvPicPr>
          <p:cNvPr id="6" name="Picture 5">
            <a:extLst>
              <a:ext uri="{FF2B5EF4-FFF2-40B4-BE49-F238E27FC236}">
                <a16:creationId xmlns:a16="http://schemas.microsoft.com/office/drawing/2014/main" id="{F8D5F3BA-DA63-F84E-2DF9-6A9669513EEA}"/>
              </a:ext>
            </a:extLst>
          </p:cNvPr>
          <p:cNvPicPr>
            <a:picLocks noChangeAspect="1"/>
          </p:cNvPicPr>
          <p:nvPr/>
        </p:nvPicPr>
        <p:blipFill>
          <a:blip r:embed="rId3"/>
          <a:stretch>
            <a:fillRect/>
          </a:stretch>
        </p:blipFill>
        <p:spPr>
          <a:xfrm>
            <a:off x="483511" y="1809746"/>
            <a:ext cx="10350743" cy="4383236"/>
          </a:xfrm>
          <a:prstGeom prst="rect">
            <a:avLst/>
          </a:prstGeom>
        </p:spPr>
      </p:pic>
    </p:spTree>
    <p:extLst>
      <p:ext uri="{BB962C8B-B14F-4D97-AF65-F5344CB8AC3E}">
        <p14:creationId xmlns:p14="http://schemas.microsoft.com/office/powerpoint/2010/main" val="101143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8" name="TextBox 7">
            <a:extLst>
              <a:ext uri="{FF2B5EF4-FFF2-40B4-BE49-F238E27FC236}">
                <a16:creationId xmlns:a16="http://schemas.microsoft.com/office/drawing/2014/main" id="{ADD46549-E64E-C7E7-3B3A-97CA951A4A20}"/>
              </a:ext>
            </a:extLst>
          </p:cNvPr>
          <p:cNvSpPr txBox="1"/>
          <p:nvPr/>
        </p:nvSpPr>
        <p:spPr>
          <a:xfrm>
            <a:off x="290939" y="168202"/>
            <a:ext cx="10250303" cy="1815882"/>
          </a:xfrm>
          <a:prstGeom prst="rect">
            <a:avLst/>
          </a:prstGeom>
          <a:noFill/>
        </p:spPr>
        <p:txBody>
          <a:bodyPr wrap="square" rtlCol="0">
            <a:spAutoFit/>
          </a:bodyPr>
          <a:lstStyle/>
          <a:p>
            <a:pPr algn="l"/>
            <a:r>
              <a:rPr lang="en-US" sz="2800" b="1" i="0" u="sng" dirty="0">
                <a:solidFill>
                  <a:srgbClr val="7030A0"/>
                </a:solidFill>
                <a:effectLst/>
                <a:latin typeface="+mj-lt"/>
              </a:rPr>
              <a:t>Feature Scaling So that data in all the columns are to the same scale:</a:t>
            </a:r>
          </a:p>
          <a:p>
            <a:br>
              <a:rPr lang="en-US" sz="2400" b="0" i="0" dirty="0">
                <a:solidFill>
                  <a:srgbClr val="7030A0"/>
                </a:solidFill>
                <a:effectLst/>
                <a:latin typeface="-apple-system"/>
              </a:rPr>
            </a:br>
            <a:endParaRPr lang="en-US" sz="3200" dirty="0">
              <a:solidFill>
                <a:srgbClr val="7030A0"/>
              </a:solidFill>
            </a:endParaRPr>
          </a:p>
        </p:txBody>
      </p:sp>
      <p:pic>
        <p:nvPicPr>
          <p:cNvPr id="7" name="Picture 6">
            <a:extLst>
              <a:ext uri="{FF2B5EF4-FFF2-40B4-BE49-F238E27FC236}">
                <a16:creationId xmlns:a16="http://schemas.microsoft.com/office/drawing/2014/main" id="{ADF9EBD2-32DE-B1E7-B3AD-E2BAC027545C}"/>
              </a:ext>
            </a:extLst>
          </p:cNvPr>
          <p:cNvPicPr>
            <a:picLocks noChangeAspect="1"/>
          </p:cNvPicPr>
          <p:nvPr/>
        </p:nvPicPr>
        <p:blipFill>
          <a:blip r:embed="rId3"/>
          <a:stretch>
            <a:fillRect/>
          </a:stretch>
        </p:blipFill>
        <p:spPr>
          <a:xfrm>
            <a:off x="464454" y="1626121"/>
            <a:ext cx="10250303" cy="5086350"/>
          </a:xfrm>
          <a:prstGeom prst="rect">
            <a:avLst/>
          </a:prstGeom>
        </p:spPr>
      </p:pic>
    </p:spTree>
    <p:extLst>
      <p:ext uri="{BB962C8B-B14F-4D97-AF65-F5344CB8AC3E}">
        <p14:creationId xmlns:p14="http://schemas.microsoft.com/office/powerpoint/2010/main" val="3268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33889" y="144339"/>
            <a:ext cx="3072809" cy="693060"/>
          </a:xfrm>
        </p:spPr>
        <p:txBody>
          <a:bodyPr>
            <a:noAutofit/>
          </a:bodyPr>
          <a:lstStyle/>
          <a:p>
            <a:pPr algn="ctr"/>
            <a:r>
              <a:rPr lang="en-IN" sz="3500" b="1" u="sng" dirty="0">
                <a:solidFill>
                  <a:srgbClr val="7030A0"/>
                </a:solidFill>
              </a:rPr>
              <a:t>CONCLUSION</a:t>
            </a:r>
            <a:endParaRPr lang="en-US" sz="3500" b="1" u="sng" dirty="0">
              <a:solidFill>
                <a:srgbClr val="7030A0"/>
              </a:solidFill>
            </a:endParaRPr>
          </a:p>
        </p:txBody>
      </p:sp>
      <p:sp>
        <p:nvSpPr>
          <p:cNvPr id="6" name="Content Placeholder 2">
            <a:extLst>
              <a:ext uri="{FF2B5EF4-FFF2-40B4-BE49-F238E27FC236}">
                <a16:creationId xmlns:a16="http://schemas.microsoft.com/office/drawing/2014/main" id="{70B8DDD5-73F4-A6E9-AC81-B6FB36A36234}"/>
              </a:ext>
            </a:extLst>
          </p:cNvPr>
          <p:cNvSpPr>
            <a:spLocks noGrp="1"/>
          </p:cNvSpPr>
          <p:nvPr>
            <p:ph idx="1"/>
          </p:nvPr>
        </p:nvSpPr>
        <p:spPr>
          <a:xfrm>
            <a:off x="677863" y="1316182"/>
            <a:ext cx="10170246" cy="4725843"/>
          </a:xfrm>
        </p:spPr>
        <p:txBody>
          <a:bodyPr>
            <a:normAutofit/>
          </a:bodyPr>
          <a:lstStyle/>
          <a:p>
            <a:pPr algn="l">
              <a:buFont typeface="Arial" panose="020B0604020202020204" pitchFamily="34" charset="0"/>
              <a:buChar char="•"/>
            </a:pPr>
            <a:r>
              <a:rPr lang="en-US" sz="2000" b="1" u="sng" dirty="0"/>
              <a:t>Now we have features for both training and testing.</a:t>
            </a:r>
          </a:p>
          <a:p>
            <a:pPr algn="l">
              <a:buFont typeface="Arial" panose="020B0604020202020204" pitchFamily="34" charset="0"/>
              <a:buChar char="•"/>
            </a:pPr>
            <a:r>
              <a:rPr lang="en-US" sz="2000" b="1" u="sng" dirty="0"/>
              <a:t>The data can now be converted to a </a:t>
            </a:r>
            <a:r>
              <a:rPr lang="en-US" sz="2000" b="1" u="sng" dirty="0" err="1"/>
              <a:t>dataframe</a:t>
            </a:r>
            <a:r>
              <a:rPr lang="en-US" sz="2000" b="1" u="sng" dirty="0"/>
              <a:t>, if necessary</a:t>
            </a:r>
          </a:p>
          <a:p>
            <a:pPr algn="l">
              <a:buFont typeface="Arial" panose="020B0604020202020204" pitchFamily="34" charset="0"/>
              <a:buChar char="•"/>
            </a:pPr>
            <a:r>
              <a:rPr lang="en-US" sz="2000" b="1" u="sng" dirty="0"/>
              <a:t>It can be fed to a machine learning model.</a:t>
            </a:r>
          </a:p>
          <a:p>
            <a:pPr marL="0" indent="0" algn="just">
              <a:buNone/>
            </a:pPr>
            <a:endParaRPr lang="en-US" b="0" dirty="0"/>
          </a:p>
        </p:txBody>
      </p:sp>
    </p:spTree>
    <p:extLst>
      <p:ext uri="{BB962C8B-B14F-4D97-AF65-F5344CB8AC3E}">
        <p14:creationId xmlns:p14="http://schemas.microsoft.com/office/powerpoint/2010/main" val="124623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33889" y="144339"/>
            <a:ext cx="3072809" cy="693060"/>
          </a:xfrm>
        </p:spPr>
        <p:txBody>
          <a:bodyPr>
            <a:noAutofit/>
          </a:bodyPr>
          <a:lstStyle/>
          <a:p>
            <a:pPr algn="ctr"/>
            <a:r>
              <a:rPr lang="en-US" sz="3500" b="1" u="sng" dirty="0">
                <a:solidFill>
                  <a:srgbClr val="7030A0"/>
                </a:solidFill>
              </a:rPr>
              <a:t>SCOPE:</a:t>
            </a:r>
          </a:p>
        </p:txBody>
      </p:sp>
      <p:sp>
        <p:nvSpPr>
          <p:cNvPr id="6" name="Content Placeholder 2">
            <a:extLst>
              <a:ext uri="{FF2B5EF4-FFF2-40B4-BE49-F238E27FC236}">
                <a16:creationId xmlns:a16="http://schemas.microsoft.com/office/drawing/2014/main" id="{70B8DDD5-73F4-A6E9-AC81-B6FB36A36234}"/>
              </a:ext>
            </a:extLst>
          </p:cNvPr>
          <p:cNvSpPr>
            <a:spLocks noGrp="1"/>
          </p:cNvSpPr>
          <p:nvPr>
            <p:ph idx="1"/>
          </p:nvPr>
        </p:nvSpPr>
        <p:spPr>
          <a:xfrm>
            <a:off x="677863" y="1316182"/>
            <a:ext cx="10170246" cy="4725843"/>
          </a:xfrm>
        </p:spPr>
        <p:txBody>
          <a:bodyPr>
            <a:normAutofit/>
          </a:bodyPr>
          <a:lstStyle/>
          <a:p>
            <a:pPr algn="just"/>
            <a:r>
              <a:rPr lang="en-IN" sz="2000" b="0" dirty="0"/>
              <a:t>		The future of Black Friday will rely on customer experience and the offerings driving demand.  People need to feel like the While more bargain hunters opened their wallets for Black Friday this year, on average they spent a little less than in last year. Black Friday sales are still increasing, which is promising for retail. Effectively utilising this strong online trend is key for retailers to ensure Black Friday is still a profitable event. But a slow down in the intent of customers to buy things may indicate that interest is waning and expectation is increasing. </a:t>
            </a:r>
            <a:endParaRPr lang="en-US" sz="2000" b="0" dirty="0"/>
          </a:p>
          <a:p>
            <a:pPr marL="0" indent="0" algn="just">
              <a:buNone/>
            </a:pPr>
            <a:endParaRPr lang="en-US" b="0" dirty="0"/>
          </a:p>
        </p:txBody>
      </p:sp>
    </p:spTree>
    <p:extLst>
      <p:ext uri="{BB962C8B-B14F-4D97-AF65-F5344CB8AC3E}">
        <p14:creationId xmlns:p14="http://schemas.microsoft.com/office/powerpoint/2010/main" val="155976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p:cNvSpPr txBox="1"/>
          <p:nvPr/>
        </p:nvSpPr>
        <p:spPr>
          <a:xfrm>
            <a:off x="3472482" y="2530554"/>
            <a:ext cx="4331815" cy="830997"/>
          </a:xfrm>
          <a:prstGeom prst="rect">
            <a:avLst/>
          </a:prstGeom>
          <a:noFill/>
        </p:spPr>
        <p:txBody>
          <a:bodyPr wrap="square" rtlCol="0">
            <a:spAutoFit/>
          </a:bodyPr>
          <a:lstStyle/>
          <a:p>
            <a:r>
              <a:rPr lang="en-US" sz="4800" b="1" i="1" u="sng" dirty="0">
                <a:solidFill>
                  <a:srgbClr val="7030A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17954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102959" y="268754"/>
            <a:ext cx="9603275" cy="693060"/>
          </a:xfrm>
        </p:spPr>
        <p:txBody>
          <a:bodyPr>
            <a:noAutofit/>
          </a:bodyPr>
          <a:lstStyle/>
          <a:p>
            <a:pPr algn="ctr"/>
            <a:r>
              <a:rPr lang="en-US" sz="3500" b="1" u="sng"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51579" y="1337912"/>
            <a:ext cx="9603275" cy="4639376"/>
          </a:xfrm>
        </p:spPr>
        <p:txBody>
          <a:bodyPr>
            <a:normAutofit fontScale="47500" lnSpcReduction="20000"/>
          </a:bodyPr>
          <a:lstStyle/>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Overview.</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Statement.</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What is Black Friday Sale ?</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Importance of Black Friday Sale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Exploratory data 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Visualizations.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Analysis.</a:t>
            </a:r>
          </a:p>
          <a:p>
            <a:pPr>
              <a:spcBef>
                <a:spcPts val="300"/>
              </a:spcBef>
              <a:spcAft>
                <a:spcPts val="800"/>
              </a:spcAft>
              <a:buClrTx/>
              <a:buFont typeface="Wingdings" panose="05000000000000000000" pitchFamily="2" charset="2"/>
              <a:buChar char="q"/>
            </a:pPr>
            <a:r>
              <a:rPr lang="en-IN" sz="7200">
                <a:solidFill>
                  <a:schemeClr val="tx1"/>
                </a:solidFill>
                <a:latin typeface="Calibri" panose="020F0502020204030204" pitchFamily="34" charset="0"/>
                <a:cs typeface="Calibri" panose="020F0502020204030204" pitchFamily="34" charset="0"/>
              </a:rPr>
              <a:t>Conclusion</a:t>
            </a:r>
            <a:endParaRPr lang="en-US" sz="7200" dirty="0">
              <a:solidFill>
                <a:schemeClr val="tx1"/>
              </a:solidFill>
              <a:latin typeface="Calibri" panose="020F0502020204030204" pitchFamily="34" charset="0"/>
              <a:cs typeface="Calibri" panose="020F0502020204030204" pitchFamily="34" charset="0"/>
            </a:endParaRPr>
          </a:p>
          <a:p>
            <a:pPr>
              <a:buClrTx/>
              <a:buFont typeface="Wingdings" panose="05000000000000000000" pitchFamily="2" charset="2"/>
              <a:buChar char="q"/>
            </a:pPr>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434728" y="134420"/>
            <a:ext cx="4681136" cy="693060"/>
          </a:xfrm>
        </p:spPr>
        <p:txBody>
          <a:bodyPr>
            <a:noAutofit/>
          </a:bodyPr>
          <a:lstStyle/>
          <a:p>
            <a:pPr algn="ctr"/>
            <a:r>
              <a:rPr lang="en-IN" sz="3500" b="1" u="sng" dirty="0">
                <a:solidFill>
                  <a:srgbClr val="7030A0"/>
                </a:solidFill>
              </a:rPr>
              <a:t>PROBLEM STATEMENT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0" indent="0">
              <a:buNone/>
            </a:pPr>
            <a:r>
              <a:rPr lang="en-IN" sz="2400" dirty="0"/>
              <a:t>             </a:t>
            </a:r>
          </a:p>
        </p:txBody>
      </p:sp>
      <p:sp>
        <p:nvSpPr>
          <p:cNvPr id="6" name="TextBox 5">
            <a:extLst>
              <a:ext uri="{FF2B5EF4-FFF2-40B4-BE49-F238E27FC236}">
                <a16:creationId xmlns:a16="http://schemas.microsoft.com/office/drawing/2014/main" id="{4DA44AB4-1FE7-F038-3FA8-2B15F0DD99E0}"/>
              </a:ext>
            </a:extLst>
          </p:cNvPr>
          <p:cNvSpPr txBox="1"/>
          <p:nvPr/>
        </p:nvSpPr>
        <p:spPr>
          <a:xfrm>
            <a:off x="455264" y="839639"/>
            <a:ext cx="10933169" cy="5909310"/>
          </a:xfrm>
          <a:prstGeom prst="rect">
            <a:avLst/>
          </a:prstGeom>
          <a:noFill/>
        </p:spPr>
        <p:txBody>
          <a:bodyPr wrap="square">
            <a:spAutoFit/>
          </a:bodyPr>
          <a:lstStyle/>
          <a:p>
            <a:r>
              <a:rPr lang="en-US" i="0" dirty="0">
                <a:solidFill>
                  <a:srgbClr val="000000"/>
                </a:solidFill>
                <a:effectLst/>
                <a:latin typeface="Helvetica Neue"/>
              </a:rPr>
              <a:t>A retail company “ABC Private Limited” wants to understand the customer purchase </a:t>
            </a:r>
            <a:r>
              <a:rPr lang="en-US" i="0" dirty="0" err="1">
                <a:solidFill>
                  <a:srgbClr val="000000"/>
                </a:solidFill>
                <a:effectLst/>
                <a:latin typeface="Helvetica Neue"/>
              </a:rPr>
              <a:t>behaviour</a:t>
            </a:r>
            <a:r>
              <a:rPr lang="en-US" i="0" dirty="0">
                <a:solidFill>
                  <a:srgbClr val="000000"/>
                </a:solidFill>
                <a:effectLst/>
                <a:latin typeface="Helvetica Neue"/>
              </a:rPr>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i="0" dirty="0" err="1">
                <a:solidFill>
                  <a:srgbClr val="000000"/>
                </a:solidFill>
                <a:effectLst/>
                <a:latin typeface="Helvetica Neue"/>
              </a:rPr>
              <a:t>city_type</a:t>
            </a:r>
            <a:r>
              <a:rPr lang="en-US" i="0" dirty="0">
                <a:solidFill>
                  <a:srgbClr val="000000"/>
                </a:solidFill>
                <a:effectLst/>
                <a:latin typeface="Helvetica Neue"/>
              </a:rPr>
              <a:t>, </a:t>
            </a:r>
            <a:r>
              <a:rPr lang="en-US" i="0" dirty="0" err="1">
                <a:solidFill>
                  <a:srgbClr val="000000"/>
                </a:solidFill>
                <a:effectLst/>
                <a:latin typeface="Helvetica Neue"/>
              </a:rPr>
              <a:t>stay_in_current_city</a:t>
            </a:r>
            <a:r>
              <a:rPr lang="en-US" i="0" dirty="0">
                <a:solidFill>
                  <a:srgbClr val="000000"/>
                </a:solidFill>
                <a:effectLst/>
                <a:latin typeface="Helvetica Neue"/>
              </a:rPr>
              <a:t>), product details (</a:t>
            </a:r>
            <a:r>
              <a:rPr lang="en-US" i="0" dirty="0" err="1">
                <a:solidFill>
                  <a:srgbClr val="000000"/>
                </a:solidFill>
                <a:effectLst/>
                <a:latin typeface="Helvetica Neue"/>
              </a:rPr>
              <a:t>product_id</a:t>
            </a:r>
            <a:r>
              <a:rPr lang="en-US" i="0" dirty="0">
                <a:solidFill>
                  <a:srgbClr val="000000"/>
                </a:solidFill>
                <a:effectLst/>
                <a:latin typeface="Helvetica Neue"/>
              </a:rPr>
              <a:t> and product category) and Total </a:t>
            </a:r>
            <a:r>
              <a:rPr lang="en-US" i="0" dirty="0" err="1">
                <a:solidFill>
                  <a:srgbClr val="000000"/>
                </a:solidFill>
                <a:effectLst/>
                <a:latin typeface="Helvetica Neue"/>
              </a:rPr>
              <a:t>purchase_amount</a:t>
            </a:r>
            <a:r>
              <a:rPr lang="en-US" i="0" dirty="0">
                <a:solidFill>
                  <a:srgbClr val="000000"/>
                </a:solidFill>
                <a:effectLst/>
                <a:latin typeface="Helvetica Neue"/>
              </a:rPr>
              <a:t> from last month. Now, they want to build a model to predict the purchase amount of customer against various products which will help them to create personalized offer for customers against different products.</a:t>
            </a:r>
          </a:p>
          <a:p>
            <a:r>
              <a:rPr lang="en-US" i="0" dirty="0">
                <a:solidFill>
                  <a:srgbClr val="000000"/>
                </a:solidFill>
                <a:effectLst/>
                <a:latin typeface="Helvetica Neue"/>
              </a:rPr>
              <a:t> •Data </a:t>
            </a:r>
          </a:p>
          <a:p>
            <a:r>
              <a:rPr lang="en-US" i="0" dirty="0">
                <a:solidFill>
                  <a:srgbClr val="000000"/>
                </a:solidFill>
                <a:effectLst/>
                <a:latin typeface="Helvetica Neue"/>
              </a:rPr>
              <a:t>• Variable Definition</a:t>
            </a:r>
            <a:br>
              <a:rPr lang="en-US" dirty="0"/>
            </a:br>
            <a:r>
              <a:rPr lang="en-US" i="0" dirty="0">
                <a:solidFill>
                  <a:srgbClr val="000000"/>
                </a:solidFill>
                <a:effectLst/>
                <a:latin typeface="Helvetica Neue"/>
              </a:rPr>
              <a:t>• </a:t>
            </a:r>
            <a:r>
              <a:rPr lang="en-US" i="0" dirty="0" err="1">
                <a:solidFill>
                  <a:srgbClr val="000000"/>
                </a:solidFill>
                <a:effectLst/>
                <a:latin typeface="Helvetica Neue"/>
              </a:rPr>
              <a:t>User_ID</a:t>
            </a:r>
            <a:r>
              <a:rPr lang="en-US" i="0" dirty="0">
                <a:solidFill>
                  <a:srgbClr val="000000"/>
                </a:solidFill>
                <a:effectLst/>
                <a:latin typeface="Helvetica Neue"/>
              </a:rPr>
              <a:t> User ID</a:t>
            </a:r>
            <a:br>
              <a:rPr lang="en-US" dirty="0"/>
            </a:br>
            <a:r>
              <a:rPr lang="en-US" i="0" dirty="0">
                <a:solidFill>
                  <a:srgbClr val="000000"/>
                </a:solidFill>
                <a:effectLst/>
                <a:latin typeface="Helvetica Neue"/>
              </a:rPr>
              <a:t>• </a:t>
            </a:r>
            <a:r>
              <a:rPr lang="en-US" i="0" dirty="0" err="1">
                <a:solidFill>
                  <a:srgbClr val="000000"/>
                </a:solidFill>
                <a:effectLst/>
                <a:latin typeface="Helvetica Neue"/>
              </a:rPr>
              <a:t>Product_ID</a:t>
            </a:r>
            <a:r>
              <a:rPr lang="en-US" i="0" dirty="0">
                <a:solidFill>
                  <a:srgbClr val="000000"/>
                </a:solidFill>
                <a:effectLst/>
                <a:latin typeface="Helvetica Neue"/>
              </a:rPr>
              <a:t> Product ID</a:t>
            </a:r>
            <a:br>
              <a:rPr lang="en-US" dirty="0"/>
            </a:br>
            <a:r>
              <a:rPr lang="en-US" i="0" dirty="0">
                <a:solidFill>
                  <a:srgbClr val="000000"/>
                </a:solidFill>
                <a:effectLst/>
                <a:latin typeface="Helvetica Neue"/>
              </a:rPr>
              <a:t>• Gender Sex of User</a:t>
            </a:r>
            <a:br>
              <a:rPr lang="en-US" dirty="0"/>
            </a:br>
            <a:r>
              <a:rPr lang="en-US" i="0" dirty="0">
                <a:solidFill>
                  <a:srgbClr val="000000"/>
                </a:solidFill>
                <a:effectLst/>
                <a:latin typeface="Helvetica Neue"/>
              </a:rPr>
              <a:t>• Age </a:t>
            </a:r>
            <a:r>
              <a:rPr lang="en-US" i="0" dirty="0" err="1">
                <a:solidFill>
                  <a:srgbClr val="000000"/>
                </a:solidFill>
                <a:effectLst/>
                <a:latin typeface="Helvetica Neue"/>
              </a:rPr>
              <a:t>Age</a:t>
            </a:r>
            <a:r>
              <a:rPr lang="en-US" i="0" dirty="0">
                <a:solidFill>
                  <a:srgbClr val="000000"/>
                </a:solidFill>
                <a:effectLst/>
                <a:latin typeface="Helvetica Neue"/>
              </a:rPr>
              <a:t> in bins</a:t>
            </a:r>
            <a:br>
              <a:rPr lang="en-US" dirty="0"/>
            </a:br>
            <a:r>
              <a:rPr lang="en-US" i="0" dirty="0">
                <a:solidFill>
                  <a:srgbClr val="000000"/>
                </a:solidFill>
                <a:effectLst/>
                <a:latin typeface="Helvetica Neue"/>
              </a:rPr>
              <a:t>• Occupation </a:t>
            </a:r>
            <a:r>
              <a:rPr lang="en-US" i="0" dirty="0" err="1">
                <a:solidFill>
                  <a:srgbClr val="000000"/>
                </a:solidFill>
                <a:effectLst/>
                <a:latin typeface="Helvetica Neue"/>
              </a:rPr>
              <a:t>Occupation</a:t>
            </a:r>
            <a:r>
              <a:rPr lang="en-US" i="0" dirty="0">
                <a:solidFill>
                  <a:srgbClr val="000000"/>
                </a:solidFill>
                <a:effectLst/>
                <a:latin typeface="Helvetica Neue"/>
              </a:rPr>
              <a:t> (Masked)</a:t>
            </a:r>
            <a:br>
              <a:rPr lang="en-US" dirty="0"/>
            </a:br>
            <a:r>
              <a:rPr lang="en-US" i="0" dirty="0">
                <a:solidFill>
                  <a:srgbClr val="000000"/>
                </a:solidFill>
                <a:effectLst/>
                <a:latin typeface="Helvetica Neue"/>
              </a:rPr>
              <a:t>• </a:t>
            </a:r>
            <a:r>
              <a:rPr lang="en-US" i="0" dirty="0" err="1">
                <a:solidFill>
                  <a:srgbClr val="000000"/>
                </a:solidFill>
                <a:effectLst/>
                <a:latin typeface="Helvetica Neue"/>
              </a:rPr>
              <a:t>City_Category</a:t>
            </a:r>
            <a:r>
              <a:rPr lang="en-US" i="0" dirty="0">
                <a:solidFill>
                  <a:srgbClr val="000000"/>
                </a:solidFill>
                <a:effectLst/>
                <a:latin typeface="Helvetica Neue"/>
              </a:rPr>
              <a:t> Category of the City (A,B,C)</a:t>
            </a:r>
            <a:br>
              <a:rPr lang="en-US" dirty="0"/>
            </a:br>
            <a:r>
              <a:rPr lang="en-US" i="0" dirty="0">
                <a:solidFill>
                  <a:srgbClr val="000000"/>
                </a:solidFill>
                <a:effectLst/>
                <a:latin typeface="Helvetica Neue"/>
              </a:rPr>
              <a:t>• </a:t>
            </a:r>
            <a:r>
              <a:rPr lang="en-US" i="0" dirty="0" err="1">
                <a:solidFill>
                  <a:srgbClr val="000000"/>
                </a:solidFill>
                <a:effectLst/>
                <a:latin typeface="Helvetica Neue"/>
              </a:rPr>
              <a:t>Stay_In_Current_City_Years</a:t>
            </a:r>
            <a:r>
              <a:rPr lang="en-US" i="0" dirty="0">
                <a:solidFill>
                  <a:srgbClr val="000000"/>
                </a:solidFill>
                <a:effectLst/>
                <a:latin typeface="Helvetica Neue"/>
              </a:rPr>
              <a:t> Number of years stay in current city</a:t>
            </a:r>
            <a:br>
              <a:rPr lang="en-US" dirty="0"/>
            </a:br>
            <a:r>
              <a:rPr lang="en-US" i="0" dirty="0">
                <a:solidFill>
                  <a:srgbClr val="000000"/>
                </a:solidFill>
                <a:effectLst/>
                <a:latin typeface="Helvetica Neue"/>
              </a:rPr>
              <a:t>• </a:t>
            </a:r>
            <a:r>
              <a:rPr lang="en-US" i="0" dirty="0" err="1">
                <a:solidFill>
                  <a:srgbClr val="000000"/>
                </a:solidFill>
                <a:effectLst/>
                <a:latin typeface="Helvetica Neue"/>
              </a:rPr>
              <a:t>Marital_Status</a:t>
            </a:r>
            <a:r>
              <a:rPr lang="en-US" i="0" dirty="0">
                <a:solidFill>
                  <a:srgbClr val="000000"/>
                </a:solidFill>
                <a:effectLst/>
                <a:latin typeface="Helvetica Neue"/>
              </a:rPr>
              <a:t> Marital Status</a:t>
            </a:r>
            <a:br>
              <a:rPr lang="en-US" dirty="0"/>
            </a:br>
            <a:r>
              <a:rPr lang="en-US" i="0" dirty="0">
                <a:solidFill>
                  <a:srgbClr val="000000"/>
                </a:solidFill>
                <a:effectLst/>
                <a:latin typeface="Helvetica Neue"/>
              </a:rPr>
              <a:t>• Product_Category_1 Product Category (Masked)</a:t>
            </a:r>
            <a:br>
              <a:rPr lang="en-US" dirty="0"/>
            </a:br>
            <a:r>
              <a:rPr lang="en-US" i="0" dirty="0">
                <a:solidFill>
                  <a:srgbClr val="000000"/>
                </a:solidFill>
                <a:effectLst/>
                <a:latin typeface="Helvetica Neue"/>
              </a:rPr>
              <a:t>• Product_Category_2 Product may belongs to other category also (Masked)</a:t>
            </a:r>
            <a:br>
              <a:rPr lang="en-US" dirty="0"/>
            </a:br>
            <a:r>
              <a:rPr lang="en-US" i="0" dirty="0">
                <a:solidFill>
                  <a:srgbClr val="000000"/>
                </a:solidFill>
                <a:effectLst/>
                <a:latin typeface="Helvetica Neue"/>
              </a:rPr>
              <a:t>• Product_Category_3 Product may belongs to other category also (Masked)</a:t>
            </a:r>
            <a:br>
              <a:rPr lang="en-US" dirty="0"/>
            </a:br>
            <a:r>
              <a:rPr lang="en-US" i="0" dirty="0">
                <a:solidFill>
                  <a:srgbClr val="000000"/>
                </a:solidFill>
                <a:effectLst/>
                <a:latin typeface="Helvetica Neue"/>
              </a:rPr>
              <a:t>• Purchase </a:t>
            </a:r>
            <a:r>
              <a:rPr lang="en-US" i="0" dirty="0" err="1">
                <a:solidFill>
                  <a:srgbClr val="000000"/>
                </a:solidFill>
                <a:effectLst/>
                <a:latin typeface="Helvetica Neue"/>
              </a:rPr>
              <a:t>Purchase</a:t>
            </a:r>
            <a:r>
              <a:rPr lang="en-US" i="0" dirty="0">
                <a:solidFill>
                  <a:srgbClr val="000000"/>
                </a:solidFill>
                <a:effectLst/>
                <a:latin typeface="Helvetica Neue"/>
              </a:rPr>
              <a:t> Amount (Target Variable)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0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WHAT IS BLACK FRIDAY SALE?</a:t>
            </a:r>
          </a:p>
        </p:txBody>
      </p:sp>
      <p:sp>
        <p:nvSpPr>
          <p:cNvPr id="3" name="Content Placeholder 4">
            <a:extLst>
              <a:ext uri="{FF2B5EF4-FFF2-40B4-BE49-F238E27FC236}">
                <a16:creationId xmlns:a16="http://schemas.microsoft.com/office/drawing/2014/main" id="{6914061B-4E07-CC84-9A23-B7C410997CA5}"/>
              </a:ext>
            </a:extLst>
          </p:cNvPr>
          <p:cNvSpPr txBox="1">
            <a:spLocks/>
          </p:cNvSpPr>
          <p:nvPr/>
        </p:nvSpPr>
        <p:spPr>
          <a:xfrm>
            <a:off x="677333" y="1427022"/>
            <a:ext cx="10738811" cy="4794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1A1A1A"/>
                </a:solidFill>
                <a:latin typeface="Helvetica Neue"/>
              </a:rPr>
              <a:t>The day following </a:t>
            </a:r>
            <a:r>
              <a:rPr lang="en-US" dirty="0">
                <a:solidFill>
                  <a:srgbClr val="1A1A1A"/>
                </a:solidFill>
                <a:latin typeface="Helvetica Neue"/>
                <a:hlinkClick r:id="rId3"/>
              </a:rPr>
              <a:t>Thanksgiving</a:t>
            </a:r>
            <a:r>
              <a:rPr lang="en-US" dirty="0">
                <a:solidFill>
                  <a:srgbClr val="1A1A1A"/>
                </a:solidFill>
                <a:latin typeface="Helvetica Neue"/>
              </a:rPr>
              <a:t>—commonly referred to as Black Friday—has become one of the busiest shopping days of the year in the United States. National chain stores traditionally offer limited money-saving specials on a wide variety of goods in an effort to lure shoppers into stores while offering similar deals online.</a:t>
            </a:r>
          </a:p>
          <a:p>
            <a:r>
              <a:rPr lang="en-US" dirty="0">
                <a:solidFill>
                  <a:srgbClr val="1A1A1A"/>
                </a:solidFill>
                <a:latin typeface="Helvetica Neue"/>
              </a:rPr>
              <a:t>It is believed by many that the term Black Friday derives from the concept that businesses operate at a </a:t>
            </a:r>
            <a:r>
              <a:rPr lang="en-US" dirty="0">
                <a:solidFill>
                  <a:srgbClr val="000000"/>
                </a:solidFill>
                <a:latin typeface="Helvetica Neue"/>
              </a:rPr>
              <a:t>financial</a:t>
            </a:r>
            <a:r>
              <a:rPr lang="en-US" dirty="0">
                <a:solidFill>
                  <a:srgbClr val="1A1A1A"/>
                </a:solidFill>
                <a:latin typeface="Helvetica Neue"/>
              </a:rPr>
              <a:t> loss, or are “in the red,” until the day after Thanksgiving, when massive sales finally allow them to turn a profit, or put them “in the black.” However, this is untrue.</a:t>
            </a:r>
          </a:p>
          <a:p>
            <a:endParaRPr lang="en-US" dirty="0">
              <a:latin typeface="Helvetica Neue"/>
            </a:endParaRPr>
          </a:p>
        </p:txBody>
      </p:sp>
    </p:spTree>
    <p:extLst>
      <p:ext uri="{BB962C8B-B14F-4D97-AF65-F5344CB8AC3E}">
        <p14:creationId xmlns:p14="http://schemas.microsoft.com/office/powerpoint/2010/main" val="55295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pic>
        <p:nvPicPr>
          <p:cNvPr id="7" name="Picture 6">
            <a:extLst>
              <a:ext uri="{FF2B5EF4-FFF2-40B4-BE49-F238E27FC236}">
                <a16:creationId xmlns:a16="http://schemas.microsoft.com/office/drawing/2014/main" id="{BA842EF0-BE65-89A0-8D6C-9A1427FF3648}"/>
              </a:ext>
            </a:extLst>
          </p:cNvPr>
          <p:cNvPicPr>
            <a:picLocks noChangeAspect="1"/>
          </p:cNvPicPr>
          <p:nvPr/>
        </p:nvPicPr>
        <p:blipFill>
          <a:blip r:embed="rId3"/>
          <a:stretch>
            <a:fillRect/>
          </a:stretch>
        </p:blipFill>
        <p:spPr>
          <a:xfrm>
            <a:off x="889677" y="2440731"/>
            <a:ext cx="9400952" cy="4124789"/>
          </a:xfrm>
          <a:prstGeom prst="rect">
            <a:avLst/>
          </a:prstGeom>
        </p:spPr>
      </p:pic>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292662"/>
          </a:xfrm>
          <a:prstGeom prst="rect">
            <a:avLst/>
          </a:prstGeom>
          <a:noFill/>
        </p:spPr>
        <p:txBody>
          <a:bodyPr wrap="square" rtlCol="0">
            <a:spAutoFit/>
          </a:bodyPr>
          <a:lstStyle/>
          <a:p>
            <a:pPr algn="l"/>
            <a:r>
              <a:rPr lang="en-US" dirty="0">
                <a:solidFill>
                  <a:srgbClr val="1A1A1A"/>
                </a:solidFill>
                <a:latin typeface="Helvetica Neue"/>
              </a:rPr>
              <a:t>Purchase of goods at each range of age are almost equal. We can conclude that the percentage of purchasing goods of men over women is higher.</a:t>
            </a:r>
          </a:p>
          <a:p>
            <a:pPr algn="l"/>
            <a:endParaRPr lang="en-US" dirty="0">
              <a:solidFill>
                <a:srgbClr val="1A1A1A"/>
              </a:solidFill>
              <a:latin typeface="Helvetica Neue"/>
            </a:endParaRPr>
          </a:p>
          <a:p>
            <a:r>
              <a:rPr lang="en-US" sz="2400" b="1" u="sng" dirty="0">
                <a:solidFill>
                  <a:srgbClr val="000000"/>
                </a:solidFill>
                <a:latin typeface="var(--jp-content-font-family)"/>
              </a:rPr>
              <a:t>Age v/s Purchase:</a:t>
            </a:r>
          </a:p>
        </p:txBody>
      </p:sp>
    </p:spTree>
    <p:extLst>
      <p:ext uri="{BB962C8B-B14F-4D97-AF65-F5344CB8AC3E}">
        <p14:creationId xmlns:p14="http://schemas.microsoft.com/office/powerpoint/2010/main" val="150381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846659"/>
          </a:xfrm>
          <a:prstGeom prst="rect">
            <a:avLst/>
          </a:prstGeom>
          <a:noFill/>
        </p:spPr>
        <p:txBody>
          <a:bodyPr wrap="square" rtlCol="0">
            <a:spAutoFit/>
          </a:bodyPr>
          <a:lstStyle/>
          <a:p>
            <a:pPr algn="l"/>
            <a:r>
              <a:rPr lang="en-US" dirty="0">
                <a:solidFill>
                  <a:srgbClr val="1A1A1A"/>
                </a:solidFill>
                <a:latin typeface="Helvetica Neue"/>
              </a:rPr>
              <a:t>All the occupation contributes almost same in purchasing rates and it won't affect </a:t>
            </a:r>
            <a:r>
              <a:rPr lang="en-US" dirty="0" err="1">
                <a:solidFill>
                  <a:srgbClr val="1A1A1A"/>
                </a:solidFill>
                <a:latin typeface="Helvetica Neue"/>
              </a:rPr>
              <a:t>alot</a:t>
            </a:r>
            <a:r>
              <a:rPr lang="en-US" dirty="0">
                <a:solidFill>
                  <a:srgbClr val="1A1A1A"/>
                </a:solidFill>
                <a:latin typeface="Helvetica Neue"/>
              </a:rPr>
              <a:t> that how many years you live in a city.</a:t>
            </a:r>
          </a:p>
          <a:p>
            <a:pPr algn="l"/>
            <a:r>
              <a:rPr lang="en-US" sz="2400" b="1" u="sng" dirty="0">
                <a:solidFill>
                  <a:srgbClr val="000000"/>
                </a:solidFill>
                <a:latin typeface="var(--jp-content-font-family)"/>
              </a:rPr>
              <a:t>Occupation v/s Purchase:</a:t>
            </a:r>
            <a:endParaRPr lang="en-US" sz="2400" b="1" i="0" u="sng" dirty="0">
              <a:solidFill>
                <a:srgbClr val="000000"/>
              </a:solidFill>
              <a:effectLst/>
              <a:latin typeface="var(--jp-content-font-family)"/>
            </a:endParaRPr>
          </a:p>
          <a:p>
            <a:br>
              <a:rPr lang="en-US" b="0" i="0" dirty="0">
                <a:solidFill>
                  <a:srgbClr val="000000"/>
                </a:solidFill>
                <a:effectLst/>
                <a:latin typeface="-apple-system"/>
              </a:rPr>
            </a:br>
            <a:br>
              <a:rPr lang="en-US" b="0" i="0" dirty="0">
                <a:solidFill>
                  <a:srgbClr val="000000"/>
                </a:solidFill>
                <a:effectLst/>
                <a:latin typeface="-apple-system"/>
              </a:rPr>
            </a:br>
            <a:endParaRPr lang="en-US" dirty="0"/>
          </a:p>
        </p:txBody>
      </p:sp>
      <p:pic>
        <p:nvPicPr>
          <p:cNvPr id="6" name="Picture 5">
            <a:extLst>
              <a:ext uri="{FF2B5EF4-FFF2-40B4-BE49-F238E27FC236}">
                <a16:creationId xmlns:a16="http://schemas.microsoft.com/office/drawing/2014/main" id="{1D46AA06-0799-75BC-41AD-DB153729A920}"/>
              </a:ext>
            </a:extLst>
          </p:cNvPr>
          <p:cNvPicPr>
            <a:picLocks noChangeAspect="1"/>
          </p:cNvPicPr>
          <p:nvPr/>
        </p:nvPicPr>
        <p:blipFill>
          <a:blip r:embed="rId3"/>
          <a:stretch>
            <a:fillRect/>
          </a:stretch>
        </p:blipFill>
        <p:spPr>
          <a:xfrm>
            <a:off x="1048946" y="2576944"/>
            <a:ext cx="8998201" cy="4160739"/>
          </a:xfrm>
          <a:prstGeom prst="rect">
            <a:avLst/>
          </a:prstGeom>
        </p:spPr>
      </p:pic>
    </p:spTree>
    <p:extLst>
      <p:ext uri="{BB962C8B-B14F-4D97-AF65-F5344CB8AC3E}">
        <p14:creationId xmlns:p14="http://schemas.microsoft.com/office/powerpoint/2010/main" val="24220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569660"/>
          </a:xfrm>
          <a:prstGeom prst="rect">
            <a:avLst/>
          </a:prstGeom>
          <a:noFill/>
        </p:spPr>
        <p:txBody>
          <a:bodyPr wrap="square" rtlCol="0">
            <a:spAutoFit/>
          </a:bodyPr>
          <a:lstStyle/>
          <a:p>
            <a:pPr algn="l"/>
            <a:r>
              <a:rPr lang="en-US" sz="2400" b="1" u="sng" dirty="0">
                <a:solidFill>
                  <a:srgbClr val="000000"/>
                </a:solidFill>
                <a:latin typeface="var(--jp-content-font-family)"/>
              </a:rPr>
              <a:t>Product category_1 v/s Purchase:</a:t>
            </a:r>
            <a:endParaRPr lang="en-US" sz="2400" b="1" i="0" u="sng" dirty="0">
              <a:solidFill>
                <a:srgbClr val="000000"/>
              </a:solidFill>
              <a:effectLst/>
              <a:latin typeface="var(--jp-content-font-family)"/>
            </a:endParaRPr>
          </a:p>
          <a:p>
            <a:br>
              <a:rPr lang="en-US" sz="2400" b="0" i="0" dirty="0">
                <a:solidFill>
                  <a:srgbClr val="000000"/>
                </a:solidFill>
                <a:effectLst/>
                <a:latin typeface="-apple-system"/>
              </a:rPr>
            </a:br>
            <a:br>
              <a:rPr lang="en-US" sz="2400" b="0" i="0" dirty="0">
                <a:solidFill>
                  <a:srgbClr val="000000"/>
                </a:solidFill>
                <a:effectLst/>
                <a:latin typeface="-apple-system"/>
              </a:rPr>
            </a:br>
            <a:endParaRPr lang="en-US" sz="2400" dirty="0"/>
          </a:p>
        </p:txBody>
      </p:sp>
      <p:pic>
        <p:nvPicPr>
          <p:cNvPr id="7" name="Picture 6">
            <a:extLst>
              <a:ext uri="{FF2B5EF4-FFF2-40B4-BE49-F238E27FC236}">
                <a16:creationId xmlns:a16="http://schemas.microsoft.com/office/drawing/2014/main" id="{F13CFD50-2EA6-B6B9-F09E-8B979A9EBD25}"/>
              </a:ext>
            </a:extLst>
          </p:cNvPr>
          <p:cNvPicPr>
            <a:picLocks noChangeAspect="1"/>
          </p:cNvPicPr>
          <p:nvPr/>
        </p:nvPicPr>
        <p:blipFill>
          <a:blip r:embed="rId3"/>
          <a:stretch>
            <a:fillRect/>
          </a:stretch>
        </p:blipFill>
        <p:spPr>
          <a:xfrm>
            <a:off x="1252730" y="2078700"/>
            <a:ext cx="9018877" cy="4257675"/>
          </a:xfrm>
          <a:prstGeom prst="rect">
            <a:avLst/>
          </a:prstGeom>
        </p:spPr>
      </p:pic>
    </p:spTree>
    <p:extLst>
      <p:ext uri="{BB962C8B-B14F-4D97-AF65-F5344CB8AC3E}">
        <p14:creationId xmlns:p14="http://schemas.microsoft.com/office/powerpoint/2010/main" val="325248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569660"/>
          </a:xfrm>
          <a:prstGeom prst="rect">
            <a:avLst/>
          </a:prstGeom>
          <a:noFill/>
        </p:spPr>
        <p:txBody>
          <a:bodyPr wrap="square" rtlCol="0">
            <a:spAutoFit/>
          </a:bodyPr>
          <a:lstStyle/>
          <a:p>
            <a:pPr algn="l"/>
            <a:r>
              <a:rPr lang="en-US" sz="2400" b="1" u="sng" dirty="0">
                <a:solidFill>
                  <a:srgbClr val="000000"/>
                </a:solidFill>
                <a:latin typeface="var(--jp-content-font-family)"/>
              </a:rPr>
              <a:t>Product category_2 v/s Purchase:</a:t>
            </a:r>
            <a:endParaRPr lang="en-US" sz="2400" b="1" i="0" u="sng" dirty="0">
              <a:solidFill>
                <a:srgbClr val="000000"/>
              </a:solidFill>
              <a:effectLst/>
              <a:latin typeface="var(--jp-content-font-family)"/>
            </a:endParaRPr>
          </a:p>
          <a:p>
            <a:br>
              <a:rPr lang="en-US" sz="2400" b="0" i="0" dirty="0">
                <a:solidFill>
                  <a:srgbClr val="000000"/>
                </a:solidFill>
                <a:effectLst/>
                <a:latin typeface="-apple-system"/>
              </a:rPr>
            </a:br>
            <a:br>
              <a:rPr lang="en-US" sz="2400" b="0" i="0" dirty="0">
                <a:solidFill>
                  <a:srgbClr val="000000"/>
                </a:solidFill>
                <a:effectLst/>
                <a:latin typeface="-apple-system"/>
              </a:rPr>
            </a:br>
            <a:endParaRPr lang="en-US" sz="2400" dirty="0"/>
          </a:p>
        </p:txBody>
      </p:sp>
      <p:pic>
        <p:nvPicPr>
          <p:cNvPr id="6" name="Picture 5">
            <a:extLst>
              <a:ext uri="{FF2B5EF4-FFF2-40B4-BE49-F238E27FC236}">
                <a16:creationId xmlns:a16="http://schemas.microsoft.com/office/drawing/2014/main" id="{6C930BF3-7C38-12DE-313C-6671DA67EDA3}"/>
              </a:ext>
            </a:extLst>
          </p:cNvPr>
          <p:cNvPicPr>
            <a:picLocks noChangeAspect="1"/>
          </p:cNvPicPr>
          <p:nvPr/>
        </p:nvPicPr>
        <p:blipFill>
          <a:blip r:embed="rId3"/>
          <a:stretch>
            <a:fillRect/>
          </a:stretch>
        </p:blipFill>
        <p:spPr>
          <a:xfrm>
            <a:off x="1090499" y="2025233"/>
            <a:ext cx="9969386" cy="4697084"/>
          </a:xfrm>
          <a:prstGeom prst="rect">
            <a:avLst/>
          </a:prstGeom>
        </p:spPr>
      </p:pic>
    </p:spTree>
    <p:extLst>
      <p:ext uri="{BB962C8B-B14F-4D97-AF65-F5344CB8AC3E}">
        <p14:creationId xmlns:p14="http://schemas.microsoft.com/office/powerpoint/2010/main" val="278170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1824528" cy="2123658"/>
          </a:xfrm>
          <a:prstGeom prst="rect">
            <a:avLst/>
          </a:prstGeom>
          <a:noFill/>
        </p:spPr>
        <p:txBody>
          <a:bodyPr wrap="square" rtlCol="0">
            <a:spAutoFit/>
          </a:bodyPr>
          <a:lstStyle/>
          <a:p>
            <a:pPr algn="l"/>
            <a:r>
              <a:rPr lang="en-US" dirty="0">
                <a:solidFill>
                  <a:srgbClr val="000000"/>
                </a:solidFill>
                <a:latin typeface="Helvetica Neue"/>
              </a:rPr>
              <a:t>One thing we can clearly conclude is that there is no such variation in the percentage of the purchasing whether the person is married or not. product category3 is much </a:t>
            </a:r>
            <a:r>
              <a:rPr lang="en-US" dirty="0" err="1">
                <a:solidFill>
                  <a:srgbClr val="000000"/>
                </a:solidFill>
                <a:latin typeface="Helvetica Neue"/>
              </a:rPr>
              <a:t>morepurchased</a:t>
            </a:r>
            <a:r>
              <a:rPr lang="en-US" dirty="0">
                <a:solidFill>
                  <a:srgbClr val="000000"/>
                </a:solidFill>
                <a:latin typeface="Helvetica Neue"/>
              </a:rPr>
              <a:t> by people than product category2 and product category1</a:t>
            </a:r>
          </a:p>
          <a:p>
            <a:pPr algn="l"/>
            <a:r>
              <a:rPr lang="en-US" sz="2400" b="1" u="sng" dirty="0">
                <a:solidFill>
                  <a:srgbClr val="000000"/>
                </a:solidFill>
                <a:latin typeface="var(--jp-content-font-family)"/>
              </a:rPr>
              <a:t>Product category_3 v/s Purchase:</a:t>
            </a:r>
          </a:p>
          <a:p>
            <a:br>
              <a:rPr lang="en-US" b="0" i="0" dirty="0">
                <a:solidFill>
                  <a:srgbClr val="000000"/>
                </a:solidFill>
                <a:effectLst/>
                <a:latin typeface="-apple-system"/>
              </a:rPr>
            </a:br>
            <a:br>
              <a:rPr lang="en-US" b="0" i="0" dirty="0">
                <a:solidFill>
                  <a:srgbClr val="000000"/>
                </a:solidFill>
                <a:effectLst/>
                <a:latin typeface="-apple-system"/>
              </a:rPr>
            </a:br>
            <a:endParaRPr lang="en-US" dirty="0"/>
          </a:p>
        </p:txBody>
      </p:sp>
      <p:pic>
        <p:nvPicPr>
          <p:cNvPr id="7" name="Picture 6">
            <a:extLst>
              <a:ext uri="{FF2B5EF4-FFF2-40B4-BE49-F238E27FC236}">
                <a16:creationId xmlns:a16="http://schemas.microsoft.com/office/drawing/2014/main" id="{7A325167-14A6-462C-4F4C-E1E2189695F6}"/>
              </a:ext>
            </a:extLst>
          </p:cNvPr>
          <p:cNvPicPr>
            <a:picLocks noChangeAspect="1"/>
          </p:cNvPicPr>
          <p:nvPr/>
        </p:nvPicPr>
        <p:blipFill>
          <a:blip r:embed="rId3"/>
          <a:stretch>
            <a:fillRect/>
          </a:stretch>
        </p:blipFill>
        <p:spPr>
          <a:xfrm>
            <a:off x="430896" y="2521526"/>
            <a:ext cx="9807613" cy="4216157"/>
          </a:xfrm>
          <a:prstGeom prst="rect">
            <a:avLst/>
          </a:prstGeom>
        </p:spPr>
      </p:pic>
    </p:spTree>
    <p:extLst>
      <p:ext uri="{BB962C8B-B14F-4D97-AF65-F5344CB8AC3E}">
        <p14:creationId xmlns:p14="http://schemas.microsoft.com/office/powerpoint/2010/main" val="11018932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1017</TotalTime>
  <Words>759</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Bahnschrift SemiBold</vt:lpstr>
      <vt:lpstr>Bodoni MT</vt:lpstr>
      <vt:lpstr>Calibri</vt:lpstr>
      <vt:lpstr>Helvetica Neue</vt:lpstr>
      <vt:lpstr>Trebuchet MS</vt:lpstr>
      <vt:lpstr>var(--jp-content-font-family)</vt:lpstr>
      <vt:lpstr>Wingdings</vt:lpstr>
      <vt:lpstr>Wingdings 3</vt:lpstr>
      <vt:lpstr>Facet</vt:lpstr>
      <vt:lpstr>PowerPoint Presentation</vt:lpstr>
      <vt:lpstr>CONTENT</vt:lpstr>
      <vt:lpstr>PROBLEM STATEMENT</vt:lpstr>
      <vt:lpstr> </vt:lpstr>
      <vt:lpstr> </vt:lpstr>
      <vt:lpstr> </vt:lpstr>
      <vt:lpstr> </vt:lpstr>
      <vt:lpstr> </vt:lpstr>
      <vt:lpstr> </vt:lpstr>
      <vt:lpstr> </vt:lpstr>
      <vt:lpstr> </vt:lpstr>
      <vt:lpstr>CONCLUSION</vt:lpstr>
      <vt:lpstr>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DELL</cp:lastModifiedBy>
  <cp:revision>20</cp:revision>
  <dcterms:created xsi:type="dcterms:W3CDTF">2022-06-24T12:47:50Z</dcterms:created>
  <dcterms:modified xsi:type="dcterms:W3CDTF">2023-03-10T13:11:56Z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