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96" r:id="rId4"/>
    <p:sldId id="325" r:id="rId5"/>
    <p:sldId id="304" r:id="rId6"/>
    <p:sldId id="306" r:id="rId7"/>
    <p:sldId id="316" r:id="rId8"/>
    <p:sldId id="311" r:id="rId9"/>
    <p:sldId id="32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A419973-E29E-4695-BF7E-219A1F10E5E5}" type="doc">
      <dgm:prSet loTypeId="urn:microsoft.com/office/officeart/2005/8/layout/vList5" loCatId="list" qsTypeId="urn:microsoft.com/office/officeart/2005/8/quickstyle/simple5" qsCatId="simple" csTypeId="urn:microsoft.com/office/officeart/2005/8/colors/accent0_3" csCatId="mainScheme" phldr="1"/>
      <dgm:spPr/>
      <dgm:t>
        <a:bodyPr/>
        <a:lstStyle/>
        <a:p>
          <a:endParaRPr lang="en-US"/>
        </a:p>
      </dgm:t>
    </dgm:pt>
    <dgm:pt modelId="{2D8D19F8-A13C-4D02-8EEF-E9283EA2F445}">
      <dgm:prSet/>
      <dgm:spPr>
        <a:solidFill>
          <a:srgbClr val="D4D6D8"/>
        </a:solidFill>
      </dgm:spPr>
      <dgm:t>
        <a:bodyPr/>
        <a:lstStyle/>
        <a:p>
          <a:r>
            <a:rPr lang="en-GB" dirty="0"/>
            <a:t>Create an environment that allows the state to be represented (I have most of the code to do this).</a:t>
          </a:r>
          <a:endParaRPr lang="en-US" dirty="0"/>
        </a:p>
      </dgm:t>
    </dgm:pt>
    <dgm:pt modelId="{0FFC322B-2949-4ABC-AC4B-ED6D364F59FE}" cxnId="{4B3A20E4-EB9C-484F-AA8F-A8F8D34D3BB2}" type="parTrans">
      <dgm:prSet/>
      <dgm:spPr/>
      <dgm:t>
        <a:bodyPr/>
        <a:lstStyle/>
        <a:p>
          <a:endParaRPr lang="en-US"/>
        </a:p>
      </dgm:t>
    </dgm:pt>
    <dgm:pt modelId="{39AE5D17-AD8F-413F-9866-51D6E91BC8D5}" cxnId="{4B3A20E4-EB9C-484F-AA8F-A8F8D34D3BB2}" type="sibTrans">
      <dgm:prSet/>
      <dgm:spPr/>
      <dgm:t>
        <a:bodyPr/>
        <a:lstStyle/>
        <a:p>
          <a:endParaRPr lang="en-US"/>
        </a:p>
      </dgm:t>
    </dgm:pt>
    <dgm:pt modelId="{5BFB723F-EB15-49ED-8520-5BB102EA868A}">
      <dgm:prSet/>
      <dgm:spPr/>
      <dgm:t>
        <a:bodyPr/>
        <a:lstStyle/>
        <a:p>
          <a:r>
            <a:rPr lang="en-GB" dirty="0"/>
            <a:t>Design a reward function that can coax the agent into learning a profitable strategy.</a:t>
          </a:r>
        </a:p>
      </dgm:t>
    </dgm:pt>
    <dgm:pt modelId="{99E2AE6F-8F24-4E0E-9602-6126BADFF495}" cxnId="{710E5855-AC42-4BD2-A1FF-F810A6116F8F}" type="parTrans">
      <dgm:prSet/>
      <dgm:spPr/>
      <dgm:t>
        <a:bodyPr/>
        <a:lstStyle/>
        <a:p>
          <a:endParaRPr lang="en-GB"/>
        </a:p>
      </dgm:t>
    </dgm:pt>
    <dgm:pt modelId="{B9126811-8BB4-4DF5-A239-FA6F2B2C3D99}" cxnId="{710E5855-AC42-4BD2-A1FF-F810A6116F8F}" type="sibTrans">
      <dgm:prSet/>
      <dgm:spPr/>
      <dgm:t>
        <a:bodyPr/>
        <a:lstStyle/>
        <a:p>
          <a:endParaRPr lang="en-GB"/>
        </a:p>
      </dgm:t>
    </dgm:pt>
    <dgm:pt modelId="{7C9050B7-A604-4B5A-AFCA-A0D0FD1D76D1}">
      <dgm:prSet/>
      <dgm:spPr/>
      <dgm:t>
        <a:bodyPr/>
        <a:lstStyle/>
        <a:p>
          <a:r>
            <a:rPr lang="en-GB" dirty="0"/>
            <a:t>Compare this strategy to benchmarks.</a:t>
          </a:r>
        </a:p>
      </dgm:t>
    </dgm:pt>
    <dgm:pt modelId="{50B5B144-98F8-41E8-9D88-0BAB42CF2993}" cxnId="{9095B6F9-7762-4716-AE8F-CE997742DDF5}" type="parTrans">
      <dgm:prSet/>
      <dgm:spPr/>
      <dgm:t>
        <a:bodyPr/>
        <a:lstStyle/>
        <a:p>
          <a:endParaRPr lang="en-GB"/>
        </a:p>
      </dgm:t>
    </dgm:pt>
    <dgm:pt modelId="{7F193A5F-50A6-42EB-84A1-D342D3ED1A08}" cxnId="{9095B6F9-7762-4716-AE8F-CE997742DDF5}" type="sibTrans">
      <dgm:prSet/>
      <dgm:spPr/>
      <dgm:t>
        <a:bodyPr/>
        <a:lstStyle/>
        <a:p>
          <a:endParaRPr lang="en-GB"/>
        </a:p>
      </dgm:t>
    </dgm:pt>
    <dgm:pt modelId="{37C5DBF5-AF6A-4C59-9E8D-763175FC5B5A}">
      <dgm:prSet custT="1"/>
      <dgm:spPr>
        <a:solidFill>
          <a:srgbClr val="562F62"/>
        </a:solidFill>
      </dgm:spPr>
      <dgm:t>
        <a:bodyPr/>
        <a:lstStyle/>
        <a:p>
          <a:r>
            <a:rPr lang="en-US" sz="4500" dirty="0"/>
            <a:t>Create</a:t>
          </a:r>
        </a:p>
      </dgm:t>
    </dgm:pt>
    <dgm:pt modelId="{6AB1E5A5-BC7F-4876-A567-35FB5A7DC0E9}" cxnId="{FA829306-B2C5-4124-BB51-FC214AE06E66}" type="parTrans">
      <dgm:prSet/>
      <dgm:spPr/>
      <dgm:t>
        <a:bodyPr/>
        <a:lstStyle/>
        <a:p>
          <a:endParaRPr lang="en-GB"/>
        </a:p>
      </dgm:t>
    </dgm:pt>
    <dgm:pt modelId="{2B821027-8D12-4079-AC59-AF1F37215997}" cxnId="{FA829306-B2C5-4124-BB51-FC214AE06E66}" type="sibTrans">
      <dgm:prSet/>
      <dgm:spPr/>
      <dgm:t>
        <a:bodyPr/>
        <a:lstStyle/>
        <a:p>
          <a:endParaRPr lang="en-GB"/>
        </a:p>
      </dgm:t>
    </dgm:pt>
    <dgm:pt modelId="{A261D797-50B5-4514-9DCB-9F624BEB7BDD}">
      <dgm:prSet custT="1"/>
      <dgm:spPr>
        <a:solidFill>
          <a:srgbClr val="562F62"/>
        </a:solidFill>
      </dgm:spPr>
      <dgm:t>
        <a:bodyPr/>
        <a:lstStyle/>
        <a:p>
          <a:r>
            <a:rPr lang="en-US" sz="4500" dirty="0"/>
            <a:t>Design</a:t>
          </a:r>
        </a:p>
      </dgm:t>
    </dgm:pt>
    <dgm:pt modelId="{7413F555-CEC2-4E76-B207-03150B66FA4A}" cxnId="{D768CFF8-2833-4A80-9DF9-984E62D342F9}" type="parTrans">
      <dgm:prSet/>
      <dgm:spPr/>
      <dgm:t>
        <a:bodyPr/>
        <a:lstStyle/>
        <a:p>
          <a:endParaRPr lang="en-GB"/>
        </a:p>
      </dgm:t>
    </dgm:pt>
    <dgm:pt modelId="{A1DF0DBF-CBE2-4D48-ACEB-775F282E420E}" cxnId="{D768CFF8-2833-4A80-9DF9-984E62D342F9}" type="sibTrans">
      <dgm:prSet/>
      <dgm:spPr/>
      <dgm:t>
        <a:bodyPr/>
        <a:lstStyle/>
        <a:p>
          <a:endParaRPr lang="en-GB"/>
        </a:p>
      </dgm:t>
    </dgm:pt>
    <dgm:pt modelId="{CDD4ED7F-160E-47F9-9554-B7B3757B37C2}">
      <dgm:prSet custT="1"/>
      <dgm:spPr>
        <a:solidFill>
          <a:srgbClr val="562F62"/>
        </a:solidFill>
      </dgm:spPr>
      <dgm:t>
        <a:bodyPr/>
        <a:lstStyle/>
        <a:p>
          <a:r>
            <a:rPr lang="en-GB" sz="4500" dirty="0"/>
            <a:t>Compare</a:t>
          </a:r>
        </a:p>
      </dgm:t>
    </dgm:pt>
    <dgm:pt modelId="{D9E5CD8D-122C-438C-9B51-EEB659A8C29E}" cxnId="{0758143D-E932-4EB2-A689-38897A7C830C}" type="parTrans">
      <dgm:prSet/>
      <dgm:spPr/>
      <dgm:t>
        <a:bodyPr/>
        <a:lstStyle/>
        <a:p>
          <a:endParaRPr lang="en-GB"/>
        </a:p>
      </dgm:t>
    </dgm:pt>
    <dgm:pt modelId="{763D9058-3BD7-40DA-BAB6-9887FAC0142D}" cxnId="{0758143D-E932-4EB2-A689-38897A7C830C}" type="sibTrans">
      <dgm:prSet/>
      <dgm:spPr/>
      <dgm:t>
        <a:bodyPr/>
        <a:lstStyle/>
        <a:p>
          <a:endParaRPr lang="en-GB"/>
        </a:p>
      </dgm:t>
    </dgm:pt>
    <dgm:pt modelId="{4F98D8C2-45CB-4704-A0DA-603C08D7556D}" type="pres">
      <dgm:prSet presAssocID="{AA419973-E29E-4695-BF7E-219A1F10E5E5}" presName="Name0" presStyleCnt="0">
        <dgm:presLayoutVars>
          <dgm:dir/>
          <dgm:animLvl val="lvl"/>
          <dgm:resizeHandles val="exact"/>
        </dgm:presLayoutVars>
      </dgm:prSet>
      <dgm:spPr/>
    </dgm:pt>
    <dgm:pt modelId="{77DE6F57-07E6-462E-85B5-B614826DAB0E}" type="pres">
      <dgm:prSet presAssocID="{37C5DBF5-AF6A-4C59-9E8D-763175FC5B5A}" presName="linNode" presStyleCnt="0"/>
      <dgm:spPr/>
    </dgm:pt>
    <dgm:pt modelId="{10E44AB0-C354-44F5-AB18-AD578C228673}" type="pres">
      <dgm:prSet presAssocID="{37C5DBF5-AF6A-4C59-9E8D-763175FC5B5A}" presName="parentText" presStyleLbl="node1" presStyleIdx="0" presStyleCnt="3">
        <dgm:presLayoutVars>
          <dgm:chMax val="1"/>
          <dgm:bulletEnabled val="1"/>
        </dgm:presLayoutVars>
      </dgm:prSet>
      <dgm:spPr/>
    </dgm:pt>
    <dgm:pt modelId="{087E608F-0842-4ABC-82F0-4497BDF2DAB0}" type="pres">
      <dgm:prSet presAssocID="{37C5DBF5-AF6A-4C59-9E8D-763175FC5B5A}" presName="descendantText" presStyleLbl="alignAccFollowNode1" presStyleIdx="0" presStyleCnt="3">
        <dgm:presLayoutVars>
          <dgm:bulletEnabled val="1"/>
        </dgm:presLayoutVars>
      </dgm:prSet>
      <dgm:spPr/>
    </dgm:pt>
    <dgm:pt modelId="{0F3E9E76-EB77-4C1D-A211-9F2E46978933}" type="pres">
      <dgm:prSet presAssocID="{2B821027-8D12-4079-AC59-AF1F37215997}" presName="sp" presStyleCnt="0"/>
      <dgm:spPr/>
    </dgm:pt>
    <dgm:pt modelId="{7FB4092A-9F59-433C-9C7A-3FFB8C676081}" type="pres">
      <dgm:prSet presAssocID="{A261D797-50B5-4514-9DCB-9F624BEB7BDD}" presName="linNode" presStyleCnt="0"/>
      <dgm:spPr/>
    </dgm:pt>
    <dgm:pt modelId="{E4358118-3372-412E-9626-BAD806DE6AA0}" type="pres">
      <dgm:prSet presAssocID="{A261D797-50B5-4514-9DCB-9F624BEB7BDD}" presName="parentText" presStyleLbl="node1" presStyleIdx="1" presStyleCnt="3">
        <dgm:presLayoutVars>
          <dgm:chMax val="1"/>
          <dgm:bulletEnabled val="1"/>
        </dgm:presLayoutVars>
      </dgm:prSet>
      <dgm:spPr/>
    </dgm:pt>
    <dgm:pt modelId="{E83071C3-7117-45CE-85A3-1074B1B3D6FE}" type="pres">
      <dgm:prSet presAssocID="{A261D797-50B5-4514-9DCB-9F624BEB7BDD}" presName="descendantText" presStyleLbl="alignAccFollowNode1" presStyleIdx="1" presStyleCnt="3">
        <dgm:presLayoutVars>
          <dgm:bulletEnabled val="1"/>
        </dgm:presLayoutVars>
      </dgm:prSet>
      <dgm:spPr/>
    </dgm:pt>
    <dgm:pt modelId="{E19943E4-7B45-416C-8C46-5CEC20F3FA48}" type="pres">
      <dgm:prSet presAssocID="{A1DF0DBF-CBE2-4D48-ACEB-775F282E420E}" presName="sp" presStyleCnt="0"/>
      <dgm:spPr/>
    </dgm:pt>
    <dgm:pt modelId="{90F0A8CF-45AC-4704-AE8E-5A445182A820}" type="pres">
      <dgm:prSet presAssocID="{CDD4ED7F-160E-47F9-9554-B7B3757B37C2}" presName="linNode" presStyleCnt="0"/>
      <dgm:spPr/>
    </dgm:pt>
    <dgm:pt modelId="{D1F3221D-9A01-4D9F-A9FB-24E4FF084BC4}" type="pres">
      <dgm:prSet presAssocID="{CDD4ED7F-160E-47F9-9554-B7B3757B37C2}" presName="parentText" presStyleLbl="node1" presStyleIdx="2" presStyleCnt="3">
        <dgm:presLayoutVars>
          <dgm:chMax val="1"/>
          <dgm:bulletEnabled val="1"/>
        </dgm:presLayoutVars>
      </dgm:prSet>
      <dgm:spPr/>
    </dgm:pt>
    <dgm:pt modelId="{A7B17DBE-A71A-4512-A9A4-FAA1474A9ED7}" type="pres">
      <dgm:prSet presAssocID="{CDD4ED7F-160E-47F9-9554-B7B3757B37C2}" presName="descendantText" presStyleLbl="alignAccFollowNode1" presStyleIdx="2" presStyleCnt="3">
        <dgm:presLayoutVars>
          <dgm:bulletEnabled val="1"/>
        </dgm:presLayoutVars>
      </dgm:prSet>
      <dgm:spPr/>
    </dgm:pt>
  </dgm:ptLst>
  <dgm:cxnLst>
    <dgm:cxn modelId="{FA829306-B2C5-4124-BB51-FC214AE06E66}" srcId="{AA419973-E29E-4695-BF7E-219A1F10E5E5}" destId="{37C5DBF5-AF6A-4C59-9E8D-763175FC5B5A}" srcOrd="0" destOrd="0" parTransId="{6AB1E5A5-BC7F-4876-A567-35FB5A7DC0E9}" sibTransId="{2B821027-8D12-4079-AC59-AF1F37215997}"/>
    <dgm:cxn modelId="{0758143D-E932-4EB2-A689-38897A7C830C}" srcId="{AA419973-E29E-4695-BF7E-219A1F10E5E5}" destId="{CDD4ED7F-160E-47F9-9554-B7B3757B37C2}" srcOrd="2" destOrd="0" parTransId="{D9E5CD8D-122C-438C-9B51-EEB659A8C29E}" sibTransId="{763D9058-3BD7-40DA-BAB6-9887FAC0142D}"/>
    <dgm:cxn modelId="{0DEC2E42-1A59-48EE-B9DE-1D19DB2EEA5E}" type="presOf" srcId="{AA419973-E29E-4695-BF7E-219A1F10E5E5}" destId="{4F98D8C2-45CB-4704-A0DA-603C08D7556D}" srcOrd="0" destOrd="0" presId="urn:microsoft.com/office/officeart/2005/8/layout/vList5"/>
    <dgm:cxn modelId="{67A3856A-9F1F-446D-AEF3-7E351B1E519A}" type="presOf" srcId="{37C5DBF5-AF6A-4C59-9E8D-763175FC5B5A}" destId="{10E44AB0-C354-44F5-AB18-AD578C228673}" srcOrd="0" destOrd="0" presId="urn:microsoft.com/office/officeart/2005/8/layout/vList5"/>
    <dgm:cxn modelId="{710E5855-AC42-4BD2-A1FF-F810A6116F8F}" srcId="{A261D797-50B5-4514-9DCB-9F624BEB7BDD}" destId="{5BFB723F-EB15-49ED-8520-5BB102EA868A}" srcOrd="0" destOrd="0" parTransId="{99E2AE6F-8F24-4E0E-9602-6126BADFF495}" sibTransId="{B9126811-8BB4-4DF5-A239-FA6F2B2C3D99}"/>
    <dgm:cxn modelId="{CDA1F899-B131-43BD-8897-A0649C5EF39B}" type="presOf" srcId="{7C9050B7-A604-4B5A-AFCA-A0D0FD1D76D1}" destId="{A7B17DBE-A71A-4512-A9A4-FAA1474A9ED7}" srcOrd="0" destOrd="0" presId="urn:microsoft.com/office/officeart/2005/8/layout/vList5"/>
    <dgm:cxn modelId="{CA9786AC-FA13-457B-99EF-2DF70C13D890}" type="presOf" srcId="{2D8D19F8-A13C-4D02-8EEF-E9283EA2F445}" destId="{087E608F-0842-4ABC-82F0-4497BDF2DAB0}" srcOrd="0" destOrd="0" presId="urn:microsoft.com/office/officeart/2005/8/layout/vList5"/>
    <dgm:cxn modelId="{E226E6C2-AF6E-4E51-8FEA-31236414AD38}" type="presOf" srcId="{5BFB723F-EB15-49ED-8520-5BB102EA868A}" destId="{E83071C3-7117-45CE-85A3-1074B1B3D6FE}" srcOrd="0" destOrd="0" presId="urn:microsoft.com/office/officeart/2005/8/layout/vList5"/>
    <dgm:cxn modelId="{D54B0ADF-D3C8-46E6-A2AE-A851A62C5F14}" type="presOf" srcId="{A261D797-50B5-4514-9DCB-9F624BEB7BDD}" destId="{E4358118-3372-412E-9626-BAD806DE6AA0}" srcOrd="0" destOrd="0" presId="urn:microsoft.com/office/officeart/2005/8/layout/vList5"/>
    <dgm:cxn modelId="{4B3A20E4-EB9C-484F-AA8F-A8F8D34D3BB2}" srcId="{37C5DBF5-AF6A-4C59-9E8D-763175FC5B5A}" destId="{2D8D19F8-A13C-4D02-8EEF-E9283EA2F445}" srcOrd="0" destOrd="0" parTransId="{0FFC322B-2949-4ABC-AC4B-ED6D364F59FE}" sibTransId="{39AE5D17-AD8F-413F-9866-51D6E91BC8D5}"/>
    <dgm:cxn modelId="{00918FE6-26EE-43FC-B36E-9CF77ED78DEA}" type="presOf" srcId="{CDD4ED7F-160E-47F9-9554-B7B3757B37C2}" destId="{D1F3221D-9A01-4D9F-A9FB-24E4FF084BC4}" srcOrd="0" destOrd="0" presId="urn:microsoft.com/office/officeart/2005/8/layout/vList5"/>
    <dgm:cxn modelId="{D768CFF8-2833-4A80-9DF9-984E62D342F9}" srcId="{AA419973-E29E-4695-BF7E-219A1F10E5E5}" destId="{A261D797-50B5-4514-9DCB-9F624BEB7BDD}" srcOrd="1" destOrd="0" parTransId="{7413F555-CEC2-4E76-B207-03150B66FA4A}" sibTransId="{A1DF0DBF-CBE2-4D48-ACEB-775F282E420E}"/>
    <dgm:cxn modelId="{9095B6F9-7762-4716-AE8F-CE997742DDF5}" srcId="{CDD4ED7F-160E-47F9-9554-B7B3757B37C2}" destId="{7C9050B7-A604-4B5A-AFCA-A0D0FD1D76D1}" srcOrd="0" destOrd="0" parTransId="{50B5B144-98F8-41E8-9D88-0BAB42CF2993}" sibTransId="{7F193A5F-50A6-42EB-84A1-D342D3ED1A08}"/>
    <dgm:cxn modelId="{693DD716-6041-48CB-84A4-91BFDA1BA975}" type="presParOf" srcId="{4F98D8C2-45CB-4704-A0DA-603C08D7556D}" destId="{77DE6F57-07E6-462E-85B5-B614826DAB0E}" srcOrd="0" destOrd="0" presId="urn:microsoft.com/office/officeart/2005/8/layout/vList5"/>
    <dgm:cxn modelId="{CF1B206B-CF26-4A3D-8C86-7DA0925BB195}" type="presParOf" srcId="{77DE6F57-07E6-462E-85B5-B614826DAB0E}" destId="{10E44AB0-C354-44F5-AB18-AD578C228673}" srcOrd="0" destOrd="0" presId="urn:microsoft.com/office/officeart/2005/8/layout/vList5"/>
    <dgm:cxn modelId="{95884B42-A88A-44AB-887E-53B08EC57F1D}" type="presParOf" srcId="{77DE6F57-07E6-462E-85B5-B614826DAB0E}" destId="{087E608F-0842-4ABC-82F0-4497BDF2DAB0}" srcOrd="1" destOrd="0" presId="urn:microsoft.com/office/officeart/2005/8/layout/vList5"/>
    <dgm:cxn modelId="{447B3048-37E3-4FFF-9721-DF1CB4BBA7F7}" type="presParOf" srcId="{4F98D8C2-45CB-4704-A0DA-603C08D7556D}" destId="{0F3E9E76-EB77-4C1D-A211-9F2E46978933}" srcOrd="1" destOrd="0" presId="urn:microsoft.com/office/officeart/2005/8/layout/vList5"/>
    <dgm:cxn modelId="{DF141949-D7E3-4653-B53D-346F511BBEE7}" type="presParOf" srcId="{4F98D8C2-45CB-4704-A0DA-603C08D7556D}" destId="{7FB4092A-9F59-433C-9C7A-3FFB8C676081}" srcOrd="2" destOrd="0" presId="urn:microsoft.com/office/officeart/2005/8/layout/vList5"/>
    <dgm:cxn modelId="{AB126D27-EE57-4E83-9C2F-A6E17021A5BA}" type="presParOf" srcId="{7FB4092A-9F59-433C-9C7A-3FFB8C676081}" destId="{E4358118-3372-412E-9626-BAD806DE6AA0}" srcOrd="0" destOrd="0" presId="urn:microsoft.com/office/officeart/2005/8/layout/vList5"/>
    <dgm:cxn modelId="{5BEF615B-B441-415A-820A-40DC88962A7D}" type="presParOf" srcId="{7FB4092A-9F59-433C-9C7A-3FFB8C676081}" destId="{E83071C3-7117-45CE-85A3-1074B1B3D6FE}" srcOrd="1" destOrd="0" presId="urn:microsoft.com/office/officeart/2005/8/layout/vList5"/>
    <dgm:cxn modelId="{13573FE5-361A-493B-8028-233505D2CA7F}" type="presParOf" srcId="{4F98D8C2-45CB-4704-A0DA-603C08D7556D}" destId="{E19943E4-7B45-416C-8C46-5CEC20F3FA48}" srcOrd="3" destOrd="0" presId="urn:microsoft.com/office/officeart/2005/8/layout/vList5"/>
    <dgm:cxn modelId="{E820B495-D24D-4F0C-AA6C-BDF50A988672}" type="presParOf" srcId="{4F98D8C2-45CB-4704-A0DA-603C08D7556D}" destId="{90F0A8CF-45AC-4704-AE8E-5A445182A820}" srcOrd="4" destOrd="0" presId="urn:microsoft.com/office/officeart/2005/8/layout/vList5"/>
    <dgm:cxn modelId="{1EF2C7EE-EF09-4918-9D8A-FAFFBDDD73DD}" type="presParOf" srcId="{90F0A8CF-45AC-4704-AE8E-5A445182A820}" destId="{D1F3221D-9A01-4D9F-A9FB-24E4FF084BC4}" srcOrd="0" destOrd="0" presId="urn:microsoft.com/office/officeart/2005/8/layout/vList5"/>
    <dgm:cxn modelId="{A5CD7825-3DC5-47A8-BF20-94AC0CE686A4}" type="presParOf" srcId="{90F0A8CF-45AC-4704-AE8E-5A445182A820}" destId="{A7B17DBE-A71A-4512-A9A4-FAA1474A9ED7}"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515600" cy="4351338"/>
        <a:chOff x="0" y="0"/>
        <a:chExt cx="10515600" cy="4351338"/>
      </a:xfrm>
    </dsp:grpSpPr>
    <dsp:sp modelId="{087E608F-0842-4ABC-82F0-4497BDF2DAB0}">
      <dsp:nvSpPr>
        <dsp:cNvPr id="4" name="Round Same Side Corner Rectangle 3"/>
        <dsp:cNvSpPr/>
      </dsp:nvSpPr>
      <dsp:spPr bwMode="white">
        <a:xfrm rot="5400000">
          <a:off x="6589145" y="-2663163"/>
          <a:ext cx="1122926" cy="6729984"/>
        </a:xfrm>
        <a:prstGeom prst="round2SameRect">
          <a:avLst/>
        </a:prstGeom>
        <a:solidFill>
          <a:srgbClr val="D4D6D8"/>
        </a:solidFill>
      </dsp:spPr>
      <dsp:style>
        <a:lnRef idx="1">
          <a:schemeClr val="dk2">
            <a:alpha val="90000"/>
            <a:tint val="40000"/>
          </a:schemeClr>
        </a:lnRef>
        <a:fillRef idx="1">
          <a:schemeClr val="dk2">
            <a:alpha val="90000"/>
            <a:tint val="40000"/>
          </a:schemeClr>
        </a:fillRef>
        <a:effectRef idx="2">
          <a:scrgbClr r="0" g="0" b="0"/>
        </a:effectRef>
        <a:fontRef idx="minor"/>
      </dsp:style>
      <dsp:txBody>
        <a:bodyPr rot="-5400000" lIns="83820" tIns="41910" rIns="83820" bIns="4191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en-GB" dirty="0">
              <a:solidFill>
                <a:schemeClr val="dk1"/>
              </a:solidFill>
            </a:rPr>
            <a:t>Create an environment that allows the state to be represented (I have most of the code to do this).</a:t>
          </a:r>
          <a:endParaRPr lang="en-US" dirty="0">
            <a:solidFill>
              <a:schemeClr val="dk1"/>
            </a:solidFill>
          </a:endParaRPr>
        </a:p>
      </dsp:txBody>
      <dsp:txXfrm rot="5400000">
        <a:off x="6589145" y="-2663163"/>
        <a:ext cx="1122926" cy="6729984"/>
      </dsp:txXfrm>
    </dsp:sp>
    <dsp:sp modelId="{10E44AB0-C354-44F5-AB18-AD578C228673}">
      <dsp:nvSpPr>
        <dsp:cNvPr id="3" name="Rounded Rectangle 2"/>
        <dsp:cNvSpPr/>
      </dsp:nvSpPr>
      <dsp:spPr bwMode="white">
        <a:xfrm>
          <a:off x="0" y="0"/>
          <a:ext cx="3785616" cy="1403657"/>
        </a:xfrm>
        <a:prstGeom prst="roundRect">
          <a:avLst/>
        </a:prstGeom>
        <a:solidFill>
          <a:srgbClr val="562F62"/>
        </a:solidFill>
      </dsp:spPr>
      <dsp:style>
        <a:lnRef idx="0">
          <a:schemeClr val="lt2"/>
        </a:lnRef>
        <a:fillRef idx="3">
          <a:schemeClr val="dk2"/>
        </a:fillRef>
        <a:effectRef idx="3">
          <a:scrgbClr r="0" g="0" b="0"/>
        </a:effectRef>
        <a:fontRef idx="minor">
          <a:schemeClr val="lt1"/>
        </a:fontRef>
      </dsp:style>
      <dsp:txBody>
        <a:bodyPr lIns="171450" tIns="85725" rIns="171450" bIns="8572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500" dirty="0"/>
            <a:t>Create</a:t>
          </a:r>
        </a:p>
      </dsp:txBody>
      <dsp:txXfrm>
        <a:off x="0" y="0"/>
        <a:ext cx="3785616" cy="1403657"/>
      </dsp:txXfrm>
    </dsp:sp>
    <dsp:sp modelId="{E83071C3-7117-45CE-85A3-1074B1B3D6FE}">
      <dsp:nvSpPr>
        <dsp:cNvPr id="6" name="Round Same Side Corner Rectangle 5"/>
        <dsp:cNvSpPr/>
      </dsp:nvSpPr>
      <dsp:spPr bwMode="white">
        <a:xfrm rot="5400000">
          <a:off x="6589145" y="-1189323"/>
          <a:ext cx="1122926" cy="6729984"/>
        </a:xfrm>
        <a:prstGeom prst="round2SameRect">
          <a:avLst/>
        </a:prstGeom>
      </dsp:spPr>
      <dsp:style>
        <a:lnRef idx="1">
          <a:schemeClr val="dk2">
            <a:alpha val="90000"/>
            <a:tint val="40000"/>
          </a:schemeClr>
        </a:lnRef>
        <a:fillRef idx="1">
          <a:schemeClr val="dk2">
            <a:alpha val="90000"/>
            <a:tint val="40000"/>
          </a:schemeClr>
        </a:fillRef>
        <a:effectRef idx="2">
          <a:scrgbClr r="0" g="0" b="0"/>
        </a:effectRef>
        <a:fontRef idx="minor"/>
      </dsp:style>
      <dsp:txBody>
        <a:bodyPr rot="-5400000" lIns="83820" tIns="41910" rIns="83820" bIns="4191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en-GB" dirty="0">
              <a:solidFill>
                <a:schemeClr val="dk1"/>
              </a:solidFill>
            </a:rPr>
            <a:t>Design a reward function that can coax the agent into learning a profitable strategy.</a:t>
          </a:r>
          <a:endParaRPr>
            <a:solidFill>
              <a:schemeClr val="dk1"/>
            </a:solidFill>
          </a:endParaRPr>
        </a:p>
      </dsp:txBody>
      <dsp:txXfrm rot="5400000">
        <a:off x="6589145" y="-1189323"/>
        <a:ext cx="1122926" cy="6729984"/>
      </dsp:txXfrm>
    </dsp:sp>
    <dsp:sp modelId="{E4358118-3372-412E-9626-BAD806DE6AA0}">
      <dsp:nvSpPr>
        <dsp:cNvPr id="5" name="Rounded Rectangle 4"/>
        <dsp:cNvSpPr/>
      </dsp:nvSpPr>
      <dsp:spPr bwMode="white">
        <a:xfrm>
          <a:off x="0" y="1473840"/>
          <a:ext cx="3785616" cy="1403657"/>
        </a:xfrm>
        <a:prstGeom prst="roundRect">
          <a:avLst/>
        </a:prstGeom>
        <a:solidFill>
          <a:srgbClr val="562F62"/>
        </a:solidFill>
      </dsp:spPr>
      <dsp:style>
        <a:lnRef idx="0">
          <a:schemeClr val="lt2"/>
        </a:lnRef>
        <a:fillRef idx="3">
          <a:schemeClr val="dk2"/>
        </a:fillRef>
        <a:effectRef idx="3">
          <a:scrgbClr r="0" g="0" b="0"/>
        </a:effectRef>
        <a:fontRef idx="minor">
          <a:schemeClr val="lt1"/>
        </a:fontRef>
      </dsp:style>
      <dsp:txBody>
        <a:bodyPr lIns="171450" tIns="85725" rIns="171450" bIns="8572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500" dirty="0"/>
            <a:t>Design</a:t>
          </a:r>
        </a:p>
      </dsp:txBody>
      <dsp:txXfrm>
        <a:off x="0" y="1473840"/>
        <a:ext cx="3785616" cy="1403657"/>
      </dsp:txXfrm>
    </dsp:sp>
    <dsp:sp modelId="{A7B17DBE-A71A-4512-A9A4-FAA1474A9ED7}">
      <dsp:nvSpPr>
        <dsp:cNvPr id="8" name="Round Same Side Corner Rectangle 7"/>
        <dsp:cNvSpPr/>
      </dsp:nvSpPr>
      <dsp:spPr bwMode="white">
        <a:xfrm rot="5400000">
          <a:off x="6589145" y="284517"/>
          <a:ext cx="1122926" cy="6729984"/>
        </a:xfrm>
        <a:prstGeom prst="round2SameRect">
          <a:avLst/>
        </a:prstGeom>
      </dsp:spPr>
      <dsp:style>
        <a:lnRef idx="1">
          <a:schemeClr val="dk2">
            <a:alpha val="90000"/>
            <a:tint val="40000"/>
          </a:schemeClr>
        </a:lnRef>
        <a:fillRef idx="1">
          <a:schemeClr val="dk2">
            <a:alpha val="90000"/>
            <a:tint val="40000"/>
          </a:schemeClr>
        </a:fillRef>
        <a:effectRef idx="2">
          <a:scrgbClr r="0" g="0" b="0"/>
        </a:effectRef>
        <a:fontRef idx="minor"/>
      </dsp:style>
      <dsp:txBody>
        <a:bodyPr rot="-5400000" lIns="83820" tIns="41910" rIns="83820" bIns="41910" anchor="ctr"/>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pPr lvl="1">
            <a:lnSpc>
              <a:spcPct val="100000"/>
            </a:lnSpc>
            <a:spcBef>
              <a:spcPct val="0"/>
            </a:spcBef>
            <a:spcAft>
              <a:spcPct val="15000"/>
            </a:spcAft>
            <a:buChar char="•"/>
          </a:pPr>
          <a:r>
            <a:rPr lang="en-GB" dirty="0">
              <a:solidFill>
                <a:schemeClr val="dk1"/>
              </a:solidFill>
            </a:rPr>
            <a:t>Compare this strategy to benchmarks.</a:t>
          </a:r>
          <a:endParaRPr>
            <a:solidFill>
              <a:schemeClr val="dk1"/>
            </a:solidFill>
          </a:endParaRPr>
        </a:p>
      </dsp:txBody>
      <dsp:txXfrm rot="5400000">
        <a:off x="6589145" y="284517"/>
        <a:ext cx="1122926" cy="6729984"/>
      </dsp:txXfrm>
    </dsp:sp>
    <dsp:sp modelId="{D1F3221D-9A01-4D9F-A9FB-24E4FF084BC4}">
      <dsp:nvSpPr>
        <dsp:cNvPr id="7" name="Rounded Rectangle 6"/>
        <dsp:cNvSpPr/>
      </dsp:nvSpPr>
      <dsp:spPr bwMode="white">
        <a:xfrm>
          <a:off x="0" y="2947681"/>
          <a:ext cx="3785616" cy="1403657"/>
        </a:xfrm>
        <a:prstGeom prst="roundRect">
          <a:avLst/>
        </a:prstGeom>
        <a:solidFill>
          <a:srgbClr val="562F62"/>
        </a:solidFill>
      </dsp:spPr>
      <dsp:style>
        <a:lnRef idx="0">
          <a:schemeClr val="lt2"/>
        </a:lnRef>
        <a:fillRef idx="3">
          <a:schemeClr val="dk2"/>
        </a:fillRef>
        <a:effectRef idx="3">
          <a:scrgbClr r="0" g="0" b="0"/>
        </a:effectRef>
        <a:fontRef idx="minor">
          <a:schemeClr val="lt1"/>
        </a:fontRef>
      </dsp:style>
      <dsp:txBody>
        <a:bodyPr lIns="171450" tIns="85725" rIns="171450" bIns="8572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4500" dirty="0"/>
            <a:t>Compare</a:t>
          </a:r>
        </a:p>
      </dsp:txBody>
      <dsp:txXfrm>
        <a:off x="0" y="2947681"/>
        <a:ext cx="3785616" cy="14036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9088BAE4-981A-4759-A204-508AB9EF2D7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9088BAE4-981A-4759-A204-508AB9EF2D7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9088BAE4-981A-4759-A204-508AB9EF2D7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9088BAE4-981A-4759-A204-508AB9EF2D7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088BAE4-981A-4759-A204-508AB9EF2D72}"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9088BAE4-981A-4759-A204-508AB9EF2D7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9088BAE4-981A-4759-A204-508AB9EF2D72}"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9088BAE4-981A-4759-A204-508AB9EF2D72}"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88BAE4-981A-4759-A204-508AB9EF2D72}"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088BAE4-981A-4759-A204-508AB9EF2D7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088BAE4-981A-4759-A204-508AB9EF2D72}"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B12068A-CB90-43C1-89CD-CA8C688C6B31}"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8BAE4-981A-4759-A204-508AB9EF2D72}"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2068A-CB90-43C1-89CD-CA8C688C6B31}"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51329"/>
            <a:ext cx="9144000" cy="1000028"/>
          </a:xfrm>
        </p:spPr>
        <p:txBody>
          <a:bodyPr>
            <a:normAutofit/>
          </a:bodyPr>
          <a:lstStyle/>
          <a:p>
            <a:r>
              <a:rPr lang="en-GB" dirty="0"/>
              <a:t>MSc Projects</a:t>
            </a:r>
            <a:endParaRPr lang="en-GB" dirty="0"/>
          </a:p>
        </p:txBody>
      </p:sp>
      <p:pic>
        <p:nvPicPr>
          <p:cNvPr id="1026" name="Picture 2" descr="University of Esse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67250" y="4906671"/>
            <a:ext cx="2857500" cy="103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a:t>
            </a:r>
            <a:endParaRPr lang="en-GB" dirty="0"/>
          </a:p>
        </p:txBody>
      </p:sp>
      <p:sp>
        <p:nvSpPr>
          <p:cNvPr id="3" name="Content Placeholder 2"/>
          <p:cNvSpPr>
            <a:spLocks noGrp="1"/>
          </p:cNvSpPr>
          <p:nvPr>
            <p:ph idx="1"/>
          </p:nvPr>
        </p:nvSpPr>
        <p:spPr/>
        <p:txBody>
          <a:bodyPr/>
          <a:lstStyle/>
          <a:p>
            <a:r>
              <a:rPr lang="en-US" altLang="en-GB" dirty="0"/>
              <a:t>Reinforcement learning</a:t>
            </a:r>
            <a:endParaRPr lang="en-US" altLang="en-GB" dirty="0"/>
          </a:p>
          <a:p>
            <a:r>
              <a:rPr lang="en-US" altLang="en-GB" dirty="0"/>
              <a:t>Muti-threshold agent</a:t>
            </a:r>
            <a:r>
              <a:rPr lang="en-GB" dirty="0"/>
              <a:t> Intro</a:t>
            </a:r>
            <a:endParaRPr lang="en-GB" dirty="0"/>
          </a:p>
          <a:p>
            <a:r>
              <a:rPr lang="en-GB" dirty="0">
                <a:sym typeface="+mn-ea"/>
              </a:rPr>
              <a:t>Trending Trading Agents</a:t>
            </a:r>
            <a:endParaRPr lang="en-US" altLang="en-GB" dirty="0"/>
          </a:p>
          <a:p>
            <a:r>
              <a:rPr lang="en-US" altLang="en-GB" dirty="0"/>
              <a:t>methodology</a:t>
            </a:r>
            <a:endParaRPr lang="en-US" altLang="en-GB" dirty="0"/>
          </a:p>
          <a:p>
            <a:r>
              <a:rPr lang="en-GB" dirty="0"/>
              <a:t>Project </a:t>
            </a:r>
            <a:r>
              <a:rPr lang="en-US" altLang="en-GB" dirty="0"/>
              <a:t>Objectives</a:t>
            </a:r>
            <a:endParaRPr lang="en-US" altLang="en-GB" dirty="0"/>
          </a:p>
          <a:p>
            <a:r>
              <a:rPr lang="en-US" altLang="en-GB" dirty="0"/>
              <a:t>Results</a:t>
            </a:r>
            <a:endParaRPr lang="en-US" alt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73070" y="408940"/>
            <a:ext cx="5328285" cy="460375"/>
          </a:xfrm>
          <a:prstGeom prst="rect">
            <a:avLst/>
          </a:prstGeom>
          <a:noFill/>
        </p:spPr>
        <p:txBody>
          <a:bodyPr wrap="square" rtlCol="0">
            <a:spAutoFit/>
          </a:bodyPr>
          <a:p>
            <a:r>
              <a:rPr lang="en-US"/>
              <a:t>               </a:t>
            </a:r>
            <a:r>
              <a:rPr lang="en-US" sz="2400" b="1"/>
              <a:t>Reinforcement learning</a:t>
            </a:r>
            <a:endParaRPr lang="en-US" sz="2400" b="1"/>
          </a:p>
        </p:txBody>
      </p:sp>
      <p:sp>
        <p:nvSpPr>
          <p:cNvPr id="5" name="Content Placeholder 4"/>
          <p:cNvSpPr>
            <a:spLocks noGrp="1"/>
          </p:cNvSpPr>
          <p:nvPr>
            <p:ph idx="1"/>
          </p:nvPr>
        </p:nvSpPr>
        <p:spPr>
          <a:xfrm>
            <a:off x="726440" y="1253490"/>
            <a:ext cx="10515600" cy="4983480"/>
          </a:xfrm>
        </p:spPr>
        <p:txBody>
          <a:bodyPr>
            <a:normAutofit lnSpcReduction="20000"/>
          </a:bodyPr>
          <a:p>
            <a:r>
              <a:rPr lang="en-GB" dirty="0"/>
              <a:t>Reinforcement learning (RL) is a branch of machine learning that focuses on training agents to make sequential decisions in an environment to maximize a long-term cumulative reward. In RL, an agent learns through trial and error by interacting with the environment.</a:t>
            </a:r>
            <a:endParaRPr lang="en-GB" dirty="0"/>
          </a:p>
          <a:p>
            <a:r>
              <a:rPr lang="en-GB" dirty="0"/>
              <a:t>RL algorithms, such as Q-learning, Deep Q-Networks (DQN), and Proximal Policy Optimization (PPO), are employed to train agents. These algorithms update the agent's policy or value function based on the observed rewards and the agent's interactions with the environment.</a:t>
            </a:r>
            <a:endParaRPr lang="en-GB" dirty="0"/>
          </a:p>
          <a:p>
            <a:r>
              <a:rPr lang="en-GB" dirty="0"/>
              <a:t>RL has found applications in various domains, including robotics, gaming, finance, and healthcare. It has the potential to solve complex decision-making problems and learn optimal strategies in dynamic environments where explicit supervision or labeled data is limited.</a:t>
            </a:r>
            <a:endParaRPr lang="en-GB" dirty="0"/>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Trading Trending Agents</a:t>
            </a:r>
            <a:endParaRPr lang="en-GB" dirty="0"/>
          </a:p>
        </p:txBody>
      </p:sp>
      <p:sp>
        <p:nvSpPr>
          <p:cNvPr id="3" name="Content Placeholder 2"/>
          <p:cNvSpPr>
            <a:spLocks noGrp="1"/>
          </p:cNvSpPr>
          <p:nvPr>
            <p:ph idx="1"/>
          </p:nvPr>
        </p:nvSpPr>
        <p:spPr/>
        <p:txBody>
          <a:bodyPr>
            <a:normAutofit lnSpcReduction="10000"/>
          </a:bodyPr>
          <a:lstStyle/>
          <a:p>
            <a:r>
              <a:rPr lang="en-GB" dirty="0"/>
              <a:t>Trading trending agents are strategies designed to identify and profit from trends in financial markets. The objective is to find strategies that perform well during trending periods, as current RL agents tend to excel in consolidation periods. To meet this objective, it is preferred to apply strategies using the DC sampled data.</a:t>
            </a:r>
            <a:endParaRPr lang="en-GB" dirty="0"/>
          </a:p>
          <a:p>
            <a:r>
              <a:rPr lang="en-GB" dirty="0"/>
              <a:t>By exploring and developing effective strategies for trading in trending periods, the aim is to enhance the performance and profitability of trading agents and contribute to the academic understanding of trend-following approaches in financial markets.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Multi-Threshold Agents</a:t>
            </a:r>
            <a:endParaRPr lang="en-GB" dirty="0"/>
          </a:p>
        </p:txBody>
      </p:sp>
      <p:sp>
        <p:nvSpPr>
          <p:cNvPr id="3" name="Content Placeholder 2"/>
          <p:cNvSpPr>
            <a:spLocks noGrp="1"/>
          </p:cNvSpPr>
          <p:nvPr>
            <p:ph idx="1"/>
          </p:nvPr>
        </p:nvSpPr>
        <p:spPr>
          <a:xfrm>
            <a:off x="838200" y="1423670"/>
            <a:ext cx="10515600" cy="5130800"/>
          </a:xfrm>
        </p:spPr>
        <p:txBody>
          <a:bodyPr>
            <a:normAutofit fontScale="80000"/>
          </a:bodyPr>
          <a:lstStyle/>
          <a:p>
            <a:r>
              <a:rPr lang="en-GB" dirty="0"/>
              <a:t>The multi threshold agent model focuses on utilizing multiple thresholds in analyzing tick data for trading purposes. Tick data refers to the individual trades or price changes that occur in financial markets. When different thresholds are applied to the same set of tick data, larger thresholds may provide different results compared to smaller thresholds. However, when these thresholds align, there may be opportunities for profitable trades.</a:t>
            </a:r>
            <a:endParaRPr lang="en-GB" dirty="0"/>
          </a:p>
          <a:p>
            <a:endParaRPr lang="en-GB" dirty="0"/>
          </a:p>
          <a:p>
            <a:r>
              <a:rPr lang="en-GB" dirty="0"/>
              <a:t>The aim of your research is to develop a reinforcement learning (RL) based system that can incorporate information from multiple thresholds at a single point in time. This information acts as a representation of the state and can be used to train an RL agent with a suitable reward function. The goal is to train this agent to make profitable trading decisions based on the alignment of multiple thresholds.If successful this will likely be the route of an academic paper.</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275514"/>
            <a:ext cx="12021150" cy="62185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Project Objectives</a:t>
            </a:r>
            <a:endParaRPr lang="en-GB" dirty="0"/>
          </a:p>
        </p:txBody>
      </p:sp>
      <p:graphicFrame>
        <p:nvGraphicFramePr>
          <p:cNvPr id="7"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88645" y="295275"/>
            <a:ext cx="3488690" cy="2861310"/>
          </a:xfrm>
          <a:prstGeom prst="rect">
            <a:avLst/>
          </a:prstGeom>
          <a:noFill/>
        </p:spPr>
        <p:txBody>
          <a:bodyPr wrap="square" rtlCol="0" anchor="t">
            <a:spAutoFit/>
          </a:bodyPr>
          <a:p>
            <a:r>
              <a:rPr lang="en-US"/>
              <a:t>---------------------------------</a:t>
            </a:r>
            <a:endParaRPr lang="en-US"/>
          </a:p>
          <a:p>
            <a:r>
              <a:rPr lang="en-US"/>
              <a:t>| rollout/           |          |</a:t>
            </a:r>
            <a:endParaRPr lang="en-US"/>
          </a:p>
          <a:p>
            <a:r>
              <a:rPr lang="en-US"/>
              <a:t>|    ep_len_mean     | 995      |</a:t>
            </a:r>
            <a:endParaRPr lang="en-US"/>
          </a:p>
          <a:p>
            <a:r>
              <a:rPr lang="en-US"/>
              <a:t>|    ep_rew_mean     | -3.75    |</a:t>
            </a:r>
            <a:endParaRPr lang="en-US"/>
          </a:p>
          <a:p>
            <a:r>
              <a:rPr lang="en-US"/>
              <a:t>| time/              |          |</a:t>
            </a:r>
            <a:endParaRPr lang="en-US"/>
          </a:p>
          <a:p>
            <a:r>
              <a:rPr lang="en-US"/>
              <a:t>|    fps             | 233      |</a:t>
            </a:r>
            <a:endParaRPr lang="en-US"/>
          </a:p>
          <a:p>
            <a:r>
              <a:rPr lang="en-US"/>
              <a:t>|    iterations      | 1        |</a:t>
            </a:r>
            <a:endParaRPr lang="en-US"/>
          </a:p>
          <a:p>
            <a:r>
              <a:rPr lang="en-US"/>
              <a:t>|    time_elapsed    | 8        |</a:t>
            </a:r>
            <a:endParaRPr lang="en-US"/>
          </a:p>
          <a:p>
            <a:r>
              <a:rPr lang="en-US"/>
              <a:t>|    total_timesteps | 2048     |</a:t>
            </a:r>
            <a:endParaRPr lang="en-US"/>
          </a:p>
          <a:p>
            <a:r>
              <a:rPr lang="en-US"/>
              <a:t>---------------------------------</a:t>
            </a:r>
            <a:endParaRPr lang="en-US"/>
          </a:p>
        </p:txBody>
      </p:sp>
      <p:sp>
        <p:nvSpPr>
          <p:cNvPr id="7" name="Text Box 6"/>
          <p:cNvSpPr txBox="1"/>
          <p:nvPr/>
        </p:nvSpPr>
        <p:spPr>
          <a:xfrm>
            <a:off x="4919345" y="295275"/>
            <a:ext cx="5643245" cy="5908040"/>
          </a:xfrm>
          <a:prstGeom prst="rect">
            <a:avLst/>
          </a:prstGeom>
          <a:noFill/>
        </p:spPr>
        <p:txBody>
          <a:bodyPr wrap="square" rtlCol="0" anchor="t">
            <a:spAutoFit/>
          </a:bodyPr>
          <a:p>
            <a:r>
              <a:rPr lang="en-US"/>
              <a:t>-----------------------------------------</a:t>
            </a:r>
            <a:endParaRPr lang="en-US"/>
          </a:p>
          <a:p>
            <a:r>
              <a:rPr lang="en-US"/>
              <a:t>| rollout/                |             |</a:t>
            </a:r>
            <a:endParaRPr lang="en-US"/>
          </a:p>
          <a:p>
            <a:r>
              <a:rPr lang="en-US"/>
              <a:t>|    ep_len_mean          | 995         |</a:t>
            </a:r>
            <a:endParaRPr lang="en-US"/>
          </a:p>
          <a:p>
            <a:r>
              <a:rPr lang="en-US"/>
              <a:t>|    ep_rew_mean          | -3.4        |</a:t>
            </a:r>
            <a:endParaRPr lang="en-US"/>
          </a:p>
          <a:p>
            <a:r>
              <a:rPr lang="en-US"/>
              <a:t>| time/                   |             |</a:t>
            </a:r>
            <a:endParaRPr lang="en-US"/>
          </a:p>
          <a:p>
            <a:r>
              <a:rPr lang="en-US"/>
              <a:t>|    fps                  | 238         |</a:t>
            </a:r>
            <a:endParaRPr lang="en-US"/>
          </a:p>
          <a:p>
            <a:r>
              <a:rPr lang="en-US"/>
              <a:t>|    iterations           | 3           |</a:t>
            </a:r>
            <a:endParaRPr lang="en-US"/>
          </a:p>
          <a:p>
            <a:r>
              <a:rPr lang="en-US"/>
              <a:t>|    time_elapsed         | 25          |</a:t>
            </a:r>
            <a:endParaRPr lang="en-US"/>
          </a:p>
          <a:p>
            <a:r>
              <a:rPr lang="en-US"/>
              <a:t>|    total_timesteps      | 6144        |</a:t>
            </a:r>
            <a:endParaRPr lang="en-US"/>
          </a:p>
          <a:p>
            <a:r>
              <a:rPr lang="en-US"/>
              <a:t>| train/                  |             |</a:t>
            </a:r>
            <a:endParaRPr lang="en-US"/>
          </a:p>
          <a:p>
            <a:r>
              <a:rPr lang="en-US"/>
              <a:t>|    approx_kl            | 0.006733703 |</a:t>
            </a:r>
            <a:endParaRPr lang="en-US"/>
          </a:p>
          <a:p>
            <a:r>
              <a:rPr lang="en-US"/>
              <a:t>|    clip_fraction        | 0.00601     |</a:t>
            </a:r>
            <a:endParaRPr lang="en-US"/>
          </a:p>
          <a:p>
            <a:r>
              <a:rPr lang="en-US"/>
              <a:t>|    clip_range           | 0.2         |</a:t>
            </a:r>
            <a:endParaRPr lang="en-US"/>
          </a:p>
          <a:p>
            <a:r>
              <a:rPr lang="en-US"/>
              <a:t>|    entropy_loss         | -0.653      |</a:t>
            </a:r>
            <a:endParaRPr lang="en-US"/>
          </a:p>
          <a:p>
            <a:r>
              <a:rPr lang="en-US"/>
              <a:t>|    explained_variance   | 0.0803      |</a:t>
            </a:r>
            <a:endParaRPr lang="en-US"/>
          </a:p>
          <a:p>
            <a:r>
              <a:rPr lang="en-US"/>
              <a:t>|    learning_rate        | 0.0003      |</a:t>
            </a:r>
            <a:endParaRPr lang="en-US"/>
          </a:p>
          <a:p>
            <a:r>
              <a:rPr lang="en-US"/>
              <a:t>|    loss                 | -0.0195     |</a:t>
            </a:r>
            <a:endParaRPr lang="en-US"/>
          </a:p>
          <a:p>
            <a:r>
              <a:rPr lang="en-US"/>
              <a:t>|    n_updates            | 20          |</a:t>
            </a:r>
            <a:endParaRPr lang="en-US"/>
          </a:p>
          <a:p>
            <a:r>
              <a:rPr lang="en-US"/>
              <a:t>|    policy_gradient_loss | -0.00168    |</a:t>
            </a:r>
            <a:endParaRPr lang="en-US"/>
          </a:p>
          <a:p>
            <a:r>
              <a:rPr lang="en-US"/>
              <a:t>|    value_loss           | 0.0026      |</a:t>
            </a:r>
            <a:endParaRPr lang="en-US"/>
          </a:p>
          <a:p>
            <a:r>
              <a:rPr lang="en-US"/>
              <a:t>-----------------------------------------</a:t>
            </a:r>
            <a:endParaRPr lang="en-US"/>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3721</Words>
  <Application>WPS Presentation</Application>
  <PresentationFormat>Widescreen</PresentationFormat>
  <Paragraphs>64</Paragraphs>
  <Slides>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Calibri</vt:lpstr>
      <vt:lpstr>Helvetica Neue</vt:lpstr>
      <vt:lpstr>Calibri Light</vt:lpstr>
      <vt:lpstr>Microsoft YaHei</vt:lpstr>
      <vt:lpstr>汉仪旗黑</vt:lpstr>
      <vt:lpstr>Arial Unicode MS</vt:lpstr>
      <vt:lpstr>Calibri</vt:lpstr>
      <vt:lpstr>宋体-简</vt:lpstr>
      <vt:lpstr>1_Office Theme</vt:lpstr>
      <vt:lpstr>MSc Projects</vt:lpstr>
      <vt:lpstr>Overview</vt:lpstr>
      <vt:lpstr>PowerPoint 演示文稿</vt:lpstr>
      <vt:lpstr>Trading Trending Agents</vt:lpstr>
      <vt:lpstr>Multi-Threshold Agents</vt:lpstr>
      <vt:lpstr>PowerPoint 演示文稿</vt:lpstr>
      <vt:lpstr>Project Objectives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Projects</dc:title>
  <dc:creator>Rayment, George</dc:creator>
  <cp:lastModifiedBy>vivekkumar</cp:lastModifiedBy>
  <cp:revision>2</cp:revision>
  <dcterms:created xsi:type="dcterms:W3CDTF">2023-07-07T03:11:54Z</dcterms:created>
  <dcterms:modified xsi:type="dcterms:W3CDTF">2023-07-07T03:11:54Z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