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5"/>
  </p:notesMasterIdLst>
  <p:sldIdLst>
    <p:sldId id="256" r:id="rId2"/>
    <p:sldId id="356" r:id="rId3"/>
    <p:sldId id="357" r:id="rId4"/>
    <p:sldId id="359" r:id="rId5"/>
    <p:sldId id="355" r:id="rId6"/>
    <p:sldId id="358" r:id="rId7"/>
    <p:sldId id="360" r:id="rId8"/>
    <p:sldId id="361" r:id="rId9"/>
    <p:sldId id="363" r:id="rId10"/>
    <p:sldId id="364" r:id="rId11"/>
    <p:sldId id="365" r:id="rId12"/>
    <p:sldId id="367" r:id="rId13"/>
    <p:sldId id="368" r:id="rId14"/>
    <p:sldId id="369" r:id="rId15"/>
    <p:sldId id="370" r:id="rId16"/>
    <p:sldId id="371" r:id="rId17"/>
    <p:sldId id="372" r:id="rId18"/>
    <p:sldId id="379" r:id="rId19"/>
    <p:sldId id="374" r:id="rId20"/>
    <p:sldId id="375" r:id="rId21"/>
    <p:sldId id="376" r:id="rId22"/>
    <p:sldId id="378" r:id="rId23"/>
    <p:sldId id="343" r:id="rId24"/>
  </p:sldIdLst>
  <p:sldSz cx="9144000" cy="5143500" type="screen16x9"/>
  <p:notesSz cx="6858000" cy="9144000"/>
  <p:embeddedFontLst>
    <p:embeddedFont>
      <p:font typeface="Playfair Display" panose="00000500000000000000" pitchFamily="2" charset="0"/>
      <p:regular r:id="rId26"/>
      <p:bold r:id="rId27"/>
      <p:italic r:id="rId28"/>
      <p:boldItalic r:id="rId29"/>
    </p:embeddedFont>
    <p:embeddedFont>
      <p:font typeface="Tinos"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474D6F-4040-4E09-A2E8-35816DA47D3B}">
  <a:tblStyle styleId="{D3474D6F-4040-4E09-A2E8-35816DA47D3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03" autoAdjust="0"/>
  </p:normalViewPr>
  <p:slideViewPr>
    <p:cSldViewPr>
      <p:cViewPr varScale="1">
        <p:scale>
          <a:sx n="105" d="100"/>
          <a:sy n="105" d="100"/>
        </p:scale>
        <p:origin x="802"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704311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2183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ECC1C8"/>
        </a:solidFill>
        <a:effectLst/>
      </p:bgPr>
    </p:bg>
    <p:spTree>
      <p:nvGrpSpPr>
        <p:cNvPr id="1" name="Shape 9"/>
        <p:cNvGrpSpPr/>
        <p:nvPr/>
      </p:nvGrpSpPr>
      <p:grpSpPr>
        <a:xfrm>
          <a:off x="0" y="0"/>
          <a:ext cx="0" cy="0"/>
          <a:chOff x="0" y="0"/>
          <a:chExt cx="0" cy="0"/>
        </a:xfrm>
      </p:grpSpPr>
      <p:pic>
        <p:nvPicPr>
          <p:cNvPr id="10" name="Google Shape;10;p2" descr="organic-01.png"/>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1" name="Google Shape;11;p2"/>
          <p:cNvSpPr/>
          <p:nvPr/>
        </p:nvSpPr>
        <p:spPr>
          <a:xfrm>
            <a:off x="2022375" y="1022175"/>
            <a:ext cx="5099400" cy="31359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2;p2"/>
          <p:cNvSpPr txBox="1">
            <a:spLocks noGrp="1"/>
          </p:cNvSpPr>
          <p:nvPr>
            <p:ph type="ctrTitle"/>
          </p:nvPr>
        </p:nvSpPr>
        <p:spPr>
          <a:xfrm>
            <a:off x="2510400" y="2092225"/>
            <a:ext cx="4123200" cy="1159800"/>
          </a:xfrm>
          <a:prstGeom prst="rect">
            <a:avLst/>
          </a:prstGeom>
        </p:spPr>
        <p:txBody>
          <a:bodyPr spcFirstLastPara="1" wrap="square" lIns="91425" tIns="91425" rIns="91425" bIns="91425" anchor="ctr"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3" name="Google Shape;13;p2"/>
          <p:cNvSpPr/>
          <p:nvPr/>
        </p:nvSpPr>
        <p:spPr>
          <a:xfrm>
            <a:off x="4162050" y="756837"/>
            <a:ext cx="819900" cy="819900"/>
          </a:xfrm>
          <a:prstGeom prst="rect">
            <a:avLst/>
          </a:prstGeom>
          <a:solidFill>
            <a:srgbClr val="4D4A56"/>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4D4A56"/>
        </a:solidFill>
        <a:effectLst/>
      </p:bgPr>
    </p:bg>
    <p:spTree>
      <p:nvGrpSpPr>
        <p:cNvPr id="1" name="Shape 28"/>
        <p:cNvGrpSpPr/>
        <p:nvPr/>
      </p:nvGrpSpPr>
      <p:grpSpPr>
        <a:xfrm>
          <a:off x="0" y="0"/>
          <a:ext cx="0" cy="0"/>
          <a:chOff x="0" y="0"/>
          <a:chExt cx="0" cy="0"/>
        </a:xfrm>
      </p:grpSpPr>
      <p:pic>
        <p:nvPicPr>
          <p:cNvPr id="29" name="Google Shape;29;p5"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30" name="Google Shape;30;p5"/>
          <p:cNvSpPr/>
          <p:nvPr/>
        </p:nvSpPr>
        <p:spPr>
          <a:xfrm>
            <a:off x="2066125" y="715358"/>
            <a:ext cx="65967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404975" y="441142"/>
            <a:ext cx="1980300" cy="19803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539023" y="536390"/>
            <a:ext cx="1613400" cy="857400"/>
          </a:xfrm>
          <a:prstGeom prst="rect">
            <a:avLst/>
          </a:prstGeom>
        </p:spPr>
        <p:txBody>
          <a:bodyPr spcFirstLastPara="1" wrap="square" lIns="91425" tIns="91425" rIns="91425" bIns="91425" anchor="t" anchorCtr="0"/>
          <a:lstStyle>
            <a:lvl1pPr lvl="0" algn="r">
              <a:spcBef>
                <a:spcPts val="0"/>
              </a:spcBef>
              <a:spcAft>
                <a:spcPts val="0"/>
              </a:spcAft>
              <a:buClr>
                <a:srgbClr val="FFFFFF"/>
              </a:buClr>
              <a:buSzPts val="1800"/>
              <a:buNone/>
              <a:defRPr>
                <a:solidFill>
                  <a:srgbClr val="FFFFFF"/>
                </a:solidFill>
              </a:defRPr>
            </a:lvl1pPr>
            <a:lvl2pPr lvl="1" algn="r">
              <a:spcBef>
                <a:spcPts val="0"/>
              </a:spcBef>
              <a:spcAft>
                <a:spcPts val="0"/>
              </a:spcAft>
              <a:buClr>
                <a:srgbClr val="FFFFFF"/>
              </a:buClr>
              <a:buSzPts val="1800"/>
              <a:buNone/>
              <a:defRPr>
                <a:solidFill>
                  <a:srgbClr val="FFFFFF"/>
                </a:solidFill>
              </a:defRPr>
            </a:lvl2pPr>
            <a:lvl3pPr lvl="2" algn="r">
              <a:spcBef>
                <a:spcPts val="0"/>
              </a:spcBef>
              <a:spcAft>
                <a:spcPts val="0"/>
              </a:spcAft>
              <a:buClr>
                <a:srgbClr val="FFFFFF"/>
              </a:buClr>
              <a:buSzPts val="1800"/>
              <a:buNone/>
              <a:defRPr>
                <a:solidFill>
                  <a:srgbClr val="FFFFFF"/>
                </a:solidFill>
              </a:defRPr>
            </a:lvl3pPr>
            <a:lvl4pPr lvl="3" algn="r">
              <a:spcBef>
                <a:spcPts val="0"/>
              </a:spcBef>
              <a:spcAft>
                <a:spcPts val="0"/>
              </a:spcAft>
              <a:buClr>
                <a:srgbClr val="FFFFFF"/>
              </a:buClr>
              <a:buSzPts val="1800"/>
              <a:buNone/>
              <a:defRPr>
                <a:solidFill>
                  <a:srgbClr val="FFFFFF"/>
                </a:solidFill>
              </a:defRPr>
            </a:lvl4pPr>
            <a:lvl5pPr lvl="4" algn="r">
              <a:spcBef>
                <a:spcPts val="0"/>
              </a:spcBef>
              <a:spcAft>
                <a:spcPts val="0"/>
              </a:spcAft>
              <a:buClr>
                <a:srgbClr val="FFFFFF"/>
              </a:buClr>
              <a:buSzPts val="1800"/>
              <a:buNone/>
              <a:defRPr>
                <a:solidFill>
                  <a:srgbClr val="FFFFFF"/>
                </a:solidFill>
              </a:defRPr>
            </a:lvl5pPr>
            <a:lvl6pPr lvl="5" algn="r">
              <a:spcBef>
                <a:spcPts val="0"/>
              </a:spcBef>
              <a:spcAft>
                <a:spcPts val="0"/>
              </a:spcAft>
              <a:buClr>
                <a:srgbClr val="FFFFFF"/>
              </a:buClr>
              <a:buSzPts val="1800"/>
              <a:buNone/>
              <a:defRPr>
                <a:solidFill>
                  <a:srgbClr val="FFFFFF"/>
                </a:solidFill>
              </a:defRPr>
            </a:lvl6pPr>
            <a:lvl7pPr lvl="6" algn="r">
              <a:spcBef>
                <a:spcPts val="0"/>
              </a:spcBef>
              <a:spcAft>
                <a:spcPts val="0"/>
              </a:spcAft>
              <a:buClr>
                <a:srgbClr val="FFFFFF"/>
              </a:buClr>
              <a:buSzPts val="1800"/>
              <a:buNone/>
              <a:defRPr>
                <a:solidFill>
                  <a:srgbClr val="FFFFFF"/>
                </a:solidFill>
              </a:defRPr>
            </a:lvl7pPr>
            <a:lvl8pPr lvl="7" algn="r">
              <a:spcBef>
                <a:spcPts val="0"/>
              </a:spcBef>
              <a:spcAft>
                <a:spcPts val="0"/>
              </a:spcAft>
              <a:buClr>
                <a:srgbClr val="FFFFFF"/>
              </a:buClr>
              <a:buSzPts val="1800"/>
              <a:buNone/>
              <a:defRPr>
                <a:solidFill>
                  <a:srgbClr val="FFFFFF"/>
                </a:solidFill>
              </a:defRPr>
            </a:lvl8pPr>
            <a:lvl9pPr lvl="8" algn="r">
              <a:spcBef>
                <a:spcPts val="0"/>
              </a:spcBef>
              <a:spcAft>
                <a:spcPts val="0"/>
              </a:spcAft>
              <a:buClr>
                <a:srgbClr val="FFFFFF"/>
              </a:buClr>
              <a:buSzPts val="1800"/>
              <a:buNone/>
              <a:defRPr>
                <a:solidFill>
                  <a:srgbClr val="FFFFFF"/>
                </a:solidFill>
              </a:defRPr>
            </a:lvl9pPr>
          </a:lstStyle>
          <a:p>
            <a:endParaRPr/>
          </a:p>
        </p:txBody>
      </p:sp>
      <p:sp>
        <p:nvSpPr>
          <p:cNvPr id="33" name="Google Shape;33;p5"/>
          <p:cNvSpPr txBox="1">
            <a:spLocks noGrp="1"/>
          </p:cNvSpPr>
          <p:nvPr>
            <p:ph type="body" idx="1"/>
          </p:nvPr>
        </p:nvSpPr>
        <p:spPr>
          <a:xfrm>
            <a:off x="2798250" y="958750"/>
            <a:ext cx="5503800" cy="32406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4" name="Google Shape;34;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4D4A56"/>
        </a:solidFill>
        <a:effectLst/>
      </p:bgPr>
    </p:bg>
    <p:spTree>
      <p:nvGrpSpPr>
        <p:cNvPr id="1" name="Shape 58"/>
        <p:cNvGrpSpPr/>
        <p:nvPr/>
      </p:nvGrpSpPr>
      <p:grpSpPr>
        <a:xfrm>
          <a:off x="0" y="0"/>
          <a:ext cx="0" cy="0"/>
          <a:chOff x="0" y="0"/>
          <a:chExt cx="0" cy="0"/>
        </a:xfrm>
      </p:grpSpPr>
      <p:pic>
        <p:nvPicPr>
          <p:cNvPr id="59" name="Google Shape;59;p9"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60" name="Google Shape;60;p9"/>
          <p:cNvSpPr/>
          <p:nvPr/>
        </p:nvSpPr>
        <p:spPr>
          <a:xfrm>
            <a:off x="404975" y="441142"/>
            <a:ext cx="1980300" cy="19803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428171" y="543067"/>
            <a:ext cx="1729500" cy="1616100"/>
          </a:xfrm>
          <a:prstGeom prst="rect">
            <a:avLst/>
          </a:prstGeom>
        </p:spPr>
        <p:txBody>
          <a:bodyPr spcFirstLastPara="1" wrap="square" lIns="91425" tIns="91425" rIns="91425" bIns="91425" anchor="t" anchorCtr="0"/>
          <a:lstStyle>
            <a:lvl1pPr lvl="0" algn="r">
              <a:spcBef>
                <a:spcPts val="0"/>
              </a:spcBef>
              <a:spcAft>
                <a:spcPts val="0"/>
              </a:spcAft>
              <a:buClr>
                <a:srgbClr val="FFFFFF"/>
              </a:buClr>
              <a:buSzPts val="1800"/>
              <a:buNone/>
              <a:defRPr>
                <a:solidFill>
                  <a:srgbClr val="FFFFFF"/>
                </a:solidFill>
              </a:defRPr>
            </a:lvl1pPr>
            <a:lvl2pPr lvl="1" algn="r">
              <a:spcBef>
                <a:spcPts val="0"/>
              </a:spcBef>
              <a:spcAft>
                <a:spcPts val="0"/>
              </a:spcAft>
              <a:buClr>
                <a:srgbClr val="FFFFFF"/>
              </a:buClr>
              <a:buSzPts val="1800"/>
              <a:buNone/>
              <a:defRPr>
                <a:solidFill>
                  <a:srgbClr val="FFFFFF"/>
                </a:solidFill>
              </a:defRPr>
            </a:lvl2pPr>
            <a:lvl3pPr lvl="2" algn="r">
              <a:spcBef>
                <a:spcPts val="0"/>
              </a:spcBef>
              <a:spcAft>
                <a:spcPts val="0"/>
              </a:spcAft>
              <a:buClr>
                <a:srgbClr val="FFFFFF"/>
              </a:buClr>
              <a:buSzPts val="1800"/>
              <a:buNone/>
              <a:defRPr>
                <a:solidFill>
                  <a:srgbClr val="FFFFFF"/>
                </a:solidFill>
              </a:defRPr>
            </a:lvl3pPr>
            <a:lvl4pPr lvl="3" algn="r">
              <a:spcBef>
                <a:spcPts val="0"/>
              </a:spcBef>
              <a:spcAft>
                <a:spcPts val="0"/>
              </a:spcAft>
              <a:buClr>
                <a:srgbClr val="FFFFFF"/>
              </a:buClr>
              <a:buSzPts val="1800"/>
              <a:buNone/>
              <a:defRPr>
                <a:solidFill>
                  <a:srgbClr val="FFFFFF"/>
                </a:solidFill>
              </a:defRPr>
            </a:lvl4pPr>
            <a:lvl5pPr lvl="4" algn="r">
              <a:spcBef>
                <a:spcPts val="0"/>
              </a:spcBef>
              <a:spcAft>
                <a:spcPts val="0"/>
              </a:spcAft>
              <a:buClr>
                <a:srgbClr val="FFFFFF"/>
              </a:buClr>
              <a:buSzPts val="1800"/>
              <a:buNone/>
              <a:defRPr>
                <a:solidFill>
                  <a:srgbClr val="FFFFFF"/>
                </a:solidFill>
              </a:defRPr>
            </a:lvl5pPr>
            <a:lvl6pPr lvl="5" algn="r">
              <a:spcBef>
                <a:spcPts val="0"/>
              </a:spcBef>
              <a:spcAft>
                <a:spcPts val="0"/>
              </a:spcAft>
              <a:buClr>
                <a:srgbClr val="FFFFFF"/>
              </a:buClr>
              <a:buSzPts val="1800"/>
              <a:buNone/>
              <a:defRPr>
                <a:solidFill>
                  <a:srgbClr val="FFFFFF"/>
                </a:solidFill>
              </a:defRPr>
            </a:lvl6pPr>
            <a:lvl7pPr lvl="6" algn="r">
              <a:spcBef>
                <a:spcPts val="0"/>
              </a:spcBef>
              <a:spcAft>
                <a:spcPts val="0"/>
              </a:spcAft>
              <a:buClr>
                <a:srgbClr val="FFFFFF"/>
              </a:buClr>
              <a:buSzPts val="1800"/>
              <a:buNone/>
              <a:defRPr>
                <a:solidFill>
                  <a:srgbClr val="FFFFFF"/>
                </a:solidFill>
              </a:defRPr>
            </a:lvl7pPr>
            <a:lvl8pPr lvl="7" algn="r">
              <a:spcBef>
                <a:spcPts val="0"/>
              </a:spcBef>
              <a:spcAft>
                <a:spcPts val="0"/>
              </a:spcAft>
              <a:buClr>
                <a:srgbClr val="FFFFFF"/>
              </a:buClr>
              <a:buSzPts val="1800"/>
              <a:buNone/>
              <a:defRPr>
                <a:solidFill>
                  <a:srgbClr val="FFFFFF"/>
                </a:solidFill>
              </a:defRPr>
            </a:lvl8pPr>
            <a:lvl9pPr lvl="8" algn="r">
              <a:spcBef>
                <a:spcPts val="0"/>
              </a:spcBef>
              <a:spcAft>
                <a:spcPts val="0"/>
              </a:spcAft>
              <a:buClr>
                <a:srgbClr val="FFFFFF"/>
              </a:buClr>
              <a:buSzPts val="1800"/>
              <a:buNone/>
              <a:defRPr>
                <a:solidFill>
                  <a:srgbClr val="FFFFFF"/>
                </a:solidFill>
              </a:defRPr>
            </a:lvl9pPr>
          </a:lstStyle>
          <a:p>
            <a:endParaRPr/>
          </a:p>
        </p:txBody>
      </p:sp>
      <p:sp>
        <p:nvSpPr>
          <p:cNvPr id="62" name="Google Shape;62;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4D4A56"/>
        </a:solidFill>
        <a:effectLst/>
      </p:bgPr>
    </p:bg>
    <p:spTree>
      <p:nvGrpSpPr>
        <p:cNvPr id="1" name="Shape 68"/>
        <p:cNvGrpSpPr/>
        <p:nvPr/>
      </p:nvGrpSpPr>
      <p:grpSpPr>
        <a:xfrm>
          <a:off x="0" y="0"/>
          <a:ext cx="0" cy="0"/>
          <a:chOff x="0" y="0"/>
          <a:chExt cx="0" cy="0"/>
        </a:xfrm>
      </p:grpSpPr>
      <p:pic>
        <p:nvPicPr>
          <p:cNvPr id="69" name="Google Shape;69;p11"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70" name="Google Shape;70;p11"/>
          <p:cNvSpPr/>
          <p:nvPr/>
        </p:nvSpPr>
        <p:spPr>
          <a:xfrm>
            <a:off x="595200" y="588531"/>
            <a:ext cx="79536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1794900" y="4199456"/>
            <a:ext cx="5554200" cy="6291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body" idx="1"/>
          </p:nvPr>
        </p:nvSpPr>
        <p:spPr>
          <a:xfrm>
            <a:off x="1794900" y="4192781"/>
            <a:ext cx="5554200" cy="629100"/>
          </a:xfrm>
          <a:prstGeom prst="rect">
            <a:avLst/>
          </a:prstGeom>
        </p:spPr>
        <p:txBody>
          <a:bodyPr spcFirstLastPara="1" wrap="square" lIns="91425" tIns="91425" rIns="91425" bIns="91425" anchor="ctr" anchorCtr="0"/>
          <a:lstStyle>
            <a:lvl1pPr marL="457200" lvl="0" indent="-228600" algn="ctr">
              <a:spcBef>
                <a:spcPts val="360"/>
              </a:spcBef>
              <a:spcAft>
                <a:spcPts val="0"/>
              </a:spcAft>
              <a:buSzPts val="1800"/>
              <a:buNone/>
              <a:defRPr sz="1800"/>
            </a:lvl1pPr>
          </a:lstStyle>
          <a:p>
            <a:endParaRPr/>
          </a:p>
        </p:txBody>
      </p:sp>
      <p:sp>
        <p:nvSpPr>
          <p:cNvPr id="73" name="Google Shape;73;p11"/>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rtl="0">
              <a:buNone/>
              <a:defRPr>
                <a:latin typeface="Playfair Display"/>
                <a:ea typeface="Playfair Display"/>
                <a:cs typeface="Playfair Display"/>
                <a:sym typeface="Playfair Display"/>
              </a:defRPr>
            </a:lvl1pPr>
            <a:lvl2pPr lvl="1" algn="ctr" rtl="0">
              <a:buNone/>
              <a:defRPr>
                <a:latin typeface="Playfair Display"/>
                <a:ea typeface="Playfair Display"/>
                <a:cs typeface="Playfair Display"/>
                <a:sym typeface="Playfair Display"/>
              </a:defRPr>
            </a:lvl2pPr>
            <a:lvl3pPr lvl="2" algn="ctr" rtl="0">
              <a:buNone/>
              <a:defRPr>
                <a:latin typeface="Playfair Display"/>
                <a:ea typeface="Playfair Display"/>
                <a:cs typeface="Playfair Display"/>
                <a:sym typeface="Playfair Display"/>
              </a:defRPr>
            </a:lvl3pPr>
            <a:lvl4pPr lvl="3" algn="ctr" rtl="0">
              <a:buNone/>
              <a:defRPr>
                <a:latin typeface="Playfair Display"/>
                <a:ea typeface="Playfair Display"/>
                <a:cs typeface="Playfair Display"/>
                <a:sym typeface="Playfair Display"/>
              </a:defRPr>
            </a:lvl4pPr>
            <a:lvl5pPr lvl="4" algn="ctr" rtl="0">
              <a:buNone/>
              <a:defRPr>
                <a:latin typeface="Playfair Display"/>
                <a:ea typeface="Playfair Display"/>
                <a:cs typeface="Playfair Display"/>
                <a:sym typeface="Playfair Display"/>
              </a:defRPr>
            </a:lvl5pPr>
            <a:lvl6pPr lvl="5" algn="ctr" rtl="0">
              <a:buNone/>
              <a:defRPr>
                <a:latin typeface="Playfair Display"/>
                <a:ea typeface="Playfair Display"/>
                <a:cs typeface="Playfair Display"/>
                <a:sym typeface="Playfair Display"/>
              </a:defRPr>
            </a:lvl6pPr>
            <a:lvl7pPr lvl="6" algn="ctr" rtl="0">
              <a:buNone/>
              <a:defRPr>
                <a:latin typeface="Playfair Display"/>
                <a:ea typeface="Playfair Display"/>
                <a:cs typeface="Playfair Display"/>
                <a:sym typeface="Playfair Display"/>
              </a:defRPr>
            </a:lvl7pPr>
            <a:lvl8pPr lvl="7" algn="ctr" rtl="0">
              <a:buNone/>
              <a:defRPr>
                <a:latin typeface="Playfair Display"/>
                <a:ea typeface="Playfair Display"/>
                <a:cs typeface="Playfair Display"/>
                <a:sym typeface="Playfair Display"/>
              </a:defRPr>
            </a:lvl8pPr>
            <a:lvl9pPr lvl="8" algn="ctr" rtl="0">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ircles">
  <p:cSld name="BLANK_1_1_1">
    <p:bg>
      <p:bgPr>
        <a:solidFill>
          <a:srgbClr val="4D4A56"/>
        </a:solidFill>
        <a:effectLst/>
      </p:bgPr>
    </p:bg>
    <p:spTree>
      <p:nvGrpSpPr>
        <p:cNvPr id="1" name="Shape 83"/>
        <p:cNvGrpSpPr/>
        <p:nvPr/>
      </p:nvGrpSpPr>
      <p:grpSpPr>
        <a:xfrm>
          <a:off x="0" y="0"/>
          <a:ext cx="0" cy="0"/>
          <a:chOff x="0" y="0"/>
          <a:chExt cx="0" cy="0"/>
        </a:xfrm>
      </p:grpSpPr>
      <p:pic>
        <p:nvPicPr>
          <p:cNvPr id="84" name="Google Shape;84;p15"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85" name="Google Shape;8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1pPr>
            <a:lvl2pPr lvl="1">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2pPr>
            <a:lvl3pPr lvl="2">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3pPr>
            <a:lvl4pPr lvl="3">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4pPr>
            <a:lvl5pPr lvl="4">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5pPr>
            <a:lvl6pPr lvl="5">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6pPr>
            <a:lvl7pPr lvl="6">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7pPr>
            <a:lvl8pPr lvl="7">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8pPr>
            <a:lvl9pPr lvl="8">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4D4A56"/>
              </a:buClr>
              <a:buSzPts val="3000"/>
              <a:buFont typeface="Tinos"/>
              <a:buChar char="▹"/>
              <a:defRPr sz="3000">
                <a:solidFill>
                  <a:srgbClr val="4D4A56"/>
                </a:solidFill>
                <a:latin typeface="Tinos"/>
                <a:ea typeface="Tinos"/>
                <a:cs typeface="Tinos"/>
                <a:sym typeface="Tinos"/>
              </a:defRPr>
            </a:lvl1pPr>
            <a:lvl2pPr marL="914400" lvl="1" indent="-381000">
              <a:spcBef>
                <a:spcPts val="0"/>
              </a:spcBef>
              <a:spcAft>
                <a:spcPts val="0"/>
              </a:spcAft>
              <a:buClr>
                <a:srgbClr val="4D4A56"/>
              </a:buClr>
              <a:buSzPts val="2400"/>
              <a:buFont typeface="Tinos"/>
              <a:buChar char="▸"/>
              <a:defRPr sz="2400">
                <a:solidFill>
                  <a:srgbClr val="4D4A56"/>
                </a:solidFill>
                <a:latin typeface="Tinos"/>
                <a:ea typeface="Tinos"/>
                <a:cs typeface="Tinos"/>
                <a:sym typeface="Tinos"/>
              </a:defRPr>
            </a:lvl2pPr>
            <a:lvl3pPr marL="1371600" lvl="2" indent="-381000">
              <a:spcBef>
                <a:spcPts val="0"/>
              </a:spcBef>
              <a:spcAft>
                <a:spcPts val="0"/>
              </a:spcAft>
              <a:buClr>
                <a:srgbClr val="4D4A56"/>
              </a:buClr>
              <a:buSzPts val="2400"/>
              <a:buFont typeface="Tinos"/>
              <a:buChar char="◦"/>
              <a:defRPr sz="2400">
                <a:solidFill>
                  <a:srgbClr val="4D4A56"/>
                </a:solidFill>
                <a:latin typeface="Tinos"/>
                <a:ea typeface="Tinos"/>
                <a:cs typeface="Tinos"/>
                <a:sym typeface="Tinos"/>
              </a:defRPr>
            </a:lvl3pPr>
            <a:lvl4pPr marL="1828800" lvl="3"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4pPr>
            <a:lvl5pPr marL="2286000" lvl="4"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5pPr>
            <a:lvl6pPr marL="2743200" lvl="5"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6pPr>
            <a:lvl7pPr marL="3200400" lvl="6"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7pPr>
            <a:lvl8pPr marL="3657600" lvl="7"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8pPr>
            <a:lvl9pPr marL="4114800" lvl="8"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ECC1C8"/>
                </a:solidFill>
                <a:latin typeface="Playfair Display"/>
                <a:ea typeface="Playfair Display"/>
                <a:cs typeface="Playfair Display"/>
                <a:sym typeface="Playfair Display"/>
              </a:defRPr>
            </a:lvl1pPr>
            <a:lvl2pPr lvl="1" algn="r">
              <a:buNone/>
              <a:defRPr sz="1300">
                <a:solidFill>
                  <a:srgbClr val="ECC1C8"/>
                </a:solidFill>
                <a:latin typeface="Playfair Display"/>
                <a:ea typeface="Playfair Display"/>
                <a:cs typeface="Playfair Display"/>
                <a:sym typeface="Playfair Display"/>
              </a:defRPr>
            </a:lvl2pPr>
            <a:lvl3pPr lvl="2" algn="r">
              <a:buNone/>
              <a:defRPr sz="1300">
                <a:solidFill>
                  <a:srgbClr val="ECC1C8"/>
                </a:solidFill>
                <a:latin typeface="Playfair Display"/>
                <a:ea typeface="Playfair Display"/>
                <a:cs typeface="Playfair Display"/>
                <a:sym typeface="Playfair Display"/>
              </a:defRPr>
            </a:lvl3pPr>
            <a:lvl4pPr lvl="3" algn="r">
              <a:buNone/>
              <a:defRPr sz="1300">
                <a:solidFill>
                  <a:srgbClr val="ECC1C8"/>
                </a:solidFill>
                <a:latin typeface="Playfair Display"/>
                <a:ea typeface="Playfair Display"/>
                <a:cs typeface="Playfair Display"/>
                <a:sym typeface="Playfair Display"/>
              </a:defRPr>
            </a:lvl4pPr>
            <a:lvl5pPr lvl="4" algn="r">
              <a:buNone/>
              <a:defRPr sz="1300">
                <a:solidFill>
                  <a:srgbClr val="ECC1C8"/>
                </a:solidFill>
                <a:latin typeface="Playfair Display"/>
                <a:ea typeface="Playfair Display"/>
                <a:cs typeface="Playfair Display"/>
                <a:sym typeface="Playfair Display"/>
              </a:defRPr>
            </a:lvl5pPr>
            <a:lvl6pPr lvl="5" algn="r">
              <a:buNone/>
              <a:defRPr sz="1300">
                <a:solidFill>
                  <a:srgbClr val="ECC1C8"/>
                </a:solidFill>
                <a:latin typeface="Playfair Display"/>
                <a:ea typeface="Playfair Display"/>
                <a:cs typeface="Playfair Display"/>
                <a:sym typeface="Playfair Display"/>
              </a:defRPr>
            </a:lvl6pPr>
            <a:lvl7pPr lvl="6" algn="r">
              <a:buNone/>
              <a:defRPr sz="1300">
                <a:solidFill>
                  <a:srgbClr val="ECC1C8"/>
                </a:solidFill>
                <a:latin typeface="Playfair Display"/>
                <a:ea typeface="Playfair Display"/>
                <a:cs typeface="Playfair Display"/>
                <a:sym typeface="Playfair Display"/>
              </a:defRPr>
            </a:lvl7pPr>
            <a:lvl8pPr lvl="7" algn="r">
              <a:buNone/>
              <a:defRPr sz="1300">
                <a:solidFill>
                  <a:srgbClr val="ECC1C8"/>
                </a:solidFill>
                <a:latin typeface="Playfair Display"/>
                <a:ea typeface="Playfair Display"/>
                <a:cs typeface="Playfair Display"/>
                <a:sym typeface="Playfair Display"/>
              </a:defRPr>
            </a:lvl8pPr>
            <a:lvl9pPr lvl="8" algn="r">
              <a:buNone/>
              <a:defRPr sz="1300">
                <a:solidFill>
                  <a:srgbClr val="ECC1C8"/>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7" r:id="rId4"/>
    <p:sldLayoutId id="2147483661"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tudymafia.org/"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ctrTitle"/>
          </p:nvPr>
        </p:nvSpPr>
        <p:spPr>
          <a:xfrm>
            <a:off x="2510400" y="1785932"/>
            <a:ext cx="4123200" cy="1857388"/>
          </a:xfrm>
          <a:prstGeom prst="rect">
            <a:avLst/>
          </a:prstGeom>
        </p:spPr>
        <p:txBody>
          <a:bodyPr spcFirstLastPara="1" wrap="square" lIns="91425" tIns="91425" rIns="91425" bIns="91425" anchor="ctr" anchorCtr="0">
            <a:noAutofit/>
          </a:bodyPr>
          <a:lstStyle/>
          <a:p>
            <a:r>
              <a:rPr lang="en-IN" sz="4400" dirty="0">
                <a:ln>
                  <a:prstDash val="solid"/>
                </a:ln>
                <a:solidFill>
                  <a:schemeClr val="accent6">
                    <a:lumMod val="50000"/>
                  </a:schemeClr>
                </a:solidFill>
                <a:effectLst>
                  <a:outerShdw blurRad="88000" dist="50800" dir="5040000" algn="tl">
                    <a:schemeClr val="accent4">
                      <a:tint val="80000"/>
                      <a:satMod val="250000"/>
                      <a:alpha val="45000"/>
                    </a:schemeClr>
                  </a:outerShdw>
                </a:effectLst>
                <a:latin typeface="Times New Roman" pitchFamily="18" charset="0"/>
                <a:cs typeface="Times New Roman" pitchFamily="18" charset="0"/>
              </a:rPr>
              <a:t>Google Glass</a:t>
            </a:r>
          </a:p>
        </p:txBody>
      </p:sp>
      <p:grpSp>
        <p:nvGrpSpPr>
          <p:cNvPr id="91" name="Google Shape;91;p16"/>
          <p:cNvGrpSpPr/>
          <p:nvPr/>
        </p:nvGrpSpPr>
        <p:grpSpPr>
          <a:xfrm>
            <a:off x="4388765" y="980127"/>
            <a:ext cx="366458" cy="366437"/>
            <a:chOff x="1923675" y="1633650"/>
            <a:chExt cx="436000" cy="435975"/>
          </a:xfrm>
        </p:grpSpPr>
        <p:sp>
          <p:nvSpPr>
            <p:cNvPr id="92" name="Google Shape;92;p1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2262"/>
            <a:ext cx="2016223"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Eye Tap Technology</a:t>
            </a:r>
            <a:br>
              <a:rPr lang="en-US"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br>
            <a:endParaRPr lang="en-IN"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 Placeholder 2"/>
          <p:cNvSpPr>
            <a:spLocks noGrp="1"/>
          </p:cNvSpPr>
          <p:nvPr>
            <p:ph type="body" idx="1"/>
          </p:nvPr>
        </p:nvSpPr>
        <p:spPr/>
        <p:txBody>
          <a:bodyPr/>
          <a:lstStyle/>
          <a:p>
            <a:pPr algn="just">
              <a:buFont typeface="Wingdings" pitchFamily="2" charset="2"/>
              <a:buChar char="q"/>
            </a:pPr>
            <a:r>
              <a:rPr lang="en-US" sz="2000" dirty="0">
                <a:solidFill>
                  <a:schemeClr val="accent6">
                    <a:lumMod val="50000"/>
                  </a:schemeClr>
                </a:solidFill>
                <a:latin typeface="Times New Roman" pitchFamily="18" charset="0"/>
                <a:cs typeface="Times New Roman" pitchFamily="18" charset="0"/>
              </a:rPr>
              <a:t>An Eye Tap is a device that is worn in front of the eye that acts as a camera to record the scene available to the eye as well as a display to a computer-generate  imagery on the original scene available to the eye.</a:t>
            </a:r>
            <a:endParaRPr lang="en-IN" sz="2000" dirty="0">
              <a:solidFill>
                <a:schemeClr val="accent6">
                  <a:lumMod val="50000"/>
                </a:schemeClr>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6" name="Picture 5" descr="http://upload.wikimedia.org/wikipedia/commons/4/43/Aimoneyetap.jpg"/>
          <p:cNvPicPr/>
          <p:nvPr/>
        </p:nvPicPr>
        <p:blipFill>
          <a:blip r:embed="rId2" cstate="print"/>
          <a:srcRect/>
          <a:stretch>
            <a:fillRect/>
          </a:stretch>
        </p:blipFill>
        <p:spPr bwMode="auto">
          <a:xfrm>
            <a:off x="3851920" y="2866946"/>
            <a:ext cx="3816424" cy="1432996"/>
          </a:xfrm>
          <a:prstGeom prst="rect">
            <a:avLst/>
          </a:prstGeom>
          <a:noFill/>
          <a:ln w="9525">
            <a:noFill/>
            <a:miter lim="800000"/>
            <a:headEnd/>
            <a:tailEnd/>
          </a:ln>
        </p:spPr>
      </p:pic>
    </p:spTree>
    <p:extLst>
      <p:ext uri="{BB962C8B-B14F-4D97-AF65-F5344CB8AC3E}">
        <p14:creationId xmlns:p14="http://schemas.microsoft.com/office/powerpoint/2010/main" val="211199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2262"/>
            <a:ext cx="2016223"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Smart Grid Technology</a:t>
            </a:r>
            <a:br>
              <a:rPr lang="en-US"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br>
            <a:endParaRPr lang="en-IN"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 Placeholder 2"/>
          <p:cNvSpPr>
            <a:spLocks noGrp="1"/>
          </p:cNvSpPr>
          <p:nvPr>
            <p:ph type="body" idx="1"/>
          </p:nvPr>
        </p:nvSpPr>
        <p:spPr/>
        <p:txBody>
          <a:bodyPr/>
          <a:lstStyle/>
          <a:p>
            <a:pPr algn="just">
              <a:buFont typeface="Wingdings" pitchFamily="2" charset="2"/>
              <a:buChar char="q"/>
            </a:pPr>
            <a:r>
              <a:rPr lang="en-US" sz="2100" dirty="0">
                <a:solidFill>
                  <a:schemeClr val="accent6">
                    <a:lumMod val="50000"/>
                  </a:schemeClr>
                </a:solidFill>
                <a:latin typeface="Times New Roman" pitchFamily="18" charset="0"/>
                <a:cs typeface="Times New Roman" pitchFamily="18" charset="0"/>
              </a:rPr>
              <a:t>A smart grid is an electrical grid that uses information and communications technology together and act on information, such as information about the behaviors of suppliers and consumers, in an automated fashion</a:t>
            </a:r>
          </a:p>
          <a:p>
            <a:pPr algn="just">
              <a:buFont typeface="Wingdings" pitchFamily="2" charset="2"/>
              <a:buChar char="q"/>
            </a:pPr>
            <a:r>
              <a:rPr lang="en-US" sz="2100" dirty="0">
                <a:solidFill>
                  <a:schemeClr val="accent6">
                    <a:lumMod val="50000"/>
                  </a:schemeClr>
                </a:solidFill>
                <a:latin typeface="Times New Roman" pitchFamily="18" charset="0"/>
                <a:cs typeface="Times New Roman" pitchFamily="18" charset="0"/>
              </a:rPr>
              <a:t> it improve the efficiency, reliability, economics of the production and distribution of electricity</a:t>
            </a:r>
            <a:r>
              <a:rPr lang="en-US" sz="2000" dirty="0">
                <a:solidFill>
                  <a:schemeClr val="accent6">
                    <a:lumMod val="50000"/>
                  </a:schemeClr>
                </a:solidFill>
                <a:latin typeface="Times New Roman" pitchFamily="18" charset="0"/>
                <a:cs typeface="Times New Roman" pitchFamily="18" charset="0"/>
              </a:rPr>
              <a:t>.</a:t>
            </a:r>
          </a:p>
          <a:p>
            <a:pPr algn="just">
              <a:buFont typeface="Wingdings" pitchFamily="2" charset="2"/>
              <a:buChar char="q"/>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val="335477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2262"/>
            <a:ext cx="2016223"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4G Technology</a:t>
            </a:r>
            <a:br>
              <a:rPr lang="en-US"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br>
            <a:endParaRPr lang="en-IN"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 Placeholder 2"/>
          <p:cNvSpPr>
            <a:spLocks noGrp="1"/>
          </p:cNvSpPr>
          <p:nvPr>
            <p:ph type="body" idx="1"/>
          </p:nvPr>
        </p:nvSpPr>
        <p:spPr>
          <a:xfrm>
            <a:off x="2627784" y="958750"/>
            <a:ext cx="3789974" cy="3240600"/>
          </a:xfrm>
        </p:spPr>
        <p:txBody>
          <a:bodyPr/>
          <a:lstStyle/>
          <a:p>
            <a:pPr algn="just">
              <a:buFont typeface="Wingdings" pitchFamily="2" charset="2"/>
              <a:buChar char="q"/>
            </a:pPr>
            <a:r>
              <a:rPr lang="en-US" sz="2000" dirty="0">
                <a:solidFill>
                  <a:schemeClr val="accent6">
                    <a:lumMod val="50000"/>
                  </a:schemeClr>
                </a:solidFill>
                <a:latin typeface="Times New Roman" pitchFamily="18" charset="0"/>
                <a:cs typeface="Times New Roman" pitchFamily="18" charset="0"/>
              </a:rPr>
              <a:t>It is a successor of the third generation (3G) standards. A 4G system provides mobile ultra- broadband Internet access, for example to laptops with USB wireless modems, to smart phones, and to other mobile devices.</a:t>
            </a:r>
          </a:p>
          <a:p>
            <a:endParaRPr lang="en-IN" sz="2000" dirty="0"/>
          </a:p>
          <a:p>
            <a:pPr algn="just">
              <a:buFont typeface="Wingdings" pitchFamily="2" charset="2"/>
              <a:buChar char="q"/>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5" name="Picture 4" descr="https://encrypted-tbn3.gstatic.com/images?q=tbn:ANd9GcQJNnUamhPBBxjRujiV0ZNPgZhiF4lseNZEfUVJ5K5j8BTh0R32Kw"/>
          <p:cNvPicPr>
            <a:picLocks noChangeAspect="1" noChangeArrowheads="1"/>
          </p:cNvPicPr>
          <p:nvPr/>
        </p:nvPicPr>
        <p:blipFill>
          <a:blip r:embed="rId2" cstate="print"/>
          <a:srcRect/>
          <a:stretch>
            <a:fillRect/>
          </a:stretch>
        </p:blipFill>
        <p:spPr bwMode="auto">
          <a:xfrm>
            <a:off x="6588224" y="1140560"/>
            <a:ext cx="1867531" cy="3087374"/>
          </a:xfrm>
          <a:prstGeom prst="rect">
            <a:avLst/>
          </a:prstGeom>
          <a:noFill/>
          <a:ln w="9525">
            <a:noFill/>
            <a:miter lim="800000"/>
            <a:headEnd/>
            <a:tailEnd/>
          </a:ln>
        </p:spPr>
      </p:pic>
    </p:spTree>
    <p:extLst>
      <p:ext uri="{BB962C8B-B14F-4D97-AF65-F5344CB8AC3E}">
        <p14:creationId xmlns:p14="http://schemas.microsoft.com/office/powerpoint/2010/main" val="286997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2262"/>
            <a:ext cx="2016223"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Android Technology</a:t>
            </a:r>
            <a:br>
              <a:rPr lang="en-US"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br>
            <a:endParaRPr lang="en-IN"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 Placeholder 2"/>
          <p:cNvSpPr>
            <a:spLocks noGrp="1"/>
          </p:cNvSpPr>
          <p:nvPr>
            <p:ph type="body" idx="1"/>
          </p:nvPr>
        </p:nvSpPr>
        <p:spPr>
          <a:xfrm>
            <a:off x="2627784" y="958750"/>
            <a:ext cx="5688632" cy="3240600"/>
          </a:xfrm>
        </p:spPr>
        <p:txBody>
          <a:bodyPr/>
          <a:lstStyle/>
          <a:p>
            <a:pPr>
              <a:buFont typeface="Wingdings" pitchFamily="2" charset="2"/>
              <a:buChar char="q"/>
            </a:pPr>
            <a:r>
              <a:rPr lang="en-US" sz="2000" dirty="0">
                <a:solidFill>
                  <a:schemeClr val="accent6">
                    <a:lumMod val="50000"/>
                  </a:schemeClr>
                </a:solidFill>
                <a:latin typeface="Times New Roman" pitchFamily="18" charset="0"/>
                <a:cs typeface="Times New Roman" pitchFamily="18" charset="0"/>
              </a:rPr>
              <a:t>Android is a Linux- based operating system for mobile devices such as smart phones and tablet computers, developed by Google in conjunction with the Open Handset Alliance.</a:t>
            </a:r>
          </a:p>
          <a:p>
            <a:endParaRPr lang="en-IN" sz="2000" dirty="0"/>
          </a:p>
          <a:p>
            <a:pPr algn="just">
              <a:buFont typeface="Wingdings" pitchFamily="2" charset="2"/>
              <a:buChar char="q"/>
            </a:pP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6" name="Picture 10" descr="http://static.guim.co.uk/sys-images/Technology/Pix/pictures/2012/1/19/1326959880301/Google-Android-007.jpg"/>
          <p:cNvPicPr>
            <a:picLocks noChangeAspect="1" noChangeArrowheads="1"/>
          </p:cNvPicPr>
          <p:nvPr/>
        </p:nvPicPr>
        <p:blipFill>
          <a:blip r:embed="rId2" cstate="print"/>
          <a:srcRect/>
          <a:stretch>
            <a:fillRect/>
          </a:stretch>
        </p:blipFill>
        <p:spPr bwMode="auto">
          <a:xfrm>
            <a:off x="2483768" y="2793535"/>
            <a:ext cx="3288365" cy="1578415"/>
          </a:xfrm>
          <a:prstGeom prst="rect">
            <a:avLst/>
          </a:prstGeom>
          <a:noFill/>
          <a:ln w="9525">
            <a:noFill/>
            <a:miter lim="800000"/>
            <a:headEnd/>
            <a:tailEnd/>
          </a:ln>
        </p:spPr>
      </p:pic>
      <p:pic>
        <p:nvPicPr>
          <p:cNvPr id="7" name="image5.jpeg" descr="495984299_787"/>
          <p:cNvPicPr/>
          <p:nvPr/>
        </p:nvPicPr>
        <p:blipFill>
          <a:blip r:embed="rId3" cstate="print"/>
          <a:stretch>
            <a:fillRect/>
          </a:stretch>
        </p:blipFill>
        <p:spPr>
          <a:xfrm>
            <a:off x="6372200" y="2891722"/>
            <a:ext cx="1946072" cy="1408220"/>
          </a:xfrm>
          <a:prstGeom prst="rect">
            <a:avLst/>
          </a:prstGeom>
        </p:spPr>
      </p:pic>
    </p:spTree>
    <p:extLst>
      <p:ext uri="{BB962C8B-B14F-4D97-AF65-F5344CB8AC3E}">
        <p14:creationId xmlns:p14="http://schemas.microsoft.com/office/powerpoint/2010/main" val="209690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2262"/>
            <a:ext cx="2016223"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How it Works?</a:t>
            </a:r>
            <a:br>
              <a:rPr lang="en-US"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br>
            <a:endParaRPr lang="en-IN"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 Placeholder 2"/>
          <p:cNvSpPr>
            <a:spLocks noGrp="1"/>
          </p:cNvSpPr>
          <p:nvPr>
            <p:ph type="body" idx="1"/>
          </p:nvPr>
        </p:nvSpPr>
        <p:spPr>
          <a:xfrm>
            <a:off x="2627784" y="699542"/>
            <a:ext cx="5832648" cy="3960440"/>
          </a:xfrm>
        </p:spPr>
        <p:txBody>
          <a:bodyPr/>
          <a:lstStyle/>
          <a:p>
            <a:pPr>
              <a:buFont typeface="Wingdings" pitchFamily="2" charset="2"/>
              <a:buChar char="v"/>
            </a:pPr>
            <a:r>
              <a:rPr lang="en-US" sz="2200" b="1" dirty="0">
                <a:solidFill>
                  <a:srgbClr val="C00000"/>
                </a:solidFill>
                <a:latin typeface="Times New Roman" pitchFamily="18" charset="0"/>
                <a:cs typeface="Times New Roman" pitchFamily="18" charset="0"/>
              </a:rPr>
              <a:t>Video Display:</a:t>
            </a:r>
            <a:endParaRPr lang="en-IN" sz="2200" dirty="0">
              <a:solidFill>
                <a:srgbClr val="C00000"/>
              </a:solidFill>
            </a:endParaRPr>
          </a:p>
          <a:p>
            <a:pPr marL="533400" lvl="1" indent="0" algn="just">
              <a:buNone/>
            </a:pPr>
            <a:r>
              <a:rPr lang="en-US" sz="2000" dirty="0">
                <a:solidFill>
                  <a:schemeClr val="accent6">
                    <a:lumMod val="50000"/>
                  </a:schemeClr>
                </a:solidFill>
                <a:latin typeface="Times New Roman" pitchFamily="18" charset="0"/>
                <a:cs typeface="Times New Roman" pitchFamily="18" charset="0"/>
              </a:rPr>
              <a:t>	Its features with the small video display that is used to display the pop up hands free information.</a:t>
            </a:r>
          </a:p>
          <a:p>
            <a:pPr algn="just">
              <a:buFont typeface="Wingdings" pitchFamily="2" charset="2"/>
              <a:buChar char="v"/>
            </a:pPr>
            <a:r>
              <a:rPr lang="en-US" sz="2200" b="1" dirty="0">
                <a:solidFill>
                  <a:srgbClr val="C00000"/>
                </a:solidFill>
                <a:latin typeface="Times New Roman" pitchFamily="18" charset="0"/>
                <a:cs typeface="Times New Roman" pitchFamily="18" charset="0"/>
              </a:rPr>
              <a:t>Camera:</a:t>
            </a:r>
          </a:p>
          <a:p>
            <a:pPr marL="76200" indent="0" algn="just">
              <a:buNone/>
            </a:pPr>
            <a:r>
              <a:rPr lang="en-US" sz="2000" dirty="0">
                <a:solidFill>
                  <a:schemeClr val="accent6">
                    <a:lumMod val="50000"/>
                  </a:schemeClr>
                </a:solidFill>
                <a:latin typeface="Times New Roman" pitchFamily="18" charset="0"/>
                <a:cs typeface="Times New Roman" pitchFamily="18" charset="0"/>
              </a:rPr>
              <a:t>	It also has the front facing video camera with which photos and videos can be taken in a glimpse.</a:t>
            </a:r>
          </a:p>
          <a:p>
            <a:pPr algn="just">
              <a:buFont typeface="Wingdings" pitchFamily="2" charset="2"/>
              <a:buChar char="v"/>
            </a:pPr>
            <a:r>
              <a:rPr lang="en-US" sz="2200" b="1" dirty="0">
                <a:solidFill>
                  <a:srgbClr val="C00000"/>
                </a:solidFill>
                <a:latin typeface="Times New Roman" pitchFamily="18" charset="0"/>
                <a:cs typeface="Times New Roman" pitchFamily="18" charset="0"/>
              </a:rPr>
              <a:t>Speaker:</a:t>
            </a:r>
          </a:p>
          <a:p>
            <a:pPr marL="76200" indent="0" algn="just">
              <a:buNone/>
            </a:pPr>
            <a:r>
              <a:rPr lang="en-US" sz="2000" dirty="0">
                <a:latin typeface="Times New Roman" pitchFamily="18" charset="0"/>
                <a:cs typeface="Times New Roman" pitchFamily="18" charset="0"/>
              </a:rPr>
              <a:t>	</a:t>
            </a:r>
            <a:r>
              <a:rPr lang="en-US" sz="2000" dirty="0">
                <a:solidFill>
                  <a:schemeClr val="accent6">
                    <a:lumMod val="50000"/>
                  </a:schemeClr>
                </a:solidFill>
                <a:latin typeface="Times New Roman" pitchFamily="18" charset="0"/>
                <a:cs typeface="Times New Roman" pitchFamily="18" charset="0"/>
              </a:rPr>
              <a:t>Google glasses are designed to be hands free wearable device that can be used to make or receive calls too.</a:t>
            </a:r>
            <a:endParaRPr lang="en-IN" sz="2200" dirty="0">
              <a:solidFill>
                <a:schemeClr val="accent6">
                  <a:lumMod val="50000"/>
                </a:schemeClr>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extLst>
      <p:ext uri="{BB962C8B-B14F-4D97-AF65-F5344CB8AC3E}">
        <p14:creationId xmlns:p14="http://schemas.microsoft.com/office/powerpoint/2010/main" val="4119978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scene3d>
              <a:camera prst="orthographicFront"/>
              <a:lightRig rig="glow" dir="tl">
                <a:rot lat="0" lon="0" rev="5400000"/>
              </a:lightRig>
            </a:scene3d>
            <a:sp3d contourW="12700">
              <a:bevelT w="25400" h="25400"/>
              <a:contourClr>
                <a:schemeClr val="accent6">
                  <a:shade val="73000"/>
                </a:schemeClr>
              </a:contourClr>
            </a:sp3d>
          </a:bodyPr>
          <a:lstStyle/>
          <a:p>
            <a:r>
              <a:rPr lang="en-US" sz="28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How it Works?</a:t>
            </a:r>
            <a:endParaRPr lang="en-IN" sz="28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sp>
        <p:nvSpPr>
          <p:cNvPr id="5" name="Rectangle 4"/>
          <p:cNvSpPr/>
          <p:nvPr/>
        </p:nvSpPr>
        <p:spPr>
          <a:xfrm>
            <a:off x="899592" y="843558"/>
            <a:ext cx="7272808" cy="2308324"/>
          </a:xfrm>
          <a:prstGeom prst="rect">
            <a:avLst/>
          </a:prstGeom>
        </p:spPr>
        <p:txBody>
          <a:bodyPr wrap="square">
            <a:spAutoFit/>
          </a:bodyPr>
          <a:lstStyle/>
          <a:p>
            <a:pPr marL="342900" indent="-342900" algn="just">
              <a:buFont typeface="Wingdings" pitchFamily="2" charset="2"/>
              <a:buChar char="v"/>
            </a:pPr>
            <a:r>
              <a:rPr lang="en-US" sz="2200" b="1" dirty="0">
                <a:solidFill>
                  <a:srgbClr val="C00000"/>
                </a:solidFill>
                <a:latin typeface="Times New Roman" pitchFamily="18" charset="0"/>
                <a:cs typeface="Times New Roman" pitchFamily="18" charset="0"/>
              </a:rPr>
              <a:t>Button: </a:t>
            </a:r>
          </a:p>
          <a:p>
            <a:pPr lvl="2" algn="just"/>
            <a:r>
              <a:rPr lang="en-US" sz="2000" b="1" dirty="0">
                <a:solidFill>
                  <a:srgbClr val="C00000"/>
                </a:solidFill>
                <a:latin typeface="Times New Roman" pitchFamily="18" charset="0"/>
                <a:cs typeface="Times New Roman" pitchFamily="18" charset="0"/>
              </a:rPr>
              <a:t>	</a:t>
            </a:r>
            <a:r>
              <a:rPr lang="en-US" sz="2000" dirty="0">
                <a:latin typeface="Times New Roman" pitchFamily="18" charset="0"/>
                <a:cs typeface="Times New Roman" pitchFamily="18" charset="0"/>
              </a:rPr>
              <a:t>A single button on the side of the frame sophisticates the     glasses to work with the physical touch input.</a:t>
            </a:r>
          </a:p>
          <a:p>
            <a:pPr marL="342900" indent="-342900" algn="just">
              <a:buFont typeface="Wingdings" pitchFamily="2" charset="2"/>
              <a:buChar char="v"/>
            </a:pPr>
            <a:r>
              <a:rPr lang="en-US" sz="2200" b="1" dirty="0">
                <a:solidFill>
                  <a:srgbClr val="C00000"/>
                </a:solidFill>
                <a:latin typeface="Times New Roman" pitchFamily="18" charset="0"/>
                <a:cs typeface="Times New Roman" pitchFamily="18" charset="0"/>
              </a:rPr>
              <a:t>Microphone: </a:t>
            </a:r>
          </a:p>
          <a:p>
            <a:pPr lvl="2" algn="just"/>
            <a:r>
              <a:rPr lang="en-US" sz="2000" b="1" dirty="0">
                <a:solidFill>
                  <a:srgbClr val="C00000"/>
                </a:solidFill>
                <a:latin typeface="Times New Roman" pitchFamily="18" charset="0"/>
                <a:cs typeface="Times New Roman" pitchFamily="18" charset="0"/>
              </a:rPr>
              <a:t>	</a:t>
            </a:r>
            <a:r>
              <a:rPr lang="en-US" sz="2000" dirty="0">
                <a:latin typeface="Times New Roman" pitchFamily="18" charset="0"/>
                <a:cs typeface="Times New Roman" pitchFamily="18" charset="0"/>
              </a:rPr>
              <a:t>A microphone is also put in, that can take the voice commands of the wearer of user. This microphone is also used for having telephonic communication.</a:t>
            </a:r>
          </a:p>
        </p:txBody>
      </p:sp>
    </p:spTree>
    <p:extLst>
      <p:ext uri="{BB962C8B-B14F-4D97-AF65-F5344CB8AC3E}">
        <p14:creationId xmlns:p14="http://schemas.microsoft.com/office/powerpoint/2010/main" val="207362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scene3d>
              <a:camera prst="orthographicFront"/>
              <a:lightRig rig="glow" dir="tl">
                <a:rot lat="0" lon="0" rev="5400000"/>
              </a:lightRig>
            </a:scene3d>
            <a:sp3d contourW="12700">
              <a:bevelT w="25400" h="25400"/>
              <a:contourClr>
                <a:schemeClr val="accent6">
                  <a:shade val="73000"/>
                </a:schemeClr>
              </a:contourClr>
            </a:sp3d>
          </a:bodyPr>
          <a:lstStyle/>
          <a:p>
            <a:r>
              <a:rPr lang="en-IN" sz="28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Image</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pic>
        <p:nvPicPr>
          <p:cNvPr id="4" name="image6.jpeg" descr="video display.JPG"/>
          <p:cNvPicPr/>
          <p:nvPr/>
        </p:nvPicPr>
        <p:blipFill>
          <a:blip r:embed="rId2" cstate="print"/>
          <a:stretch>
            <a:fillRect/>
          </a:stretch>
        </p:blipFill>
        <p:spPr>
          <a:xfrm>
            <a:off x="971600" y="627534"/>
            <a:ext cx="3338830" cy="1163955"/>
          </a:xfrm>
          <a:prstGeom prst="rect">
            <a:avLst/>
          </a:prstGeom>
        </p:spPr>
      </p:pic>
      <p:pic>
        <p:nvPicPr>
          <p:cNvPr id="5" name="image7.jpeg" descr="camera.JPG"/>
          <p:cNvPicPr/>
          <p:nvPr/>
        </p:nvPicPr>
        <p:blipFill>
          <a:blip r:embed="rId3" cstate="print"/>
          <a:stretch>
            <a:fillRect/>
          </a:stretch>
        </p:blipFill>
        <p:spPr>
          <a:xfrm>
            <a:off x="4878262" y="627534"/>
            <a:ext cx="3329305" cy="1185544"/>
          </a:xfrm>
          <a:prstGeom prst="rect">
            <a:avLst/>
          </a:prstGeom>
        </p:spPr>
      </p:pic>
      <p:pic>
        <p:nvPicPr>
          <p:cNvPr id="6" name="image8.jpeg" descr="speaker.JPG"/>
          <p:cNvPicPr/>
          <p:nvPr/>
        </p:nvPicPr>
        <p:blipFill>
          <a:blip r:embed="rId4" cstate="print"/>
          <a:stretch>
            <a:fillRect/>
          </a:stretch>
        </p:blipFill>
        <p:spPr>
          <a:xfrm>
            <a:off x="950010" y="1923678"/>
            <a:ext cx="3360420" cy="1262339"/>
          </a:xfrm>
          <a:prstGeom prst="rect">
            <a:avLst/>
          </a:prstGeom>
        </p:spPr>
      </p:pic>
      <p:pic>
        <p:nvPicPr>
          <p:cNvPr id="7" name="image9.jpeg" descr="button.jpg"/>
          <p:cNvPicPr/>
          <p:nvPr/>
        </p:nvPicPr>
        <p:blipFill>
          <a:blip r:embed="rId5" cstate="print"/>
          <a:stretch>
            <a:fillRect/>
          </a:stretch>
        </p:blipFill>
        <p:spPr>
          <a:xfrm>
            <a:off x="4878262" y="1923678"/>
            <a:ext cx="3329305" cy="1235586"/>
          </a:xfrm>
          <a:prstGeom prst="rect">
            <a:avLst/>
          </a:prstGeom>
        </p:spPr>
      </p:pic>
      <p:pic>
        <p:nvPicPr>
          <p:cNvPr id="8" name="image3.jpeg"/>
          <p:cNvPicPr/>
          <p:nvPr/>
        </p:nvPicPr>
        <p:blipFill rotWithShape="1">
          <a:blip r:embed="rId6" cstate="print"/>
          <a:srcRect t="27365"/>
          <a:stretch/>
        </p:blipFill>
        <p:spPr bwMode="auto">
          <a:xfrm>
            <a:off x="2771800" y="3363838"/>
            <a:ext cx="3515737" cy="792088"/>
          </a:xfrm>
          <a:prstGeom prst="rect">
            <a:avLst/>
          </a:prstGeom>
          <a:ln>
            <a:noFill/>
          </a:ln>
          <a:extLst>
            <a:ext uri="{53640926-AAD7-44D8-BBD7-CCE9431645EC}">
              <a14:shadowObscured xmlns:a14="http://schemas.microsoft.com/office/drawing/2010/main"/>
            </a:ext>
          </a:extLst>
        </p:spPr>
      </p:pic>
      <p:sp>
        <p:nvSpPr>
          <p:cNvPr id="9" name="Rectangle 8"/>
          <p:cNvSpPr/>
          <p:nvPr/>
        </p:nvSpPr>
        <p:spPr>
          <a:xfrm>
            <a:off x="4855267" y="3395304"/>
            <a:ext cx="1197764" cy="307777"/>
          </a:xfrm>
          <a:prstGeom prst="rect">
            <a:avLst/>
          </a:prstGeom>
        </p:spPr>
        <p:txBody>
          <a:bodyPr wrap="none">
            <a:spAutoFit/>
          </a:bodyPr>
          <a:lstStyle/>
          <a:p>
            <a:r>
              <a:rPr lang="en-IN" b="1" dirty="0"/>
              <a:t>Microphon</a:t>
            </a:r>
            <a:r>
              <a:rPr lang="en-IN" dirty="0"/>
              <a:t>e</a:t>
            </a:r>
          </a:p>
        </p:txBody>
      </p:sp>
    </p:spTree>
    <p:extLst>
      <p:ext uri="{BB962C8B-B14F-4D97-AF65-F5344CB8AC3E}">
        <p14:creationId xmlns:p14="http://schemas.microsoft.com/office/powerpoint/2010/main" val="95076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scene3d>
              <a:camera prst="orthographicFront"/>
              <a:lightRig rig="glow" dir="tl">
                <a:rot lat="0" lon="0" rev="5400000"/>
              </a:lightRig>
            </a:scene3d>
            <a:sp3d contourW="12700">
              <a:bevelT w="25400" h="25400"/>
              <a:contourClr>
                <a:schemeClr val="accent6">
                  <a:shade val="73000"/>
                </a:schemeClr>
              </a:contourClr>
            </a:sp3d>
          </a:bodyPr>
          <a:lstStyle/>
          <a:p>
            <a:r>
              <a:rPr lang="en-US" sz="28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Google Glass Architecture</a:t>
            </a:r>
            <a:endParaRPr lang="en-IN" sz="28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pic>
        <p:nvPicPr>
          <p:cNvPr id="1026" name="Picture 2" descr="C:\Users\Lenovo\Downloads\Q3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627534"/>
            <a:ext cx="784887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51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2050" name="Picture 2" descr="C:\Users\Lenovo\Downloads\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11510"/>
            <a:ext cx="7776864"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573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7574"/>
            <a:ext cx="2016224"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Advantages</a:t>
            </a:r>
            <a:r>
              <a:rPr lang="en-US"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 </a:t>
            </a:r>
            <a:endParaRPr lang="en-IN"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 Placeholder 2"/>
          <p:cNvSpPr>
            <a:spLocks noGrp="1"/>
          </p:cNvSpPr>
          <p:nvPr>
            <p:ph type="body" idx="1"/>
          </p:nvPr>
        </p:nvSpPr>
        <p:spPr>
          <a:xfrm>
            <a:off x="2483768" y="1486694"/>
            <a:ext cx="5818282" cy="3101280"/>
          </a:xfrm>
        </p:spPr>
        <p:txBody>
          <a:bodyPr/>
          <a:lstStyle/>
          <a:p>
            <a:pPr algn="just" eaLnBrk="1" hangingPunct="1">
              <a:lnSpc>
                <a:spcPct val="90000"/>
              </a:lnSpc>
              <a:buFont typeface="Arial" pitchFamily="34" charset="0"/>
              <a:buChar char="•"/>
            </a:pPr>
            <a:r>
              <a:rPr lang="en-US" sz="2000" dirty="0">
                <a:solidFill>
                  <a:schemeClr val="accent6">
                    <a:lumMod val="50000"/>
                  </a:schemeClr>
                </a:solidFill>
                <a:latin typeface="Times New Roman" pitchFamily="18" charset="0"/>
                <a:cs typeface="Times New Roman" pitchFamily="18" charset="0"/>
              </a:rPr>
              <a:t>Glass is sleek, light and easily wearable and you won’t require keeping it on and off your pockets, like mobile phones.</a:t>
            </a:r>
          </a:p>
          <a:p>
            <a:pPr algn="just" eaLnBrk="1" hangingPunct="1">
              <a:lnSpc>
                <a:spcPct val="90000"/>
              </a:lnSpc>
              <a:buFont typeface="Arial" pitchFamily="34" charset="0"/>
              <a:buChar char="•"/>
            </a:pPr>
            <a:r>
              <a:rPr lang="en-US" sz="2000" dirty="0">
                <a:solidFill>
                  <a:schemeClr val="accent6">
                    <a:lumMod val="50000"/>
                  </a:schemeClr>
                </a:solidFill>
                <a:latin typeface="Times New Roman" pitchFamily="18" charset="0"/>
                <a:cs typeface="Times New Roman" pitchFamily="18" charset="0"/>
              </a:rPr>
              <a:t>No Bluetooth or camera needed when Glass is on, it’ll do all for you.</a:t>
            </a:r>
          </a:p>
          <a:p>
            <a:pPr algn="just">
              <a:lnSpc>
                <a:spcPct val="90000"/>
              </a:lnSpc>
              <a:buFont typeface="Arial" pitchFamily="34" charset="0"/>
              <a:buChar char="•"/>
            </a:pPr>
            <a:r>
              <a:rPr lang="en-US" sz="2000" dirty="0">
                <a:solidFill>
                  <a:schemeClr val="accent6">
                    <a:lumMod val="50000"/>
                  </a:schemeClr>
                </a:solidFill>
                <a:latin typeface="Times New Roman" pitchFamily="18" charset="0"/>
                <a:cs typeface="Times New Roman" pitchFamily="18" charset="0"/>
              </a:rPr>
              <a:t>Make phone calls, SMS, emails though Google Glass, no Smartphone required.</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pic>
        <p:nvPicPr>
          <p:cNvPr id="5" name="Picture 4"/>
          <p:cNvPicPr>
            <a:picLocks noChangeAspect="1" noChangeArrowheads="1"/>
          </p:cNvPicPr>
          <p:nvPr/>
        </p:nvPicPr>
        <p:blipFill>
          <a:blip r:embed="rId2" cstate="print"/>
          <a:srcRect/>
          <a:stretch>
            <a:fillRect/>
          </a:stretch>
        </p:blipFill>
        <p:spPr bwMode="auto">
          <a:xfrm>
            <a:off x="7668344" y="267494"/>
            <a:ext cx="1174750" cy="1219200"/>
          </a:xfrm>
          <a:prstGeom prst="rect">
            <a:avLst/>
          </a:prstGeom>
          <a:noFill/>
          <a:ln w="9525">
            <a:noFill/>
            <a:miter lim="800000"/>
            <a:headEnd/>
            <a:tailEnd/>
          </a:ln>
        </p:spPr>
      </p:pic>
    </p:spTree>
    <p:extLst>
      <p:ext uri="{BB962C8B-B14F-4D97-AF65-F5344CB8AC3E}">
        <p14:creationId xmlns:p14="http://schemas.microsoft.com/office/powerpoint/2010/main" val="309893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scene3d>
              <a:camera prst="orthographicFront"/>
              <a:lightRig rig="glow" dir="tl">
                <a:rot lat="0" lon="0" rev="5400000"/>
              </a:lightRig>
            </a:scene3d>
            <a:sp3d contourW="12700">
              <a:bevelT w="25400" h="25400"/>
              <a:contourClr>
                <a:schemeClr val="accent6">
                  <a:shade val="73000"/>
                </a:schemeClr>
              </a:contourClr>
            </a:sp3d>
          </a:bodyPr>
          <a:lstStyle/>
          <a:p>
            <a:r>
              <a:rPr lang="en-IN" sz="28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Google Glass</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sp>
        <p:nvSpPr>
          <p:cNvPr id="4" name="Rectangle 3"/>
          <p:cNvSpPr/>
          <p:nvPr/>
        </p:nvSpPr>
        <p:spPr>
          <a:xfrm>
            <a:off x="611560" y="556101"/>
            <a:ext cx="7920880" cy="3754874"/>
          </a:xfrm>
          <a:prstGeom prst="rect">
            <a:avLst/>
          </a:prstGeom>
        </p:spPr>
        <p:txBody>
          <a:bodyPr wrap="square">
            <a:spAutoFit/>
          </a:bodyPr>
          <a:lstStyle/>
          <a:p>
            <a:pPr algn="ctr"/>
            <a:r>
              <a:rPr lang="en-IN" sz="2000" b="1" dirty="0">
                <a:solidFill>
                  <a:srgbClr val="C00000"/>
                </a:solidFill>
                <a:latin typeface="Times New Roman" pitchFamily="18" charset="0"/>
                <a:cs typeface="Times New Roman" pitchFamily="18" charset="0"/>
              </a:rPr>
              <a:t>SHRI SHAMBHUBHAI V. PATEL COLLEGE OF COMPUTER SCIENCE &amp; BUSINESS MANAGEMENT</a:t>
            </a:r>
            <a:endParaRPr lang="en-IN" sz="2000" dirty="0">
              <a:solidFill>
                <a:srgbClr val="C00000"/>
              </a:solidFill>
              <a:latin typeface="Times New Roman" pitchFamily="18" charset="0"/>
              <a:cs typeface="Times New Roman" pitchFamily="18" charset="0"/>
            </a:endParaRPr>
          </a:p>
          <a:p>
            <a:r>
              <a:rPr lang="en-IN" b="1" dirty="0"/>
              <a:t> </a:t>
            </a:r>
          </a:p>
          <a:p>
            <a:pPr algn="ctr"/>
            <a:r>
              <a:rPr lang="en-IN" sz="1800" b="1" u="sng" dirty="0">
                <a:solidFill>
                  <a:schemeClr val="tx1">
                    <a:lumMod val="95000"/>
                    <a:lumOff val="5000"/>
                  </a:schemeClr>
                </a:solidFill>
                <a:latin typeface="Times New Roman" pitchFamily="18" charset="0"/>
                <a:cs typeface="Times New Roman" pitchFamily="18" charset="0"/>
              </a:rPr>
              <a:t>VEER NARMAD SOUTH GUJARAT UNIVERSITY, SURAT</a:t>
            </a:r>
          </a:p>
          <a:p>
            <a:pPr algn="ctr"/>
            <a:endParaRPr lang="en-IN" sz="1800" b="1" u="sng" dirty="0">
              <a:solidFill>
                <a:schemeClr val="tx1">
                  <a:lumMod val="95000"/>
                  <a:lumOff val="5000"/>
                </a:schemeClr>
              </a:solidFill>
              <a:latin typeface="Times New Roman" pitchFamily="18" charset="0"/>
              <a:cs typeface="Times New Roman" pitchFamily="18" charset="0"/>
            </a:endParaRPr>
          </a:p>
          <a:p>
            <a:pPr algn="ctr"/>
            <a:r>
              <a:rPr lang="en-IN" sz="1800" b="1" dirty="0">
                <a:solidFill>
                  <a:schemeClr val="tx1">
                    <a:lumMod val="95000"/>
                    <a:lumOff val="5000"/>
                  </a:schemeClr>
                </a:solidFill>
                <a:latin typeface="Times New Roman" pitchFamily="18" charset="0"/>
                <a:cs typeface="Times New Roman" pitchFamily="18" charset="0"/>
              </a:rPr>
              <a:t>SEMINAR REPORT</a:t>
            </a:r>
            <a:endParaRPr lang="en-IN" sz="1800" dirty="0">
              <a:solidFill>
                <a:schemeClr val="tx1">
                  <a:lumMod val="95000"/>
                  <a:lumOff val="5000"/>
                </a:schemeClr>
              </a:solidFill>
              <a:latin typeface="Times New Roman" pitchFamily="18" charset="0"/>
              <a:cs typeface="Times New Roman" pitchFamily="18" charset="0"/>
            </a:endParaRPr>
          </a:p>
          <a:p>
            <a:pPr algn="ctr"/>
            <a:r>
              <a:rPr lang="en-IN" sz="1800" b="1" dirty="0">
                <a:solidFill>
                  <a:schemeClr val="tx1">
                    <a:lumMod val="95000"/>
                    <a:lumOff val="5000"/>
                  </a:schemeClr>
                </a:solidFill>
                <a:latin typeface="Times New Roman" pitchFamily="18" charset="0"/>
                <a:cs typeface="Times New Roman" pitchFamily="18" charset="0"/>
              </a:rPr>
              <a:t>ON</a:t>
            </a:r>
            <a:endParaRPr lang="en-IN" sz="1800" dirty="0">
              <a:solidFill>
                <a:schemeClr val="tx1">
                  <a:lumMod val="95000"/>
                  <a:lumOff val="5000"/>
                </a:schemeClr>
              </a:solidFill>
            </a:endParaRPr>
          </a:p>
          <a:p>
            <a:pPr algn="ctr"/>
            <a:r>
              <a:rPr lang="en-IN" sz="2000" b="1" u="sng" dirty="0">
                <a:solidFill>
                  <a:srgbClr val="C00000"/>
                </a:solidFill>
                <a:latin typeface="Times New Roman" pitchFamily="18" charset="0"/>
                <a:cs typeface="Times New Roman" pitchFamily="18" charset="0"/>
              </a:rPr>
              <a:t>“Google Glass”</a:t>
            </a:r>
          </a:p>
          <a:p>
            <a:pPr algn="ctr"/>
            <a:endParaRPr lang="en-IN" sz="2000" dirty="0">
              <a:solidFill>
                <a:schemeClr val="accent6">
                  <a:lumMod val="75000"/>
                </a:schemeClr>
              </a:solidFill>
              <a:latin typeface="Times New Roman" pitchFamily="18" charset="0"/>
              <a:cs typeface="Times New Roman" pitchFamily="18" charset="0"/>
            </a:endParaRPr>
          </a:p>
          <a:p>
            <a:r>
              <a:rPr lang="en-IN" sz="1800" b="1" dirty="0">
                <a:latin typeface="Times New Roman" pitchFamily="18" charset="0"/>
                <a:cs typeface="Times New Roman" pitchFamily="18" charset="0"/>
              </a:rPr>
              <a:t>	</a:t>
            </a:r>
            <a:r>
              <a:rPr lang="en-IN" sz="1800" b="1" dirty="0">
                <a:solidFill>
                  <a:srgbClr val="C00000"/>
                </a:solidFill>
                <a:latin typeface="Times New Roman" pitchFamily="18" charset="0"/>
                <a:cs typeface="Times New Roman" pitchFamily="18" charset="0"/>
              </a:rPr>
              <a:t>PRESENTED BY:	</a:t>
            </a:r>
            <a:r>
              <a:rPr lang="en-IN" sz="1800" b="1" dirty="0">
                <a:latin typeface="Times New Roman" pitchFamily="18" charset="0"/>
                <a:cs typeface="Times New Roman" pitchFamily="18" charset="0"/>
              </a:rPr>
              <a:t>			</a:t>
            </a:r>
            <a:r>
              <a:rPr lang="en-IN" sz="1800" b="1" dirty="0">
                <a:solidFill>
                  <a:srgbClr val="C00000"/>
                </a:solidFill>
                <a:latin typeface="Times New Roman" pitchFamily="18" charset="0"/>
                <a:cs typeface="Times New Roman" pitchFamily="18" charset="0"/>
              </a:rPr>
              <a:t>GUIDED By:</a:t>
            </a:r>
          </a:p>
          <a:p>
            <a:r>
              <a:rPr lang="en-IN" sz="1800" b="1" dirty="0">
                <a:solidFill>
                  <a:schemeClr val="accent6">
                    <a:lumMod val="75000"/>
                  </a:schemeClr>
                </a:solidFill>
                <a:latin typeface="Times New Roman" pitchFamily="18" charset="0"/>
                <a:cs typeface="Times New Roman" pitchFamily="18" charset="0"/>
              </a:rPr>
              <a:t>             </a:t>
            </a:r>
            <a:r>
              <a:rPr lang="en-IN" sz="1800" dirty="0">
                <a:solidFill>
                  <a:schemeClr val="tx1">
                    <a:lumMod val="95000"/>
                    <a:lumOff val="5000"/>
                  </a:schemeClr>
                </a:solidFill>
                <a:latin typeface="Times New Roman" pitchFamily="18" charset="0"/>
                <a:cs typeface="Times New Roman" pitchFamily="18" charset="0"/>
              </a:rPr>
              <a:t>Mr. Vivek Dhaduk R.		         Prof. Anahita </a:t>
            </a:r>
            <a:r>
              <a:rPr lang="en-IN" sz="1800" dirty="0" err="1">
                <a:solidFill>
                  <a:schemeClr val="tx1">
                    <a:lumMod val="95000"/>
                    <a:lumOff val="5000"/>
                  </a:schemeClr>
                </a:solidFill>
                <a:latin typeface="Times New Roman" pitchFamily="18" charset="0"/>
                <a:cs typeface="Times New Roman" pitchFamily="18" charset="0"/>
              </a:rPr>
              <a:t>Pithawala</a:t>
            </a:r>
            <a:endParaRPr lang="en-IN" sz="1800" dirty="0">
              <a:solidFill>
                <a:schemeClr val="tx1">
                  <a:lumMod val="95000"/>
                  <a:lumOff val="5000"/>
                </a:schemeClr>
              </a:solidFill>
              <a:latin typeface="Times New Roman" pitchFamily="18" charset="0"/>
              <a:cs typeface="Times New Roman" pitchFamily="18" charset="0"/>
            </a:endParaRPr>
          </a:p>
          <a:p>
            <a:r>
              <a:rPr lang="en-IN" sz="1800" dirty="0">
                <a:solidFill>
                  <a:schemeClr val="tx1">
                    <a:lumMod val="95000"/>
                    <a:lumOff val="5000"/>
                  </a:schemeClr>
                </a:solidFill>
                <a:latin typeface="Times New Roman" pitchFamily="18" charset="0"/>
                <a:cs typeface="Times New Roman" pitchFamily="18" charset="0"/>
              </a:rPr>
              <a:t>             SPID : 2019021276			             Date: 21 / 04 / 2022</a:t>
            </a:r>
          </a:p>
          <a:p>
            <a:r>
              <a:rPr lang="en-IN" sz="1800" dirty="0">
                <a:solidFill>
                  <a:schemeClr val="tx1">
                    <a:lumMod val="95000"/>
                    <a:lumOff val="5000"/>
                  </a:schemeClr>
                </a:solidFill>
                <a:latin typeface="Times New Roman" pitchFamily="18" charset="0"/>
                <a:cs typeface="Times New Roman" pitchFamily="18" charset="0"/>
              </a:rPr>
              <a:t>	</a:t>
            </a:r>
            <a:endParaRPr lang="en-IN" sz="1800" b="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2740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87574"/>
            <a:ext cx="2088232"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Disadvantages </a:t>
            </a:r>
            <a:endParaRPr lang="en-IN" sz="24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 Placeholder 2"/>
          <p:cNvSpPr>
            <a:spLocks noGrp="1"/>
          </p:cNvSpPr>
          <p:nvPr>
            <p:ph type="body" idx="1"/>
          </p:nvPr>
        </p:nvSpPr>
        <p:spPr>
          <a:xfrm>
            <a:off x="2483768" y="1270670"/>
            <a:ext cx="5818282" cy="3389312"/>
          </a:xfrm>
        </p:spPr>
        <p:txBody>
          <a:bodyPr/>
          <a:lstStyle/>
          <a:p>
            <a:pPr marL="548640" indent="-411480" algn="just">
              <a:buClr>
                <a:schemeClr val="tx1">
                  <a:shade val="95000"/>
                </a:schemeClr>
              </a:buClr>
              <a:buFont typeface="Arial" pitchFamily="34" charset="0"/>
              <a:buChar char="•"/>
              <a:defRPr/>
            </a:pPr>
            <a:r>
              <a:rPr lang="en-US" sz="1900" dirty="0">
                <a:solidFill>
                  <a:schemeClr val="accent6">
                    <a:lumMod val="50000"/>
                  </a:schemeClr>
                </a:solidFill>
                <a:latin typeface="Times New Roman" pitchFamily="18" charset="0"/>
                <a:cs typeface="Times New Roman" pitchFamily="18" charset="0"/>
              </a:rPr>
              <a:t>No indication while clicking pictures (like pointing the camera) which almost sounds like a hidden camera trying to capture a non-ready subject.</a:t>
            </a:r>
          </a:p>
          <a:p>
            <a:pPr marL="548640" indent="-411480" algn="just">
              <a:buClr>
                <a:schemeClr val="tx1">
                  <a:shade val="95000"/>
                </a:schemeClr>
              </a:buClr>
              <a:buFont typeface="Arial" pitchFamily="34" charset="0"/>
              <a:buChar char="•"/>
              <a:defRPr/>
            </a:pPr>
            <a:r>
              <a:rPr lang="en-US" sz="1900" dirty="0">
                <a:solidFill>
                  <a:schemeClr val="accent6">
                    <a:lumMod val="50000"/>
                  </a:schemeClr>
                </a:solidFill>
                <a:latin typeface="Times New Roman" pitchFamily="18" charset="0"/>
                <a:cs typeface="Times New Roman" pitchFamily="18" charset="0"/>
              </a:rPr>
              <a:t>Chances are there to drop yourself down in the road while reading a text or email since you can’t get your eyes off it.</a:t>
            </a:r>
          </a:p>
          <a:p>
            <a:pPr marL="548640" indent="-411480" algn="just">
              <a:buClr>
                <a:schemeClr val="tx1">
                  <a:shade val="95000"/>
                </a:schemeClr>
              </a:buClr>
              <a:buFont typeface="Arial" pitchFamily="34" charset="0"/>
              <a:buChar char="•"/>
              <a:defRPr/>
            </a:pPr>
            <a:r>
              <a:rPr lang="en-US" sz="1900" dirty="0">
                <a:solidFill>
                  <a:schemeClr val="accent6">
                    <a:lumMod val="50000"/>
                  </a:schemeClr>
                </a:solidFill>
                <a:latin typeface="Times New Roman" pitchFamily="18" charset="0"/>
                <a:cs typeface="Times New Roman" pitchFamily="18" charset="0"/>
              </a:rPr>
              <a:t>No public privacy concern so the worry of leaking out information still remains.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pic>
        <p:nvPicPr>
          <p:cNvPr id="6" name="Picture 4"/>
          <p:cNvPicPr>
            <a:picLocks noChangeAspect="1" noChangeArrowheads="1"/>
          </p:cNvPicPr>
          <p:nvPr/>
        </p:nvPicPr>
        <p:blipFill>
          <a:blip r:embed="rId2" cstate="print"/>
          <a:srcRect/>
          <a:stretch>
            <a:fillRect/>
          </a:stretch>
        </p:blipFill>
        <p:spPr bwMode="auto">
          <a:xfrm>
            <a:off x="7668344" y="267494"/>
            <a:ext cx="1174751" cy="1219200"/>
          </a:xfrm>
          <a:prstGeom prst="rect">
            <a:avLst/>
          </a:prstGeom>
          <a:noFill/>
          <a:ln w="9525">
            <a:noFill/>
            <a:miter lim="800000"/>
            <a:headEnd/>
            <a:tailEnd/>
          </a:ln>
        </p:spPr>
      </p:pic>
    </p:spTree>
    <p:extLst>
      <p:ext uri="{BB962C8B-B14F-4D97-AF65-F5344CB8AC3E}">
        <p14:creationId xmlns:p14="http://schemas.microsoft.com/office/powerpoint/2010/main" val="308407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15566"/>
            <a:ext cx="2016224"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Future Scope </a:t>
            </a:r>
            <a:endParaRPr lang="en-IN"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 Placeholder 2"/>
          <p:cNvSpPr>
            <a:spLocks noGrp="1"/>
          </p:cNvSpPr>
          <p:nvPr>
            <p:ph type="body" idx="1"/>
          </p:nvPr>
        </p:nvSpPr>
        <p:spPr>
          <a:xfrm>
            <a:off x="2483768" y="1779662"/>
            <a:ext cx="5818282" cy="1589112"/>
          </a:xfrm>
        </p:spPr>
        <p:txBody>
          <a:bodyPr/>
          <a:lstStyle/>
          <a:p>
            <a:pPr algn="just" eaLnBrk="1" hangingPunct="1">
              <a:buFont typeface="Wingdings" pitchFamily="2" charset="2"/>
              <a:buChar char="q"/>
            </a:pPr>
            <a:r>
              <a:rPr lang="en-US" sz="2000" dirty="0">
                <a:solidFill>
                  <a:schemeClr val="accent6">
                    <a:lumMod val="50000"/>
                  </a:schemeClr>
                </a:solidFill>
                <a:latin typeface="Times New Roman" pitchFamily="18" charset="0"/>
                <a:cs typeface="Times New Roman" pitchFamily="18" charset="0"/>
              </a:rPr>
              <a:t>Google Glass is as futuristic a gadget we’ve seen in recent times. It’s limited in scope right now, but the future, Google believes, is bright and the device itself is “incredibly compelling”.</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pic>
        <p:nvPicPr>
          <p:cNvPr id="1028" name="Picture 4" descr="C:\Users\Lenovo\Downloads\download (7).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267494"/>
            <a:ext cx="1461934"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468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94270"/>
            <a:ext cx="1872208"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Reference </a:t>
            </a: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endParaRPr lang="en-IN"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 Placeholder 2"/>
          <p:cNvSpPr>
            <a:spLocks noGrp="1"/>
          </p:cNvSpPr>
          <p:nvPr>
            <p:ph type="body" idx="1"/>
          </p:nvPr>
        </p:nvSpPr>
        <p:spPr>
          <a:xfrm>
            <a:off x="2483768" y="1563638"/>
            <a:ext cx="5818282" cy="2880320"/>
          </a:xfrm>
        </p:spPr>
        <p:txBody>
          <a:bodyPr/>
          <a:lstStyle/>
          <a:p>
            <a:pPr eaLnBrk="1" hangingPunct="1">
              <a:buFont typeface="Wingdings" pitchFamily="2" charset="2"/>
              <a:buChar char="q"/>
            </a:pPr>
            <a:r>
              <a:rPr lang="en-US" sz="2000" dirty="0">
                <a:latin typeface="Times New Roman" pitchFamily="18" charset="0"/>
                <a:cs typeface="Times New Roman" pitchFamily="18" charset="0"/>
                <a:hlinkClick r:id="rId2"/>
              </a:rPr>
              <a:t>www.wikipedia.com</a:t>
            </a:r>
            <a:endParaRPr lang="en-US" sz="2000" dirty="0">
              <a:latin typeface="Times New Roman" pitchFamily="18" charset="0"/>
              <a:cs typeface="Times New Roman" pitchFamily="18" charset="0"/>
            </a:endParaRPr>
          </a:p>
          <a:p>
            <a:pPr eaLnBrk="1" hangingPunct="1">
              <a:buFont typeface="Wingdings" pitchFamily="2" charset="2"/>
              <a:buChar char="q"/>
            </a:pPr>
            <a:r>
              <a:rPr lang="en-US" sz="2000" dirty="0">
                <a:latin typeface="Times New Roman" pitchFamily="18" charset="0"/>
                <a:cs typeface="Times New Roman" pitchFamily="18" charset="0"/>
                <a:hlinkClick r:id="rId3"/>
              </a:rPr>
              <a:t>www.studymafia.org</a:t>
            </a:r>
            <a:endParaRPr lang="en-US" sz="2000"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pic>
        <p:nvPicPr>
          <p:cNvPr id="4098" name="Picture 2" descr="C:\Users\Lenovo\Downloads\download (9).jf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267494"/>
            <a:ext cx="1461934"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048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p:nvPr/>
        </p:nvSpPr>
        <p:spPr>
          <a:xfrm>
            <a:off x="1711350" y="1218750"/>
            <a:ext cx="5721300" cy="27060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30"/>
          <p:cNvSpPr txBox="1">
            <a:spLocks noGrp="1"/>
          </p:cNvSpPr>
          <p:nvPr>
            <p:ph type="ctrTitle" idx="4294967295"/>
          </p:nvPr>
        </p:nvSpPr>
        <p:spPr>
          <a:xfrm>
            <a:off x="685800" y="19918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7200" dirty="0">
                <a:solidFill>
                  <a:srgbClr val="4D4A56"/>
                </a:solidFill>
              </a:rPr>
              <a:t>Thank you</a:t>
            </a:r>
            <a:endParaRPr sz="7200" dirty="0">
              <a:solidFill>
                <a:srgbClr val="4D4A56"/>
              </a:solidFill>
            </a:endParaRPr>
          </a:p>
        </p:txBody>
      </p:sp>
      <p:sp>
        <p:nvSpPr>
          <p:cNvPr id="218" name="Google Shape;218;p30"/>
          <p:cNvSpPr txBox="1">
            <a:spLocks noGrp="1"/>
          </p:cNvSpPr>
          <p:nvPr>
            <p:ph type="subTitle" idx="4294967295"/>
          </p:nvPr>
        </p:nvSpPr>
        <p:spPr>
          <a:xfrm>
            <a:off x="1711350" y="3924750"/>
            <a:ext cx="5721300" cy="784800"/>
          </a:xfrm>
          <a:prstGeom prst="rect">
            <a:avLst/>
          </a:prstGeom>
        </p:spPr>
        <p:txBody>
          <a:bodyPr spcFirstLastPara="1" wrap="square" lIns="91425" tIns="91425" rIns="91425" bIns="91425" anchor="t" anchorCtr="0">
            <a:noAutofit/>
          </a:bodyPr>
          <a:lstStyle/>
          <a:p>
            <a:pPr marL="0" lvl="0" indent="0" algn="ctr">
              <a:buNone/>
            </a:pPr>
            <a:r>
              <a:rPr lang="en-IN" sz="2800" dirty="0"/>
              <a:t>Thank you</a:t>
            </a:r>
            <a:endParaRPr sz="2800" dirty="0">
              <a:solidFill>
                <a:srgbClr val="FFFFFF"/>
              </a:solidFill>
              <a:latin typeface="Times New Roman" pitchFamily="18" charset="0"/>
              <a:cs typeface="Times New Roman" pitchFamily="18" charset="0"/>
            </a:endParaRPr>
          </a:p>
        </p:txBody>
      </p:sp>
      <p:sp>
        <p:nvSpPr>
          <p:cNvPr id="219" name="Google Shape;219;p30"/>
          <p:cNvSpPr/>
          <p:nvPr/>
        </p:nvSpPr>
        <p:spPr>
          <a:xfrm>
            <a:off x="4162050" y="909237"/>
            <a:ext cx="819900" cy="8199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pic>
        <p:nvPicPr>
          <p:cNvPr id="5125" name="Picture 5" descr="C:\Users\Lenovo\Downloads\1167856-2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543" y="987574"/>
            <a:ext cx="672914" cy="6729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87574"/>
            <a:ext cx="2232248"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lvl="0"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Introduction</a:t>
            </a:r>
            <a:endParaRPr lang="en-IN"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2483768" y="771550"/>
            <a:ext cx="5976664" cy="3744416"/>
          </a:xfrm>
        </p:spPr>
        <p:txBody>
          <a:bodyPr/>
          <a:lstStyle/>
          <a:p>
            <a:pPr algn="just" eaLnBrk="1" hangingPunct="1">
              <a:lnSpc>
                <a:spcPct val="90000"/>
              </a:lnSpc>
              <a:buFont typeface="Wingdings" pitchFamily="2" charset="2"/>
              <a:buChar char="q"/>
            </a:pPr>
            <a:r>
              <a:rPr lang="en-US" sz="2000" dirty="0">
                <a:solidFill>
                  <a:schemeClr val="accent6">
                    <a:lumMod val="50000"/>
                  </a:schemeClr>
                </a:solidFill>
                <a:latin typeface="Times New Roman" pitchFamily="18" charset="0"/>
                <a:cs typeface="Times New Roman" pitchFamily="18" charset="0"/>
              </a:rPr>
              <a:t>Have you read about the Google Glass project and wondered what kind of apps you can build or design on Glass? </a:t>
            </a:r>
          </a:p>
          <a:p>
            <a:pPr algn="just" eaLnBrk="1" hangingPunct="1">
              <a:lnSpc>
                <a:spcPct val="90000"/>
              </a:lnSpc>
              <a:buFont typeface="Wingdings" pitchFamily="2" charset="2"/>
              <a:buChar char="q"/>
            </a:pPr>
            <a:r>
              <a:rPr lang="en-US" sz="2000" dirty="0">
                <a:solidFill>
                  <a:schemeClr val="accent6">
                    <a:lumMod val="50000"/>
                  </a:schemeClr>
                </a:solidFill>
                <a:latin typeface="Times New Roman" pitchFamily="18" charset="0"/>
                <a:cs typeface="Times New Roman" pitchFamily="18" charset="0"/>
              </a:rPr>
              <a:t>This seminar is designed to introduce developers and designers (and everyone else) to the Google Glass interface, the Google Mirror API, and the functionalities and limitations of both. </a:t>
            </a:r>
          </a:p>
          <a:p>
            <a:pPr algn="just" eaLnBrk="1" hangingPunct="1">
              <a:lnSpc>
                <a:spcPct val="90000"/>
              </a:lnSpc>
              <a:buFont typeface="Wingdings" pitchFamily="2" charset="2"/>
              <a:buChar char="q"/>
            </a:pPr>
            <a:r>
              <a:rPr lang="en-US" sz="2000" dirty="0">
                <a:solidFill>
                  <a:schemeClr val="accent6">
                    <a:lumMod val="50000"/>
                  </a:schemeClr>
                </a:solidFill>
                <a:latin typeface="Times New Roman" pitchFamily="18" charset="0"/>
                <a:cs typeface="Times New Roman" pitchFamily="18" charset="0"/>
              </a:rPr>
              <a:t>Google is encouraging an ecosystem of developers and designers to build the apps that could make Glass the next iPhone.</a:t>
            </a:r>
            <a:endParaRPr lang="en-US" sz="2000" b="1" dirty="0">
              <a:solidFill>
                <a:schemeClr val="accent6">
                  <a:lumMod val="50000"/>
                </a:schemeClr>
              </a:solidFill>
              <a:latin typeface="Times New Roman" pitchFamily="18" charset="0"/>
              <a:cs typeface="Times New Roman" pitchFamily="18" charset="0"/>
            </a:endParaRPr>
          </a:p>
          <a:p>
            <a:pPr lvl="0" algn="just">
              <a:buFont typeface="Arial" pitchFamily="34" charset="0"/>
              <a:buChar char="•"/>
            </a:pPr>
            <a:endParaRPr lang="en-IN" sz="2000" dirty="0">
              <a:latin typeface="Times New Roman" pitchFamily="18" charset="0"/>
              <a:cs typeface="Times New Roman" pitchFamily="18" charset="0"/>
            </a:endParaRPr>
          </a:p>
          <a:p>
            <a:pPr marL="762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extLst>
      <p:ext uri="{BB962C8B-B14F-4D97-AF65-F5344CB8AC3E}">
        <p14:creationId xmlns:p14="http://schemas.microsoft.com/office/powerpoint/2010/main" val="2110610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94900" y="4174221"/>
            <a:ext cx="5554200" cy="6291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r>
              <a:rPr lang="en-US" sz="28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What is Google Glass?</a:t>
            </a:r>
            <a:endParaRPr lang="en-IN" sz="2800" b="1" i="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Slide Number Placeholder 2"/>
          <p:cNvSpPr>
            <a:spLocks noGrp="1"/>
          </p:cNvSpPr>
          <p:nvPr>
            <p:ph type="sldNum" idx="12"/>
          </p:nvPr>
        </p:nvSpPr>
        <p:spPr>
          <a:xfrm>
            <a:off x="4211960" y="4785026"/>
            <a:ext cx="548700" cy="3936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dirty="0"/>
          </a:p>
        </p:txBody>
      </p:sp>
      <p:sp>
        <p:nvSpPr>
          <p:cNvPr id="4" name="Rectangle 3"/>
          <p:cNvSpPr/>
          <p:nvPr/>
        </p:nvSpPr>
        <p:spPr>
          <a:xfrm>
            <a:off x="611560" y="1324978"/>
            <a:ext cx="7920880" cy="2462213"/>
          </a:xfrm>
          <a:prstGeom prst="rect">
            <a:avLst/>
          </a:prstGeom>
        </p:spPr>
        <p:txBody>
          <a:bodyPr wrap="square">
            <a:spAutoFit/>
          </a:bodyPr>
          <a:lstStyle/>
          <a:p>
            <a:pPr marL="342900" indent="-342900" algn="just" eaLnBrk="1" hangingPunct="1">
              <a:buFont typeface="Wingdings" pitchFamily="2" charset="2"/>
              <a:buChar char="q"/>
            </a:pPr>
            <a:r>
              <a:rPr lang="en-US" sz="2200" dirty="0">
                <a:solidFill>
                  <a:schemeClr val="accent6">
                    <a:lumMod val="50000"/>
                  </a:schemeClr>
                </a:solidFill>
                <a:latin typeface="Times New Roman" pitchFamily="18" charset="0"/>
                <a:cs typeface="Times New Roman" pitchFamily="18" charset="0"/>
              </a:rPr>
              <a:t>Google glass is a wearable computer featuring a head-mounted display in the form of eyeglasses.</a:t>
            </a:r>
          </a:p>
          <a:p>
            <a:pPr marL="342900" indent="-342900" algn="just" eaLnBrk="1" hangingPunct="1">
              <a:buFont typeface="Wingdings" pitchFamily="2" charset="2"/>
              <a:buChar char="q"/>
            </a:pPr>
            <a:r>
              <a:rPr lang="en-US" sz="2200" dirty="0">
                <a:solidFill>
                  <a:schemeClr val="accent6">
                    <a:lumMod val="50000"/>
                  </a:schemeClr>
                </a:solidFill>
                <a:latin typeface="Times New Roman" pitchFamily="18" charset="0"/>
                <a:cs typeface="Times New Roman" pitchFamily="18" charset="0"/>
              </a:rPr>
              <a:t>It’s a glass with a Smart Phone in it.</a:t>
            </a:r>
          </a:p>
          <a:p>
            <a:pPr marL="342900" indent="-342900" algn="just" eaLnBrk="1" hangingPunct="1">
              <a:buFont typeface="Wingdings" pitchFamily="2" charset="2"/>
              <a:buChar char="q"/>
            </a:pPr>
            <a:r>
              <a:rPr lang="en-US" sz="2200" dirty="0">
                <a:solidFill>
                  <a:schemeClr val="accent6">
                    <a:lumMod val="50000"/>
                  </a:schemeClr>
                </a:solidFill>
                <a:latin typeface="Times New Roman" pitchFamily="18" charset="0"/>
                <a:cs typeface="Times New Roman" pitchFamily="18" charset="0"/>
              </a:rPr>
              <a:t>It’s brings the internet world and real world together.</a:t>
            </a:r>
          </a:p>
          <a:p>
            <a:pPr marL="342900" indent="-342900" algn="just" eaLnBrk="1" hangingPunct="1">
              <a:buFont typeface="Wingdings" pitchFamily="2" charset="2"/>
              <a:buChar char="q"/>
            </a:pPr>
            <a:r>
              <a:rPr lang="en-US" sz="2200" dirty="0">
                <a:solidFill>
                  <a:schemeClr val="accent6">
                    <a:lumMod val="50000"/>
                  </a:schemeClr>
                </a:solidFill>
                <a:latin typeface="Times New Roman" pitchFamily="18" charset="0"/>
                <a:cs typeface="Times New Roman" pitchFamily="18" charset="0"/>
              </a:rPr>
              <a:t>It has a micro phone , camera and a screen.</a:t>
            </a:r>
          </a:p>
          <a:p>
            <a:pPr marL="342900" indent="-342900" algn="just" eaLnBrk="1" hangingPunct="1">
              <a:buFont typeface="Wingdings" pitchFamily="2" charset="2"/>
              <a:buChar char="q"/>
            </a:pPr>
            <a:r>
              <a:rPr lang="en-US" sz="2200" dirty="0">
                <a:solidFill>
                  <a:schemeClr val="accent6">
                    <a:lumMod val="50000"/>
                  </a:schemeClr>
                </a:solidFill>
                <a:latin typeface="Times New Roman" pitchFamily="18" charset="0"/>
                <a:cs typeface="Times New Roman" pitchFamily="18" charset="0"/>
              </a:rPr>
              <a:t>You can take the pictures and shot video with the camera.</a:t>
            </a:r>
          </a:p>
          <a:p>
            <a:pPr marL="342900" indent="-342900" algn="just" eaLnBrk="1" hangingPunct="1">
              <a:buFont typeface="Wingdings" pitchFamily="2" charset="2"/>
              <a:buChar char="q"/>
            </a:pPr>
            <a:r>
              <a:rPr lang="en-US" sz="2200" dirty="0">
                <a:solidFill>
                  <a:schemeClr val="accent6">
                    <a:lumMod val="50000"/>
                  </a:schemeClr>
                </a:solidFill>
                <a:latin typeface="Times New Roman" pitchFamily="18" charset="0"/>
                <a:cs typeface="Times New Roman" pitchFamily="18" charset="0"/>
              </a:rPr>
              <a:t>It’s also provide the </a:t>
            </a:r>
            <a:r>
              <a:rPr lang="en-US" sz="2200" dirty="0" err="1">
                <a:solidFill>
                  <a:schemeClr val="accent6">
                    <a:lumMod val="50000"/>
                  </a:schemeClr>
                </a:solidFill>
                <a:latin typeface="Times New Roman" pitchFamily="18" charset="0"/>
                <a:cs typeface="Times New Roman" pitchFamily="18" charset="0"/>
              </a:rPr>
              <a:t>the</a:t>
            </a:r>
            <a:r>
              <a:rPr lang="en-US" sz="2200" dirty="0">
                <a:solidFill>
                  <a:schemeClr val="accent6">
                    <a:lumMod val="50000"/>
                  </a:schemeClr>
                </a:solidFill>
                <a:latin typeface="Times New Roman" pitchFamily="18" charset="0"/>
                <a:cs typeface="Times New Roman" pitchFamily="18" charset="0"/>
              </a:rPr>
              <a:t> google map navigations on screen. </a:t>
            </a:r>
          </a:p>
        </p:txBody>
      </p:sp>
    </p:spTree>
    <p:extLst>
      <p:ext uri="{BB962C8B-B14F-4D97-AF65-F5344CB8AC3E}">
        <p14:creationId xmlns:p14="http://schemas.microsoft.com/office/powerpoint/2010/main" val="213075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87574"/>
            <a:ext cx="1613400"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lvl="0"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History</a:t>
            </a:r>
            <a:endParaRPr lang="en-IN"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2483768" y="1059582"/>
            <a:ext cx="5976664" cy="3168352"/>
          </a:xfrm>
        </p:spPr>
        <p:txBody>
          <a:bodyPr/>
          <a:lstStyle/>
          <a:p>
            <a:pPr lvl="0" algn="just">
              <a:buFont typeface="Wingdings" pitchFamily="2" charset="2"/>
              <a:buChar char="q"/>
            </a:pPr>
            <a:r>
              <a:rPr lang="en-IN" sz="2000" dirty="0">
                <a:solidFill>
                  <a:schemeClr val="accent6">
                    <a:lumMod val="50000"/>
                  </a:schemeClr>
                </a:solidFill>
                <a:latin typeface="Times New Roman" pitchFamily="18" charset="0"/>
                <a:cs typeface="Times New Roman" pitchFamily="18" charset="0"/>
              </a:rPr>
              <a:t>Google Glass was developed by </a:t>
            </a:r>
            <a:r>
              <a:rPr lang="en-IN" sz="2000" dirty="0">
                <a:solidFill>
                  <a:schemeClr val="tx1"/>
                </a:solidFill>
                <a:latin typeface="Times New Roman" pitchFamily="18" charset="0"/>
                <a:cs typeface="Times New Roman" pitchFamily="18" charset="0"/>
              </a:rPr>
              <a:t>Google X</a:t>
            </a:r>
            <a:r>
              <a:rPr lang="en-IN" sz="2000" dirty="0">
                <a:solidFill>
                  <a:schemeClr val="accent6">
                    <a:lumMod val="50000"/>
                  </a:schemeClr>
                </a:solidFill>
                <a:latin typeface="Times New Roman" pitchFamily="18" charset="0"/>
                <a:cs typeface="Times New Roman" pitchFamily="18" charset="0"/>
              </a:rPr>
              <a:t>.</a:t>
            </a:r>
          </a:p>
          <a:p>
            <a:pPr lvl="0" algn="just">
              <a:buFont typeface="Wingdings" pitchFamily="2" charset="2"/>
              <a:buChar char="q"/>
            </a:pPr>
            <a:r>
              <a:rPr lang="en-IN" sz="2000" dirty="0">
                <a:solidFill>
                  <a:schemeClr val="accent6">
                    <a:lumMod val="50000"/>
                  </a:schemeClr>
                </a:solidFill>
                <a:latin typeface="Times New Roman" pitchFamily="18" charset="0"/>
                <a:cs typeface="Times New Roman" pitchFamily="18" charset="0"/>
              </a:rPr>
              <a:t>Google started selling a prototype of Google Glass to qualified "Glass Explorers" in the US on April 15, 2013, for a limited period for $1,500, before it became available to the public on May 15, 2014. </a:t>
            </a:r>
          </a:p>
          <a:p>
            <a:pPr marL="762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extLst>
      <p:ext uri="{BB962C8B-B14F-4D97-AF65-F5344CB8AC3E}">
        <p14:creationId xmlns:p14="http://schemas.microsoft.com/office/powerpoint/2010/main" val="345098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71550"/>
            <a:ext cx="1546111" cy="1387617"/>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Google Glass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4" name="Picture 3" descr="F:\Miren\Google Glass Seminar\Google_Glass_with_fram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483518"/>
            <a:ext cx="5328592" cy="4104456"/>
          </a:xfrm>
          <a:prstGeom prst="rect">
            <a:avLst/>
          </a:prstGeom>
          <a:noFill/>
          <a:ln>
            <a:noFill/>
          </a:ln>
        </p:spPr>
      </p:pic>
    </p:spTree>
    <p:extLst>
      <p:ext uri="{BB962C8B-B14F-4D97-AF65-F5344CB8AC3E}">
        <p14:creationId xmlns:p14="http://schemas.microsoft.com/office/powerpoint/2010/main" val="293707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15566"/>
            <a:ext cx="2016224"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Technologies Used</a:t>
            </a:r>
            <a:endParaRPr lang="en-IN" sz="24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 Placeholder 2"/>
          <p:cNvSpPr>
            <a:spLocks noGrp="1"/>
          </p:cNvSpPr>
          <p:nvPr>
            <p:ph type="body" idx="1"/>
          </p:nvPr>
        </p:nvSpPr>
        <p:spPr/>
        <p:txBody>
          <a:bodyPr/>
          <a:lstStyle/>
          <a:p>
            <a:pPr algn="just" eaLnBrk="1" hangingPunct="1">
              <a:buFont typeface="Wingdings" pitchFamily="2" charset="2"/>
              <a:buChar char="q"/>
            </a:pPr>
            <a:r>
              <a:rPr lang="en-US" sz="2000" dirty="0">
                <a:solidFill>
                  <a:srgbClr val="C00000"/>
                </a:solidFill>
                <a:latin typeface="Times New Roman" pitchFamily="18" charset="0"/>
                <a:cs typeface="Times New Roman" pitchFamily="18" charset="0"/>
              </a:rPr>
              <a:t>Wearable Computing </a:t>
            </a:r>
          </a:p>
          <a:p>
            <a:pPr algn="just" eaLnBrk="1" hangingPunct="1">
              <a:buFont typeface="Wingdings" pitchFamily="2" charset="2"/>
              <a:buChar char="q"/>
            </a:pPr>
            <a:r>
              <a:rPr lang="en-US" sz="2000" dirty="0">
                <a:solidFill>
                  <a:srgbClr val="C00000"/>
                </a:solidFill>
                <a:latin typeface="Times New Roman" pitchFamily="18" charset="0"/>
                <a:cs typeface="Times New Roman" pitchFamily="18" charset="0"/>
              </a:rPr>
              <a:t>Smart Clothing </a:t>
            </a:r>
          </a:p>
          <a:p>
            <a:pPr algn="just" eaLnBrk="1" hangingPunct="1">
              <a:buFont typeface="Wingdings" pitchFamily="2" charset="2"/>
              <a:buChar char="q"/>
            </a:pPr>
            <a:r>
              <a:rPr lang="en-US" sz="2000" dirty="0">
                <a:solidFill>
                  <a:srgbClr val="C00000"/>
                </a:solidFill>
                <a:latin typeface="Times New Roman" pitchFamily="18" charset="0"/>
                <a:cs typeface="Times New Roman" pitchFamily="18" charset="0"/>
              </a:rPr>
              <a:t>Eye Tap Technology</a:t>
            </a:r>
          </a:p>
          <a:p>
            <a:pPr algn="just" eaLnBrk="1" hangingPunct="1">
              <a:buFont typeface="Wingdings" pitchFamily="2" charset="2"/>
              <a:buChar char="q"/>
            </a:pPr>
            <a:r>
              <a:rPr lang="en-US" sz="2000" dirty="0">
                <a:solidFill>
                  <a:srgbClr val="C00000"/>
                </a:solidFill>
                <a:latin typeface="Times New Roman" pitchFamily="18" charset="0"/>
                <a:cs typeface="Times New Roman" pitchFamily="18" charset="0"/>
              </a:rPr>
              <a:t>Smart Grid Technology</a:t>
            </a:r>
          </a:p>
          <a:p>
            <a:pPr algn="just" eaLnBrk="1" hangingPunct="1">
              <a:buFont typeface="Wingdings" pitchFamily="2" charset="2"/>
              <a:buChar char="q"/>
            </a:pPr>
            <a:r>
              <a:rPr lang="en-US" sz="2000" dirty="0">
                <a:solidFill>
                  <a:srgbClr val="C00000"/>
                </a:solidFill>
                <a:latin typeface="Times New Roman" pitchFamily="18" charset="0"/>
                <a:cs typeface="Times New Roman" pitchFamily="18" charset="0"/>
              </a:rPr>
              <a:t>4G Technology </a:t>
            </a:r>
          </a:p>
          <a:p>
            <a:pPr algn="just" eaLnBrk="1" hangingPunct="1">
              <a:buFont typeface="Wingdings" pitchFamily="2" charset="2"/>
              <a:buChar char="q"/>
            </a:pPr>
            <a:r>
              <a:rPr lang="en-US" sz="2000" dirty="0">
                <a:solidFill>
                  <a:srgbClr val="C00000"/>
                </a:solidFill>
                <a:latin typeface="Times New Roman" pitchFamily="18" charset="0"/>
                <a:cs typeface="Times New Roman" pitchFamily="18" charset="0"/>
              </a:rPr>
              <a:t>Android Technology </a:t>
            </a:r>
          </a:p>
          <a:p>
            <a:pPr marL="762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extLst>
      <p:ext uri="{BB962C8B-B14F-4D97-AF65-F5344CB8AC3E}">
        <p14:creationId xmlns:p14="http://schemas.microsoft.com/office/powerpoint/2010/main" val="184161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15566"/>
            <a:ext cx="2016223"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Wearable Computing</a:t>
            </a:r>
            <a:endParaRPr lang="en-IN"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3" name="Text Placeholder 2"/>
          <p:cNvSpPr>
            <a:spLocks noGrp="1"/>
          </p:cNvSpPr>
          <p:nvPr>
            <p:ph type="body" idx="1"/>
          </p:nvPr>
        </p:nvSpPr>
        <p:spPr>
          <a:xfrm>
            <a:off x="2555776" y="843318"/>
            <a:ext cx="5904656" cy="1656424"/>
          </a:xfrm>
        </p:spPr>
        <p:txBody>
          <a:bodyPr/>
          <a:lstStyle/>
          <a:p>
            <a:pPr algn="just">
              <a:buFont typeface="Wingdings" pitchFamily="2" charset="2"/>
              <a:buChar char="q"/>
            </a:pPr>
            <a:r>
              <a:rPr lang="en-US" sz="2000" dirty="0">
                <a:solidFill>
                  <a:schemeClr val="accent6">
                    <a:lumMod val="50000"/>
                  </a:schemeClr>
                </a:solidFill>
                <a:latin typeface="Times New Roman" pitchFamily="18" charset="0"/>
                <a:cs typeface="Times New Roman" pitchFamily="18" charset="0"/>
              </a:rPr>
              <a:t>Wearable computers, also known as body-borne computers are small electronic devices that are worn by the bearer under, with or on top of clothing</a:t>
            </a:r>
            <a:r>
              <a:rPr lang="en-US" dirty="0">
                <a:latin typeface="Times New Roman" pitchFamily="18" charset="0"/>
                <a:cs typeface="Times New Roman" pitchFamily="18" charset="0"/>
              </a:rPr>
              <a:t>. </a:t>
            </a:r>
            <a:endParaRPr lang="en-IN" sz="2000" dirty="0">
              <a:solidFill>
                <a:schemeClr val="accent6">
                  <a:lumMod val="50000"/>
                </a:schemeClr>
              </a:solidFill>
              <a:latin typeface="Times New Roman" pitchFamily="18" charset="0"/>
              <a:cs typeface="Times New Roman"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5" name="image4.jpeg" descr="Image result for werable computers"/>
          <p:cNvPicPr/>
          <p:nvPr/>
        </p:nvPicPr>
        <p:blipFill>
          <a:blip r:embed="rId2" cstate="print"/>
          <a:stretch>
            <a:fillRect/>
          </a:stretch>
        </p:blipFill>
        <p:spPr>
          <a:xfrm>
            <a:off x="4716016" y="2643758"/>
            <a:ext cx="3168352" cy="1487929"/>
          </a:xfrm>
          <a:prstGeom prst="rect">
            <a:avLst/>
          </a:prstGeom>
        </p:spPr>
      </p:pic>
    </p:spTree>
    <p:extLst>
      <p:ext uri="{BB962C8B-B14F-4D97-AF65-F5344CB8AC3E}">
        <p14:creationId xmlns:p14="http://schemas.microsoft.com/office/powerpoint/2010/main" val="319466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22262"/>
            <a:ext cx="2016223" cy="8574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8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Smart Clothing </a:t>
            </a:r>
            <a:br>
              <a:rPr lang="en-US"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br>
            <a:endParaRPr lang="en-IN"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 Placeholder 2"/>
          <p:cNvSpPr>
            <a:spLocks noGrp="1"/>
          </p:cNvSpPr>
          <p:nvPr>
            <p:ph type="body" idx="1"/>
          </p:nvPr>
        </p:nvSpPr>
        <p:spPr/>
        <p:txBody>
          <a:bodyPr/>
          <a:lstStyle/>
          <a:p>
            <a:pPr algn="just">
              <a:buFont typeface="Wingdings" pitchFamily="2" charset="2"/>
              <a:buChar char="q"/>
            </a:pPr>
            <a:r>
              <a:rPr lang="en-US" sz="2000" dirty="0">
                <a:solidFill>
                  <a:schemeClr val="accent6">
                    <a:lumMod val="50000"/>
                  </a:schemeClr>
                </a:solidFill>
                <a:latin typeface="Times New Roman" pitchFamily="18" charset="0"/>
                <a:cs typeface="Times New Roman" pitchFamily="18" charset="0"/>
              </a:rPr>
              <a:t>It is a combination of new fabric technology and digital technology, which means that the clothing is made with new signal-transfer fabric technology installed with digital devices.</a:t>
            </a:r>
            <a:endParaRPr lang="en-IN" sz="2000" dirty="0">
              <a:solidFill>
                <a:schemeClr val="accent6">
                  <a:lumMod val="50000"/>
                </a:schemeClr>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5" name="Picture 2" descr="http://www.gizbot.com/files/2012/02/what-do-you-prefer-to-wear-smartphone-or-tablet1.jpg"/>
          <p:cNvPicPr>
            <a:picLocks noChangeAspect="1" noChangeArrowheads="1"/>
          </p:cNvPicPr>
          <p:nvPr/>
        </p:nvPicPr>
        <p:blipFill>
          <a:blip r:embed="rId2" cstate="print"/>
          <a:srcRect/>
          <a:stretch>
            <a:fillRect/>
          </a:stretch>
        </p:blipFill>
        <p:spPr bwMode="auto">
          <a:xfrm>
            <a:off x="3779912" y="2623894"/>
            <a:ext cx="3240360" cy="1676048"/>
          </a:xfrm>
          <a:prstGeom prst="rect">
            <a:avLst/>
          </a:prstGeom>
          <a:noFill/>
          <a:ln w="9525">
            <a:noFill/>
            <a:miter lim="800000"/>
            <a:headEnd/>
            <a:tailEnd/>
          </a:ln>
        </p:spPr>
      </p:pic>
    </p:spTree>
    <p:extLst>
      <p:ext uri="{BB962C8B-B14F-4D97-AF65-F5344CB8AC3E}">
        <p14:creationId xmlns:p14="http://schemas.microsoft.com/office/powerpoint/2010/main" val="604524937"/>
      </p:ext>
    </p:extLst>
  </p:cSld>
  <p:clrMapOvr>
    <a:masterClrMapping/>
  </p:clrMapOvr>
</p:sld>
</file>

<file path=ppt/theme/theme1.xml><?xml version="1.0" encoding="utf-8"?>
<a:theme xmlns:a="http://schemas.openxmlformats.org/drawingml/2006/main" name="Oph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9577</TotalTime>
  <Words>874</Words>
  <Application>Microsoft Office PowerPoint</Application>
  <PresentationFormat>On-screen Show (16:9)</PresentationFormat>
  <Paragraphs>101</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Playfair Display</vt:lpstr>
      <vt:lpstr>Times New Roman</vt:lpstr>
      <vt:lpstr>Arial</vt:lpstr>
      <vt:lpstr>Wingdings</vt:lpstr>
      <vt:lpstr>Tinos</vt:lpstr>
      <vt:lpstr>Ophelia template</vt:lpstr>
      <vt:lpstr>Google Glass</vt:lpstr>
      <vt:lpstr>PowerPoint Presentation</vt:lpstr>
      <vt:lpstr>Introduction</vt:lpstr>
      <vt:lpstr>PowerPoint Presentation</vt:lpstr>
      <vt:lpstr>History</vt:lpstr>
      <vt:lpstr>Google Glass</vt:lpstr>
      <vt:lpstr>Technologies Used</vt:lpstr>
      <vt:lpstr>Wearable Computing</vt:lpstr>
      <vt:lpstr>Smart Clothing  </vt:lpstr>
      <vt:lpstr>Eye Tap Technology </vt:lpstr>
      <vt:lpstr>Smart Grid Technology </vt:lpstr>
      <vt:lpstr>4G Technology </vt:lpstr>
      <vt:lpstr>Android Technology </vt:lpstr>
      <vt:lpstr>How it Works? </vt:lpstr>
      <vt:lpstr>PowerPoint Presentation</vt:lpstr>
      <vt:lpstr>PowerPoint Presentation</vt:lpstr>
      <vt:lpstr>PowerPoint Presentation</vt:lpstr>
      <vt:lpstr>PowerPoint Presentation</vt:lpstr>
      <vt:lpstr>Advantages </vt:lpstr>
      <vt:lpstr>Disadvantages </vt:lpstr>
      <vt:lpstr>Future Scope </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Beauty Salon Application</dc:title>
  <dc:creator>hema lakkad</dc:creator>
  <cp:lastModifiedBy>dhaduk vivek</cp:lastModifiedBy>
  <cp:revision>128</cp:revision>
  <dcterms:modified xsi:type="dcterms:W3CDTF">2022-04-22T10:57:48Z</dcterms:modified>
</cp:coreProperties>
</file>