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67" r:id="rId2"/>
    <p:sldId id="258" r:id="rId3"/>
    <p:sldId id="259" r:id="rId4"/>
    <p:sldId id="274" r:id="rId5"/>
    <p:sldId id="262" r:id="rId6"/>
    <p:sldId id="263" r:id="rId7"/>
    <p:sldId id="264" r:id="rId8"/>
    <p:sldId id="265" r:id="rId9"/>
    <p:sldId id="286" r:id="rId10"/>
    <p:sldId id="266" r:id="rId11"/>
    <p:sldId id="268" r:id="rId12"/>
    <p:sldId id="269" r:id="rId13"/>
    <p:sldId id="270" r:id="rId14"/>
    <p:sldId id="271" r:id="rId15"/>
    <p:sldId id="272" r:id="rId16"/>
    <p:sldId id="275" r:id="rId17"/>
    <p:sldId id="276" r:id="rId18"/>
    <p:sldId id="277" r:id="rId19"/>
    <p:sldId id="278" r:id="rId20"/>
    <p:sldId id="279" r:id="rId21"/>
    <p:sldId id="280" r:id="rId22"/>
    <p:sldId id="281" r:id="rId23"/>
    <p:sldId id="288" r:id="rId24"/>
    <p:sldId id="284" r:id="rId25"/>
    <p:sldId id="287"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196" autoAdjust="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32095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AE1D5-B5F4-4121-BCD3-DC4416315924}"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389010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865304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7158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3610503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3096402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2311483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3039319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146712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336053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145326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AAE1D5-B5F4-4121-BCD3-DC4416315924}"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379919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AAE1D5-B5F4-4121-BCD3-DC4416315924}"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223927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367562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202748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BAAE1D5-B5F4-4121-BCD3-DC4416315924}" type="datetimeFigureOut">
              <a:rPr lang="en-US" smtClean="0"/>
              <a:t>4/5/2022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86619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AE1D5-B5F4-4121-BCD3-DC4416315924}"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55A7C-F086-40F8-8561-B58855C7F58C}" type="slidenum">
              <a:rPr lang="en-US" smtClean="0"/>
              <a:t>‹#›</a:t>
            </a:fld>
            <a:endParaRPr lang="en-US"/>
          </a:p>
        </p:txBody>
      </p:sp>
    </p:spTree>
    <p:extLst>
      <p:ext uri="{BB962C8B-B14F-4D97-AF65-F5344CB8AC3E}">
        <p14:creationId xmlns:p14="http://schemas.microsoft.com/office/powerpoint/2010/main" val="55075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AAE1D5-B5F4-4121-BCD3-DC4416315924}" type="datetimeFigureOut">
              <a:rPr lang="en-US" smtClean="0"/>
              <a:t>4/5/2022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D55A7C-F086-40F8-8561-B58855C7F58C}" type="slidenum">
              <a:rPr lang="en-US" smtClean="0"/>
              <a:t>‹#›</a:t>
            </a:fld>
            <a:endParaRPr lang="en-US"/>
          </a:p>
        </p:txBody>
      </p:sp>
    </p:spTree>
    <p:extLst>
      <p:ext uri="{BB962C8B-B14F-4D97-AF65-F5344CB8AC3E}">
        <p14:creationId xmlns:p14="http://schemas.microsoft.com/office/powerpoint/2010/main" val="1820508996"/>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1.xml"/><Relationship Id="rId5" Type="http://schemas.openxmlformats.org/officeDocument/2006/relationships/hyperlink" Target="https://github.com/" TargetMode="External"/><Relationship Id="rId4" Type="http://schemas.openxmlformats.org/officeDocument/2006/relationships/hyperlink" Target="https://www.youtub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97C6-0AAA-475E-BE20-A27B13790D0A}"/>
              </a:ext>
            </a:extLst>
          </p:cNvPr>
          <p:cNvSpPr>
            <a:spLocks noGrp="1"/>
          </p:cNvSpPr>
          <p:nvPr>
            <p:ph type="title"/>
          </p:nvPr>
        </p:nvSpPr>
        <p:spPr>
          <a:xfrm>
            <a:off x="1165413" y="2572870"/>
            <a:ext cx="11241740" cy="2707341"/>
          </a:xfrm>
        </p:spPr>
        <p:txBody>
          <a:bodyPr>
            <a:normAutofit/>
          </a:bodyPr>
          <a:lstStyle/>
          <a:p>
            <a:r>
              <a:rPr lang="en-IN" b="1" u="dbl"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INSURANCE MANAGEMENT SYSTEM</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bg1">
                  <a:lumMod val="95000"/>
                  <a:lumOff val="5000"/>
                </a:schemeClr>
              </a:solidFill>
            </a:endParaRPr>
          </a:p>
        </p:txBody>
      </p:sp>
    </p:spTree>
    <p:extLst>
      <p:ext uri="{BB962C8B-B14F-4D97-AF65-F5344CB8AC3E}">
        <p14:creationId xmlns:p14="http://schemas.microsoft.com/office/powerpoint/2010/main" val="124273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FF61-86EE-46AE-AAC4-7DC93E19888E}"/>
              </a:ext>
            </a:extLst>
          </p:cNvPr>
          <p:cNvSpPr>
            <a:spLocks noGrp="1"/>
          </p:cNvSpPr>
          <p:nvPr>
            <p:ph type="ctrTitle"/>
          </p:nvPr>
        </p:nvSpPr>
        <p:spPr>
          <a:xfrm>
            <a:off x="684211" y="198783"/>
            <a:ext cx="11269249" cy="868017"/>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Feasibility study</a:t>
            </a:r>
          </a:p>
        </p:txBody>
      </p:sp>
      <p:sp>
        <p:nvSpPr>
          <p:cNvPr id="3" name="Subtitle 2">
            <a:extLst>
              <a:ext uri="{FF2B5EF4-FFF2-40B4-BE49-F238E27FC236}">
                <a16:creationId xmlns:a16="http://schemas.microsoft.com/office/drawing/2014/main" id="{DA2508C3-7D10-4964-BB7B-6A4D3057C65D}"/>
              </a:ext>
            </a:extLst>
          </p:cNvPr>
          <p:cNvSpPr>
            <a:spLocks noGrp="1"/>
          </p:cNvSpPr>
          <p:nvPr>
            <p:ph type="subTitle" idx="1"/>
          </p:nvPr>
        </p:nvSpPr>
        <p:spPr>
          <a:xfrm>
            <a:off x="684212" y="1537252"/>
            <a:ext cx="11269248" cy="5009322"/>
          </a:xfrm>
        </p:spPr>
        <p:txBody>
          <a:bodyPr/>
          <a:lstStyle/>
          <a:p>
            <a:pPr>
              <a:lnSpc>
                <a:spcPct val="107000"/>
              </a:lnSpc>
              <a:spcAft>
                <a:spcPts val="800"/>
              </a:spcAft>
              <a:tabLst>
                <a:tab pos="5238750" algn="l"/>
              </a:tabLs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feasibility of our project has been judged on the time, technology, resources available, and project length.</a:t>
            </a:r>
          </a:p>
          <a:p>
            <a:pPr marL="342900" lvl="0" indent="-342900">
              <a:lnSpc>
                <a:spcPct val="115000"/>
              </a:lnSpc>
              <a:buClr>
                <a:schemeClr val="bg1"/>
              </a:buClr>
              <a:buFont typeface="Wingdings" panose="05000000000000000000" pitchFamily="2" charset="2"/>
              <a:buChar char="Ø"/>
              <a:tabLst>
                <a:tab pos="523875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Time:- This project takes at least 3 months to be completed if we take the help of reused components; otherwise it may take more than 5 months to be completed.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buClr>
                <a:schemeClr val="bg1"/>
              </a:buClr>
              <a:tabLst>
                <a:tab pos="5238750" algn="l"/>
              </a:tabLs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
                <a:schemeClr val="bg1"/>
              </a:buClr>
              <a:buFont typeface="Wingdings" panose="05000000000000000000" pitchFamily="2" charset="2"/>
              <a:buChar char="Ø"/>
              <a:tabLst>
                <a:tab pos="523875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Technology:- This project is built on React.js &amp; Node.js platform which is worldwide already standard. Therefore the technical risk is not so high hence feasible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15000"/>
              </a:lnSpc>
              <a:buClr>
                <a:schemeClr val="bg1"/>
              </a:buClr>
              <a:buFont typeface="Wingdings" panose="05000000000000000000" pitchFamily="2" charset="2"/>
              <a:buChar char="Ø"/>
              <a:tabLst>
                <a:tab pos="5238750" algn="l"/>
              </a:tabLs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chemeClr val="bg1"/>
              </a:buClr>
              <a:buFont typeface="Wingdings" panose="05000000000000000000" pitchFamily="2" charset="2"/>
              <a:buChar char="Ø"/>
              <a:tabLst>
                <a:tab pos="5238750"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Resources:- Good technology professionals are a basic requirement. Internet and favorable environment, etc. the resources were fully available.</a:t>
            </a:r>
            <a:endPar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hangingPunct="0">
              <a:lnSpc>
                <a:spcPct val="107000"/>
              </a:lnSpc>
              <a:spcBef>
                <a:spcPts val="0"/>
              </a:spcBef>
              <a:spcAft>
                <a:spcPts val="800"/>
              </a:spcAft>
              <a:buClr>
                <a:schemeClr val="bg1"/>
              </a:buClr>
            </a:pPr>
            <a:endPar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hangingPunct="0">
              <a:lnSpc>
                <a:spcPct val="107000"/>
              </a:lnSpc>
              <a:spcBef>
                <a:spcPts val="0"/>
              </a:spcBef>
              <a:spcAft>
                <a:spcPts val="800"/>
              </a:spcAft>
              <a:tabLst>
                <a:tab pos="857250" algn="l"/>
              </a:tabLst>
            </a:pP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tx1"/>
              </a:solidFill>
            </a:endParaRPr>
          </a:p>
        </p:txBody>
      </p:sp>
    </p:spTree>
    <p:extLst>
      <p:ext uri="{BB962C8B-B14F-4D97-AF65-F5344CB8AC3E}">
        <p14:creationId xmlns:p14="http://schemas.microsoft.com/office/powerpoint/2010/main" val="368787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2FB2-21AC-4A10-A8E4-A5329BFFACA4}"/>
              </a:ext>
            </a:extLst>
          </p:cNvPr>
          <p:cNvSpPr>
            <a:spLocks noGrp="1"/>
          </p:cNvSpPr>
          <p:nvPr>
            <p:ph type="ctrTitle"/>
          </p:nvPr>
        </p:nvSpPr>
        <p:spPr>
          <a:xfrm>
            <a:off x="684212" y="569843"/>
            <a:ext cx="11322258" cy="185532"/>
          </a:xfrm>
        </p:spPr>
        <p:txBody>
          <a:bodyPr>
            <a:normAutofit fontScale="90000"/>
          </a:bodyPr>
          <a:lstStyle/>
          <a:p>
            <a:pPr algn="ctr"/>
            <a:r>
              <a:rPr lang="en-US" sz="3600" b="1" dirty="0">
                <a:solidFill>
                  <a:schemeClr val="tx1"/>
                </a:solidFill>
                <a:latin typeface="Times New Roman" panose="02020603050405020304" pitchFamily="18" charset="0"/>
                <a:cs typeface="Times New Roman" panose="02020603050405020304" pitchFamily="18" charset="0"/>
              </a:rPr>
              <a:t>Requirement analysis and data gathering</a:t>
            </a:r>
          </a:p>
        </p:txBody>
      </p:sp>
      <p:sp>
        <p:nvSpPr>
          <p:cNvPr id="3" name="Subtitle 2">
            <a:extLst>
              <a:ext uri="{FF2B5EF4-FFF2-40B4-BE49-F238E27FC236}">
                <a16:creationId xmlns:a16="http://schemas.microsoft.com/office/drawing/2014/main" id="{F3FBED1A-0CA7-4CE9-8430-3330544928AC}"/>
              </a:ext>
            </a:extLst>
          </p:cNvPr>
          <p:cNvSpPr>
            <a:spLocks noGrp="1"/>
          </p:cNvSpPr>
          <p:nvPr>
            <p:ph type="subTitle" idx="1"/>
          </p:nvPr>
        </p:nvSpPr>
        <p:spPr>
          <a:xfrm>
            <a:off x="684211" y="1311964"/>
            <a:ext cx="11322257" cy="5546035"/>
          </a:xfrm>
        </p:spPr>
        <p:txBody>
          <a:bodyPr>
            <a:normAutofit/>
          </a:bodyPr>
          <a:lstStyle/>
          <a:p>
            <a:pPr marL="342900" marR="0" lvl="0" indent="-342900">
              <a:lnSpc>
                <a:spcPct val="107000"/>
              </a:lnSpc>
              <a:spcBef>
                <a:spcPts val="0"/>
              </a:spcBef>
              <a:spcAft>
                <a:spcPts val="1000"/>
              </a:spcAft>
              <a:buClr>
                <a:schemeClr val="bg1"/>
              </a:buClr>
              <a:buFont typeface="Wingdings" panose="05000000000000000000" pitchFamily="2" charset="2"/>
              <a:buChar char="Ø"/>
              <a:tabLst>
                <a:tab pos="4797425" algn="l"/>
              </a:tabLst>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Requirement gathering</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Clr>
                <a:schemeClr val="bg1"/>
              </a:buClr>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Before developing an elegant application, the best way to identify basic needs and functionality is to take an interview with the director and management who are working in that specific area addressed by the proposed application.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chemeClr val="bg1"/>
              </a:buClr>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gathering basic needs and functionalities, we had a meeting with people personally to understand required functionalities and also noted down some useful features to be included.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
                <a:schemeClr val="bg1"/>
              </a:buClr>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Every successful system passes through requirement gathering because without any requirement the development process is like adding bugs to an empty system.</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chemeClr val="bg1"/>
              </a:buClr>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Requirement gathering and analysis make the whole picture of the system and because of that, we can identify the features, the modules, and the functionality of the system.</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171596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E9C9-60B4-4D27-94B7-4537880DCAD0}"/>
              </a:ext>
            </a:extLst>
          </p:cNvPr>
          <p:cNvSpPr>
            <a:spLocks noGrp="1"/>
          </p:cNvSpPr>
          <p:nvPr>
            <p:ph type="ctrTitle"/>
          </p:nvPr>
        </p:nvSpPr>
        <p:spPr>
          <a:xfrm>
            <a:off x="684212" y="119270"/>
            <a:ext cx="11202988" cy="742121"/>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Requirement analysis</a:t>
            </a:r>
          </a:p>
        </p:txBody>
      </p:sp>
      <p:sp>
        <p:nvSpPr>
          <p:cNvPr id="3" name="Subtitle 2">
            <a:extLst>
              <a:ext uri="{FF2B5EF4-FFF2-40B4-BE49-F238E27FC236}">
                <a16:creationId xmlns:a16="http://schemas.microsoft.com/office/drawing/2014/main" id="{C9880599-83AD-426A-A0B4-5E820E244DF7}"/>
              </a:ext>
            </a:extLst>
          </p:cNvPr>
          <p:cNvSpPr>
            <a:spLocks noGrp="1"/>
          </p:cNvSpPr>
          <p:nvPr>
            <p:ph type="subTitle" idx="1"/>
          </p:nvPr>
        </p:nvSpPr>
        <p:spPr>
          <a:xfrm>
            <a:off x="684211" y="1152938"/>
            <a:ext cx="11202987" cy="5167180"/>
          </a:xfrm>
        </p:spPr>
        <p:txBody>
          <a:bodyPr>
            <a:normAutofit fontScale="25000" lnSpcReduction="20000"/>
          </a:bodyPr>
          <a:lstStyle/>
          <a:p>
            <a:pPr marL="0" marR="0" algn="just">
              <a:lnSpc>
                <a:spcPct val="115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algn="just">
              <a:lnSpc>
                <a:spcPct val="115000"/>
              </a:lnSpc>
              <a:spcBef>
                <a:spcPts val="0"/>
              </a:spcBef>
              <a:spcAft>
                <a:spcPts val="0"/>
              </a:spcAft>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Clr>
                <a:schemeClr val="tx1"/>
              </a:buClr>
              <a:buFont typeface="Wingdings" panose="05000000000000000000" pitchFamily="2" charset="2"/>
              <a:buChar char="v"/>
              <a:tabLst>
                <a:tab pos="1054100" algn="l"/>
                <a:tab pos="1054735" algn="l"/>
              </a:tabLst>
            </a:pP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8000" spc="13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should</a:t>
            </a:r>
            <a:r>
              <a:rPr lang="en-US" sz="8000" spc="1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a:t>
            </a:r>
            <a:r>
              <a:rPr lang="en-US" sz="8000" spc="1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able</a:t>
            </a:r>
            <a:r>
              <a:rPr lang="en-US" sz="8000" spc="13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8000" spc="13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provide</a:t>
            </a:r>
            <a:r>
              <a:rPr lang="en-US" sz="8000" spc="1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a:t>
            </a:r>
            <a:r>
              <a:rPr lang="en-US" sz="8000" spc="13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facility.</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
                <a:schemeClr val="tx1"/>
              </a:buClr>
              <a:buFont typeface="Wingdings" panose="05000000000000000000" pitchFamily="2" charset="2"/>
              <a:buChar char="v"/>
              <a:tabLst>
                <a:tab pos="1054100" algn="l"/>
                <a:tab pos="1054735" algn="l"/>
              </a:tabLst>
            </a:pP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8000" spc="1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should</a:t>
            </a:r>
            <a:r>
              <a:rPr lang="en-US" sz="8000" spc="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provide</a:t>
            </a:r>
            <a:r>
              <a:rPr lang="en-US" sz="8000" spc="1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safe</a:t>
            </a:r>
            <a:r>
              <a:rPr lang="en-US" sz="8000" spc="1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US" sz="8000" spc="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facility.</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
                <a:schemeClr val="tx1"/>
              </a:buClr>
              <a:buFont typeface="Wingdings" panose="05000000000000000000" pitchFamily="2" charset="2"/>
              <a:buChar char="v"/>
              <a:tabLst>
                <a:tab pos="1054100" algn="l"/>
                <a:tab pos="1054735" algn="l"/>
              </a:tabLst>
            </a:pP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8000" spc="13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should</a:t>
            </a:r>
            <a:r>
              <a:rPr lang="en-US" sz="8000" spc="1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provide</a:t>
            </a:r>
            <a:r>
              <a:rPr lang="en-US" sz="8000" spc="1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forgot</a:t>
            </a:r>
            <a:r>
              <a:rPr lang="en-US" sz="8000" spc="1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password</a:t>
            </a:r>
            <a:r>
              <a:rPr lang="en-US" sz="8000" spc="1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facility.</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
                <a:schemeClr val="tx1"/>
              </a:buClr>
              <a:buFont typeface="Wingdings" panose="05000000000000000000" pitchFamily="2" charset="2"/>
              <a:buChar char="v"/>
              <a:tabLst>
                <a:tab pos="1054100" algn="l"/>
                <a:tab pos="1054735" algn="l"/>
              </a:tabLst>
            </a:pP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8000" spc="1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should</a:t>
            </a:r>
            <a:r>
              <a:rPr lang="en-US" sz="8000" spc="1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a:t>
            </a:r>
            <a:r>
              <a:rPr lang="en-US" sz="8000" spc="1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a:t>
            </a:r>
            <a:r>
              <a:rPr lang="en-US" sz="8000" spc="1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Contact,</a:t>
            </a:r>
            <a:r>
              <a:rPr lang="en-US" sz="8000" spc="1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skills. </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chemeClr val="tx1"/>
              </a:buClr>
              <a:buFont typeface="Wingdings" panose="05000000000000000000" pitchFamily="2" charset="2"/>
              <a:buChar char="v"/>
              <a:tabLst>
                <a:tab pos="1054100" algn="l"/>
                <a:tab pos="1054735" algn="l"/>
              </a:tabLst>
            </a:pP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8000" spc="2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should</a:t>
            </a:r>
            <a:r>
              <a:rPr lang="en-US" sz="8000" spc="2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able</a:t>
            </a:r>
            <a:r>
              <a:rPr lang="en-US" sz="8000" spc="2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8000" spc="23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a:t>
            </a:r>
            <a:r>
              <a:rPr lang="en-US" sz="8000" spc="25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a:t>
            </a:r>
            <a:r>
              <a:rPr lang="en-US" sz="8000" spc="2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remove</a:t>
            </a:r>
            <a:r>
              <a:rPr lang="en-US" sz="8000" spc="24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policy</a:t>
            </a:r>
            <a:r>
              <a:rPr lang="en-US" sz="8000" spc="2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also</a:t>
            </a:r>
            <a:r>
              <a:rPr lang="en-US" sz="8000" spc="14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a:t>
            </a:r>
            <a:r>
              <a:rPr lang="en-US" sz="8000" spc="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its</a:t>
            </a:r>
            <a:r>
              <a:rPr lang="en-US" sz="8000" spc="15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information.</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
                <a:schemeClr val="tx1"/>
              </a:buClr>
              <a:buFont typeface="Wingdings" panose="05000000000000000000" pitchFamily="2" charset="2"/>
              <a:buChar char="v"/>
              <a:tabLst>
                <a:tab pos="1054100" algn="l"/>
                <a:tab pos="1054735" algn="l"/>
              </a:tabLst>
            </a:pPr>
            <a:r>
              <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analyzed our gathered information and we have decided our system should have the following functionality:-</a:t>
            </a:r>
          </a:p>
          <a:p>
            <a:pPr marL="342900" lvl="0" indent="-342900">
              <a:lnSpc>
                <a:spcPct val="115000"/>
              </a:lnSpc>
              <a:buClr>
                <a:schemeClr val="tx1"/>
              </a:buClr>
              <a:buFont typeface="Wingdings" panose="05000000000000000000" pitchFamily="2" charset="2"/>
              <a:buChar char="v"/>
              <a:tabLst>
                <a:tab pos="1054100" algn="l"/>
                <a:tab pos="1054735" algn="l"/>
              </a:tabLst>
            </a:pPr>
            <a:r>
              <a:rPr lang="en-US" sz="8000" b="1" dirty="0">
                <a:solidFill>
                  <a:schemeClr val="tx1"/>
                </a:solidFill>
              </a:rPr>
              <a:t>Common models</a:t>
            </a:r>
            <a:endParaRPr lang="en-US" sz="8000" dirty="0">
              <a:solidFill>
                <a:schemeClr val="tx1"/>
              </a:solidFill>
            </a:endParaRPr>
          </a:p>
          <a:p>
            <a:pPr marL="2057400" lvl="2" indent="-1143000" algn="l">
              <a:buClr>
                <a:schemeClr val="tx1"/>
              </a:buClr>
              <a:buFont typeface="Wingdings" panose="05000000000000000000" pitchFamily="2" charset="2"/>
              <a:buChar char="ü"/>
            </a:pPr>
            <a:r>
              <a:rPr lang="en-US" sz="8000" dirty="0">
                <a:solidFill>
                  <a:schemeClr val="tx1"/>
                </a:solidFill>
              </a:rPr>
              <a:t>Registration</a:t>
            </a:r>
          </a:p>
          <a:p>
            <a:pPr marL="2057400" lvl="2" indent="-1143000" algn="l">
              <a:buClr>
                <a:schemeClr val="tx1"/>
              </a:buClr>
              <a:buFont typeface="Wingdings" panose="05000000000000000000" pitchFamily="2" charset="2"/>
              <a:buChar char="ü"/>
            </a:pPr>
            <a:r>
              <a:rPr lang="en-US" sz="8000" dirty="0">
                <a:solidFill>
                  <a:schemeClr val="tx1"/>
                </a:solidFill>
              </a:rPr>
              <a:t>Login</a:t>
            </a:r>
          </a:p>
          <a:p>
            <a:pPr marL="2057400" lvl="2" indent="-1143000" algn="l">
              <a:buClr>
                <a:schemeClr val="tx1"/>
              </a:buClr>
              <a:buFont typeface="Wingdings" panose="05000000000000000000" pitchFamily="2" charset="2"/>
              <a:buChar char="ü"/>
            </a:pPr>
            <a:r>
              <a:rPr lang="en-US" sz="8000" dirty="0">
                <a:solidFill>
                  <a:schemeClr val="tx1"/>
                </a:solidFill>
              </a:rPr>
              <a:t>Forget Password (User )</a:t>
            </a:r>
          </a:p>
          <a:p>
            <a:pPr marL="2057400" lvl="2" indent="-1143000" algn="l">
              <a:buClr>
                <a:schemeClr val="tx1"/>
              </a:buClr>
              <a:buFont typeface="Wingdings" panose="05000000000000000000" pitchFamily="2" charset="2"/>
              <a:buChar char="ü"/>
            </a:pPr>
            <a:r>
              <a:rPr lang="en-US" sz="8000" dirty="0">
                <a:solidFill>
                  <a:schemeClr val="tx1"/>
                </a:solidFill>
              </a:rPr>
              <a:t>Logout</a:t>
            </a:r>
          </a:p>
          <a:p>
            <a:pPr lvl="0">
              <a:lnSpc>
                <a:spcPct val="115000"/>
              </a:lnSpc>
              <a:buClr>
                <a:schemeClr val="bg1"/>
              </a:buClr>
              <a:tabLst>
                <a:tab pos="1054100" algn="l"/>
                <a:tab pos="1054735" algn="l"/>
              </a:tabLst>
            </a:pPr>
            <a:endParaRPr lang="en-US" sz="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a:lnSpc>
                <a:spcPct val="115000"/>
              </a:lnSpc>
              <a:buClr>
                <a:schemeClr val="bg1"/>
              </a:buClr>
              <a:tabLst>
                <a:tab pos="1054100" algn="l"/>
                <a:tab pos="1054735" algn="l"/>
              </a:tabLst>
            </a:pPr>
            <a:endParaRPr lang="en-US" sz="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15000"/>
              </a:lnSpc>
              <a:buClr>
                <a:schemeClr val="bg1"/>
              </a:buClr>
              <a:tabLst>
                <a:tab pos="1054100" algn="l"/>
                <a:tab pos="1054735" algn="l"/>
              </a:tabLst>
            </a:pPr>
            <a:endParaRPr lang="en-US"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15000"/>
              </a:lnSpc>
              <a:buClr>
                <a:schemeClr val="bg1"/>
              </a:buClr>
              <a:tabLst>
                <a:tab pos="1054100" algn="l"/>
                <a:tab pos="1054735" algn="l"/>
              </a:tabLst>
            </a:pPr>
            <a:endPar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0444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F1D3-8C8F-4323-AF5C-D8F52E53392A}"/>
              </a:ext>
            </a:extLst>
          </p:cNvPr>
          <p:cNvSpPr>
            <a:spLocks noGrp="1"/>
          </p:cNvSpPr>
          <p:nvPr>
            <p:ph type="ctrTitle"/>
          </p:nvPr>
        </p:nvSpPr>
        <p:spPr>
          <a:xfrm>
            <a:off x="684211" y="92766"/>
            <a:ext cx="11295753" cy="768626"/>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Continued…</a:t>
            </a:r>
          </a:p>
        </p:txBody>
      </p:sp>
      <p:sp>
        <p:nvSpPr>
          <p:cNvPr id="3" name="Subtitle 2">
            <a:extLst>
              <a:ext uri="{FF2B5EF4-FFF2-40B4-BE49-F238E27FC236}">
                <a16:creationId xmlns:a16="http://schemas.microsoft.com/office/drawing/2014/main" id="{1AD1E584-BF46-4E6D-91C4-1EF574EAE448}"/>
              </a:ext>
            </a:extLst>
          </p:cNvPr>
          <p:cNvSpPr>
            <a:spLocks noGrp="1"/>
          </p:cNvSpPr>
          <p:nvPr>
            <p:ph type="subTitle" idx="1"/>
          </p:nvPr>
        </p:nvSpPr>
        <p:spPr>
          <a:xfrm>
            <a:off x="684212" y="861392"/>
            <a:ext cx="11295752" cy="5618922"/>
          </a:xfrm>
        </p:spPr>
        <p:txBody>
          <a:bodyPr>
            <a:normAutofit/>
          </a:bodyPr>
          <a:lstStyle/>
          <a:p>
            <a:pPr marL="1600200" indent="-1143000">
              <a:lnSpc>
                <a:spcPct val="115000"/>
              </a:lnSpc>
              <a:buClrTx/>
              <a:buFont typeface="Wingdings" panose="05000000000000000000" pitchFamily="2" charset="2"/>
              <a:buChar char="v"/>
            </a:pPr>
            <a:r>
              <a:rPr lang="en-US" sz="1800" b="1" dirty="0">
                <a:solidFill>
                  <a:schemeClr val="tx1"/>
                </a:solidFill>
                <a:effectLst/>
                <a:latin typeface="Times New Roman" panose="02020603050405020304" pitchFamily="18" charset="0"/>
                <a:ea typeface="Verdana" panose="020B0604030504040204" pitchFamily="34" charset="0"/>
                <a:cs typeface="Verdana" panose="020B0604030504040204" pitchFamily="34" charset="0"/>
              </a:rPr>
              <a:t>Module</a:t>
            </a:r>
            <a:r>
              <a:rPr lang="en-US" sz="1800" b="1" spc="5" dirty="0">
                <a:solidFill>
                  <a:schemeClr val="tx1"/>
                </a:solidFill>
                <a:effectLst/>
                <a:latin typeface="Times New Roman" panose="02020603050405020304" pitchFamily="18" charset="0"/>
                <a:ea typeface="Verdana" panose="020B0604030504040204" pitchFamily="34" charset="0"/>
                <a:cs typeface="Verdana" panose="020B0604030504040204" pitchFamily="34" charset="0"/>
              </a:rPr>
              <a:t> </a:t>
            </a:r>
            <a:r>
              <a:rPr lang="en-US" sz="1800" b="1" dirty="0">
                <a:solidFill>
                  <a:schemeClr val="tx1"/>
                </a:solidFill>
                <a:effectLst/>
                <a:latin typeface="Times New Roman" panose="02020603050405020304" pitchFamily="18" charset="0"/>
                <a:ea typeface="Verdana" panose="020B0604030504040204" pitchFamily="34" charset="0"/>
                <a:cs typeface="Verdana" panose="020B0604030504040204" pitchFamily="34" charset="0"/>
              </a:rPr>
              <a:t>1 ( USER )</a:t>
            </a:r>
            <a:endParaRPr lang="en-IN" sz="18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27965" marR="4314825">
              <a:spcBef>
                <a:spcPts val="505"/>
              </a:spcBef>
              <a:spcAft>
                <a:spcPts val="0"/>
              </a:spcAft>
              <a:tabLst>
                <a:tab pos="86995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User Registration.</a:t>
            </a:r>
            <a:endParaRPr lang="en-IN" sz="1800" dirty="0">
              <a:solidFill>
                <a:schemeClr val="tx1"/>
              </a:solidFill>
              <a:latin typeface="Calibri" panose="020F0502020204030204" pitchFamily="34" charset="0"/>
              <a:ea typeface="Symbol" panose="05050102010706020507" pitchFamily="18" charset="2"/>
              <a:cs typeface="Symbol" panose="05050102010706020507" pitchFamily="18" charset="2"/>
            </a:endParaRPr>
          </a:p>
          <a:p>
            <a:pPr marL="227965" marR="4314825">
              <a:spcBef>
                <a:spcPts val="505"/>
              </a:spcBef>
              <a:spcAft>
                <a:spcPts val="0"/>
              </a:spcAft>
              <a:tabLst>
                <a:tab pos="86995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User Login / Logout.</a:t>
            </a:r>
            <a:endParaRPr lang="en-IN" sz="1800" dirty="0">
              <a:solidFill>
                <a:schemeClr val="tx1"/>
              </a:solidFill>
              <a:latin typeface="Calibri" panose="020F0502020204030204" pitchFamily="34" charset="0"/>
              <a:ea typeface="Symbol" panose="05050102010706020507" pitchFamily="18" charset="2"/>
              <a:cs typeface="Symbol" panose="05050102010706020507" pitchFamily="18" charset="2"/>
            </a:endParaRPr>
          </a:p>
          <a:p>
            <a:pPr marL="227965" marR="4314825">
              <a:spcBef>
                <a:spcPts val="505"/>
              </a:spcBef>
              <a:spcAft>
                <a:spcPts val="0"/>
              </a:spcAft>
              <a:tabLst>
                <a:tab pos="869950" algn="l"/>
              </a:tabLst>
            </a:pPr>
            <a:r>
              <a:rPr lang="en-IN" sz="1800" dirty="0">
                <a:solidFill>
                  <a:schemeClr val="tx1"/>
                </a:solidFill>
                <a:effectLst/>
                <a:latin typeface="Calibri" panose="020F0502020204030204" pitchFamily="34"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 Change Password.</a:t>
            </a:r>
          </a:p>
          <a:p>
            <a:pPr marL="513715" marR="4314825" indent="-285750">
              <a:spcBef>
                <a:spcPts val="505"/>
              </a:spcBef>
              <a:spcAft>
                <a:spcPts val="0"/>
              </a:spcAft>
              <a:buClrTx/>
              <a:buFont typeface="Wingdings" panose="05000000000000000000" pitchFamily="2" charset="2"/>
              <a:buChar char="v"/>
              <a:tabLst>
                <a:tab pos="869950" algn="l"/>
              </a:tabLst>
            </a:pPr>
            <a:r>
              <a:rPr lang="en-US" sz="1800" b="1" dirty="0">
                <a:solidFill>
                  <a:schemeClr val="tx1"/>
                </a:solidFill>
                <a:effectLst/>
                <a:latin typeface="Times New Roman" panose="02020603050405020304" pitchFamily="18" charset="0"/>
                <a:ea typeface="Verdana" panose="020B0604030504040204" pitchFamily="34" charset="0"/>
                <a:cs typeface="Verdana" panose="020B0604030504040204" pitchFamily="34" charset="0"/>
              </a:rPr>
              <a:t>   Module</a:t>
            </a:r>
            <a:r>
              <a:rPr lang="en-US" sz="1800" b="1" spc="5" dirty="0">
                <a:solidFill>
                  <a:schemeClr val="tx1"/>
                </a:solidFill>
                <a:effectLst/>
                <a:latin typeface="Times New Roman" panose="02020603050405020304" pitchFamily="18" charset="0"/>
                <a:ea typeface="Verdana" panose="020B0604030504040204" pitchFamily="34" charset="0"/>
                <a:cs typeface="Verdana" panose="020B0604030504040204" pitchFamily="34" charset="0"/>
              </a:rPr>
              <a:t> </a:t>
            </a:r>
            <a:r>
              <a:rPr lang="en-US" sz="1800" b="1" dirty="0">
                <a:solidFill>
                  <a:schemeClr val="tx1"/>
                </a:solidFill>
                <a:effectLst/>
                <a:latin typeface="Times New Roman" panose="02020603050405020304" pitchFamily="18" charset="0"/>
                <a:ea typeface="Verdana" panose="020B0604030504040204" pitchFamily="34" charset="0"/>
                <a:cs typeface="Verdana" panose="020B0604030504040204" pitchFamily="34" charset="0"/>
              </a:rPr>
              <a:t>2 ( ADMIN )</a:t>
            </a:r>
            <a:endParaRPr lang="en-IN" sz="18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27965">
              <a:spcBef>
                <a:spcPts val="505"/>
              </a:spcBef>
              <a:spcAft>
                <a:spcPts val="0"/>
              </a:spcAft>
              <a:tabLst>
                <a:tab pos="86995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Login</a:t>
            </a:r>
          </a:p>
          <a:p>
            <a:pPr marL="227965">
              <a:spcBef>
                <a:spcPts val="505"/>
              </a:spcBef>
              <a:spcAft>
                <a:spcPts val="0"/>
              </a:spcAft>
              <a:tabLst>
                <a:tab pos="86995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Logout</a:t>
            </a:r>
          </a:p>
          <a:p>
            <a:pPr marL="227965">
              <a:spcBef>
                <a:spcPts val="505"/>
              </a:spcBef>
              <a:spcAft>
                <a:spcPts val="0"/>
              </a:spcAft>
              <a:tabLst>
                <a:tab pos="869950" algn="l"/>
              </a:tabLst>
            </a:pPr>
            <a:r>
              <a:rPr lang="en-US" sz="1800" dirty="0">
                <a:solidFill>
                  <a:schemeClr val="tx1"/>
                </a:solidFill>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Admin Insert policy</a:t>
            </a:r>
          </a:p>
          <a:p>
            <a:pPr marL="227965">
              <a:spcBef>
                <a:spcPts val="505"/>
              </a:spcBef>
              <a:spcAft>
                <a:spcPts val="0"/>
              </a:spcAft>
              <a:tabLst>
                <a:tab pos="869950" algn="l"/>
              </a:tabLst>
            </a:pPr>
            <a:r>
              <a:rPr lang="en-US" sz="1800" dirty="0">
                <a:solidFill>
                  <a:schemeClr val="tx1"/>
                </a:solidFill>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Admin Send Email To User. </a:t>
            </a:r>
            <a:endParaRPr lang="en-IN" sz="1800" dirty="0">
              <a:solidFill>
                <a:schemeClr val="tx1"/>
              </a:solidFill>
              <a:latin typeface="Calibri" panose="020F0502020204030204" pitchFamily="34" charset="0"/>
              <a:ea typeface="Symbol" panose="05050102010706020507" pitchFamily="18" charset="2"/>
              <a:cs typeface="Symbol" panose="05050102010706020507" pitchFamily="18" charset="2"/>
            </a:endParaRPr>
          </a:p>
          <a:p>
            <a:pPr marL="227965">
              <a:spcBef>
                <a:spcPts val="505"/>
              </a:spcBef>
              <a:spcAft>
                <a:spcPts val="0"/>
              </a:spcAft>
              <a:tabLst>
                <a:tab pos="869950" algn="l"/>
              </a:tabLst>
            </a:pPr>
            <a:r>
              <a:rPr lang="en-IN" sz="1800" dirty="0">
                <a:solidFill>
                  <a:schemeClr val="tx1"/>
                </a:solidFill>
                <a:effectLst/>
                <a:latin typeface="Calibri" panose="020F0502020204030204" pitchFamily="34"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Admin Add policy.</a:t>
            </a:r>
            <a:endParaRPr lang="en-IN" sz="1800" dirty="0">
              <a:solidFill>
                <a:schemeClr val="tx1"/>
              </a:solidFill>
              <a:latin typeface="Calibri" panose="020F0502020204030204" pitchFamily="34" charset="0"/>
              <a:ea typeface="Symbol" panose="05050102010706020507" pitchFamily="18" charset="2"/>
              <a:cs typeface="Symbol" panose="05050102010706020507" pitchFamily="18" charset="2"/>
            </a:endParaRPr>
          </a:p>
          <a:p>
            <a:pPr marL="227965">
              <a:spcBef>
                <a:spcPts val="505"/>
              </a:spcBef>
              <a:spcAft>
                <a:spcPts val="0"/>
              </a:spcAft>
              <a:tabLst>
                <a:tab pos="869950" algn="l"/>
              </a:tabLst>
            </a:pPr>
            <a:r>
              <a:rPr lang="en-IN" sz="1800" dirty="0">
                <a:solidFill>
                  <a:schemeClr val="tx1"/>
                </a:solidFill>
                <a:effectLst/>
                <a:latin typeface="Calibri" panose="020F0502020204030204" pitchFamily="34"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Admin Delete policy.</a:t>
            </a:r>
            <a:endParaRPr lang="en-IN" sz="1800" dirty="0">
              <a:solidFill>
                <a:schemeClr val="tx1"/>
              </a:solidFill>
              <a:latin typeface="Calibri" panose="020F0502020204030204" pitchFamily="34" charset="0"/>
              <a:ea typeface="Symbol" panose="05050102010706020507" pitchFamily="18" charset="2"/>
              <a:cs typeface="Symbol" panose="05050102010706020507" pitchFamily="18" charset="2"/>
            </a:endParaRPr>
          </a:p>
          <a:p>
            <a:pPr marL="227965">
              <a:spcBef>
                <a:spcPts val="505"/>
              </a:spcBef>
              <a:spcAft>
                <a:spcPts val="0"/>
              </a:spcAft>
              <a:tabLst>
                <a:tab pos="869950" algn="l"/>
              </a:tabLst>
            </a:pPr>
            <a:r>
              <a:rPr lang="en-IN" sz="1800" dirty="0">
                <a:solidFill>
                  <a:schemeClr val="tx1"/>
                </a:solidFill>
                <a:effectLst/>
                <a:latin typeface="Calibri" panose="020F0502020204030204" pitchFamily="34"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Admin View Top 10 User.</a:t>
            </a:r>
            <a:endParaRPr lang="en-IN" sz="1800" dirty="0">
              <a:solidFill>
                <a:schemeClr val="tx1"/>
              </a:solidFill>
              <a:latin typeface="Calibri" panose="020F0502020204030204" pitchFamily="34" charset="0"/>
              <a:ea typeface="Symbol" panose="05050102010706020507" pitchFamily="18" charset="2"/>
              <a:cs typeface="Symbol" panose="05050102010706020507" pitchFamily="18" charset="2"/>
            </a:endParaRPr>
          </a:p>
          <a:p>
            <a:pPr marL="227965">
              <a:spcBef>
                <a:spcPts val="505"/>
              </a:spcBef>
              <a:spcAft>
                <a:spcPts val="0"/>
              </a:spcAft>
              <a:tabLst>
                <a:tab pos="869950" algn="l"/>
              </a:tabLst>
            </a:pPr>
            <a:r>
              <a:rPr lang="en-IN" sz="1800" dirty="0">
                <a:solidFill>
                  <a:schemeClr val="tx1"/>
                </a:solidFill>
                <a:effectLst/>
                <a:latin typeface="Calibri" panose="020F0502020204030204" pitchFamily="34"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Admin Edit policy.</a:t>
            </a:r>
            <a:endParaRPr lang="en-IN" sz="1800" dirty="0">
              <a:solidFill>
                <a:schemeClr val="tx1"/>
              </a:solidFill>
              <a:latin typeface="Calibri" panose="020F0502020204030204" pitchFamily="34" charset="0"/>
              <a:ea typeface="Symbol" panose="05050102010706020507" pitchFamily="18" charset="2"/>
              <a:cs typeface="Symbol" panose="05050102010706020507" pitchFamily="18" charset="2"/>
            </a:endParaRPr>
          </a:p>
          <a:p>
            <a:pPr marL="227965">
              <a:spcBef>
                <a:spcPts val="505"/>
              </a:spcBef>
              <a:spcAft>
                <a:spcPts val="0"/>
              </a:spcAft>
              <a:tabLst>
                <a:tab pos="869950" algn="l"/>
              </a:tabLst>
            </a:pPr>
            <a:r>
              <a:rPr lang="en-IN" sz="1800" dirty="0">
                <a:solidFill>
                  <a:schemeClr val="tx1"/>
                </a:solidFill>
                <a:effectLst/>
                <a:latin typeface="Calibri" panose="020F0502020204030204" pitchFamily="34"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Admin Delete policy.</a:t>
            </a:r>
            <a:endParaRPr lang="en-IN" sz="1800" dirty="0">
              <a:solidFill>
                <a:schemeClr val="tx1"/>
              </a:solidFill>
              <a:latin typeface="Calibri" panose="020F0502020204030204" pitchFamily="34" charset="0"/>
              <a:ea typeface="Symbol" panose="05050102010706020507" pitchFamily="18" charset="2"/>
              <a:cs typeface="Symbol" panose="05050102010706020507" pitchFamily="18" charset="2"/>
            </a:endParaRPr>
          </a:p>
          <a:p>
            <a:pPr marL="227965">
              <a:spcBef>
                <a:spcPts val="505"/>
              </a:spcBef>
              <a:spcAft>
                <a:spcPts val="0"/>
              </a:spcAft>
              <a:tabLst>
                <a:tab pos="869950" algn="l"/>
              </a:tabLst>
            </a:pPr>
            <a:r>
              <a:rPr lang="en-IN" sz="1800" dirty="0">
                <a:solidFill>
                  <a:schemeClr val="tx1"/>
                </a:solidFill>
                <a:effectLst/>
                <a:latin typeface="Calibri" panose="020F0502020204030204" pitchFamily="34"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Admin Insert User In Some Cases.</a:t>
            </a:r>
            <a:endParaRPr lang="en-IN" sz="1800" dirty="0">
              <a:solidFill>
                <a:schemeClr val="tx1"/>
              </a:solidFill>
              <a:effectLst/>
              <a:latin typeface="Calibri" panose="020F0502020204030204" pitchFamily="34" charset="0"/>
              <a:ea typeface="Symbol" panose="05050102010706020507" pitchFamily="18" charset="2"/>
              <a:cs typeface="Symbol" panose="05050102010706020507" pitchFamily="18" charset="2"/>
            </a:endParaRPr>
          </a:p>
          <a:p>
            <a:pPr marL="227965">
              <a:spcBef>
                <a:spcPts val="505"/>
              </a:spcBef>
              <a:spcAft>
                <a:spcPts val="0"/>
              </a:spcAft>
              <a:tabLst>
                <a:tab pos="869950" algn="l"/>
              </a:tabLst>
            </a:pPr>
            <a:endParaRPr lang="en-IN" sz="1800" dirty="0">
              <a:solidFill>
                <a:schemeClr val="tx1"/>
              </a:solidFill>
              <a:effectLst/>
              <a:latin typeface="Calibri" panose="020F0502020204030204" pitchFamily="34" charset="0"/>
              <a:ea typeface="Symbol" panose="05050102010706020507" pitchFamily="18" charset="2"/>
              <a:cs typeface="Symbol" panose="05050102010706020507" pitchFamily="18" charset="2"/>
            </a:endParaRPr>
          </a:p>
          <a:p>
            <a:pPr lvl="1">
              <a:lnSpc>
                <a:spcPct val="115000"/>
              </a:lnSpc>
              <a:spcBef>
                <a:spcPts val="220"/>
              </a:spcBef>
              <a:spcAft>
                <a:spcPts val="1000"/>
              </a:spcAft>
              <a:buSzPts val="1200"/>
              <a:tabLst>
                <a:tab pos="1327150" algn="l"/>
              </a:tabLst>
            </a:pPr>
            <a:endParaRPr lang="en-IN" dirty="0">
              <a:solidFill>
                <a:schemeClr val="tx1"/>
              </a:solidFill>
              <a:effectLst/>
              <a:latin typeface="Calibri" panose="020F0502020204030204" pitchFamily="34" charset="0"/>
              <a:ea typeface="Symbol" panose="05050102010706020507" pitchFamily="18" charset="2"/>
              <a:cs typeface="Symbol" panose="05050102010706020507" pitchFamily="18" charset="2"/>
            </a:endParaRPr>
          </a:p>
          <a:p>
            <a:endParaRPr lang="en-US" sz="1800" dirty="0">
              <a:solidFill>
                <a:schemeClr val="tx1"/>
              </a:solidFill>
            </a:endParaRPr>
          </a:p>
        </p:txBody>
      </p:sp>
    </p:spTree>
    <p:extLst>
      <p:ext uri="{BB962C8B-B14F-4D97-AF65-F5344CB8AC3E}">
        <p14:creationId xmlns:p14="http://schemas.microsoft.com/office/powerpoint/2010/main" val="105841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861A-DA2C-4912-BF8C-0D8D3A484857}"/>
              </a:ext>
            </a:extLst>
          </p:cNvPr>
          <p:cNvSpPr>
            <a:spLocks noGrp="1"/>
          </p:cNvSpPr>
          <p:nvPr>
            <p:ph type="ctrTitle"/>
          </p:nvPr>
        </p:nvSpPr>
        <p:spPr>
          <a:xfrm>
            <a:off x="684211" y="159026"/>
            <a:ext cx="11242745" cy="609600"/>
          </a:xfrm>
        </p:spPr>
        <p:txBody>
          <a:bodyPr>
            <a:no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scope</a:t>
            </a:r>
          </a:p>
        </p:txBody>
      </p:sp>
      <p:sp>
        <p:nvSpPr>
          <p:cNvPr id="3" name="Subtitle 2">
            <a:extLst>
              <a:ext uri="{FF2B5EF4-FFF2-40B4-BE49-F238E27FC236}">
                <a16:creationId xmlns:a16="http://schemas.microsoft.com/office/drawing/2014/main" id="{14310C58-9A2E-43E3-A6AF-1CF2449EEAB0}"/>
              </a:ext>
            </a:extLst>
          </p:cNvPr>
          <p:cNvSpPr>
            <a:spLocks noGrp="1"/>
          </p:cNvSpPr>
          <p:nvPr>
            <p:ph type="subTitle" idx="1"/>
          </p:nvPr>
        </p:nvSpPr>
        <p:spPr>
          <a:xfrm>
            <a:off x="684212" y="1046922"/>
            <a:ext cx="11242744" cy="5208103"/>
          </a:xfrm>
        </p:spPr>
        <p:txBody>
          <a:bodyPr>
            <a:normAutofit fontScale="92500"/>
          </a:bodyPr>
          <a:lstStyle/>
          <a:p>
            <a:pPr marL="285750" indent="-285750">
              <a:lnSpc>
                <a:spcPct val="107000"/>
              </a:lnSpc>
              <a:spcAft>
                <a:spcPts val="800"/>
              </a:spcAft>
              <a:buClrTx/>
              <a:buFont typeface="Wingdings" panose="05000000000000000000" pitchFamily="2" charset="2"/>
              <a:buChar char="v"/>
              <a:tabLst>
                <a:tab pos="3286125"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current project of WEB ANALYSIS, we have undertaken, the corresponding scope of our intranet website is as follows: For</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Tx/>
              <a:buFont typeface="Wingdings" panose="05000000000000000000" pitchFamily="2" charset="2"/>
              <a:buChar char="v"/>
              <a:tabLst>
                <a:tab pos="3286125"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This is a user-friendly layout &amp; easy to understand for every user or service provider.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will allow the user to recover the password.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Also allows Service Providers to recover password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able to Give information about registered Users and also edit that information.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allows sending mails.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system provides the insurance policy detail of all companies.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 provides the main branch address of all insurance companies so the client can easily find the location of the company and contact it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 also provides a comparison of all insurance policies.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Tx/>
              <a:buFont typeface="Wingdings" panose="05000000000000000000" pitchFamily="2" charset="2"/>
              <a:buChar char="v"/>
              <a:tabLst>
                <a:tab pos="3286125" algn="l"/>
              </a:tabLs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.pdf file download facility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52763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B5E0-CD44-4735-A4AC-CD41C00FD6D8}"/>
              </a:ext>
            </a:extLst>
          </p:cNvPr>
          <p:cNvSpPr>
            <a:spLocks noGrp="1"/>
          </p:cNvSpPr>
          <p:nvPr>
            <p:ph type="ctrTitle"/>
          </p:nvPr>
        </p:nvSpPr>
        <p:spPr>
          <a:xfrm>
            <a:off x="684211" y="172279"/>
            <a:ext cx="11255997" cy="728869"/>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78B48D2A-28BD-4603-B95D-FCA089DCBF89}"/>
              </a:ext>
            </a:extLst>
          </p:cNvPr>
          <p:cNvSpPr>
            <a:spLocks noGrp="1"/>
          </p:cNvSpPr>
          <p:nvPr>
            <p:ph type="subTitle" idx="1"/>
          </p:nvPr>
        </p:nvSpPr>
        <p:spPr>
          <a:xfrm>
            <a:off x="684212" y="901148"/>
            <a:ext cx="11255996" cy="5526155"/>
          </a:xfrm>
        </p:spPr>
        <p:txBody>
          <a:bodyPr>
            <a:normAutofit/>
          </a:bodyPr>
          <a:lstStyle/>
          <a:p>
            <a:pPr marL="285750" indent="-285750">
              <a:lnSpc>
                <a:spcPct val="107000"/>
              </a:lnSpc>
              <a:spcAft>
                <a:spcPts val="800"/>
              </a:spcAft>
              <a:buClrTx/>
              <a:buFont typeface="Wingdings" panose="05000000000000000000" pitchFamily="2" charset="2"/>
              <a:buChar char="v"/>
              <a:tabLst>
                <a:tab pos="3286125"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main objective of the Insurance Agency Management system is to Provide a Service insurance Policy to the customer.</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Tx/>
              <a:buFont typeface="Wingdings" panose="05000000000000000000" pitchFamily="2" charset="2"/>
              <a:buChar char="v"/>
              <a:tabLst>
                <a:tab pos="3286125" algn="l"/>
              </a:tabLst>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Admin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can upload/delete/edit insurance policy for the insurance company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can manage user</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can manage the insurance policy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Tx/>
              <a:buFont typeface="Wingdings" panose="05000000000000000000" pitchFamily="2" charset="2"/>
              <a:buChar char="v"/>
              <a:tabLst>
                <a:tab pos="3286125" algn="l"/>
              </a:tabLs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Users can register Itself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Users can log in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Users can view the policy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Tx/>
              <a:buFont typeface="Wingdings" panose="05000000000000000000" pitchFamily="2" charset="2"/>
              <a:buChar char="v"/>
              <a:tabLst>
                <a:tab pos="3286125"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Users get a quote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Tx/>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rPr>
              <a:t>Users can change their password</a:t>
            </a:r>
            <a:endParaRPr lang="en-US" dirty="0">
              <a:solidFill>
                <a:schemeClr val="tx1"/>
              </a:solidFill>
            </a:endParaRPr>
          </a:p>
        </p:txBody>
      </p:sp>
    </p:spTree>
    <p:extLst>
      <p:ext uri="{BB962C8B-B14F-4D97-AF65-F5344CB8AC3E}">
        <p14:creationId xmlns:p14="http://schemas.microsoft.com/office/powerpoint/2010/main" val="2760059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639-7574-4698-B76B-663B841A4038}"/>
              </a:ext>
            </a:extLst>
          </p:cNvPr>
          <p:cNvSpPr>
            <a:spLocks noGrp="1"/>
          </p:cNvSpPr>
          <p:nvPr>
            <p:ph type="ctrTitle"/>
          </p:nvPr>
        </p:nvSpPr>
        <p:spPr>
          <a:xfrm>
            <a:off x="684212" y="92765"/>
            <a:ext cx="11202988" cy="490331"/>
          </a:xfrm>
        </p:spPr>
        <p:txBody>
          <a:bodyPr>
            <a:noAutofit/>
          </a:bodyPr>
          <a:lstStyle/>
          <a:p>
            <a:pPr algn="ctr"/>
            <a:r>
              <a:rPr lang="en-US" sz="32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Directory Structure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4EB711-322D-49D6-8CC6-7D285CAD59E2}"/>
              </a:ext>
            </a:extLst>
          </p:cNvPr>
          <p:cNvSpPr>
            <a:spLocks noGrp="1"/>
          </p:cNvSpPr>
          <p:nvPr>
            <p:ph type="subTitle" idx="1"/>
          </p:nvPr>
        </p:nvSpPr>
        <p:spPr>
          <a:xfrm>
            <a:off x="684212" y="874643"/>
            <a:ext cx="11202988" cy="5890592"/>
          </a:xfrm>
        </p:spPr>
        <p:txBody>
          <a:bodyPr/>
          <a:lstStyle/>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B54897-024E-41A7-B095-7D5FE9E9CE38}"/>
              </a:ext>
            </a:extLst>
          </p:cNvPr>
          <p:cNvPicPr>
            <a:picLocks noGrp="1" noChangeAspect="1" noChangeArrowheads="1"/>
          </p:cNvPicPr>
          <p:nvPr/>
        </p:nvPicPr>
        <p:blipFill>
          <a:blip r:embed="rId2" cstate="print"/>
          <a:srcRect/>
          <a:stretch>
            <a:fillRect/>
          </a:stretch>
        </p:blipFill>
        <p:spPr bwMode="auto">
          <a:xfrm>
            <a:off x="4572000" y="874642"/>
            <a:ext cx="3048000" cy="5642699"/>
          </a:xfrm>
          <a:prstGeom prst="rect">
            <a:avLst/>
          </a:prstGeom>
          <a:noFill/>
          <a:ln w="9525">
            <a:noFill/>
            <a:miter lim="800000"/>
            <a:headEnd/>
            <a:tailEnd/>
          </a:ln>
        </p:spPr>
      </p:pic>
    </p:spTree>
    <p:extLst>
      <p:ext uri="{BB962C8B-B14F-4D97-AF65-F5344CB8AC3E}">
        <p14:creationId xmlns:p14="http://schemas.microsoft.com/office/powerpoint/2010/main" val="167216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4953E5-44B2-4024-BAA8-6B2E14049AC9}"/>
              </a:ext>
            </a:extLst>
          </p:cNvPr>
          <p:cNvSpPr>
            <a:spLocks noGrp="1"/>
          </p:cNvSpPr>
          <p:nvPr>
            <p:ph type="ctrTitle"/>
          </p:nvPr>
        </p:nvSpPr>
        <p:spPr>
          <a:xfrm>
            <a:off x="684212" y="92766"/>
            <a:ext cx="11202988" cy="715618"/>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Continued…</a:t>
            </a:r>
          </a:p>
        </p:txBody>
      </p:sp>
      <p:pic>
        <p:nvPicPr>
          <p:cNvPr id="7" name="Content Placeholder 3">
            <a:extLst>
              <a:ext uri="{FF2B5EF4-FFF2-40B4-BE49-F238E27FC236}">
                <a16:creationId xmlns:a16="http://schemas.microsoft.com/office/drawing/2014/main" id="{C20AFBB1-33B4-4DA1-8EAD-FA566FB2F14D}"/>
              </a:ext>
            </a:extLst>
          </p:cNvPr>
          <p:cNvPicPr>
            <a:picLocks noGr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954157"/>
            <a:ext cx="3200400" cy="5370442"/>
          </a:xfrm>
          <a:prstGeom prst="rect">
            <a:avLst/>
          </a:prstGeom>
          <a:noFill/>
          <a:ln>
            <a:noFill/>
          </a:ln>
        </p:spPr>
      </p:pic>
    </p:spTree>
    <p:extLst>
      <p:ext uri="{BB962C8B-B14F-4D97-AF65-F5344CB8AC3E}">
        <p14:creationId xmlns:p14="http://schemas.microsoft.com/office/powerpoint/2010/main" val="776324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0881-27AC-4244-BF96-A8AE1CD624BF}"/>
              </a:ext>
            </a:extLst>
          </p:cNvPr>
          <p:cNvSpPr>
            <a:spLocks noGrp="1"/>
          </p:cNvSpPr>
          <p:nvPr>
            <p:ph type="ctrTitle"/>
          </p:nvPr>
        </p:nvSpPr>
        <p:spPr>
          <a:xfrm>
            <a:off x="684211" y="159026"/>
            <a:ext cx="11110223" cy="662609"/>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Input design</a:t>
            </a:r>
          </a:p>
        </p:txBody>
      </p:sp>
      <p:sp>
        <p:nvSpPr>
          <p:cNvPr id="3" name="Subtitle 2">
            <a:extLst>
              <a:ext uri="{FF2B5EF4-FFF2-40B4-BE49-F238E27FC236}">
                <a16:creationId xmlns:a16="http://schemas.microsoft.com/office/drawing/2014/main" id="{5734AA75-7477-4A98-A787-FE3ABF87994D}"/>
              </a:ext>
            </a:extLst>
          </p:cNvPr>
          <p:cNvSpPr>
            <a:spLocks noGrp="1"/>
          </p:cNvSpPr>
          <p:nvPr>
            <p:ph type="subTitle" idx="1"/>
          </p:nvPr>
        </p:nvSpPr>
        <p:spPr>
          <a:xfrm>
            <a:off x="684212" y="980661"/>
            <a:ext cx="11110222" cy="5433391"/>
          </a:xfrm>
        </p:spPr>
        <p:txBody>
          <a:bodyPr/>
          <a:lstStyle/>
          <a:p>
            <a:r>
              <a:rPr lang="en-US" dirty="0">
                <a:solidFill>
                  <a:schemeClr val="tx1"/>
                </a:solidFill>
                <a:latin typeface="Times New Roman" panose="02020603050405020304" pitchFamily="18" charset="0"/>
                <a:cs typeface="Times New Roman" panose="02020603050405020304" pitchFamily="18" charset="0"/>
              </a:rPr>
              <a:t>Admin login:</a:t>
            </a:r>
          </a:p>
        </p:txBody>
      </p:sp>
      <p:pic>
        <p:nvPicPr>
          <p:cNvPr id="5" name="Picture 4">
            <a:extLst>
              <a:ext uri="{FF2B5EF4-FFF2-40B4-BE49-F238E27FC236}">
                <a16:creationId xmlns:a16="http://schemas.microsoft.com/office/drawing/2014/main" id="{23EF836B-2857-46C3-97DB-BB5C52B1E68C}"/>
              </a:ext>
            </a:extLst>
          </p:cNvPr>
          <p:cNvPicPr>
            <a:picLocks noGrp="1" noChangeAspect="1" noChangeArrowheads="1"/>
          </p:cNvPicPr>
          <p:nvPr/>
        </p:nvPicPr>
        <p:blipFill>
          <a:blip r:embed="rId2" cstate="print"/>
          <a:stretch>
            <a:fillRect/>
          </a:stretch>
        </p:blipFill>
        <p:spPr bwMode="auto">
          <a:xfrm>
            <a:off x="1506072" y="1443318"/>
            <a:ext cx="9484658" cy="5056094"/>
          </a:xfrm>
          <a:prstGeom prst="rect">
            <a:avLst/>
          </a:prstGeom>
          <a:noFill/>
          <a:ln w="9525">
            <a:noFill/>
            <a:miter lim="800000"/>
            <a:headEnd/>
            <a:tailEnd/>
          </a:ln>
        </p:spPr>
      </p:pic>
    </p:spTree>
    <p:extLst>
      <p:ext uri="{BB962C8B-B14F-4D97-AF65-F5344CB8AC3E}">
        <p14:creationId xmlns:p14="http://schemas.microsoft.com/office/powerpoint/2010/main" val="3321005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4767-E69F-4D84-AB97-58991BC67AA8}"/>
              </a:ext>
            </a:extLst>
          </p:cNvPr>
          <p:cNvSpPr>
            <a:spLocks noGrp="1"/>
          </p:cNvSpPr>
          <p:nvPr>
            <p:ph type="ctrTitle"/>
          </p:nvPr>
        </p:nvSpPr>
        <p:spPr>
          <a:xfrm>
            <a:off x="684211" y="185532"/>
            <a:ext cx="11255997" cy="636104"/>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Continued…</a:t>
            </a:r>
          </a:p>
        </p:txBody>
      </p:sp>
      <p:sp>
        <p:nvSpPr>
          <p:cNvPr id="3" name="Subtitle 2">
            <a:extLst>
              <a:ext uri="{FF2B5EF4-FFF2-40B4-BE49-F238E27FC236}">
                <a16:creationId xmlns:a16="http://schemas.microsoft.com/office/drawing/2014/main" id="{F0F69424-39B6-4EE7-A415-667EA4D8FB76}"/>
              </a:ext>
            </a:extLst>
          </p:cNvPr>
          <p:cNvSpPr>
            <a:spLocks noGrp="1"/>
          </p:cNvSpPr>
          <p:nvPr>
            <p:ph type="subTitle" idx="1"/>
          </p:nvPr>
        </p:nvSpPr>
        <p:spPr>
          <a:xfrm>
            <a:off x="684212" y="980661"/>
            <a:ext cx="11255996" cy="5420139"/>
          </a:xfrm>
        </p:spPr>
        <p:txBody>
          <a:bodyPr/>
          <a:lstStyle/>
          <a:p>
            <a:r>
              <a:rPr lang="en-US" dirty="0">
                <a:solidFill>
                  <a:schemeClr val="tx1"/>
                </a:solidFill>
                <a:latin typeface="Times New Roman" panose="02020603050405020304" pitchFamily="18" charset="0"/>
                <a:cs typeface="Times New Roman" panose="02020603050405020304" pitchFamily="18" charset="0"/>
              </a:rPr>
              <a:t>User registration:</a:t>
            </a:r>
          </a:p>
        </p:txBody>
      </p:sp>
      <p:pic>
        <p:nvPicPr>
          <p:cNvPr id="5" name="Picture 4">
            <a:extLst>
              <a:ext uri="{FF2B5EF4-FFF2-40B4-BE49-F238E27FC236}">
                <a16:creationId xmlns:a16="http://schemas.microsoft.com/office/drawing/2014/main" id="{1D55D6A0-72DD-46BE-BBB9-A20C68F18154}"/>
              </a:ext>
            </a:extLst>
          </p:cNvPr>
          <p:cNvPicPr>
            <a:picLocks noGrp="1" noChangeAspect="1" noChangeArrowheads="1"/>
          </p:cNvPicPr>
          <p:nvPr/>
        </p:nvPicPr>
        <p:blipFill>
          <a:blip r:embed="rId2" cstate="print"/>
          <a:srcRect/>
          <a:stretch>
            <a:fillRect/>
          </a:stretch>
        </p:blipFill>
        <p:spPr bwMode="auto">
          <a:xfrm>
            <a:off x="1783976" y="1652985"/>
            <a:ext cx="8059271" cy="4496803"/>
          </a:xfrm>
          <a:prstGeom prst="rect">
            <a:avLst/>
          </a:prstGeom>
          <a:noFill/>
          <a:ln w="9525">
            <a:noFill/>
            <a:miter lim="800000"/>
            <a:headEnd/>
            <a:tailEnd/>
          </a:ln>
        </p:spPr>
      </p:pic>
    </p:spTree>
    <p:extLst>
      <p:ext uri="{BB962C8B-B14F-4D97-AF65-F5344CB8AC3E}">
        <p14:creationId xmlns:p14="http://schemas.microsoft.com/office/powerpoint/2010/main" val="145266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F5C5-ACB4-446B-AC4F-14D672FB49E8}"/>
              </a:ext>
            </a:extLst>
          </p:cNvPr>
          <p:cNvSpPr>
            <a:spLocks noGrp="1"/>
          </p:cNvSpPr>
          <p:nvPr>
            <p:ph type="title"/>
          </p:nvPr>
        </p:nvSpPr>
        <p:spPr>
          <a:xfrm>
            <a:off x="684211" y="212037"/>
            <a:ext cx="11269250" cy="1908311"/>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VEER NARMAD SOUTH GUJRAT UNIVERSITY</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SHRI SHAMBHUBHAI V. PATEL COLLAGE OF</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COMPUTER SCIENCE AND BUSSINESS</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 MANAGEMENT</a:t>
            </a:r>
          </a:p>
        </p:txBody>
      </p:sp>
      <p:sp>
        <p:nvSpPr>
          <p:cNvPr id="3" name="Text Placeholder 2">
            <a:extLst>
              <a:ext uri="{FF2B5EF4-FFF2-40B4-BE49-F238E27FC236}">
                <a16:creationId xmlns:a16="http://schemas.microsoft.com/office/drawing/2014/main" id="{7DBA70E6-1B46-4C5B-8D88-E0E50521B24C}"/>
              </a:ext>
            </a:extLst>
          </p:cNvPr>
          <p:cNvSpPr>
            <a:spLocks noGrp="1"/>
          </p:cNvSpPr>
          <p:nvPr>
            <p:ph type="body" idx="1"/>
          </p:nvPr>
        </p:nvSpPr>
        <p:spPr>
          <a:xfrm>
            <a:off x="684213" y="2345634"/>
            <a:ext cx="11096970" cy="4174435"/>
          </a:xfrm>
        </p:spPr>
        <p:txBody>
          <a:bodyPr>
            <a:normAutofit fontScale="25000" lnSpcReduction="20000"/>
          </a:bodyPr>
          <a:lstStyle/>
          <a:p>
            <a:pPr algn="ctr"/>
            <a:r>
              <a:rPr lang="en-US" sz="7200" dirty="0">
                <a:solidFill>
                  <a:schemeClr val="tx1"/>
                </a:solidFill>
                <a:latin typeface="Times New Roman" panose="02020603050405020304" pitchFamily="18" charset="0"/>
                <a:cs typeface="Times New Roman" panose="02020603050405020304" pitchFamily="18" charset="0"/>
              </a:rPr>
              <a:t>B.C.A (Bachelor of Computer Application)</a:t>
            </a:r>
          </a:p>
          <a:p>
            <a:pPr algn="ctr"/>
            <a:r>
              <a:rPr lang="en-US" sz="7200" dirty="0">
                <a:solidFill>
                  <a:schemeClr val="tx1"/>
                </a:solidFill>
                <a:latin typeface="Times New Roman" panose="02020603050405020304" pitchFamily="18" charset="0"/>
                <a:cs typeface="Times New Roman" panose="02020603050405020304" pitchFamily="18" charset="0"/>
              </a:rPr>
              <a:t>Programmer</a:t>
            </a:r>
          </a:p>
          <a:p>
            <a:pPr algn="ctr"/>
            <a:r>
              <a:rPr lang="en-US" sz="7200" dirty="0">
                <a:solidFill>
                  <a:schemeClr val="tx1"/>
                </a:solidFill>
                <a:latin typeface="Times New Roman" panose="02020603050405020304" pitchFamily="18" charset="0"/>
                <a:cs typeface="Times New Roman" panose="02020603050405020304" pitchFamily="18" charset="0"/>
              </a:rPr>
              <a:t>PROJECT REPORT ON</a:t>
            </a:r>
          </a:p>
          <a:p>
            <a:pPr algn="ctr"/>
            <a:r>
              <a:rPr lang="en-IN" sz="7200" b="1" u="dbl" dirty="0">
                <a:effectLst/>
                <a:latin typeface="Times New Roman" panose="02020603050405020304" pitchFamily="18" charset="0"/>
                <a:ea typeface="Calibri" panose="020F0502020204030204" pitchFamily="34" charset="0"/>
                <a:cs typeface="Times New Roman" panose="02020603050405020304" pitchFamily="18" charset="0"/>
              </a:rPr>
              <a:t>INSURANCE MANAGEMENT SYSTEM</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7200" dirty="0">
              <a:solidFill>
                <a:schemeClr val="bg1"/>
              </a:solidFill>
              <a:latin typeface="Times New Roman" panose="02020603050405020304" pitchFamily="18" charset="0"/>
              <a:cs typeface="Times New Roman" panose="02020603050405020304" pitchFamily="18" charset="0"/>
            </a:endParaRPr>
          </a:p>
          <a:p>
            <a:pPr algn="ctr"/>
            <a:r>
              <a:rPr lang="en-US" sz="7200" dirty="0">
                <a:solidFill>
                  <a:schemeClr val="tx1"/>
                </a:solidFill>
                <a:latin typeface="Times New Roman" panose="02020603050405020304" pitchFamily="18" charset="0"/>
                <a:cs typeface="Times New Roman" panose="02020603050405020304" pitchFamily="18" charset="0"/>
              </a:rPr>
              <a:t>AS A PARTIAL REQUIREMENT, FOR</a:t>
            </a:r>
          </a:p>
          <a:p>
            <a:pPr algn="ctr"/>
            <a:r>
              <a:rPr lang="en-US" sz="7200" dirty="0">
                <a:solidFill>
                  <a:schemeClr val="tx1"/>
                </a:solidFill>
                <a:latin typeface="Times New Roman" panose="02020603050405020304" pitchFamily="18" charset="0"/>
                <a:cs typeface="Times New Roman" panose="02020603050405020304" pitchFamily="18" charset="0"/>
              </a:rPr>
              <a:t>B.C.A. 6</a:t>
            </a:r>
            <a:r>
              <a:rPr lang="en-US" sz="7200" baseline="30000" dirty="0">
                <a:solidFill>
                  <a:schemeClr val="tx1"/>
                </a:solidFill>
                <a:latin typeface="Times New Roman" panose="02020603050405020304" pitchFamily="18" charset="0"/>
                <a:cs typeface="Times New Roman" panose="02020603050405020304" pitchFamily="18" charset="0"/>
              </a:rPr>
              <a:t>th</a:t>
            </a:r>
            <a:r>
              <a:rPr lang="en-US" sz="7200" dirty="0">
                <a:solidFill>
                  <a:schemeClr val="tx1"/>
                </a:solidFill>
                <a:latin typeface="Times New Roman" panose="02020603050405020304" pitchFamily="18" charset="0"/>
                <a:cs typeface="Times New Roman" panose="02020603050405020304" pitchFamily="18" charset="0"/>
              </a:rPr>
              <a:t> Semester</a:t>
            </a:r>
          </a:p>
          <a:p>
            <a:pPr algn="ctr"/>
            <a:r>
              <a:rPr lang="en-US" sz="7200" dirty="0">
                <a:solidFill>
                  <a:schemeClr val="tx1"/>
                </a:solidFill>
                <a:latin typeface="Times New Roman" panose="02020603050405020304" pitchFamily="18" charset="0"/>
                <a:cs typeface="Times New Roman" panose="02020603050405020304" pitchFamily="18" charset="0"/>
              </a:rPr>
              <a:t>Year: 2021-22</a:t>
            </a:r>
          </a:p>
          <a:p>
            <a:r>
              <a:rPr lang="en-US" sz="6400" dirty="0">
                <a:solidFill>
                  <a:schemeClr val="tx1"/>
                </a:solidFill>
                <a:latin typeface="Times New Roman" panose="02020603050405020304" pitchFamily="18" charset="0"/>
                <a:cs typeface="Times New Roman" panose="02020603050405020304" pitchFamily="18" charset="0"/>
              </a:rPr>
              <a:t>Guided By:                                                                                                                                           Submitted By:</a:t>
            </a:r>
          </a:p>
          <a:p>
            <a:r>
              <a:rPr lang="en-US" sz="6400" dirty="0">
                <a:solidFill>
                  <a:schemeClr val="tx1"/>
                </a:solidFill>
                <a:latin typeface="Times New Roman" panose="02020603050405020304" pitchFamily="18" charset="0"/>
                <a:cs typeface="Times New Roman" panose="02020603050405020304" pitchFamily="18" charset="0"/>
              </a:rPr>
              <a:t>     </a:t>
            </a:r>
            <a:r>
              <a:rPr lang="en-IN" sz="6400" dirty="0">
                <a:solidFill>
                  <a:schemeClr val="tx1"/>
                </a:solidFill>
                <a:effectLst/>
                <a:latin typeface="Times New Roman" panose="02020603050405020304" pitchFamily="18" charset="0"/>
                <a:ea typeface="Calibri" panose="020F0502020204030204" pitchFamily="34" charset="0"/>
              </a:rPr>
              <a:t>Prof. Rekha Pichholiya</a:t>
            </a:r>
            <a:r>
              <a:rPr lang="en-US" sz="6400" dirty="0">
                <a:solidFill>
                  <a:schemeClr val="tx1"/>
                </a:solidFill>
                <a:latin typeface="Times New Roman" panose="02020603050405020304" pitchFamily="18" charset="0"/>
                <a:cs typeface="Times New Roman" panose="02020603050405020304" pitchFamily="18" charset="0"/>
              </a:rPr>
              <a:t>                                                                                                                            </a:t>
            </a:r>
            <a:r>
              <a:rPr lang="en-US" sz="5000" dirty="0">
                <a:solidFill>
                  <a:schemeClr val="tx1"/>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Dhaduk Priyansi G</a:t>
            </a:r>
          </a:p>
          <a:p>
            <a:r>
              <a:rPr lang="en-US" sz="6400" dirty="0">
                <a:solidFill>
                  <a:schemeClr val="tx1"/>
                </a:solidFill>
                <a:latin typeface="Times New Roman" panose="02020603050405020304" pitchFamily="18" charset="0"/>
                <a:cs typeface="Times New Roman" panose="02020603050405020304" pitchFamily="18" charset="0"/>
              </a:rPr>
              <a:t>          														          		Dhaduk Vivek R</a:t>
            </a:r>
          </a:p>
          <a:p>
            <a:r>
              <a:rPr lang="en-US" sz="6400" dirty="0">
                <a:solidFill>
                  <a:schemeClr val="tx1"/>
                </a:solidFill>
                <a:latin typeface="Times New Roman" panose="02020603050405020304" pitchFamily="18" charset="0"/>
                <a:cs typeface="Times New Roman" panose="02020603050405020304" pitchFamily="18" charset="0"/>
              </a:rPr>
              <a:t>														                  		 Desai Isha s</a:t>
            </a:r>
          </a:p>
          <a:p>
            <a:endParaRPr lang="en-US" sz="2900" dirty="0">
              <a:solidFill>
                <a:schemeClr val="bg1"/>
              </a:solidFill>
              <a:latin typeface="Times New Roman" panose="02020603050405020304" pitchFamily="18" charset="0"/>
              <a:cs typeface="Times New Roman" panose="02020603050405020304" pitchFamily="18" charset="0"/>
            </a:endParaRPr>
          </a:p>
          <a:p>
            <a:r>
              <a:rPr lang="en-US" sz="2100" dirty="0">
                <a:solidFill>
                  <a:schemeClr val="bg1"/>
                </a:solidFill>
                <a:latin typeface="Times New Roman" panose="02020603050405020304" pitchFamily="18" charset="0"/>
                <a:cs typeface="Times New Roman" panose="02020603050405020304" pitchFamily="18" charset="0"/>
              </a:rPr>
              <a:t>                                                                                                                                                                   </a:t>
            </a:r>
          </a:p>
          <a:p>
            <a:r>
              <a:rPr lang="en-US" sz="21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69820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43B2-AC1C-43BA-BE77-C0A0D6718A26}"/>
              </a:ext>
            </a:extLst>
          </p:cNvPr>
          <p:cNvSpPr>
            <a:spLocks noGrp="1"/>
          </p:cNvSpPr>
          <p:nvPr>
            <p:ph type="ctrTitle"/>
          </p:nvPr>
        </p:nvSpPr>
        <p:spPr>
          <a:xfrm>
            <a:off x="684211" y="159028"/>
            <a:ext cx="11136727" cy="689112"/>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Output design</a:t>
            </a:r>
          </a:p>
        </p:txBody>
      </p:sp>
      <p:sp>
        <p:nvSpPr>
          <p:cNvPr id="3" name="Subtitle 2">
            <a:extLst>
              <a:ext uri="{FF2B5EF4-FFF2-40B4-BE49-F238E27FC236}">
                <a16:creationId xmlns:a16="http://schemas.microsoft.com/office/drawing/2014/main" id="{6DB783FB-5250-4E49-B0F0-C9B03F8AAC34}"/>
              </a:ext>
            </a:extLst>
          </p:cNvPr>
          <p:cNvSpPr>
            <a:spLocks noGrp="1"/>
          </p:cNvSpPr>
          <p:nvPr>
            <p:ph type="subTitle" idx="1"/>
          </p:nvPr>
        </p:nvSpPr>
        <p:spPr>
          <a:xfrm>
            <a:off x="684212" y="1073427"/>
            <a:ext cx="11136726" cy="5088834"/>
          </a:xfrm>
        </p:spPr>
        <p:txBody>
          <a:bodyPr/>
          <a:lstStyle/>
          <a:p>
            <a:r>
              <a:rPr lang="en-US" dirty="0">
                <a:solidFill>
                  <a:schemeClr val="tx1"/>
                </a:solidFill>
                <a:latin typeface="Times New Roman" panose="02020603050405020304" pitchFamily="18" charset="0"/>
                <a:cs typeface="Times New Roman" panose="02020603050405020304" pitchFamily="18" charset="0"/>
              </a:rPr>
              <a:t>Admin panel:</a:t>
            </a:r>
          </a:p>
        </p:txBody>
      </p:sp>
      <p:pic>
        <p:nvPicPr>
          <p:cNvPr id="5" name="Picture 4">
            <a:extLst>
              <a:ext uri="{FF2B5EF4-FFF2-40B4-BE49-F238E27FC236}">
                <a16:creationId xmlns:a16="http://schemas.microsoft.com/office/drawing/2014/main" id="{E8DCCB15-3D1E-4924-9E7E-9DCB8B21DADD}"/>
              </a:ext>
            </a:extLst>
          </p:cNvPr>
          <p:cNvPicPr>
            <a:picLocks noGrp="1" noChangeAspect="1" noChangeArrowheads="1"/>
          </p:cNvPicPr>
          <p:nvPr/>
        </p:nvPicPr>
        <p:blipFill>
          <a:blip r:embed="rId2" cstate="print"/>
          <a:srcRect/>
          <a:stretch>
            <a:fillRect/>
          </a:stretch>
        </p:blipFill>
        <p:spPr bwMode="auto">
          <a:xfrm>
            <a:off x="1658471" y="1801906"/>
            <a:ext cx="8650941" cy="4067338"/>
          </a:xfrm>
          <a:prstGeom prst="rect">
            <a:avLst/>
          </a:prstGeom>
          <a:noFill/>
          <a:ln w="9525">
            <a:noFill/>
            <a:miter lim="800000"/>
            <a:headEnd/>
            <a:tailEnd/>
          </a:ln>
        </p:spPr>
      </p:pic>
    </p:spTree>
    <p:extLst>
      <p:ext uri="{BB962C8B-B14F-4D97-AF65-F5344CB8AC3E}">
        <p14:creationId xmlns:p14="http://schemas.microsoft.com/office/powerpoint/2010/main" val="144123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A2B0-7A4C-4049-9906-912DD9F97C04}"/>
              </a:ext>
            </a:extLst>
          </p:cNvPr>
          <p:cNvSpPr>
            <a:spLocks noGrp="1"/>
          </p:cNvSpPr>
          <p:nvPr>
            <p:ph type="ctrTitle"/>
          </p:nvPr>
        </p:nvSpPr>
        <p:spPr>
          <a:xfrm>
            <a:off x="684211" y="172279"/>
            <a:ext cx="11163231" cy="702364"/>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Continued…</a:t>
            </a:r>
          </a:p>
        </p:txBody>
      </p:sp>
      <p:sp>
        <p:nvSpPr>
          <p:cNvPr id="3" name="Subtitle 2">
            <a:extLst>
              <a:ext uri="{FF2B5EF4-FFF2-40B4-BE49-F238E27FC236}">
                <a16:creationId xmlns:a16="http://schemas.microsoft.com/office/drawing/2014/main" id="{FA911101-1CBF-42C1-809B-C78DBB10EFD4}"/>
              </a:ext>
            </a:extLst>
          </p:cNvPr>
          <p:cNvSpPr>
            <a:spLocks noGrp="1"/>
          </p:cNvSpPr>
          <p:nvPr>
            <p:ph type="subTitle" idx="1"/>
          </p:nvPr>
        </p:nvSpPr>
        <p:spPr>
          <a:xfrm>
            <a:off x="684212" y="1033670"/>
            <a:ext cx="11163230" cy="5512903"/>
          </a:xfrm>
        </p:spPr>
        <p:txBody>
          <a:bodyPr/>
          <a:lstStyle/>
          <a:p>
            <a:r>
              <a:rPr lang="en-US" dirty="0">
                <a:solidFill>
                  <a:schemeClr val="tx1"/>
                </a:solidFill>
                <a:latin typeface="Times New Roman" panose="02020603050405020304" pitchFamily="18" charset="0"/>
                <a:cs typeface="Times New Roman" panose="02020603050405020304" pitchFamily="18" charset="0"/>
              </a:rPr>
              <a:t>User-side:</a:t>
            </a:r>
          </a:p>
        </p:txBody>
      </p:sp>
      <p:pic>
        <p:nvPicPr>
          <p:cNvPr id="5" name="Picture 4">
            <a:extLst>
              <a:ext uri="{FF2B5EF4-FFF2-40B4-BE49-F238E27FC236}">
                <a16:creationId xmlns:a16="http://schemas.microsoft.com/office/drawing/2014/main" id="{92522659-713F-4E75-8EDF-28E2371A63FE}"/>
              </a:ext>
            </a:extLst>
          </p:cNvPr>
          <p:cNvPicPr>
            <a:picLocks noGrp="1" noChangeAspect="1" noChangeArrowheads="1"/>
          </p:cNvPicPr>
          <p:nvPr/>
        </p:nvPicPr>
        <p:blipFill>
          <a:blip r:embed="rId2" cstate="print"/>
          <a:srcRect/>
          <a:stretch>
            <a:fillRect/>
          </a:stretch>
        </p:blipFill>
        <p:spPr bwMode="auto">
          <a:xfrm>
            <a:off x="1568825" y="1624410"/>
            <a:ext cx="8633010" cy="4199920"/>
          </a:xfrm>
          <a:prstGeom prst="rect">
            <a:avLst/>
          </a:prstGeom>
          <a:noFill/>
          <a:ln w="9525">
            <a:noFill/>
            <a:miter lim="800000"/>
            <a:headEnd/>
            <a:tailEnd/>
          </a:ln>
        </p:spPr>
      </p:pic>
    </p:spTree>
    <p:extLst>
      <p:ext uri="{BB962C8B-B14F-4D97-AF65-F5344CB8AC3E}">
        <p14:creationId xmlns:p14="http://schemas.microsoft.com/office/powerpoint/2010/main" val="3864521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4E50-4CCB-4579-9334-7725996383C5}"/>
              </a:ext>
            </a:extLst>
          </p:cNvPr>
          <p:cNvSpPr>
            <a:spLocks noGrp="1"/>
          </p:cNvSpPr>
          <p:nvPr>
            <p:ph type="ctrTitle"/>
          </p:nvPr>
        </p:nvSpPr>
        <p:spPr>
          <a:xfrm>
            <a:off x="684211" y="185532"/>
            <a:ext cx="11096971" cy="649355"/>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Software testing</a:t>
            </a:r>
          </a:p>
        </p:txBody>
      </p:sp>
      <p:sp>
        <p:nvSpPr>
          <p:cNvPr id="3" name="Subtitle 2">
            <a:extLst>
              <a:ext uri="{FF2B5EF4-FFF2-40B4-BE49-F238E27FC236}">
                <a16:creationId xmlns:a16="http://schemas.microsoft.com/office/drawing/2014/main" id="{E3429F21-B23A-46FC-B172-705D730AE9B5}"/>
              </a:ext>
            </a:extLst>
          </p:cNvPr>
          <p:cNvSpPr>
            <a:spLocks noGrp="1"/>
          </p:cNvSpPr>
          <p:nvPr>
            <p:ph type="subTitle" idx="1"/>
          </p:nvPr>
        </p:nvSpPr>
        <p:spPr>
          <a:xfrm>
            <a:off x="684212" y="1007165"/>
            <a:ext cx="11096970" cy="5406887"/>
          </a:xfrm>
        </p:spPr>
        <p:txBody>
          <a:bodyPr>
            <a:normAutofit fontScale="92500" lnSpcReduction="10000"/>
          </a:bodyPr>
          <a:lstStyle/>
          <a:p>
            <a:pPr lvl="0" hangingPunct="0"/>
            <a:r>
              <a:rPr lang="en-US" sz="2400" dirty="0">
                <a:solidFill>
                  <a:schemeClr val="tx1"/>
                </a:solidFill>
              </a:rPr>
              <a:t>Software testing is a critical element of software quality assurance and represents the ultimate review of specification design and coding. Testing is an exposure of a system to trial input to see whether the software meets the correct output. Testing cannot be determined whether the software meets the user’s needs, only whether it appears to conform to requirements. Testing can show that a system is free of errors, only that it contains errors. Testing finds errors, it does not correct errors. Software success is a quality product, on time and within cost. Testing can reveal critical mistakes. Testing should, therefore,</a:t>
            </a:r>
          </a:p>
          <a:p>
            <a:pPr lvl="0" hangingPunct="0"/>
            <a:endParaRPr lang="en-US" sz="2400" dirty="0">
              <a:solidFill>
                <a:schemeClr val="tx1"/>
              </a:solidFill>
            </a:endParaRPr>
          </a:p>
          <a:p>
            <a:pPr lvl="0" hangingPunct="0"/>
            <a:r>
              <a:rPr lang="en-US" sz="2400" dirty="0">
                <a:solidFill>
                  <a:schemeClr val="tx1"/>
                </a:solidFill>
              </a:rPr>
              <a:t>Validate Performance.</a:t>
            </a:r>
          </a:p>
          <a:p>
            <a:pPr lvl="0" hangingPunct="0"/>
            <a:r>
              <a:rPr lang="en-US" sz="2400" dirty="0">
                <a:solidFill>
                  <a:schemeClr val="tx1"/>
                </a:solidFill>
              </a:rPr>
              <a:t>Detects errors.</a:t>
            </a:r>
          </a:p>
          <a:p>
            <a:pPr lvl="0" hangingPunct="0"/>
            <a:r>
              <a:rPr lang="en-US" sz="2400" dirty="0">
                <a:solidFill>
                  <a:schemeClr val="tx1"/>
                </a:solidFill>
              </a:rPr>
              <a:t>Identify.</a:t>
            </a:r>
          </a:p>
          <a:p>
            <a:r>
              <a:rPr lang="en-IN" sz="2400" dirty="0">
                <a:solidFill>
                  <a:schemeClr val="tx1"/>
                </a:solidFill>
              </a:rPr>
              <a:t>Inconsistencies</a:t>
            </a:r>
            <a:endParaRPr lang="en-US" dirty="0">
              <a:solidFill>
                <a:schemeClr val="tx1"/>
              </a:solidFill>
            </a:endParaRPr>
          </a:p>
        </p:txBody>
      </p:sp>
    </p:spTree>
    <p:extLst>
      <p:ext uri="{BB962C8B-B14F-4D97-AF65-F5344CB8AC3E}">
        <p14:creationId xmlns:p14="http://schemas.microsoft.com/office/powerpoint/2010/main" val="3394173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6EA76C-62BF-4811-A2A9-6198A7185460}"/>
              </a:ext>
            </a:extLst>
          </p:cNvPr>
          <p:cNvSpPr txBox="1"/>
          <p:nvPr/>
        </p:nvSpPr>
        <p:spPr>
          <a:xfrm>
            <a:off x="708211" y="1218415"/>
            <a:ext cx="10963835" cy="5078313"/>
          </a:xfrm>
          <a:prstGeom prst="rect">
            <a:avLst/>
          </a:prstGeom>
          <a:noFill/>
        </p:spPr>
        <p:txBody>
          <a:bodyPr wrap="square">
            <a:spAutoFit/>
          </a:bodyPr>
          <a:lstStyle/>
          <a:p>
            <a:pPr lvl="0"/>
            <a:r>
              <a:rPr lang="en-US" sz="1800" b="1" dirty="0"/>
              <a:t>Test Objective:</a:t>
            </a:r>
            <a:r>
              <a:rPr lang="en-IN" sz="1800" b="1" dirty="0"/>
              <a:t> </a:t>
            </a:r>
            <a:endParaRPr lang="en-US" sz="1800" dirty="0"/>
          </a:p>
          <a:p>
            <a:pPr lvl="0"/>
            <a:r>
              <a:rPr lang="en-US" sz="1800" dirty="0"/>
              <a:t>There Is Strong Evidence That Effective Requirement Management Leads to Overall Project Cost Savings. The Three Primary Reasons For This Are:</a:t>
            </a:r>
          </a:p>
          <a:p>
            <a:pPr lvl="0"/>
            <a:r>
              <a:rPr lang="en-US" sz="1800" dirty="0"/>
              <a:t>Errors in requirement typically cost over 10 times more to repair than other errors.</a:t>
            </a:r>
          </a:p>
          <a:p>
            <a:pPr lvl="0"/>
            <a:r>
              <a:rPr lang="en-US" sz="1800" dirty="0"/>
              <a:t>Requirement errors typically comprise over 40% of all errors in a software project.</a:t>
            </a:r>
          </a:p>
          <a:p>
            <a:pPr>
              <a:buNone/>
            </a:pPr>
            <a:endParaRPr lang="en-US" sz="1800" dirty="0"/>
          </a:p>
          <a:p>
            <a:pPr>
              <a:buNone/>
            </a:pPr>
            <a:r>
              <a:rPr lang="en-US" sz="1800" dirty="0"/>
              <a:t>	</a:t>
            </a:r>
            <a:r>
              <a:rPr lang="en-IN" sz="1800" b="1" dirty="0"/>
              <a:t>Testing Principles</a:t>
            </a:r>
          </a:p>
          <a:p>
            <a:pPr>
              <a:buNone/>
            </a:pPr>
            <a:r>
              <a:rPr lang="en-IN" sz="1800" b="1" dirty="0"/>
              <a:t>	Unit Testing</a:t>
            </a:r>
          </a:p>
          <a:p>
            <a:pPr>
              <a:buNone/>
            </a:pPr>
            <a:r>
              <a:rPr lang="en-IN" sz="1800" b="1" dirty="0"/>
              <a:t>	Integration Testing</a:t>
            </a:r>
          </a:p>
          <a:p>
            <a:pPr>
              <a:buNone/>
            </a:pPr>
            <a:r>
              <a:rPr lang="en-IN" sz="1800" b="1" dirty="0"/>
              <a:t>	Top-down integration</a:t>
            </a:r>
          </a:p>
          <a:p>
            <a:pPr>
              <a:buNone/>
            </a:pPr>
            <a:r>
              <a:rPr lang="en-IN" sz="1800" b="1" dirty="0"/>
              <a:t>	Bottom-down integration</a:t>
            </a:r>
          </a:p>
          <a:p>
            <a:pPr>
              <a:buNone/>
            </a:pPr>
            <a:r>
              <a:rPr lang="en-IN" sz="1800" b="1" dirty="0"/>
              <a:t>	Validation Testing </a:t>
            </a:r>
          </a:p>
          <a:p>
            <a:pPr>
              <a:buNone/>
            </a:pPr>
            <a:r>
              <a:rPr lang="en-IN" sz="1800" b="1" dirty="0"/>
              <a:t>	System Testing</a:t>
            </a:r>
          </a:p>
          <a:p>
            <a:pPr>
              <a:buNone/>
            </a:pPr>
            <a:r>
              <a:rPr lang="en-IN" sz="1800" b="1" dirty="0"/>
              <a:t>	Recovery Testing </a:t>
            </a:r>
          </a:p>
          <a:p>
            <a:pPr>
              <a:buNone/>
            </a:pPr>
            <a:r>
              <a:rPr lang="en-IN" sz="1800" b="1" dirty="0"/>
              <a:t>	Security Testing </a:t>
            </a:r>
          </a:p>
          <a:p>
            <a:pPr>
              <a:buNone/>
            </a:pPr>
            <a:r>
              <a:rPr lang="en-IN" sz="1800" b="1" dirty="0"/>
              <a:t>	Stress Testing</a:t>
            </a:r>
          </a:p>
          <a:p>
            <a:pPr>
              <a:buNone/>
            </a:pPr>
            <a:r>
              <a:rPr lang="en-IN" sz="1800" b="1" dirty="0"/>
              <a:t>	Sanity Testing </a:t>
            </a:r>
          </a:p>
          <a:p>
            <a:pPr>
              <a:buNone/>
            </a:pPr>
            <a:r>
              <a:rPr lang="en-IN" sz="1800" b="1" dirty="0"/>
              <a:t>	White Box Testing</a:t>
            </a:r>
            <a:endParaRPr lang="en-IN" dirty="0"/>
          </a:p>
        </p:txBody>
      </p:sp>
      <p:sp>
        <p:nvSpPr>
          <p:cNvPr id="7" name="TextBox 6">
            <a:extLst>
              <a:ext uri="{FF2B5EF4-FFF2-40B4-BE49-F238E27FC236}">
                <a16:creationId xmlns:a16="http://schemas.microsoft.com/office/drawing/2014/main" id="{5D8C35D0-8F85-4314-A7F6-3E79A207C0C3}"/>
              </a:ext>
            </a:extLst>
          </p:cNvPr>
          <p:cNvSpPr txBox="1"/>
          <p:nvPr/>
        </p:nvSpPr>
        <p:spPr>
          <a:xfrm>
            <a:off x="708211" y="680428"/>
            <a:ext cx="6104964"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Continued…</a:t>
            </a:r>
            <a:endParaRPr lang="en-IN" dirty="0"/>
          </a:p>
        </p:txBody>
      </p:sp>
    </p:spTree>
    <p:extLst>
      <p:ext uri="{BB962C8B-B14F-4D97-AF65-F5344CB8AC3E}">
        <p14:creationId xmlns:p14="http://schemas.microsoft.com/office/powerpoint/2010/main" val="1390222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D92B-E9E0-42BD-951A-BC2E5C399729}"/>
              </a:ext>
            </a:extLst>
          </p:cNvPr>
          <p:cNvSpPr>
            <a:spLocks noGrp="1"/>
          </p:cNvSpPr>
          <p:nvPr>
            <p:ph type="ctrTitle"/>
          </p:nvPr>
        </p:nvSpPr>
        <p:spPr>
          <a:xfrm>
            <a:off x="684211" y="265044"/>
            <a:ext cx="10951197" cy="1179443"/>
          </a:xfrm>
        </p:spPr>
        <p:txBody>
          <a:bodyPr>
            <a:noAutofit/>
          </a:bodyPr>
          <a:lstStyle/>
          <a:p>
            <a:pPr algn="ctr"/>
            <a:r>
              <a:rPr lang="en-US"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Limitations</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D3A2C57-3F9B-4BBD-B105-74F9CCD808F8}"/>
              </a:ext>
            </a:extLst>
          </p:cNvPr>
          <p:cNvSpPr>
            <a:spLocks noGrp="1"/>
          </p:cNvSpPr>
          <p:nvPr>
            <p:ph type="subTitle" idx="1"/>
          </p:nvPr>
        </p:nvSpPr>
        <p:spPr>
          <a:xfrm>
            <a:off x="684212" y="1709530"/>
            <a:ext cx="11057214" cy="4717774"/>
          </a:xfrm>
        </p:spPr>
        <p:txBody>
          <a:bodyPr/>
          <a:lstStyle/>
          <a:p>
            <a:pPr lvl="0"/>
            <a:r>
              <a:rPr lang="en-US" sz="2400" dirty="0">
                <a:solidFill>
                  <a:schemeClr val="tx1"/>
                </a:solidFill>
              </a:rPr>
              <a:t>Since every system has some limitations so our proposed system is also not untouchable in this regard. </a:t>
            </a:r>
          </a:p>
          <a:p>
            <a:pPr lvl="0"/>
            <a:r>
              <a:rPr lang="en-US" sz="2400" dirty="0">
                <a:solidFill>
                  <a:schemeClr val="tx1"/>
                </a:solidFill>
              </a:rPr>
              <a:t>The main limitations of our system are:</a:t>
            </a:r>
          </a:p>
          <a:p>
            <a:pPr lvl="0">
              <a:buNone/>
            </a:pPr>
            <a:r>
              <a:rPr lang="en-US" sz="2400" dirty="0">
                <a:solidFill>
                  <a:schemeClr val="tx1"/>
                </a:solidFill>
              </a:rPr>
              <a:t>           Excel export has not been developed for the policy.</a:t>
            </a:r>
          </a:p>
          <a:p>
            <a:pPr lvl="0">
              <a:buNone/>
            </a:pPr>
            <a:r>
              <a:rPr lang="en-US" sz="2400" dirty="0">
                <a:solidFill>
                  <a:schemeClr val="tx1"/>
                </a:solidFill>
              </a:rPr>
              <a:t>           admin cannot update the logo image once it is uploaded.</a:t>
            </a:r>
          </a:p>
          <a:p>
            <a:pPr>
              <a:buNone/>
            </a:pPr>
            <a:endParaRPr lang="en-US" sz="2400" dirty="0">
              <a:solidFill>
                <a:schemeClr val="tx1"/>
              </a:solidFill>
            </a:endParaRPr>
          </a:p>
          <a:p>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2162421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D631A-3EFE-410B-98D0-DD3237C8F749}"/>
              </a:ext>
            </a:extLst>
          </p:cNvPr>
          <p:cNvSpPr>
            <a:spLocks noGrp="1"/>
          </p:cNvSpPr>
          <p:nvPr>
            <p:ph idx="1"/>
          </p:nvPr>
        </p:nvSpPr>
        <p:spPr>
          <a:xfrm>
            <a:off x="684212" y="1228164"/>
            <a:ext cx="10790612" cy="4849907"/>
          </a:xfrm>
        </p:spPr>
        <p:txBody>
          <a:bodyPr>
            <a:normAutofit fontScale="70000" lnSpcReduction="20000"/>
          </a:bodyPr>
          <a:lstStyle/>
          <a:p>
            <a:pPr lvl="0">
              <a:buClrTx/>
              <a:buFont typeface="Wingdings" panose="05000000000000000000" pitchFamily="2" charset="2"/>
              <a:buChar char="v"/>
            </a:pPr>
            <a:endParaRPr lang="en-US" sz="2800" dirty="0"/>
          </a:p>
          <a:p>
            <a:pPr lvl="0">
              <a:buClrTx/>
              <a:buFont typeface="Wingdings" panose="05000000000000000000" pitchFamily="2" charset="2"/>
              <a:buChar char="v"/>
            </a:pPr>
            <a:r>
              <a:rPr lang="en-US" sz="2800" dirty="0"/>
              <a:t>The social networking site has a wide range to change as per time requirements. That is the reason that not a particular project is ever considered complete because the demand of the user and thinking always change day by day.</a:t>
            </a:r>
          </a:p>
          <a:p>
            <a:pPr lvl="0">
              <a:buClrTx/>
              <a:buFont typeface="Wingdings" panose="05000000000000000000" pitchFamily="2" charset="2"/>
              <a:buChar char="v"/>
            </a:pPr>
            <a:r>
              <a:rPr lang="en-US" sz="2800" dirty="0"/>
              <a:t>Always do more than what have.</a:t>
            </a:r>
          </a:p>
          <a:p>
            <a:pPr lvl="0">
              <a:buClrTx/>
              <a:buFont typeface="Wingdings" panose="05000000000000000000" pitchFamily="2" charset="2"/>
              <a:buChar char="v"/>
            </a:pPr>
            <a:r>
              <a:rPr lang="en-US" sz="2800" dirty="0"/>
              <a:t>Some of the enhance which we have thought of are:    </a:t>
            </a:r>
          </a:p>
          <a:p>
            <a:pPr lvl="0">
              <a:buClrTx/>
              <a:buFont typeface="Wingdings" panose="05000000000000000000" pitchFamily="2" charset="2"/>
              <a:buChar char="v"/>
            </a:pPr>
            <a:r>
              <a:rPr lang="en-US" sz="2800" dirty="0"/>
              <a:t>   We can give more advanced software for online insurance management systems including more facilities.</a:t>
            </a:r>
          </a:p>
          <a:p>
            <a:pPr lvl="0">
              <a:buClrTx/>
              <a:buFont typeface="Wingdings" panose="05000000000000000000" pitchFamily="2" charset="2"/>
              <a:buChar char="v"/>
            </a:pPr>
            <a:r>
              <a:rPr lang="en-US" sz="2800" dirty="0"/>
              <a:t>  We will host the platform on an online server to make it accessible worldwide.</a:t>
            </a:r>
          </a:p>
          <a:p>
            <a:pPr lvl="0">
              <a:buClrTx/>
              <a:buFont typeface="Wingdings" panose="05000000000000000000" pitchFamily="2" charset="2"/>
              <a:buChar char="v"/>
            </a:pPr>
            <a:r>
              <a:rPr lang="en-US" sz="2800" dirty="0"/>
              <a:t>  Integrate multiple load balancers to distribute the load of the server.</a:t>
            </a:r>
          </a:p>
          <a:p>
            <a:pPr lvl="0">
              <a:buClrTx/>
              <a:buFont typeface="Wingdings" panose="05000000000000000000" pitchFamily="2" charset="2"/>
              <a:buChar char="v"/>
            </a:pPr>
            <a:r>
              <a:rPr lang="en-US" sz="2800" dirty="0"/>
              <a:t>   Implement the backup mechanism for taking backup of codebase and database on regular basis on different servers.</a:t>
            </a:r>
          </a:p>
          <a:p>
            <a:pPr lvl="0">
              <a:buClrTx/>
              <a:buFont typeface="Wingdings" panose="05000000000000000000" pitchFamily="2" charset="2"/>
              <a:buChar char="v"/>
            </a:pPr>
            <a:r>
              <a:rPr lang="en-US" sz="2800" dirty="0"/>
              <a:t>  Create a master and slave database structure to reduce the overload of the database queries.</a:t>
            </a:r>
          </a:p>
          <a:p>
            <a:pPr lvl="1"/>
            <a:endParaRPr lang="en-US" sz="2000" dirty="0"/>
          </a:p>
          <a:p>
            <a:endParaRPr lang="en-IN" dirty="0"/>
          </a:p>
        </p:txBody>
      </p:sp>
      <p:sp>
        <p:nvSpPr>
          <p:cNvPr id="5" name="TextBox 4">
            <a:extLst>
              <a:ext uri="{FF2B5EF4-FFF2-40B4-BE49-F238E27FC236}">
                <a16:creationId xmlns:a16="http://schemas.microsoft.com/office/drawing/2014/main" id="{2AE616EE-90EF-430E-B54B-D14F7605CFEF}"/>
              </a:ext>
            </a:extLst>
          </p:cNvPr>
          <p:cNvSpPr txBox="1"/>
          <p:nvPr/>
        </p:nvSpPr>
        <p:spPr>
          <a:xfrm>
            <a:off x="914399" y="595263"/>
            <a:ext cx="10790611" cy="461665"/>
          </a:xfrm>
          <a:prstGeom prst="rect">
            <a:avLst/>
          </a:prstGeom>
          <a:noFill/>
        </p:spPr>
        <p:txBody>
          <a:bodyPr wrap="square">
            <a:spAutoFit/>
          </a:bodyPr>
          <a:lstStyle/>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Future Scope of Enhancements </a:t>
            </a:r>
            <a:endParaRPr lang="en-IN" sz="2400" dirty="0"/>
          </a:p>
        </p:txBody>
      </p:sp>
    </p:spTree>
    <p:extLst>
      <p:ext uri="{BB962C8B-B14F-4D97-AF65-F5344CB8AC3E}">
        <p14:creationId xmlns:p14="http://schemas.microsoft.com/office/powerpoint/2010/main" val="4011180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6840-6BD4-4683-A61C-F118BF5AC1DD}"/>
              </a:ext>
            </a:extLst>
          </p:cNvPr>
          <p:cNvSpPr>
            <a:spLocks noGrp="1"/>
          </p:cNvSpPr>
          <p:nvPr>
            <p:ph type="ctrTitle"/>
          </p:nvPr>
        </p:nvSpPr>
        <p:spPr>
          <a:xfrm>
            <a:off x="684212" y="198784"/>
            <a:ext cx="11229492" cy="622852"/>
          </a:xfrm>
        </p:spPr>
        <p:txBody>
          <a:bodyPr>
            <a:normAutofit/>
          </a:bodyPr>
          <a:lstStyle/>
          <a:p>
            <a:pPr algn="ctr"/>
            <a:r>
              <a:rPr lang="en-US" sz="32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017B703-6A47-4383-87C2-1A2A56EFBBA0}"/>
              </a:ext>
            </a:extLst>
          </p:cNvPr>
          <p:cNvSpPr>
            <a:spLocks noGrp="1"/>
          </p:cNvSpPr>
          <p:nvPr>
            <p:ph type="subTitle" idx="1"/>
          </p:nvPr>
        </p:nvSpPr>
        <p:spPr>
          <a:xfrm>
            <a:off x="684211" y="1722783"/>
            <a:ext cx="11229491" cy="4426226"/>
          </a:xfrm>
        </p:spPr>
        <p:txBody>
          <a:bodyPr/>
          <a:lstStyle/>
          <a:p>
            <a:pPr marL="342900" marR="0" lvl="0" indent="-342900">
              <a:lnSpc>
                <a:spcPct val="107000"/>
              </a:lnSpc>
              <a:spcBef>
                <a:spcPts val="0"/>
              </a:spcBef>
              <a:spcAft>
                <a:spcPts val="0"/>
              </a:spcAft>
              <a:buClrTx/>
              <a:buFont typeface="Symbol" panose="05050102010706020507" pitchFamily="18" charset="2"/>
              <a:buChar char=""/>
            </a:pPr>
            <a:r>
              <a:rPr lang="en-US" sz="2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https://stackoverflow.com/</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ClrTx/>
              <a:buFont typeface="Symbol" panose="05050102010706020507" pitchFamily="18" charset="2"/>
              <a:buChar char=""/>
            </a:pPr>
            <a:r>
              <a:rPr lang="en-US" sz="2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https://www.w3schools.com/</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ClrTx/>
              <a:buFont typeface="Symbol" panose="05050102010706020507" pitchFamily="18" charset="2"/>
              <a:buChar char=""/>
            </a:pPr>
            <a:r>
              <a:rPr lang="en-US" sz="2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https://www.youtube.com/</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ClrTx/>
              <a:buFont typeface="Symbol" panose="05050102010706020507" pitchFamily="18" charset="2"/>
              <a:buChar char=""/>
            </a:pPr>
            <a:r>
              <a:rPr lang="en-US" sz="2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https://github.com</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79786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687A-DE3A-4988-97B5-89BCDC1270F1}"/>
              </a:ext>
            </a:extLst>
          </p:cNvPr>
          <p:cNvSpPr>
            <a:spLocks noGrp="1"/>
          </p:cNvSpPr>
          <p:nvPr>
            <p:ph type="title"/>
          </p:nvPr>
        </p:nvSpPr>
        <p:spPr>
          <a:xfrm>
            <a:off x="684211" y="92766"/>
            <a:ext cx="11149980" cy="1046922"/>
          </a:xfrm>
        </p:spPr>
        <p:txBody>
          <a:bodyPr>
            <a:normAutofit fontScale="90000"/>
          </a:bodyPr>
          <a:lstStyle/>
          <a:p>
            <a:pPr algn="ctr"/>
            <a:r>
              <a:rPr lang="en-US" sz="36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ACKNOWLEDGEMENT</a:t>
            </a:r>
            <a:br>
              <a:rPr lang="en-US"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bg1"/>
              </a:solidFill>
            </a:endParaRPr>
          </a:p>
        </p:txBody>
      </p:sp>
      <p:sp>
        <p:nvSpPr>
          <p:cNvPr id="3" name="Text Placeholder 2">
            <a:extLst>
              <a:ext uri="{FF2B5EF4-FFF2-40B4-BE49-F238E27FC236}">
                <a16:creationId xmlns:a16="http://schemas.microsoft.com/office/drawing/2014/main" id="{0B506E2A-1366-4278-B944-F4AF2DA58974}"/>
              </a:ext>
            </a:extLst>
          </p:cNvPr>
          <p:cNvSpPr>
            <a:spLocks noGrp="1"/>
          </p:cNvSpPr>
          <p:nvPr>
            <p:ph type="body" idx="1"/>
          </p:nvPr>
        </p:nvSpPr>
        <p:spPr>
          <a:xfrm>
            <a:off x="357809" y="1027522"/>
            <a:ext cx="11330608" cy="5303704"/>
          </a:xfrm>
        </p:spPr>
        <p:txBody>
          <a:bodyPr>
            <a:normAutofit fontScale="25000" lnSpcReduction="20000"/>
          </a:bodyPr>
          <a:lstStyle/>
          <a:p>
            <a:pPr marL="0" marR="0" algn="ctr">
              <a:lnSpc>
                <a:spcPct val="107000"/>
              </a:lnSpc>
              <a:spcBef>
                <a:spcPts val="0"/>
              </a:spcBef>
              <a:spcAft>
                <a:spcPts val="800"/>
              </a:spcAft>
            </a:pPr>
            <a:r>
              <a:rPr lang="en-US"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57250" marR="17145" lvl="0" indent="-857250" algn="just">
              <a:lnSpc>
                <a:spcPct val="115000"/>
              </a:lnSpc>
              <a:buClr>
                <a:schemeClr val="tx1"/>
              </a:buClr>
              <a:buSzPts val="1500"/>
              <a:buFont typeface="Wingdings" panose="05000000000000000000" pitchFamily="2" charset="2"/>
              <a:buChar char="q"/>
            </a:pPr>
            <a:r>
              <a:rPr lang="en-US" sz="6400" spc="5" dirty="0">
                <a:solidFill>
                  <a:schemeClr val="tx1"/>
                </a:solidFill>
                <a:effectLst/>
                <a:latin typeface="Times New Roman" panose="02020603050405020304" pitchFamily="18" charset="0"/>
                <a:ea typeface="Arial MT"/>
                <a:cs typeface="Arial MT"/>
              </a:rPr>
              <a:t>Our self Dhaduk Priyansi, Dhaduk Vivek, Desai Isha. Have the opportunity to express our knowledge. we would like to express our gratitude to all those who gave us the possibility to complete our project.</a:t>
            </a:r>
            <a:r>
              <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57250" marR="17145" lvl="0" indent="-857250" algn="just">
              <a:lnSpc>
                <a:spcPct val="115000"/>
              </a:lnSpc>
              <a:buClr>
                <a:schemeClr val="tx1"/>
              </a:buClr>
              <a:buSzPts val="1500"/>
              <a:buFont typeface="Wingdings" panose="05000000000000000000" pitchFamily="2" charset="2"/>
              <a:buChar char="q"/>
            </a:pPr>
            <a:r>
              <a:rPr lang="en-US" sz="6400" spc="5" dirty="0">
                <a:solidFill>
                  <a:schemeClr val="tx1"/>
                </a:solidFill>
                <a:effectLst/>
                <a:latin typeface="Times New Roman" panose="02020603050405020304" pitchFamily="18" charset="0"/>
                <a:ea typeface="Arial MT"/>
                <a:cs typeface="Arial MT"/>
              </a:rPr>
              <a:t>Success is such a comprehensive project can not achieve single-handed. It is a team effort that sails the ship to the coast. so we would like to express our sincere thanks to all the dignitaries who were involved in making this project a great joy and turning it into a successful piece of work.</a:t>
            </a:r>
            <a:endParaRPr lang="en-IN" sz="6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57250" marR="17145" lvl="0" indent="-857250" algn="just">
              <a:lnSpc>
                <a:spcPct val="115000"/>
              </a:lnSpc>
              <a:buClr>
                <a:schemeClr val="tx1"/>
              </a:buClr>
              <a:buSzPts val="1500"/>
              <a:buFont typeface="Wingdings" panose="05000000000000000000" pitchFamily="2" charset="2"/>
              <a:buChar char="q"/>
            </a:pPr>
            <a:r>
              <a:rPr lang="en-US" sz="6400" b="1" spc="5" dirty="0">
                <a:solidFill>
                  <a:schemeClr val="tx1"/>
                </a:solidFill>
                <a:effectLst/>
                <a:latin typeface="Times New Roman" panose="02020603050405020304" pitchFamily="18" charset="0"/>
                <a:ea typeface="Arial MT"/>
                <a:cs typeface="Arial MT"/>
              </a:rPr>
              <a:t>Prof. Rekha Pichholiya</a:t>
            </a:r>
            <a:r>
              <a:rPr lang="en-US" sz="6400" spc="5" dirty="0">
                <a:solidFill>
                  <a:schemeClr val="tx1"/>
                </a:solidFill>
                <a:effectLst/>
                <a:latin typeface="Times New Roman" panose="02020603050405020304" pitchFamily="18" charset="0"/>
                <a:ea typeface="Arial MT"/>
                <a:cs typeface="Arial MT"/>
              </a:rPr>
              <a:t> – our professor and project co-ordinates has been very prudent to us threw out college studies. They are the person who has given this direction to our work and the shape of four imagination. we express our regard to them from the core of our hearts. we also like to thank the professors who are always ready to give the best guidance they are the person who gives solutions whenever needed. </a:t>
            </a:r>
            <a:r>
              <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57250" marR="17145" lvl="0" indent="-857250" algn="just">
              <a:lnSpc>
                <a:spcPct val="115000"/>
              </a:lnSpc>
              <a:buClr>
                <a:schemeClr val="tx1"/>
              </a:buClr>
              <a:buSzPts val="1500"/>
              <a:buFont typeface="Wingdings" panose="05000000000000000000" pitchFamily="2" charset="2"/>
              <a:buChar char="q"/>
            </a:pPr>
            <a:r>
              <a:rPr lang="en-US" sz="6400" spc="5" dirty="0">
                <a:solidFill>
                  <a:schemeClr val="tx1"/>
                </a:solidFill>
                <a:effectLst/>
                <a:latin typeface="Times New Roman" panose="02020603050405020304" pitchFamily="18" charset="0"/>
                <a:ea typeface="Arial MT"/>
                <a:cs typeface="Arial MT"/>
              </a:rPr>
              <a:t>We would also like to acknowledge all the friends and colleagues, and team members for the help and encouragement by them from time to time. The constant support and encouragement of my friend are deeply appreciated. The project indeed gave challenging and exhilarating experience in designing and developing the required system.</a:t>
            </a:r>
            <a:endParaRPr lang="en-IN" sz="6400" spc="5" dirty="0">
              <a:solidFill>
                <a:schemeClr val="tx1"/>
              </a:solidFill>
              <a:latin typeface="Calibri" panose="020F0502020204030204" pitchFamily="34" charset="0"/>
              <a:ea typeface="Arial MT"/>
              <a:cs typeface="Arial MT"/>
            </a:endParaRPr>
          </a:p>
          <a:p>
            <a:pPr marR="17145" lvl="0" algn="just">
              <a:lnSpc>
                <a:spcPct val="115000"/>
              </a:lnSpc>
              <a:buClr>
                <a:schemeClr val="bg1"/>
              </a:buClr>
              <a:buSzPts val="1500"/>
            </a:pPr>
            <a:r>
              <a:rPr lang="en-IN" sz="6400" spc="5"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4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a:t>
            </a:r>
            <a:endParaRPr lang="en-IN"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57600" marR="17145" indent="457200" algn="just">
              <a:lnSpc>
                <a:spcPct val="107000"/>
              </a:lnSpc>
              <a:spcAft>
                <a:spcPts val="800"/>
              </a:spcAft>
            </a:pPr>
            <a:r>
              <a:rPr lang="en-IN" sz="4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Dhaduk Priyansi G , </a:t>
            </a:r>
            <a:endParaRPr lang="en-IN"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57600" marR="17145" indent="457200" algn="just">
              <a:lnSpc>
                <a:spcPct val="107000"/>
              </a:lnSpc>
              <a:spcAft>
                <a:spcPts val="800"/>
              </a:spcAft>
            </a:pPr>
            <a:r>
              <a:rPr lang="en-IN" sz="4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Dhaduk Vivek R, </a:t>
            </a:r>
            <a:endParaRPr lang="en-IN"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4800" dirty="0">
                <a:solidFill>
                  <a:schemeClr val="tx1"/>
                </a:solidFill>
                <a:effectLst/>
                <a:latin typeface="Times New Roman" panose="02020603050405020304" pitchFamily="18" charset="0"/>
                <a:ea typeface="Calibri" panose="020F0502020204030204" pitchFamily="34" charset="0"/>
              </a:rPr>
              <a:t>																			 Desia Isha S.</a:t>
            </a:r>
            <a:endParaRPr lang="en-US" sz="4800" dirty="0">
              <a:solidFill>
                <a:schemeClr val="tx1"/>
              </a:solidFill>
            </a:endParaRPr>
          </a:p>
        </p:txBody>
      </p:sp>
    </p:spTree>
    <p:extLst>
      <p:ext uri="{BB962C8B-B14F-4D97-AF65-F5344CB8AC3E}">
        <p14:creationId xmlns:p14="http://schemas.microsoft.com/office/powerpoint/2010/main" val="396495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F5E6-60C6-45AB-A9B8-F0983883DB66}"/>
              </a:ext>
            </a:extLst>
          </p:cNvPr>
          <p:cNvSpPr>
            <a:spLocks noGrp="1"/>
          </p:cNvSpPr>
          <p:nvPr>
            <p:ph type="ctrTitle"/>
          </p:nvPr>
        </p:nvSpPr>
        <p:spPr>
          <a:xfrm>
            <a:off x="684212" y="371062"/>
            <a:ext cx="11282502" cy="583096"/>
          </a:xfrm>
        </p:spPr>
        <p:txBody>
          <a:bodyPr>
            <a:normAutofit fontScale="90000"/>
          </a:bodyPr>
          <a:lstStyle/>
          <a:p>
            <a:pPr algn="ctr"/>
            <a:r>
              <a:rPr lang="en-US" sz="3600" b="1" dirty="0">
                <a:solidFill>
                  <a:schemeClr val="tx1"/>
                </a:solidFill>
                <a:latin typeface="Times New Roman" panose="02020603050405020304" pitchFamily="18" charset="0"/>
                <a:cs typeface="Times New Roman" panose="02020603050405020304" pitchFamily="18" charset="0"/>
              </a:rPr>
              <a:t>Project profile</a:t>
            </a:r>
          </a:p>
        </p:txBody>
      </p:sp>
      <p:sp>
        <p:nvSpPr>
          <p:cNvPr id="3" name="Subtitle 2">
            <a:extLst>
              <a:ext uri="{FF2B5EF4-FFF2-40B4-BE49-F238E27FC236}">
                <a16:creationId xmlns:a16="http://schemas.microsoft.com/office/drawing/2014/main" id="{6E445CEE-CEEB-491F-BE48-26680F47DACC}"/>
              </a:ext>
            </a:extLst>
          </p:cNvPr>
          <p:cNvSpPr>
            <a:spLocks noGrp="1"/>
          </p:cNvSpPr>
          <p:nvPr>
            <p:ph type="subTitle" idx="1"/>
          </p:nvPr>
        </p:nvSpPr>
        <p:spPr>
          <a:xfrm>
            <a:off x="684212" y="954158"/>
            <a:ext cx="11282502" cy="5632172"/>
          </a:xfrm>
        </p:spPr>
        <p:txBody>
          <a:bodyPr/>
          <a:lstStyle/>
          <a:p>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B763645-CB01-47F1-8634-648B699B884E}"/>
              </a:ext>
            </a:extLst>
          </p:cNvPr>
          <p:cNvGraphicFramePr>
            <a:graphicFrameLocks noGrp="1"/>
          </p:cNvGraphicFramePr>
          <p:nvPr>
            <p:extLst>
              <p:ext uri="{D42A27DB-BD31-4B8C-83A1-F6EECF244321}">
                <p14:modId xmlns:p14="http://schemas.microsoft.com/office/powerpoint/2010/main" val="4235003349"/>
              </p:ext>
            </p:extLst>
          </p:nvPr>
        </p:nvGraphicFramePr>
        <p:xfrm>
          <a:off x="684211" y="954158"/>
          <a:ext cx="10969908" cy="5767882"/>
        </p:xfrm>
        <a:graphic>
          <a:graphicData uri="http://schemas.openxmlformats.org/drawingml/2006/table">
            <a:tbl>
              <a:tblPr firstRow="1" firstCol="1" bandRow="1">
                <a:tableStyleId>{5C22544A-7EE6-4342-B048-85BDC9FD1C3A}</a:tableStyleId>
              </a:tblPr>
              <a:tblGrid>
                <a:gridCol w="5484954">
                  <a:extLst>
                    <a:ext uri="{9D8B030D-6E8A-4147-A177-3AD203B41FA5}">
                      <a16:colId xmlns:a16="http://schemas.microsoft.com/office/drawing/2014/main" val="3482670055"/>
                    </a:ext>
                  </a:extLst>
                </a:gridCol>
                <a:gridCol w="5484954">
                  <a:extLst>
                    <a:ext uri="{9D8B030D-6E8A-4147-A177-3AD203B41FA5}">
                      <a16:colId xmlns:a16="http://schemas.microsoft.com/office/drawing/2014/main" val="3760216198"/>
                    </a:ext>
                  </a:extLst>
                </a:gridCol>
              </a:tblGrid>
              <a:tr h="218801">
                <a:tc>
                  <a:txBody>
                    <a:bodyPr/>
                    <a:lstStyle/>
                    <a:p>
                      <a:pPr marL="457200">
                        <a:lnSpc>
                          <a:spcPct val="115000"/>
                        </a:lnSpc>
                      </a:pPr>
                      <a:r>
                        <a:rPr lang="en-US" sz="1400" dirty="0">
                          <a:effectLst/>
                        </a:rPr>
                        <a:t>Project Title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Auxilium Insura</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1873401199"/>
                  </a:ext>
                </a:extLst>
              </a:tr>
              <a:tr h="218922">
                <a:tc>
                  <a:txBody>
                    <a:bodyPr/>
                    <a:lstStyle/>
                    <a:p>
                      <a:pPr marL="457200">
                        <a:lnSpc>
                          <a:spcPct val="115000"/>
                        </a:lnSpc>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1917689347"/>
                  </a:ext>
                </a:extLst>
              </a:tr>
              <a:tr h="218922">
                <a:tc>
                  <a:txBody>
                    <a:bodyPr/>
                    <a:lstStyle/>
                    <a:p>
                      <a:pPr marL="457200">
                        <a:lnSpc>
                          <a:spcPct val="115000"/>
                        </a:lnSpc>
                      </a:pPr>
                      <a:r>
                        <a:rPr lang="en-US" sz="1400" dirty="0">
                          <a:effectLst/>
                        </a:rPr>
                        <a:t>Front-End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React-JS</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2557266157"/>
                  </a:ext>
                </a:extLst>
              </a:tr>
              <a:tr h="218922">
                <a:tc>
                  <a:txBody>
                    <a:bodyPr/>
                    <a:lstStyle/>
                    <a:p>
                      <a:pPr marL="457200">
                        <a:lnSpc>
                          <a:spcPct val="115000"/>
                        </a:lnSpc>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2814479079"/>
                  </a:ext>
                </a:extLst>
              </a:tr>
              <a:tr h="218922">
                <a:tc>
                  <a:txBody>
                    <a:bodyPr/>
                    <a:lstStyle/>
                    <a:p>
                      <a:pPr marL="457200">
                        <a:lnSpc>
                          <a:spcPct val="115000"/>
                        </a:lnSpc>
                      </a:pPr>
                      <a:r>
                        <a:rPr lang="en-US" sz="1400" dirty="0">
                          <a:effectLst/>
                        </a:rPr>
                        <a:t>Back-End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Node-JS</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3411344929"/>
                  </a:ext>
                </a:extLst>
              </a:tr>
              <a:tr h="218922">
                <a:tc>
                  <a:txBody>
                    <a:bodyPr/>
                    <a:lstStyle/>
                    <a:p>
                      <a:pPr marL="457200">
                        <a:lnSpc>
                          <a:spcPct val="115000"/>
                        </a:lnSpc>
                      </a:pPr>
                      <a:r>
                        <a:rPr lang="en-US" sz="1400" dirty="0">
                          <a:effectLst/>
                        </a:rPr>
                        <a:t>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2095265434"/>
                  </a:ext>
                </a:extLst>
              </a:tr>
              <a:tr h="238471">
                <a:tc>
                  <a:txBody>
                    <a:bodyPr/>
                    <a:lstStyle/>
                    <a:p>
                      <a:pPr marL="457200">
                        <a:lnSpc>
                          <a:spcPct val="115000"/>
                        </a:lnSpc>
                      </a:pPr>
                      <a:r>
                        <a:rPr lang="en-US" sz="1400">
                          <a:effectLst/>
                        </a:rPr>
                        <a:t>Browser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All Browser Supported</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357216629"/>
                  </a:ext>
                </a:extLst>
              </a:tr>
              <a:tr h="218922">
                <a:tc>
                  <a:txBody>
                    <a:bodyPr/>
                    <a:lstStyle/>
                    <a:p>
                      <a:pPr marL="457200">
                        <a:lnSpc>
                          <a:spcPct val="115000"/>
                        </a:lnSpc>
                      </a:pPr>
                      <a:r>
                        <a:rPr lang="en-US" sz="1400" dirty="0">
                          <a:effectLst/>
                        </a:rPr>
                        <a:t>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2684575139"/>
                  </a:ext>
                </a:extLst>
              </a:tr>
              <a:tr h="608146">
                <a:tc>
                  <a:txBody>
                    <a:bodyPr/>
                    <a:lstStyle/>
                    <a:p>
                      <a:pPr marL="457200">
                        <a:lnSpc>
                          <a:spcPct val="115000"/>
                        </a:lnSpc>
                      </a:pPr>
                      <a:r>
                        <a:rPr lang="en-US" sz="1400" dirty="0">
                          <a:effectLst/>
                        </a:rPr>
                        <a:t>Technology:</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dirty="0">
                          <a:effectLst/>
                        </a:rPr>
                        <a:t>HTML, CSS, JavaScript, Bootstrap, MongoDBCompass, Express-JS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1404894553"/>
                  </a:ext>
                </a:extLst>
              </a:tr>
              <a:tr h="218922">
                <a:tc>
                  <a:txBody>
                    <a:bodyPr/>
                    <a:lstStyle/>
                    <a:p>
                      <a:pPr marL="457200">
                        <a:lnSpc>
                          <a:spcPct val="115000"/>
                        </a:lnSpc>
                      </a:pPr>
                      <a:r>
                        <a:rPr lang="en-US" sz="1400" dirty="0">
                          <a:effectLst/>
                        </a:rPr>
                        <a:t>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3206285061"/>
                  </a:ext>
                </a:extLst>
              </a:tr>
              <a:tr h="238471">
                <a:tc>
                  <a:txBody>
                    <a:bodyPr/>
                    <a:lstStyle/>
                    <a:p>
                      <a:pPr marL="457200">
                        <a:lnSpc>
                          <a:spcPct val="115000"/>
                        </a:lnSpc>
                      </a:pPr>
                      <a:r>
                        <a:rPr lang="en-US" sz="1400" dirty="0">
                          <a:effectLst/>
                        </a:rPr>
                        <a:t>Guided By:</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Prof. Rekha Pichholiya</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1907142748"/>
                  </a:ext>
                </a:extLst>
              </a:tr>
              <a:tr h="218922">
                <a:tc>
                  <a:txBody>
                    <a:bodyPr/>
                    <a:lstStyle/>
                    <a:p>
                      <a:pPr marL="457200">
                        <a:lnSpc>
                          <a:spcPct val="115000"/>
                        </a:lnSpc>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2883295191"/>
                  </a:ext>
                </a:extLst>
              </a:tr>
              <a:tr h="218922">
                <a:tc>
                  <a:txBody>
                    <a:bodyPr/>
                    <a:lstStyle/>
                    <a:p>
                      <a:pPr marL="457200">
                        <a:lnSpc>
                          <a:spcPct val="115000"/>
                        </a:lnSpc>
                      </a:pPr>
                      <a:r>
                        <a:rPr lang="en-US" sz="1400">
                          <a:effectLst/>
                        </a:rPr>
                        <a:t>Platform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a:effectLst/>
                        </a:rPr>
                        <a:t>16.14.0</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1452180849"/>
                  </a:ext>
                </a:extLst>
              </a:tr>
              <a:tr h="218922">
                <a:tc>
                  <a:txBody>
                    <a:bodyPr/>
                    <a:lstStyle/>
                    <a:p>
                      <a:pPr marL="457200">
                        <a:lnSpc>
                          <a:spcPct val="115000"/>
                        </a:lnSpc>
                      </a:pPr>
                      <a:r>
                        <a:rPr lang="en-US" sz="1400" dirty="0">
                          <a:effectLst/>
                        </a:rPr>
                        <a:t>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dirty="0">
                          <a:effectLst/>
                        </a:rPr>
                        <a:t>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2181830630"/>
                  </a:ext>
                </a:extLst>
              </a:tr>
              <a:tr h="361696">
                <a:tc>
                  <a:txBody>
                    <a:bodyPr/>
                    <a:lstStyle/>
                    <a:p>
                      <a:pPr marL="457200">
                        <a:lnSpc>
                          <a:spcPct val="115000"/>
                        </a:lnSpc>
                      </a:pPr>
                      <a:r>
                        <a:rPr lang="en-US" sz="1400" dirty="0">
                          <a:effectLst/>
                        </a:rPr>
                        <a:t>Tools Used For:</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dirty="0">
                          <a:effectLst/>
                        </a:rPr>
                        <a:t>Visual studio, MongoDBCompass, Postman</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743025888"/>
                  </a:ext>
                </a:extLst>
              </a:tr>
              <a:tr h="218922">
                <a:tc>
                  <a:txBody>
                    <a:bodyPr/>
                    <a:lstStyle/>
                    <a:p>
                      <a:pPr marL="457200">
                        <a:lnSpc>
                          <a:spcPct val="115000"/>
                        </a:lnSpc>
                      </a:pPr>
                      <a:r>
                        <a:rPr lang="en-US" sz="1400" dirty="0">
                          <a:effectLst/>
                        </a:rPr>
                        <a:t>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dirty="0">
                          <a:effectLst/>
                        </a:rPr>
                        <a:t>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3138999799"/>
                  </a:ext>
                </a:extLst>
              </a:tr>
              <a:tr h="484922">
                <a:tc>
                  <a:txBody>
                    <a:bodyPr/>
                    <a:lstStyle/>
                    <a:p>
                      <a:pPr marL="457200">
                        <a:lnSpc>
                          <a:spcPct val="115000"/>
                        </a:lnSpc>
                      </a:pPr>
                      <a:r>
                        <a:rPr lang="en-US" sz="1400">
                          <a:effectLst/>
                        </a:rPr>
                        <a:t>Submitted To:</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dirty="0">
                          <a:effectLst/>
                        </a:rPr>
                        <a:t>Shree Shambhubhai v. Patel college of computer science</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2451683300"/>
                  </a:ext>
                </a:extLst>
              </a:tr>
              <a:tr h="218922">
                <a:tc>
                  <a:txBody>
                    <a:bodyPr/>
                    <a:lstStyle/>
                    <a:p>
                      <a:pPr marL="457200">
                        <a:lnSpc>
                          <a:spcPct val="115000"/>
                        </a:lnSpc>
                      </a:pPr>
                      <a:r>
                        <a:rPr lang="en-US" sz="1400">
                          <a:effectLst/>
                        </a:rPr>
                        <a: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spcAft>
                          <a:spcPts val="1000"/>
                        </a:spcAft>
                      </a:pPr>
                      <a:r>
                        <a:rPr lang="en-US" sz="1400" dirty="0">
                          <a:effectLst/>
                        </a:rPr>
                        <a:t>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861579062"/>
                  </a:ext>
                </a:extLst>
              </a:tr>
              <a:tr h="854597">
                <a:tc>
                  <a:txBody>
                    <a:bodyPr/>
                    <a:lstStyle/>
                    <a:p>
                      <a:pPr marL="457200">
                        <a:lnSpc>
                          <a:spcPct val="115000"/>
                        </a:lnSpc>
                      </a:pPr>
                      <a:r>
                        <a:rPr lang="en-US" sz="1400" dirty="0">
                          <a:effectLst/>
                        </a:rPr>
                        <a:t>Developed By:</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tc>
                  <a:txBody>
                    <a:bodyPr/>
                    <a:lstStyle/>
                    <a:p>
                      <a:pPr marL="457200">
                        <a:lnSpc>
                          <a:spcPct val="115000"/>
                        </a:lnSpc>
                      </a:pPr>
                      <a:r>
                        <a:rPr lang="en-US" sz="1400" dirty="0">
                          <a:effectLst/>
                        </a:rPr>
                        <a:t>Isha Sanjay Bhai Desai</a:t>
                      </a:r>
                      <a:endParaRPr lang="en-IN" sz="1400" dirty="0">
                        <a:effectLst/>
                      </a:endParaRPr>
                    </a:p>
                    <a:p>
                      <a:pPr marL="457200">
                        <a:lnSpc>
                          <a:spcPct val="115000"/>
                        </a:lnSpc>
                      </a:pPr>
                      <a:r>
                        <a:rPr lang="en-US" sz="1400" dirty="0">
                          <a:effectLst/>
                        </a:rPr>
                        <a:t>Priyansi Gabharu Bhai Dhaduk</a:t>
                      </a:r>
                      <a:endParaRPr lang="en-IN" sz="1400" dirty="0">
                        <a:effectLst/>
                      </a:endParaRPr>
                    </a:p>
                    <a:p>
                      <a:pPr marL="457200">
                        <a:lnSpc>
                          <a:spcPct val="115000"/>
                        </a:lnSpc>
                        <a:spcAft>
                          <a:spcPts val="1000"/>
                        </a:spcAft>
                      </a:pPr>
                      <a:r>
                        <a:rPr lang="en-US" sz="1400" dirty="0">
                          <a:effectLst/>
                        </a:rPr>
                        <a:t>Vivek Rajesh Bhai Dhaduk</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71" marR="34271" marT="0" marB="0"/>
                </a:tc>
                <a:extLst>
                  <a:ext uri="{0D108BD9-81ED-4DB2-BD59-A6C34878D82A}">
                    <a16:rowId xmlns:a16="http://schemas.microsoft.com/office/drawing/2014/main" val="1844333028"/>
                  </a:ext>
                </a:extLst>
              </a:tr>
            </a:tbl>
          </a:graphicData>
        </a:graphic>
      </p:graphicFrame>
    </p:spTree>
    <p:extLst>
      <p:ext uri="{BB962C8B-B14F-4D97-AF65-F5344CB8AC3E}">
        <p14:creationId xmlns:p14="http://schemas.microsoft.com/office/powerpoint/2010/main" val="97658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A5EB-36AB-4114-AAB6-49324B0E1255}"/>
              </a:ext>
            </a:extLst>
          </p:cNvPr>
          <p:cNvSpPr>
            <a:spLocks noGrp="1"/>
          </p:cNvSpPr>
          <p:nvPr>
            <p:ph type="ctrTitle"/>
          </p:nvPr>
        </p:nvSpPr>
        <p:spPr>
          <a:xfrm>
            <a:off x="684211" y="198783"/>
            <a:ext cx="11110223" cy="1258956"/>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Project  description</a:t>
            </a:r>
          </a:p>
        </p:txBody>
      </p:sp>
      <p:sp>
        <p:nvSpPr>
          <p:cNvPr id="3" name="Subtitle 2">
            <a:extLst>
              <a:ext uri="{FF2B5EF4-FFF2-40B4-BE49-F238E27FC236}">
                <a16:creationId xmlns:a16="http://schemas.microsoft.com/office/drawing/2014/main" id="{8691149B-D656-4E89-A5EB-47A0615934E6}"/>
              </a:ext>
            </a:extLst>
          </p:cNvPr>
          <p:cNvSpPr>
            <a:spLocks noGrp="1"/>
          </p:cNvSpPr>
          <p:nvPr>
            <p:ph type="subTitle" idx="1"/>
          </p:nvPr>
        </p:nvSpPr>
        <p:spPr>
          <a:xfrm>
            <a:off x="684212" y="1881809"/>
            <a:ext cx="10805423" cy="4452730"/>
          </a:xfrm>
        </p:spPr>
        <p:txBody>
          <a:bodyPr>
            <a:normAutofit fontScale="92500" lnSpcReduction="10000"/>
          </a:bodyPr>
          <a:lstStyle/>
          <a:p>
            <a:pPr>
              <a:lnSpc>
                <a:spcPct val="107000"/>
              </a:lnSpc>
              <a:spcAft>
                <a:spcPts val="800"/>
              </a:spcAft>
            </a:pPr>
            <a:r>
              <a:rPr lang="en-IN"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Insurance Management </a:t>
            </a: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developed to see various kinds of insurance. This project is developed for the user to take the best insurance policy, the user to take a policy, and the admin who can manage both user and advisers.</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Insurance management is an extensive and powerful script written in node js and react js. It gives the platform to manage insurance online. Users can see all policies and compare any policy to taking the best policy</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384702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5AAB-C458-40DC-BFBF-BCB7A2209B5D}"/>
              </a:ext>
            </a:extLst>
          </p:cNvPr>
          <p:cNvSpPr>
            <a:spLocks noGrp="1"/>
          </p:cNvSpPr>
          <p:nvPr>
            <p:ph type="ctrTitle"/>
          </p:nvPr>
        </p:nvSpPr>
        <p:spPr>
          <a:xfrm>
            <a:off x="684211" y="238539"/>
            <a:ext cx="11282501" cy="828261"/>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Hardware  and software used</a:t>
            </a:r>
          </a:p>
        </p:txBody>
      </p:sp>
      <p:sp>
        <p:nvSpPr>
          <p:cNvPr id="3" name="Subtitle 2">
            <a:extLst>
              <a:ext uri="{FF2B5EF4-FFF2-40B4-BE49-F238E27FC236}">
                <a16:creationId xmlns:a16="http://schemas.microsoft.com/office/drawing/2014/main" id="{6ECEB933-3318-4A03-8E41-37287C4302F5}"/>
              </a:ext>
            </a:extLst>
          </p:cNvPr>
          <p:cNvSpPr>
            <a:spLocks noGrp="1"/>
          </p:cNvSpPr>
          <p:nvPr>
            <p:ph type="subTitle" idx="1"/>
          </p:nvPr>
        </p:nvSpPr>
        <p:spPr>
          <a:xfrm>
            <a:off x="684212" y="1159497"/>
            <a:ext cx="11282500" cy="5316991"/>
          </a:xfrm>
        </p:spPr>
        <p:txBody>
          <a:bodyPr>
            <a:normAutofit fontScale="25000" lnSpcReduction="20000"/>
          </a:bodyPr>
          <a:lstStyle/>
          <a:p>
            <a:pPr marL="228600" marR="75565" algn="just">
              <a:lnSpc>
                <a:spcPct val="170000"/>
              </a:lnSpc>
              <a:spcAft>
                <a:spcPts val="0"/>
              </a:spcAft>
              <a:buClr>
                <a:schemeClr val="bg1"/>
              </a:buClr>
            </a:pP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efficient</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and</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configuration</a:t>
            </a:r>
            <a:r>
              <a:rPr lang="en-US" sz="6400" spc="-26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requires</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running</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is</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as</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suggested</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below.</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configuration</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suggested</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is</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for</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better</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performance.</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same</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functionality</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or</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higher</a:t>
            </a:r>
            <a:r>
              <a:rPr lang="en-US" sz="6400" spc="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configuration</a:t>
            </a:r>
            <a:r>
              <a:rPr lang="en-US" sz="6400" spc="14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will</a:t>
            </a:r>
            <a:r>
              <a:rPr lang="en-US" sz="6400" spc="155"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always</a:t>
            </a:r>
            <a:r>
              <a:rPr lang="en-US" sz="6400" spc="150" dirty="0">
                <a:solidFill>
                  <a:schemeClr val="tx1"/>
                </a:solidFill>
                <a:effectLst/>
                <a:latin typeface="Arial" panose="020B0604020202020204" pitchFamily="34" charset="0"/>
                <a:ea typeface="Calibri" panose="020F0502020204030204" pitchFamily="34" charset="0"/>
                <a:cs typeface="Arial" panose="020B0604020202020204" pitchFamily="34" charset="0"/>
              </a:rPr>
              <a:t> be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better.</a:t>
            </a:r>
            <a:r>
              <a:rPr lang="en-IN"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857250" marR="75565" lvl="0" indent="-857250" algn="just">
              <a:spcAft>
                <a:spcPts val="0"/>
              </a:spcAft>
              <a:buClr>
                <a:schemeClr val="tx1"/>
              </a:buClr>
              <a:buFont typeface="Wingdings" panose="05000000000000000000" pitchFamily="2" charset="2"/>
              <a:buChar char="q"/>
            </a:pPr>
            <a:r>
              <a:rPr lang="en-US" sz="6400" b="1"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 Client Side</a:t>
            </a:r>
            <a:r>
              <a:rPr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 </a:t>
            </a: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IN" sz="6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R="75565" lvl="0" algn="just">
              <a:spcAft>
                <a:spcPts val="0"/>
              </a:spcAft>
              <a:buClr>
                <a:schemeClr val="tx1"/>
              </a:buClr>
              <a:buSzPts val="1500"/>
            </a:pPr>
            <a:r>
              <a:rPr lang="en-US" sz="6400" spc="5" dirty="0">
                <a:solidFill>
                  <a:schemeClr val="tx1"/>
                </a:solidFill>
                <a:effectLst/>
                <a:latin typeface="Arial" panose="020B0604020202020204" pitchFamily="34" charset="0"/>
                <a:ea typeface="Arial MT"/>
                <a:cs typeface="Arial" panose="020B0604020202020204" pitchFamily="34" charset="0"/>
              </a:rPr>
              <a:t>	An Internet-enabled</a:t>
            </a:r>
            <a:r>
              <a:rPr lang="en-US" sz="6400" spc="145" dirty="0">
                <a:solidFill>
                  <a:schemeClr val="tx1"/>
                </a:solidFill>
                <a:effectLst/>
                <a:latin typeface="Arial" panose="020B0604020202020204" pitchFamily="34" charset="0"/>
                <a:ea typeface="Arial MT"/>
                <a:cs typeface="Arial" panose="020B0604020202020204" pitchFamily="34" charset="0"/>
              </a:rPr>
              <a:t> </a:t>
            </a:r>
            <a:r>
              <a:rPr lang="en-US" sz="6400" spc="5" dirty="0">
                <a:solidFill>
                  <a:schemeClr val="tx1"/>
                </a:solidFill>
                <a:effectLst/>
                <a:latin typeface="Arial" panose="020B0604020202020204" pitchFamily="34" charset="0"/>
                <a:ea typeface="Arial MT"/>
                <a:cs typeface="Arial" panose="020B0604020202020204" pitchFamily="34" charset="0"/>
              </a:rPr>
              <a:t>device</a:t>
            </a:r>
            <a:r>
              <a:rPr lang="en-US" sz="6400" spc="135" dirty="0">
                <a:solidFill>
                  <a:schemeClr val="tx1"/>
                </a:solidFill>
                <a:effectLst/>
                <a:latin typeface="Arial" panose="020B0604020202020204" pitchFamily="34" charset="0"/>
                <a:ea typeface="Arial MT"/>
                <a:cs typeface="Arial" panose="020B0604020202020204" pitchFamily="34" charset="0"/>
              </a:rPr>
              <a:t> </a:t>
            </a:r>
            <a:r>
              <a:rPr lang="en-US" sz="6400" spc="5" dirty="0">
                <a:solidFill>
                  <a:schemeClr val="tx1"/>
                </a:solidFill>
                <a:effectLst/>
                <a:latin typeface="Arial" panose="020B0604020202020204" pitchFamily="34" charset="0"/>
                <a:ea typeface="Arial MT"/>
                <a:cs typeface="Arial" panose="020B0604020202020204" pitchFamily="34" charset="0"/>
              </a:rPr>
              <a:t>with</a:t>
            </a:r>
            <a:r>
              <a:rPr lang="en-US" sz="6400" spc="125" dirty="0">
                <a:solidFill>
                  <a:schemeClr val="tx1"/>
                </a:solidFill>
                <a:effectLst/>
                <a:latin typeface="Arial" panose="020B0604020202020204" pitchFamily="34" charset="0"/>
                <a:ea typeface="Arial MT"/>
                <a:cs typeface="Arial" panose="020B0604020202020204" pitchFamily="34" charset="0"/>
              </a:rPr>
              <a:t> a </a:t>
            </a:r>
            <a:r>
              <a:rPr lang="en-US" sz="6400" spc="5" dirty="0">
                <a:solidFill>
                  <a:schemeClr val="tx1"/>
                </a:solidFill>
                <a:effectLst/>
                <a:latin typeface="Arial" panose="020B0604020202020204" pitchFamily="34" charset="0"/>
                <a:ea typeface="Arial MT"/>
                <a:cs typeface="Arial" panose="020B0604020202020204" pitchFamily="34" charset="0"/>
              </a:rPr>
              <a:t>web browser.</a:t>
            </a:r>
            <a:endParaRPr lang="en-IN" sz="6400" spc="5" dirty="0">
              <a:solidFill>
                <a:schemeClr val="tx1"/>
              </a:solidFill>
              <a:effectLst/>
              <a:latin typeface="Arial" panose="020B0604020202020204" pitchFamily="34" charset="0"/>
              <a:ea typeface="Arial MT"/>
              <a:cs typeface="Arial" panose="020B0604020202020204" pitchFamily="34" charset="0"/>
            </a:endParaRPr>
          </a:p>
          <a:p>
            <a:pPr marR="75565" algn="just">
              <a:buClr>
                <a:schemeClr val="tx1"/>
              </a:buClr>
            </a:pPr>
            <a:r>
              <a:rPr lang="en-US" sz="64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IN" sz="6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857250" marR="75565" lvl="0" indent="-857250" algn="just">
              <a:spcAft>
                <a:spcPts val="0"/>
              </a:spcAft>
              <a:buClr>
                <a:schemeClr val="tx1"/>
              </a:buClr>
              <a:buFont typeface="Wingdings" panose="05000000000000000000" pitchFamily="2" charset="2"/>
              <a:buChar char="q"/>
            </a:pPr>
            <a:r>
              <a:rPr lang="en-US" sz="6400" b="1"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 Server side</a:t>
            </a:r>
            <a:r>
              <a:rPr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IN" sz="64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R="75565" lvl="0" algn="just">
              <a:spcAft>
                <a:spcPts val="0"/>
              </a:spcAft>
              <a:buClr>
                <a:schemeClr val="tx1"/>
              </a:buClr>
            </a:pPr>
            <a:r>
              <a:rPr lang="en-US" sz="6400" spc="5" dirty="0">
                <a:solidFill>
                  <a:schemeClr val="tx1"/>
                </a:solidFill>
                <a:effectLst/>
                <a:latin typeface="Arial" panose="020B0604020202020204" pitchFamily="34" charset="0"/>
                <a:ea typeface="Arial MT"/>
                <a:cs typeface="Arial" panose="020B0604020202020204" pitchFamily="34" charset="0"/>
              </a:rPr>
              <a:t>	Node.js - 14.16.1</a:t>
            </a:r>
            <a:endParaRPr lang="en-IN" sz="6400" spc="5" dirty="0">
              <a:solidFill>
                <a:schemeClr val="tx1"/>
              </a:solidFill>
              <a:effectLst/>
              <a:latin typeface="Arial" panose="020B0604020202020204" pitchFamily="34" charset="0"/>
              <a:ea typeface="Arial MT"/>
              <a:cs typeface="Arial" panose="020B0604020202020204" pitchFamily="34" charset="0"/>
            </a:endParaRPr>
          </a:p>
          <a:p>
            <a:pPr marR="75565" lvl="0" algn="just">
              <a:spcAft>
                <a:spcPts val="0"/>
              </a:spcAft>
              <a:buClr>
                <a:schemeClr val="tx1"/>
              </a:buClr>
              <a:buSzPts val="1500"/>
            </a:pPr>
            <a:r>
              <a:rPr lang="en-US" sz="6400" spc="5" dirty="0">
                <a:solidFill>
                  <a:schemeClr val="tx1"/>
                </a:solidFill>
                <a:effectLst/>
                <a:latin typeface="Arial" panose="020B0604020202020204" pitchFamily="34" charset="0"/>
                <a:ea typeface="Arial MT"/>
                <a:cs typeface="Arial" panose="020B0604020202020204" pitchFamily="34" charset="0"/>
              </a:rPr>
              <a:t>	MongoDB Database</a:t>
            </a:r>
            <a:endParaRPr lang="en-IN" sz="6400" spc="5" dirty="0">
              <a:solidFill>
                <a:schemeClr val="tx1"/>
              </a:solidFill>
              <a:effectLst/>
              <a:latin typeface="Arial" panose="020B0604020202020204" pitchFamily="34" charset="0"/>
              <a:ea typeface="Arial MT"/>
              <a:cs typeface="Arial" panose="020B0604020202020204" pitchFamily="34" charset="0"/>
            </a:endParaRPr>
          </a:p>
          <a:p>
            <a:pPr marR="75565" algn="just">
              <a:buClr>
                <a:schemeClr val="tx1"/>
              </a:buClr>
            </a:pPr>
            <a:r>
              <a:rPr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IN" sz="6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857250" marR="75565" lvl="0" indent="-857250" algn="just">
              <a:spcAft>
                <a:spcPts val="0"/>
              </a:spcAft>
              <a:buClr>
                <a:schemeClr val="tx1"/>
              </a:buClr>
              <a:buFont typeface="Wingdings" panose="05000000000000000000" pitchFamily="2" charset="2"/>
              <a:buChar char="q"/>
            </a:pPr>
            <a:r>
              <a:rPr lang="en-US" sz="6400" b="1"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 Development Side</a:t>
            </a:r>
            <a:r>
              <a:rPr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 </a:t>
            </a:r>
            <a:endParaRPr lang="en-IN" sz="6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R="75565" lvl="1" algn="just">
              <a:spcAft>
                <a:spcPts val="0"/>
              </a:spcAft>
              <a:buClr>
                <a:schemeClr val="tx1"/>
              </a:buClr>
            </a:pPr>
            <a:r>
              <a:rPr lang="en-US" sz="6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Processor: </a:t>
            </a:r>
            <a:r>
              <a:rPr lang="en-US" sz="6100" dirty="0">
                <a:solidFill>
                  <a:schemeClr val="tx1"/>
                </a:solidFill>
                <a:effectLst/>
                <a:latin typeface="Arial" panose="020B0604020202020204" pitchFamily="34" charset="0"/>
                <a:ea typeface="Calibri" panose="020F0502020204030204" pitchFamily="34" charset="0"/>
                <a:cs typeface="Arial" panose="020B0604020202020204" pitchFamily="34" charset="0"/>
              </a:rPr>
              <a:t>Intel Core i5 11</a:t>
            </a:r>
            <a:r>
              <a:rPr lang="en-US" sz="6100" baseline="30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 </a:t>
            </a:r>
            <a:r>
              <a:rPr lang="en-US" sz="6100" dirty="0">
                <a:solidFill>
                  <a:schemeClr val="tx1"/>
                </a:solidFill>
                <a:effectLst/>
                <a:latin typeface="Arial" panose="020B0604020202020204" pitchFamily="34" charset="0"/>
                <a:ea typeface="Calibri" panose="020F0502020204030204" pitchFamily="34" charset="0"/>
                <a:cs typeface="Arial" panose="020B0604020202020204" pitchFamily="34" charset="0"/>
              </a:rPr>
              <a:t>generation </a:t>
            </a:r>
            <a:r>
              <a:rPr lang="en-US" sz="6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IN" sz="6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R="75565" lvl="1" algn="just">
              <a:spcAft>
                <a:spcPts val="0"/>
              </a:spcAft>
              <a:buClr>
                <a:schemeClr val="bg1"/>
              </a:buClr>
            </a:pPr>
            <a:r>
              <a:rPr lang="en-US" sz="6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O.S: </a:t>
            </a:r>
            <a:r>
              <a:rPr lang="en-US" sz="6100" dirty="0">
                <a:solidFill>
                  <a:schemeClr val="tx1"/>
                </a:solidFill>
                <a:effectLst/>
                <a:latin typeface="Arial" panose="020B0604020202020204" pitchFamily="34" charset="0"/>
                <a:ea typeface="Calibri" panose="020F0502020204030204" pitchFamily="34" charset="0"/>
                <a:cs typeface="Arial" panose="020B0604020202020204" pitchFamily="34" charset="0"/>
              </a:rPr>
              <a:t>Windows 10</a:t>
            </a:r>
            <a:r>
              <a:rPr lang="en-US" sz="6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IN" sz="6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R="75565" lvl="1" algn="just">
              <a:spcAft>
                <a:spcPts val="0"/>
              </a:spcAft>
              <a:buClr>
                <a:schemeClr val="bg1"/>
              </a:buClr>
            </a:pPr>
            <a:r>
              <a:rPr lang="en-US" sz="6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Memory: </a:t>
            </a:r>
            <a:r>
              <a:rPr lang="en-US" sz="6100" dirty="0">
                <a:solidFill>
                  <a:schemeClr val="tx1"/>
                </a:solidFill>
                <a:effectLst/>
                <a:latin typeface="Arial" panose="020B0604020202020204" pitchFamily="34" charset="0"/>
                <a:ea typeface="Calibri" panose="020F0502020204030204" pitchFamily="34" charset="0"/>
                <a:cs typeface="Arial" panose="020B0604020202020204" pitchFamily="34" charset="0"/>
              </a:rPr>
              <a:t>8.00 GB</a:t>
            </a:r>
            <a:r>
              <a:rPr lang="en-US" sz="6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IN" sz="6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R="75565" lvl="1" algn="just">
              <a:spcAft>
                <a:spcPts val="0"/>
              </a:spcAft>
              <a:buClr>
                <a:schemeClr val="bg1"/>
              </a:buClr>
            </a:pPr>
            <a:r>
              <a:rPr lang="en-US" sz="6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 disk:</a:t>
            </a:r>
            <a:r>
              <a:rPr lang="en-US" sz="6100" dirty="0">
                <a:solidFill>
                  <a:schemeClr val="tx1"/>
                </a:solidFill>
                <a:effectLst/>
                <a:latin typeface="Arial" panose="020B0604020202020204" pitchFamily="34" charset="0"/>
                <a:ea typeface="Calibri" panose="020F0502020204030204" pitchFamily="34" charset="0"/>
                <a:cs typeface="Arial" panose="020B0604020202020204" pitchFamily="34" charset="0"/>
              </a:rPr>
              <a:t> 1TB</a:t>
            </a:r>
            <a:r>
              <a:rPr lang="en-US" sz="6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IN" sz="6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R="75565" lvl="1" algn="just">
              <a:spcAft>
                <a:spcPts val="0"/>
              </a:spcAft>
              <a:buClr>
                <a:schemeClr val="bg1"/>
              </a:buClr>
            </a:pPr>
            <a:r>
              <a:rPr lang="en-US" sz="6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Web Browser: </a:t>
            </a:r>
            <a:r>
              <a:rPr lang="en-US" sz="6100" dirty="0">
                <a:solidFill>
                  <a:schemeClr val="tx1"/>
                </a:solidFill>
                <a:effectLst/>
                <a:latin typeface="Arial" panose="020B0604020202020204" pitchFamily="34" charset="0"/>
                <a:ea typeface="Calibri" panose="020F0502020204030204" pitchFamily="34" charset="0"/>
                <a:cs typeface="Arial" panose="020B0604020202020204" pitchFamily="34" charset="0"/>
              </a:rPr>
              <a:t>Google Chrome (Recommended)</a:t>
            </a:r>
            <a:endParaRPr lang="en-IN" sz="6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857250" indent="-857250">
              <a:lnSpc>
                <a:spcPct val="107000"/>
              </a:lnSpc>
              <a:spcAft>
                <a:spcPts val="800"/>
              </a:spcAft>
              <a:buClr>
                <a:schemeClr val="bg1"/>
              </a:buClr>
              <a:buFont typeface="Wingdings" panose="05000000000000000000" pitchFamily="2" charset="2"/>
              <a:buChar char="q"/>
              <a:tabLst>
                <a:tab pos="2916555" algn="l"/>
              </a:tabLs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1"/>
              </a:buClr>
              <a:buFont typeface="Wingdings" panose="05000000000000000000" pitchFamily="2" charset="2"/>
              <a:buChar char="q"/>
            </a:pPr>
            <a:endParaRPr lang="en-US" dirty="0">
              <a:solidFill>
                <a:schemeClr val="tx1"/>
              </a:solidFill>
            </a:endParaRPr>
          </a:p>
        </p:txBody>
      </p:sp>
    </p:spTree>
    <p:extLst>
      <p:ext uri="{BB962C8B-B14F-4D97-AF65-F5344CB8AC3E}">
        <p14:creationId xmlns:p14="http://schemas.microsoft.com/office/powerpoint/2010/main" val="5909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0EBD-60C6-48DF-AEB3-0D2B8620F831}"/>
              </a:ext>
            </a:extLst>
          </p:cNvPr>
          <p:cNvSpPr>
            <a:spLocks noGrp="1"/>
          </p:cNvSpPr>
          <p:nvPr>
            <p:ph type="ctrTitle"/>
          </p:nvPr>
        </p:nvSpPr>
        <p:spPr>
          <a:xfrm>
            <a:off x="684211" y="185531"/>
            <a:ext cx="11309005" cy="881269"/>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Technology</a:t>
            </a:r>
            <a:r>
              <a:rPr lang="en-US" sz="3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3600" b="1" dirty="0">
                <a:solidFill>
                  <a:schemeClr val="tx1"/>
                </a:solidFill>
                <a:latin typeface="Times New Roman" panose="02020603050405020304" pitchFamily="18" charset="0"/>
                <a:cs typeface="Times New Roman" panose="02020603050405020304" pitchFamily="18" charset="0"/>
              </a:rPr>
              <a:t>used</a:t>
            </a:r>
          </a:p>
        </p:txBody>
      </p:sp>
      <p:sp>
        <p:nvSpPr>
          <p:cNvPr id="3" name="Subtitle 2">
            <a:extLst>
              <a:ext uri="{FF2B5EF4-FFF2-40B4-BE49-F238E27FC236}">
                <a16:creationId xmlns:a16="http://schemas.microsoft.com/office/drawing/2014/main" id="{CD9CF675-51BC-42AF-A9BA-E4011F6514A5}"/>
              </a:ext>
            </a:extLst>
          </p:cNvPr>
          <p:cNvSpPr>
            <a:spLocks noGrp="1"/>
          </p:cNvSpPr>
          <p:nvPr>
            <p:ph type="subTitle" idx="1"/>
          </p:nvPr>
        </p:nvSpPr>
        <p:spPr>
          <a:xfrm>
            <a:off x="1293812" y="2447366"/>
            <a:ext cx="11309004" cy="5605668"/>
          </a:xfrm>
        </p:spPr>
        <p:txBody>
          <a:bodyPr>
            <a:normAutofit/>
          </a:bodyPr>
          <a:lstStyle/>
          <a:p>
            <a:pPr marL="457200" marR="0">
              <a:lnSpc>
                <a:spcPct val="107000"/>
              </a:lnSpc>
              <a:spcBef>
                <a:spcPts val="0"/>
              </a:spcBef>
              <a:spcAft>
                <a:spcPts val="0"/>
              </a:spcAf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marR="0" algn="just">
              <a:lnSpc>
                <a:spcPct val="107000"/>
              </a:lnSpc>
              <a:spcBef>
                <a:spcPts val="0"/>
              </a:spcBef>
              <a:spcAft>
                <a:spcPts val="720"/>
              </a:spcAft>
            </a:pP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Rectangle 5">
            <a:extLst>
              <a:ext uri="{FF2B5EF4-FFF2-40B4-BE49-F238E27FC236}">
                <a16:creationId xmlns:a16="http://schemas.microsoft.com/office/drawing/2014/main" id="{F2B8411C-E91D-4ED9-93F4-220D4F32AA95}"/>
              </a:ext>
            </a:extLst>
          </p:cNvPr>
          <p:cNvSpPr>
            <a:spLocks noChangeArrowheads="1"/>
          </p:cNvSpPr>
          <p:nvPr/>
        </p:nvSpPr>
        <p:spPr bwMode="auto">
          <a:xfrm>
            <a:off x="684211" y="1066800"/>
            <a:ext cx="297068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16238" algn="l"/>
              </a:tabLst>
              <a:defRPr>
                <a:solidFill>
                  <a:schemeClr val="tx1"/>
                </a:solidFill>
                <a:latin typeface="Arial" panose="020B0604020202020204" pitchFamily="34" charset="0"/>
              </a:defRPr>
            </a:lvl1pPr>
            <a:lvl2pPr eaLnBrk="0" fontAlgn="base" hangingPunct="0">
              <a:spcBef>
                <a:spcPct val="0"/>
              </a:spcBef>
              <a:spcAft>
                <a:spcPct val="0"/>
              </a:spcAft>
              <a:tabLst>
                <a:tab pos="2916238" algn="l"/>
              </a:tabLst>
              <a:defRPr>
                <a:solidFill>
                  <a:schemeClr val="tx1"/>
                </a:solidFill>
                <a:latin typeface="Arial" panose="020B0604020202020204" pitchFamily="34" charset="0"/>
              </a:defRPr>
            </a:lvl2pPr>
            <a:lvl3pPr eaLnBrk="0" fontAlgn="base" hangingPunct="0">
              <a:spcBef>
                <a:spcPct val="0"/>
              </a:spcBef>
              <a:spcAft>
                <a:spcPct val="0"/>
              </a:spcAft>
              <a:tabLst>
                <a:tab pos="2916238" algn="l"/>
              </a:tabLst>
              <a:defRPr>
                <a:solidFill>
                  <a:schemeClr val="tx1"/>
                </a:solidFill>
                <a:latin typeface="Arial" panose="020B0604020202020204" pitchFamily="34" charset="0"/>
              </a:defRPr>
            </a:lvl3pPr>
            <a:lvl4pPr eaLnBrk="0" fontAlgn="base" hangingPunct="0">
              <a:spcBef>
                <a:spcPct val="0"/>
              </a:spcBef>
              <a:spcAft>
                <a:spcPct val="0"/>
              </a:spcAft>
              <a:tabLst>
                <a:tab pos="2916238" algn="l"/>
              </a:tabLst>
              <a:defRPr>
                <a:solidFill>
                  <a:schemeClr val="tx1"/>
                </a:solidFill>
                <a:latin typeface="Arial" panose="020B0604020202020204" pitchFamily="34" charset="0"/>
              </a:defRPr>
            </a:lvl4pPr>
            <a:lvl5pPr eaLnBrk="0" fontAlgn="base" hangingPunct="0">
              <a:spcBef>
                <a:spcPct val="0"/>
              </a:spcBef>
              <a:spcAft>
                <a:spcPct val="0"/>
              </a:spcAft>
              <a:tabLst>
                <a:tab pos="2916238" algn="l"/>
              </a:tabLst>
              <a:defRPr>
                <a:solidFill>
                  <a:schemeClr val="tx1"/>
                </a:solidFill>
                <a:latin typeface="Arial" panose="020B0604020202020204" pitchFamily="34" charset="0"/>
              </a:defRPr>
            </a:lvl5pPr>
            <a:lvl6pPr eaLnBrk="0" fontAlgn="base" hangingPunct="0">
              <a:spcBef>
                <a:spcPct val="0"/>
              </a:spcBef>
              <a:spcAft>
                <a:spcPct val="0"/>
              </a:spcAft>
              <a:tabLst>
                <a:tab pos="2916238" algn="l"/>
              </a:tabLst>
              <a:defRPr>
                <a:solidFill>
                  <a:schemeClr val="tx1"/>
                </a:solidFill>
                <a:latin typeface="Arial" panose="020B0604020202020204" pitchFamily="34" charset="0"/>
              </a:defRPr>
            </a:lvl6pPr>
            <a:lvl7pPr eaLnBrk="0" fontAlgn="base" hangingPunct="0">
              <a:spcBef>
                <a:spcPct val="0"/>
              </a:spcBef>
              <a:spcAft>
                <a:spcPct val="0"/>
              </a:spcAft>
              <a:tabLst>
                <a:tab pos="2916238" algn="l"/>
              </a:tabLst>
              <a:defRPr>
                <a:solidFill>
                  <a:schemeClr val="tx1"/>
                </a:solidFill>
                <a:latin typeface="Arial" panose="020B0604020202020204" pitchFamily="34" charset="0"/>
              </a:defRPr>
            </a:lvl7pPr>
            <a:lvl8pPr eaLnBrk="0" fontAlgn="base" hangingPunct="0">
              <a:spcBef>
                <a:spcPct val="0"/>
              </a:spcBef>
              <a:spcAft>
                <a:spcPct val="0"/>
              </a:spcAft>
              <a:tabLst>
                <a:tab pos="2916238" algn="l"/>
              </a:tabLst>
              <a:defRPr>
                <a:solidFill>
                  <a:schemeClr val="tx1"/>
                </a:solidFill>
                <a:latin typeface="Arial" panose="020B0604020202020204" pitchFamily="34" charset="0"/>
              </a:defRPr>
            </a:lvl8pPr>
            <a:lvl9pPr eaLnBrk="0" fontAlgn="base" hangingPunct="0">
              <a:spcBef>
                <a:spcPct val="0"/>
              </a:spcBef>
              <a:spcAft>
                <a:spcPct val="0"/>
              </a:spcAft>
              <a:tabLst>
                <a:tab pos="2916238" algn="l"/>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2916238" algn="l"/>
              </a:tabLst>
            </a:pPr>
            <a:r>
              <a:rPr kumimoji="0" lang="en-US" altLang="en-US" sz="2000" b="1" i="0"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Overview of React.js</a:t>
            </a: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9162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811652B8-AEDE-40E0-9F99-5B1B13809B3C}"/>
              </a:ext>
            </a:extLst>
          </p:cNvPr>
          <p:cNvSpPr>
            <a:spLocks noChangeArrowheads="1"/>
          </p:cNvSpPr>
          <p:nvPr/>
        </p:nvSpPr>
        <p:spPr bwMode="auto">
          <a:xfrm>
            <a:off x="171688" y="1489996"/>
            <a:ext cx="771725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85850" algn="l"/>
              </a:tabLst>
              <a:defRPr>
                <a:solidFill>
                  <a:schemeClr val="tx1"/>
                </a:solidFill>
                <a:latin typeface="Arial" panose="020B0604020202020204" pitchFamily="34" charset="0"/>
              </a:defRPr>
            </a:lvl1pPr>
            <a:lvl2pPr eaLnBrk="0" fontAlgn="base" hangingPunct="0">
              <a:spcBef>
                <a:spcPct val="0"/>
              </a:spcBef>
              <a:spcAft>
                <a:spcPct val="0"/>
              </a:spcAft>
              <a:tabLst>
                <a:tab pos="1085850" algn="l"/>
              </a:tabLst>
              <a:defRPr>
                <a:solidFill>
                  <a:schemeClr val="tx1"/>
                </a:solidFill>
                <a:latin typeface="Arial" panose="020B0604020202020204" pitchFamily="34" charset="0"/>
              </a:defRPr>
            </a:lvl2pPr>
            <a:lvl3pPr eaLnBrk="0" fontAlgn="base" hangingPunct="0">
              <a:spcBef>
                <a:spcPct val="0"/>
              </a:spcBef>
              <a:spcAft>
                <a:spcPct val="0"/>
              </a:spcAft>
              <a:tabLst>
                <a:tab pos="1085850" algn="l"/>
              </a:tabLst>
              <a:defRPr>
                <a:solidFill>
                  <a:schemeClr val="tx1"/>
                </a:solidFill>
                <a:latin typeface="Arial" panose="020B0604020202020204" pitchFamily="34" charset="0"/>
              </a:defRPr>
            </a:lvl3pPr>
            <a:lvl4pPr eaLnBrk="0" fontAlgn="base" hangingPunct="0">
              <a:spcBef>
                <a:spcPct val="0"/>
              </a:spcBef>
              <a:spcAft>
                <a:spcPct val="0"/>
              </a:spcAft>
              <a:tabLst>
                <a:tab pos="1085850" algn="l"/>
              </a:tabLst>
              <a:defRPr>
                <a:solidFill>
                  <a:schemeClr val="tx1"/>
                </a:solidFill>
                <a:latin typeface="Arial" panose="020B0604020202020204" pitchFamily="34" charset="0"/>
              </a:defRPr>
            </a:lvl4pPr>
            <a:lvl5pPr eaLnBrk="0" fontAlgn="base" hangingPunct="0">
              <a:spcBef>
                <a:spcPct val="0"/>
              </a:spcBef>
              <a:spcAft>
                <a:spcPct val="0"/>
              </a:spcAft>
              <a:tabLst>
                <a:tab pos="1085850" algn="l"/>
              </a:tabLst>
              <a:defRPr>
                <a:solidFill>
                  <a:schemeClr val="tx1"/>
                </a:solidFill>
                <a:latin typeface="Arial" panose="020B0604020202020204" pitchFamily="34" charset="0"/>
              </a:defRPr>
            </a:lvl5pPr>
            <a:lvl6pPr eaLnBrk="0" fontAlgn="base" hangingPunct="0">
              <a:spcBef>
                <a:spcPct val="0"/>
              </a:spcBef>
              <a:spcAft>
                <a:spcPct val="0"/>
              </a:spcAft>
              <a:tabLst>
                <a:tab pos="1085850" algn="l"/>
              </a:tabLst>
              <a:defRPr>
                <a:solidFill>
                  <a:schemeClr val="tx1"/>
                </a:solidFill>
                <a:latin typeface="Arial" panose="020B0604020202020204" pitchFamily="34" charset="0"/>
              </a:defRPr>
            </a:lvl6pPr>
            <a:lvl7pPr eaLnBrk="0" fontAlgn="base" hangingPunct="0">
              <a:spcBef>
                <a:spcPct val="0"/>
              </a:spcBef>
              <a:spcAft>
                <a:spcPct val="0"/>
              </a:spcAft>
              <a:tabLst>
                <a:tab pos="1085850" algn="l"/>
              </a:tabLst>
              <a:defRPr>
                <a:solidFill>
                  <a:schemeClr val="tx1"/>
                </a:solidFill>
                <a:latin typeface="Arial" panose="020B0604020202020204" pitchFamily="34" charset="0"/>
              </a:defRPr>
            </a:lvl7pPr>
            <a:lvl8pPr eaLnBrk="0" fontAlgn="base" hangingPunct="0">
              <a:spcBef>
                <a:spcPct val="0"/>
              </a:spcBef>
              <a:spcAft>
                <a:spcPct val="0"/>
              </a:spcAft>
              <a:tabLst>
                <a:tab pos="1085850" algn="l"/>
              </a:tabLst>
              <a:defRPr>
                <a:solidFill>
                  <a:schemeClr val="tx1"/>
                </a:solidFill>
                <a:latin typeface="Arial" panose="020B0604020202020204" pitchFamily="34" charset="0"/>
              </a:defRPr>
            </a:lvl8pPr>
            <a:lvl9pPr eaLnBrk="0" fontAlgn="base" hangingPunct="0">
              <a:spcBef>
                <a:spcPct val="0"/>
              </a:spcBef>
              <a:spcAft>
                <a:spcPct val="0"/>
              </a:spcAft>
              <a:tabLst>
                <a:tab pos="1085850" algn="l"/>
              </a:tabLs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React is a JavaScript library for building user interfaces.</a:t>
            </a:r>
            <a:endParaRPr kumimoji="0" lang="en-US" altLang="en-US"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React is a library for building compassable user interfaces. It encourages the creation of reusable UI components, which present data that change over time.</a:t>
            </a:r>
            <a:endParaRPr kumimoji="0" lang="en-US" altLang="en-US"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React abstracts away the   DOM   from you,   offering a simpler programming model and better performance.</a:t>
            </a:r>
            <a:endParaRPr kumimoji="0" lang="en-US" altLang="en-US"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React can also render on the server using Node, and it can power native apps using React Native. </a:t>
            </a:r>
            <a:endParaRPr kumimoji="0" lang="en-US" altLang="en-US"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React implements one-way reactive data flow, which reduces the boilerplate and is easier to reason about than traditional data binding.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endParaRPr kumimoji="0" lang="en-US" altLang="en-US"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r>
              <a:rPr kumimoji="0" lang="en-US" altLang="en-US" b="1" i="0"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React Advantages</a:t>
            </a:r>
            <a:r>
              <a:rPr kumimoji="0" lang="en-US" altLang="en-US"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React Uses virtual DOM which is a JavaScript object. This will improve apps performance since JavaScript virtual DOM is faster than the regular DOM.</a:t>
            </a:r>
            <a:endParaRPr kumimoji="0" lang="en-US" altLang="en-US"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React Can be used on the client and server sides as well as with other frameworks.</a:t>
            </a:r>
            <a:endParaRPr kumimoji="0" lang="en-US" altLang="en-US"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085850" algn="l"/>
              </a:tabLst>
            </a:pPr>
            <a:r>
              <a:rPr kumimoji="0" lang="en-US" altLang="en-US"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React Components and data patterns improve readability, which helps to maintain larger apps.</a:t>
            </a:r>
            <a:endParaRPr kumimoji="0" lang="en-US" altLang="en-US" b="0" i="0" u="none" strike="noStrike" cap="none" normalizeH="0" baseline="0" dirty="0">
              <a:ln>
                <a:noFill/>
              </a:ln>
              <a:effectLst/>
              <a:latin typeface="Arial" panose="020B0604020202020204" pitchFamily="34" charset="0"/>
            </a:endParaRPr>
          </a:p>
        </p:txBody>
      </p:sp>
      <p:pic>
        <p:nvPicPr>
          <p:cNvPr id="14" name="Picture 13">
            <a:extLst>
              <a:ext uri="{FF2B5EF4-FFF2-40B4-BE49-F238E27FC236}">
                <a16:creationId xmlns:a16="http://schemas.microsoft.com/office/drawing/2014/main" id="{900FF234-6C2C-4EDE-9487-B8EEB127E156}"/>
              </a:ext>
            </a:extLst>
          </p:cNvPr>
          <p:cNvPicPr>
            <a:picLocks noChangeAspect="1"/>
          </p:cNvPicPr>
          <p:nvPr/>
        </p:nvPicPr>
        <p:blipFill>
          <a:blip r:embed="rId2"/>
          <a:stretch>
            <a:fillRect/>
          </a:stretch>
        </p:blipFill>
        <p:spPr>
          <a:xfrm>
            <a:off x="7888941" y="1984103"/>
            <a:ext cx="4222377" cy="2695575"/>
          </a:xfrm>
          <a:prstGeom prst="rect">
            <a:avLst/>
          </a:prstGeom>
        </p:spPr>
      </p:pic>
    </p:spTree>
    <p:extLst>
      <p:ext uri="{BB962C8B-B14F-4D97-AF65-F5344CB8AC3E}">
        <p14:creationId xmlns:p14="http://schemas.microsoft.com/office/powerpoint/2010/main" val="36802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090E-5527-4EC2-BA32-3648D7BF6BF7}"/>
              </a:ext>
            </a:extLst>
          </p:cNvPr>
          <p:cNvSpPr>
            <a:spLocks noGrp="1"/>
          </p:cNvSpPr>
          <p:nvPr>
            <p:ph type="ctrTitle"/>
          </p:nvPr>
        </p:nvSpPr>
        <p:spPr>
          <a:xfrm>
            <a:off x="684212" y="573741"/>
            <a:ext cx="3448518" cy="47513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Continued…..</a:t>
            </a:r>
          </a:p>
        </p:txBody>
      </p:sp>
      <p:sp>
        <p:nvSpPr>
          <p:cNvPr id="5" name="Rectangle 3">
            <a:extLst>
              <a:ext uri="{FF2B5EF4-FFF2-40B4-BE49-F238E27FC236}">
                <a16:creationId xmlns:a16="http://schemas.microsoft.com/office/drawing/2014/main" id="{6C97B0F0-4B3A-413D-878A-171250A61BC4}"/>
              </a:ext>
            </a:extLst>
          </p:cNvPr>
          <p:cNvSpPr>
            <a:spLocks noChangeArrowheads="1"/>
          </p:cNvSpPr>
          <p:nvPr/>
        </p:nvSpPr>
        <p:spPr bwMode="auto">
          <a:xfrm>
            <a:off x="84550" y="1136296"/>
            <a:ext cx="754441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57250" algn="l"/>
              </a:tabLst>
              <a:defRPr>
                <a:solidFill>
                  <a:schemeClr val="tx1"/>
                </a:solidFill>
                <a:latin typeface="Arial" panose="020B0604020202020204" pitchFamily="34" charset="0"/>
              </a:defRPr>
            </a:lvl1pPr>
            <a:lvl2pPr eaLnBrk="0" fontAlgn="base" hangingPunct="0">
              <a:spcBef>
                <a:spcPct val="0"/>
              </a:spcBef>
              <a:spcAft>
                <a:spcPct val="0"/>
              </a:spcAft>
              <a:tabLst>
                <a:tab pos="857250" algn="l"/>
              </a:tabLst>
              <a:defRPr>
                <a:solidFill>
                  <a:schemeClr val="tx1"/>
                </a:solidFill>
                <a:latin typeface="Arial" panose="020B0604020202020204" pitchFamily="34" charset="0"/>
              </a:defRPr>
            </a:lvl2pPr>
            <a:lvl3pPr eaLnBrk="0" fontAlgn="base" hangingPunct="0">
              <a:spcBef>
                <a:spcPct val="0"/>
              </a:spcBef>
              <a:spcAft>
                <a:spcPct val="0"/>
              </a:spcAft>
              <a:tabLst>
                <a:tab pos="857250" algn="l"/>
              </a:tabLst>
              <a:defRPr>
                <a:solidFill>
                  <a:schemeClr val="tx1"/>
                </a:solidFill>
                <a:latin typeface="Arial" panose="020B0604020202020204" pitchFamily="34" charset="0"/>
              </a:defRPr>
            </a:lvl3pPr>
            <a:lvl4pPr eaLnBrk="0" fontAlgn="base" hangingPunct="0">
              <a:spcBef>
                <a:spcPct val="0"/>
              </a:spcBef>
              <a:spcAft>
                <a:spcPct val="0"/>
              </a:spcAft>
              <a:tabLst>
                <a:tab pos="857250" algn="l"/>
              </a:tabLst>
              <a:defRPr>
                <a:solidFill>
                  <a:schemeClr val="tx1"/>
                </a:solidFill>
                <a:latin typeface="Arial" panose="020B0604020202020204" pitchFamily="34" charset="0"/>
              </a:defRPr>
            </a:lvl4pPr>
            <a:lvl5pPr eaLnBrk="0" fontAlgn="base" hangingPunct="0">
              <a:spcBef>
                <a:spcPct val="0"/>
              </a:spcBef>
              <a:spcAft>
                <a:spcPct val="0"/>
              </a:spcAft>
              <a:tabLst>
                <a:tab pos="857250" algn="l"/>
              </a:tabLst>
              <a:defRPr>
                <a:solidFill>
                  <a:schemeClr val="tx1"/>
                </a:solidFill>
                <a:latin typeface="Arial" panose="020B0604020202020204" pitchFamily="34" charset="0"/>
              </a:defRPr>
            </a:lvl5pPr>
            <a:lvl6pPr eaLnBrk="0" fontAlgn="base" hangingPunct="0">
              <a:spcBef>
                <a:spcPct val="0"/>
              </a:spcBef>
              <a:spcAft>
                <a:spcPct val="0"/>
              </a:spcAft>
              <a:tabLst>
                <a:tab pos="857250" algn="l"/>
              </a:tabLst>
              <a:defRPr>
                <a:solidFill>
                  <a:schemeClr val="tx1"/>
                </a:solidFill>
                <a:latin typeface="Arial" panose="020B0604020202020204" pitchFamily="34" charset="0"/>
              </a:defRPr>
            </a:lvl6pPr>
            <a:lvl7pPr eaLnBrk="0" fontAlgn="base" hangingPunct="0">
              <a:spcBef>
                <a:spcPct val="0"/>
              </a:spcBef>
              <a:spcAft>
                <a:spcPct val="0"/>
              </a:spcAft>
              <a:tabLst>
                <a:tab pos="857250" algn="l"/>
              </a:tabLst>
              <a:defRPr>
                <a:solidFill>
                  <a:schemeClr val="tx1"/>
                </a:solidFill>
                <a:latin typeface="Arial" panose="020B0604020202020204" pitchFamily="34" charset="0"/>
              </a:defRPr>
            </a:lvl7pPr>
            <a:lvl8pPr eaLnBrk="0" fontAlgn="base" hangingPunct="0">
              <a:spcBef>
                <a:spcPct val="0"/>
              </a:spcBef>
              <a:spcAft>
                <a:spcPct val="0"/>
              </a:spcAft>
              <a:tabLst>
                <a:tab pos="857250" algn="l"/>
              </a:tabLst>
              <a:defRPr>
                <a:solidFill>
                  <a:schemeClr val="tx1"/>
                </a:solidFill>
                <a:latin typeface="Arial" panose="020B0604020202020204" pitchFamily="34" charset="0"/>
              </a:defRPr>
            </a:lvl8pPr>
            <a:lvl9pPr eaLnBrk="0" fontAlgn="base" hangingPunct="0">
              <a:spcBef>
                <a:spcPct val="0"/>
              </a:spcBef>
              <a:spcAft>
                <a:spcPct val="0"/>
              </a:spcAft>
              <a:tabLst>
                <a:tab pos="8572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tab pos="857250" algn="l"/>
              </a:tabLst>
            </a:pPr>
            <a:endParaRPr kumimoji="0" lang="en-US" altLang="en-US" sz="16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857250" algn="l"/>
              </a:tabLst>
            </a:pPr>
            <a:endParaRPr lang="en-US" alt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a:buFont typeface="Wingdings" panose="05000000000000000000" pitchFamily="2" charset="2"/>
              <a:buChar char="q"/>
            </a:pPr>
            <a:r>
              <a:rPr kumimoji="0" lang="en-US" altLang="en-US" sz="2000" b="1" i="0"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Overview of Node.js</a:t>
            </a: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857250" algn="l"/>
              </a:tabLst>
            </a:pPr>
            <a:endPar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857250" algn="l"/>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Node.js is a server-side platform built on Google Chrome's  JavaScript Engine (V8 Engine).</a:t>
            </a:r>
            <a:endParaRPr kumimoji="0" lang="en-US" altLang="en-US" sz="8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857250" algn="l"/>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Node.js is an open-source, cross-platform runtime environment for developing server-side and networking applications. Node.js applications are written in JavaScript and can be run within the Node.js runtime on OS X, Microsoft Windows, and Linux.</a:t>
            </a:r>
            <a:endParaRPr kumimoji="0" lang="en-US" altLang="en-US" sz="8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857250" algn="l"/>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Following are some of the important features that make Node.js the first choice of software architects.</a:t>
            </a:r>
            <a:endParaRPr kumimoji="0" lang="en-US" altLang="en-US" sz="800"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857250" algn="l"/>
              </a:tabLst>
            </a:pPr>
            <a:r>
              <a:rPr kumimoji="0" lang="en-US" altLang="en-US" sz="1800" b="1" i="0"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Asynchronous and Event-Driven</a:t>
            </a: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tab pos="857250" algn="l"/>
              </a:tabLst>
            </a:pPr>
            <a:r>
              <a:rPr kumimoji="0" lang="en-US" altLang="en-US" sz="15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All APIs of Node.js libraries are asynchronous, that is, non-blocking. It essentially means a Node. The </a:t>
            </a:r>
            <a:r>
              <a:rPr kumimoji="0" lang="en-US" altLang="en-US" sz="15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js</a:t>
            </a:r>
            <a:r>
              <a:rPr kumimoji="0" lang="en-US" altLang="en-US" sz="15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-based server never waits for an API to return data. The server moves to the next API after calling it and a notification mechanism of Events of Node.js helps the server to get a response from the previous API call.</a:t>
            </a:r>
            <a:endParaRPr kumimoji="0" lang="en-US" altLang="en-US" sz="800" b="0" i="0" u="none" strike="noStrike" cap="none" normalizeH="0" baseline="0" dirty="0">
              <a:ln>
                <a:noFill/>
              </a:ln>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857250" algn="l"/>
              </a:tabLst>
            </a:pPr>
            <a:r>
              <a:rPr kumimoji="0" lang="en-US" altLang="en-US" sz="1800" b="1" i="0"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Very Fast</a:t>
            </a:r>
            <a:r>
              <a:rPr kumimoji="0" lang="en-US" altLang="en-US" sz="18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tab pos="857250" algn="l"/>
              </a:tabLst>
            </a:pPr>
            <a:r>
              <a:rPr kumimoji="0" lang="en-US" altLang="en-US" sz="15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Being built on Google Chrome's V8 JavaScript Engine, the Node.js library is very fast in code execution.</a:t>
            </a:r>
            <a:endParaRPr kumimoji="0" lang="en-US" altLang="en-US" sz="1800" b="0" i="0" u="none" strike="noStrike" cap="none" normalizeH="0" baseline="0" dirty="0">
              <a:ln>
                <a:noFill/>
              </a:ln>
              <a:effectLst/>
              <a:latin typeface="Arial" panose="020B0604020202020204" pitchFamily="34" charset="0"/>
            </a:endParaRPr>
          </a:p>
        </p:txBody>
      </p:sp>
      <p:pic>
        <p:nvPicPr>
          <p:cNvPr id="11" name="Picture 10">
            <a:extLst>
              <a:ext uri="{FF2B5EF4-FFF2-40B4-BE49-F238E27FC236}">
                <a16:creationId xmlns:a16="http://schemas.microsoft.com/office/drawing/2014/main" id="{4F510A9A-D536-424F-AEF1-DF05531D18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8965" y="2530998"/>
            <a:ext cx="4276164" cy="2226310"/>
          </a:xfrm>
          <a:prstGeom prst="rect">
            <a:avLst/>
          </a:prstGeom>
          <a:noFill/>
          <a:ln>
            <a:noFill/>
          </a:ln>
        </p:spPr>
      </p:pic>
    </p:spTree>
    <p:extLst>
      <p:ext uri="{BB962C8B-B14F-4D97-AF65-F5344CB8AC3E}">
        <p14:creationId xmlns:p14="http://schemas.microsoft.com/office/powerpoint/2010/main" val="74682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BEB2F-7067-4003-9155-14B1EC7BFCAA}"/>
              </a:ext>
            </a:extLst>
          </p:cNvPr>
          <p:cNvSpPr>
            <a:spLocks noGrp="1"/>
          </p:cNvSpPr>
          <p:nvPr>
            <p:ph idx="1"/>
          </p:nvPr>
        </p:nvSpPr>
        <p:spPr>
          <a:xfrm>
            <a:off x="684212" y="788893"/>
            <a:ext cx="7473670" cy="5423647"/>
          </a:xfrm>
        </p:spPr>
        <p:txBody>
          <a:bodyPr>
            <a:normAutofit fontScale="25000" lnSpcReduction="20000"/>
          </a:bodyPr>
          <a:lstStyle/>
          <a:p>
            <a:pPr>
              <a:buClrTx/>
              <a:buFont typeface="Wingdings" panose="05000000000000000000" pitchFamily="2" charset="2"/>
              <a:buChar char="q"/>
            </a:pPr>
            <a:endParaRPr lang="en-IN" sz="1800" b="1" u="sng" dirty="0">
              <a:solidFill>
                <a:schemeClr val="bg1"/>
              </a:solidFill>
              <a:effectLst/>
              <a:latin typeface="Times New Roman" panose="02020603050405020304" pitchFamily="18" charset="0"/>
              <a:ea typeface="Calibri" panose="020F0502020204030204" pitchFamily="34" charset="0"/>
            </a:endParaRPr>
          </a:p>
          <a:p>
            <a:pPr>
              <a:buClrTx/>
              <a:buFont typeface="Wingdings" panose="05000000000000000000" pitchFamily="2" charset="2"/>
              <a:buChar char="q"/>
            </a:pPr>
            <a:r>
              <a:rPr lang="en-IN" sz="7600" b="1" u="sng" dirty="0">
                <a:effectLst/>
                <a:latin typeface="Times New Roman" panose="02020603050405020304" pitchFamily="18" charset="0"/>
                <a:ea typeface="Calibri" panose="020F0502020204030204" pitchFamily="34" charset="0"/>
              </a:rPr>
              <a:t>Overview of JAVASCRIPT</a:t>
            </a:r>
            <a:r>
              <a:rPr lang="en-IN" sz="7600" dirty="0">
                <a:effectLst/>
                <a:latin typeface="Times New Roman" panose="02020603050405020304" pitchFamily="18" charset="0"/>
                <a:ea typeface="Calibri" panose="020F0502020204030204" pitchFamily="34" charset="0"/>
              </a:rPr>
              <a:t> </a:t>
            </a:r>
          </a:p>
          <a:p>
            <a:pPr marR="75565" lvl="0" algn="just">
              <a:lnSpc>
                <a:spcPct val="115000"/>
              </a:lnSpc>
              <a:spcAft>
                <a:spcPts val="0"/>
              </a:spcAft>
              <a:buClrTx/>
              <a:buFont typeface="Wingdings" panose="05000000000000000000" pitchFamily="2" charset="2"/>
              <a:buChar char="§"/>
            </a:pPr>
            <a:r>
              <a:rPr lang="en-US" sz="7600" dirty="0">
                <a:effectLst/>
                <a:latin typeface="Times New Roman" panose="02020603050405020304" pitchFamily="18" charset="0"/>
                <a:ea typeface="Calibri" panose="020F0502020204030204" pitchFamily="34" charset="0"/>
              </a:rPr>
              <a:t>JavaScript</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is</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a</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programming</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language</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that</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can</a:t>
            </a:r>
            <a:r>
              <a:rPr lang="en-US" sz="7600" spc="270"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be</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included</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on</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web</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pages</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to</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make</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them</a:t>
            </a:r>
            <a:r>
              <a:rPr lang="en-US" sz="7600" spc="270"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more</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interactive.</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You</a:t>
            </a:r>
            <a:r>
              <a:rPr lang="en-US" sz="7600" spc="270"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can</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use</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it</a:t>
            </a:r>
            <a:r>
              <a:rPr lang="en-US" sz="7600" spc="270"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to</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check or modify the Content of forms, and change images. Open new</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windows</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and</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write</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dynamic</a:t>
            </a:r>
            <a:r>
              <a:rPr lang="en-US" sz="7600" spc="270"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page</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content.</a:t>
            </a:r>
            <a:r>
              <a:rPr lang="en-US" sz="7600" spc="275" dirty="0">
                <a:effectLst/>
                <a:latin typeface="Times New Roman" panose="02020603050405020304" pitchFamily="18" charset="0"/>
                <a:ea typeface="Calibri" panose="020F0502020204030204" pitchFamily="34" charset="0"/>
              </a:rPr>
              <a:t> </a:t>
            </a:r>
            <a:endParaRPr lang="en-IN" sz="7600" dirty="0">
              <a:effectLst/>
              <a:latin typeface="Calibri" panose="020F0502020204030204" pitchFamily="34" charset="0"/>
              <a:ea typeface="Calibri" panose="020F0502020204030204" pitchFamily="34" charset="0"/>
            </a:endParaRPr>
          </a:p>
          <a:p>
            <a:pPr marR="75565" lvl="0" algn="just">
              <a:lnSpc>
                <a:spcPct val="115000"/>
              </a:lnSpc>
              <a:spcAft>
                <a:spcPts val="0"/>
              </a:spcAft>
              <a:buClrTx/>
              <a:buFont typeface="Wingdings" panose="05000000000000000000" pitchFamily="2" charset="2"/>
              <a:buChar char="§"/>
            </a:pPr>
            <a:r>
              <a:rPr lang="en-US" sz="7600" dirty="0">
                <a:effectLst/>
                <a:latin typeface="Times New Roman" panose="02020603050405020304" pitchFamily="18" charset="0"/>
                <a:ea typeface="Calibri" panose="020F0502020204030204" pitchFamily="34" charset="0"/>
              </a:rPr>
              <a:t>This</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allows</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you</a:t>
            </a:r>
            <a:r>
              <a:rPr lang="en-US" sz="7600" spc="5" dirty="0">
                <a:effectLst/>
                <a:latin typeface="Times New Roman" panose="02020603050405020304" pitchFamily="18" charset="0"/>
                <a:ea typeface="Calibri" panose="020F0502020204030204" pitchFamily="34" charset="0"/>
              </a:rPr>
              <a:t> to </a:t>
            </a:r>
            <a:r>
              <a:rPr lang="en-US" sz="7600" dirty="0">
                <a:effectLst/>
                <a:latin typeface="Times New Roman" panose="02020603050405020304" pitchFamily="18" charset="0"/>
                <a:ea typeface="Calibri" panose="020F0502020204030204" pitchFamily="34" charset="0"/>
              </a:rPr>
              <a:t>make</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parts</a:t>
            </a:r>
            <a:r>
              <a:rPr lang="en-US" sz="7600" spc="270"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of</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your</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web</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pages</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appear</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or</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disappear</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or</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move</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around</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on</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the</a:t>
            </a:r>
            <a:r>
              <a:rPr lang="en-US" sz="7600" spc="27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page.</a:t>
            </a:r>
            <a:r>
              <a:rPr lang="en-US" sz="7600" spc="5" dirty="0">
                <a:effectLst/>
                <a:latin typeface="Times New Roman" panose="02020603050405020304" pitchFamily="18" charset="0"/>
                <a:ea typeface="Calibri" panose="020F0502020204030204" pitchFamily="34" charset="0"/>
              </a:rPr>
              <a:t> </a:t>
            </a:r>
            <a:endParaRPr lang="en-IN" sz="7600" dirty="0">
              <a:effectLst/>
              <a:latin typeface="Calibri" panose="020F0502020204030204" pitchFamily="34" charset="0"/>
              <a:ea typeface="Calibri" panose="020F0502020204030204" pitchFamily="34" charset="0"/>
            </a:endParaRPr>
          </a:p>
          <a:p>
            <a:pPr marR="75565" lvl="0" algn="just">
              <a:lnSpc>
                <a:spcPct val="115000"/>
              </a:lnSpc>
              <a:spcAft>
                <a:spcPts val="0"/>
              </a:spcAft>
              <a:buClrTx/>
              <a:buFont typeface="Wingdings" panose="05000000000000000000" pitchFamily="2" charset="2"/>
              <a:buChar char="§"/>
            </a:pPr>
            <a:r>
              <a:rPr lang="en-US" sz="7600" dirty="0">
                <a:effectLst/>
                <a:latin typeface="Times New Roman" panose="02020603050405020304" pitchFamily="18" charset="0"/>
                <a:ea typeface="Calibri" panose="020F0502020204030204" pitchFamily="34" charset="0"/>
              </a:rPr>
              <a:t>JavaScript is a client-side, interpreted, object-oriented, high-level</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scripting</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language,</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while</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Java</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is</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a</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client-side,</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compiled,</a:t>
            </a:r>
            <a:r>
              <a:rPr lang="en-US" sz="7600" spc="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object-oriented high-level</a:t>
            </a:r>
            <a:r>
              <a:rPr lang="en-US" sz="7600" spc="155" dirty="0">
                <a:effectLst/>
                <a:latin typeface="Times New Roman" panose="02020603050405020304" pitchFamily="18" charset="0"/>
                <a:ea typeface="Calibri" panose="020F0502020204030204" pitchFamily="34" charset="0"/>
              </a:rPr>
              <a:t> </a:t>
            </a:r>
            <a:r>
              <a:rPr lang="en-US" sz="7600" dirty="0">
                <a:effectLst/>
                <a:latin typeface="Times New Roman" panose="02020603050405020304" pitchFamily="18" charset="0"/>
                <a:ea typeface="Calibri" panose="020F0502020204030204" pitchFamily="34" charset="0"/>
              </a:rPr>
              <a:t>language.</a:t>
            </a:r>
            <a:endParaRPr lang="en-IN" sz="7600" dirty="0">
              <a:effectLst/>
              <a:latin typeface="Calibri" panose="020F0502020204030204" pitchFamily="34" charset="0"/>
              <a:ea typeface="Calibri" panose="020F0502020204030204" pitchFamily="34" charset="0"/>
            </a:endParaRPr>
          </a:p>
          <a:p>
            <a:pPr marR="75565" lvl="0" algn="just">
              <a:lnSpc>
                <a:spcPct val="115000"/>
              </a:lnSpc>
              <a:spcAft>
                <a:spcPts val="0"/>
              </a:spcAft>
              <a:buClrTx/>
              <a:buFont typeface="Wingdings" panose="05000000000000000000" pitchFamily="2" charset="2"/>
              <a:buChar char="q"/>
            </a:pPr>
            <a:r>
              <a:rPr lang="en-US" sz="7600" b="1" dirty="0">
                <a:effectLst/>
                <a:latin typeface="Times New Roman" panose="02020603050405020304" pitchFamily="18" charset="0"/>
                <a:ea typeface="Calibri" panose="020F0502020204030204" pitchFamily="34" charset="0"/>
              </a:rPr>
              <a:t>JavaScript</a:t>
            </a:r>
            <a:r>
              <a:rPr lang="en-US" sz="7600" b="1" spc="-30" dirty="0">
                <a:effectLst/>
                <a:latin typeface="Times New Roman" panose="02020603050405020304" pitchFamily="18" charset="0"/>
                <a:ea typeface="Calibri" panose="020F0502020204030204" pitchFamily="34" charset="0"/>
              </a:rPr>
              <a:t> </a:t>
            </a:r>
            <a:r>
              <a:rPr lang="en-US" sz="7600" b="1" dirty="0">
                <a:effectLst/>
                <a:latin typeface="Times New Roman" panose="02020603050405020304" pitchFamily="18" charset="0"/>
                <a:ea typeface="Calibri" panose="020F0502020204030204" pitchFamily="34" charset="0"/>
              </a:rPr>
              <a:t>Feature</a:t>
            </a:r>
            <a:r>
              <a:rPr lang="en-US" sz="7600" dirty="0">
                <a:effectLst/>
                <a:latin typeface="Times New Roman" panose="02020603050405020304" pitchFamily="18" charset="0"/>
                <a:ea typeface="Calibri" panose="020F0502020204030204" pitchFamily="34" charset="0"/>
              </a:rPr>
              <a:t>:-</a:t>
            </a:r>
            <a:endParaRPr lang="en-IN" sz="7600" dirty="0">
              <a:effectLst/>
              <a:latin typeface="Calibri" panose="020F0502020204030204" pitchFamily="34" charset="0"/>
              <a:ea typeface="Calibri" panose="020F0502020204030204" pitchFamily="34" charset="0"/>
            </a:endParaRPr>
          </a:p>
          <a:p>
            <a:pPr lvl="1">
              <a:lnSpc>
                <a:spcPct val="115000"/>
              </a:lnSpc>
              <a:spcBef>
                <a:spcPts val="210"/>
              </a:spcBef>
              <a:spcAft>
                <a:spcPts val="1000"/>
              </a:spcAft>
              <a:buClrTx/>
              <a:buSzPts val="1200"/>
              <a:buFont typeface="Wingdings" panose="05000000000000000000" pitchFamily="2" charset="2"/>
              <a:buChar char="§"/>
              <a:tabLst>
                <a:tab pos="993140" algn="l"/>
              </a:tabLst>
            </a:pPr>
            <a:r>
              <a:rPr lang="en-US" sz="7600" dirty="0">
                <a:effectLst/>
                <a:latin typeface="Times New Roman" panose="02020603050405020304" pitchFamily="18" charset="0"/>
                <a:ea typeface="Symbol" panose="05050102010706020507" pitchFamily="18" charset="2"/>
                <a:cs typeface="Symbol" panose="05050102010706020507" pitchFamily="18" charset="2"/>
              </a:rPr>
              <a:t>JavaScript</a:t>
            </a:r>
            <a:r>
              <a:rPr lang="en-US" sz="7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is</a:t>
            </a:r>
            <a:r>
              <a:rPr lang="en-US" sz="7600" spc="-20" dirty="0">
                <a:effectLst/>
                <a:latin typeface="Times New Roman" panose="02020603050405020304" pitchFamily="18" charset="0"/>
                <a:ea typeface="Symbol" panose="05050102010706020507" pitchFamily="18" charset="2"/>
                <a:cs typeface="Symbol" panose="05050102010706020507" pitchFamily="18" charset="2"/>
              </a:rPr>
              <a:t> a </a:t>
            </a:r>
            <a:r>
              <a:rPr lang="en-US" sz="7600" dirty="0">
                <a:effectLst/>
                <a:latin typeface="Times New Roman" panose="02020603050405020304" pitchFamily="18" charset="0"/>
                <a:ea typeface="Symbol" panose="05050102010706020507" pitchFamily="18" charset="2"/>
                <a:cs typeface="Symbol" panose="05050102010706020507" pitchFamily="18" charset="2"/>
              </a:rPr>
              <a:t>more</a:t>
            </a:r>
            <a:r>
              <a:rPr lang="en-US" sz="7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flexible</a:t>
            </a:r>
            <a:r>
              <a:rPr lang="en-US" sz="7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language.</a:t>
            </a:r>
            <a:endParaRPr lang="en-IN" sz="7600" dirty="0">
              <a:effectLst/>
              <a:latin typeface="Calibri" panose="020F0502020204030204" pitchFamily="34" charset="0"/>
              <a:ea typeface="Symbol" panose="05050102010706020507" pitchFamily="18" charset="2"/>
              <a:cs typeface="Symbol" panose="05050102010706020507" pitchFamily="18" charset="2"/>
            </a:endParaRPr>
          </a:p>
          <a:p>
            <a:pPr lvl="1">
              <a:lnSpc>
                <a:spcPct val="115000"/>
              </a:lnSpc>
              <a:spcBef>
                <a:spcPts val="220"/>
              </a:spcBef>
              <a:spcAft>
                <a:spcPts val="1000"/>
              </a:spcAft>
              <a:buClrTx/>
              <a:buSzPts val="1200"/>
              <a:buFont typeface="Wingdings" panose="05000000000000000000" pitchFamily="2" charset="2"/>
              <a:buChar char="§"/>
              <a:tabLst>
                <a:tab pos="993140" algn="l"/>
              </a:tabLst>
            </a:pPr>
            <a:r>
              <a:rPr lang="en-US" sz="7600" dirty="0">
                <a:effectLst/>
                <a:latin typeface="Times New Roman" panose="02020603050405020304" pitchFamily="18" charset="0"/>
                <a:ea typeface="Symbol" panose="05050102010706020507" pitchFamily="18" charset="2"/>
                <a:cs typeface="Symbol" panose="05050102010706020507" pitchFamily="18" charset="2"/>
              </a:rPr>
              <a:t>JavaScript</a:t>
            </a:r>
            <a:r>
              <a:rPr lang="en-US" sz="7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makes</a:t>
            </a:r>
            <a:r>
              <a:rPr lang="en-US" sz="7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possible</a:t>
            </a:r>
            <a:r>
              <a:rPr lang="en-US" sz="7600" spc="5"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all</a:t>
            </a:r>
            <a:r>
              <a:rPr lang="en-US" sz="7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types</a:t>
            </a:r>
            <a:r>
              <a:rPr lang="en-US" sz="7600" spc="-5"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of</a:t>
            </a:r>
            <a:r>
              <a:rPr lang="en-US" sz="7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validation</a:t>
            </a:r>
            <a:r>
              <a:rPr lang="en-US" sz="7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and</a:t>
            </a:r>
            <a:r>
              <a:rPr lang="en-US" sz="7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security.</a:t>
            </a:r>
            <a:endParaRPr lang="en-IN" sz="7600" dirty="0">
              <a:effectLst/>
              <a:latin typeface="Calibri" panose="020F0502020204030204" pitchFamily="34" charset="0"/>
              <a:ea typeface="Symbol" panose="05050102010706020507" pitchFamily="18" charset="2"/>
              <a:cs typeface="Symbol" panose="05050102010706020507" pitchFamily="18" charset="2"/>
            </a:endParaRPr>
          </a:p>
          <a:p>
            <a:pPr lvl="1">
              <a:lnSpc>
                <a:spcPct val="115000"/>
              </a:lnSpc>
              <a:spcBef>
                <a:spcPts val="225"/>
              </a:spcBef>
              <a:spcAft>
                <a:spcPts val="1000"/>
              </a:spcAft>
              <a:buClrTx/>
              <a:buSzPts val="1200"/>
              <a:buFont typeface="Wingdings" panose="05000000000000000000" pitchFamily="2" charset="2"/>
              <a:buChar char="§"/>
              <a:tabLst>
                <a:tab pos="993140" algn="l"/>
              </a:tabLst>
            </a:pPr>
            <a:r>
              <a:rPr lang="en-US" sz="7600" dirty="0">
                <a:effectLst/>
                <a:latin typeface="Times New Roman" panose="02020603050405020304" pitchFamily="18" charset="0"/>
                <a:ea typeface="Symbol" panose="05050102010706020507" pitchFamily="18" charset="2"/>
                <a:cs typeface="Symbol" panose="05050102010706020507" pitchFamily="18" charset="2"/>
              </a:rPr>
              <a:t>JavaScript</a:t>
            </a:r>
            <a:r>
              <a:rPr lang="en-US" sz="7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has</a:t>
            </a:r>
            <a:r>
              <a:rPr lang="en-US" sz="7600" spc="-20" dirty="0">
                <a:effectLst/>
                <a:latin typeface="Times New Roman" panose="02020603050405020304" pitchFamily="18" charset="0"/>
                <a:ea typeface="Symbol" panose="05050102010706020507" pitchFamily="18" charset="2"/>
                <a:cs typeface="Symbol" panose="05050102010706020507" pitchFamily="18" charset="2"/>
              </a:rPr>
              <a:t> a </a:t>
            </a:r>
            <a:r>
              <a:rPr lang="en-US" sz="7600" dirty="0">
                <a:effectLst/>
                <a:latin typeface="Times New Roman" panose="02020603050405020304" pitchFamily="18" charset="0"/>
                <a:ea typeface="Symbol" panose="05050102010706020507" pitchFamily="18" charset="2"/>
                <a:cs typeface="Symbol" panose="05050102010706020507" pitchFamily="18" charset="2"/>
              </a:rPr>
              <a:t>set</a:t>
            </a:r>
            <a:r>
              <a:rPr lang="en-US" sz="7600" spc="-5"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of</a:t>
            </a:r>
            <a:r>
              <a:rPr lang="en-US" sz="7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7600" dirty="0">
                <a:effectLst/>
                <a:latin typeface="Times New Roman" panose="02020603050405020304" pitchFamily="18" charset="0"/>
                <a:ea typeface="Symbol" panose="05050102010706020507" pitchFamily="18" charset="2"/>
                <a:cs typeface="Symbol" panose="05050102010706020507" pitchFamily="18" charset="2"/>
              </a:rPr>
              <a:t>functions.</a:t>
            </a:r>
            <a:endParaRPr lang="en-IN" sz="7600" dirty="0">
              <a:effectLst/>
              <a:latin typeface="Calibri" panose="020F0502020204030204" pitchFamily="34" charset="0"/>
              <a:ea typeface="Symbol" panose="05050102010706020507" pitchFamily="18" charset="2"/>
              <a:cs typeface="Symbol" panose="05050102010706020507" pitchFamily="18" charset="2"/>
            </a:endParaRPr>
          </a:p>
          <a:p>
            <a:pPr>
              <a:lnSpc>
                <a:spcPct val="107000"/>
              </a:lnSpc>
              <a:spcAft>
                <a:spcPts val="800"/>
              </a:spcAft>
              <a:tabLst>
                <a:tab pos="1219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ClrTx/>
              <a:buNone/>
            </a:pPr>
            <a:endParaRPr lang="en-IN" dirty="0">
              <a:solidFill>
                <a:schemeClr val="bg1"/>
              </a:solidFill>
            </a:endParaRPr>
          </a:p>
        </p:txBody>
      </p:sp>
      <p:sp>
        <p:nvSpPr>
          <p:cNvPr id="5" name="TextBox 4">
            <a:extLst>
              <a:ext uri="{FF2B5EF4-FFF2-40B4-BE49-F238E27FC236}">
                <a16:creationId xmlns:a16="http://schemas.microsoft.com/office/drawing/2014/main" id="{B0C54F6C-819D-483C-81E4-3ABB36A16EFD}"/>
              </a:ext>
            </a:extLst>
          </p:cNvPr>
          <p:cNvSpPr txBox="1"/>
          <p:nvPr/>
        </p:nvSpPr>
        <p:spPr>
          <a:xfrm>
            <a:off x="578223" y="316468"/>
            <a:ext cx="6104964"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Continued</a:t>
            </a: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en-IN" dirty="0"/>
          </a:p>
        </p:txBody>
      </p:sp>
      <p:pic>
        <p:nvPicPr>
          <p:cNvPr id="6" name="Picture 5">
            <a:extLst>
              <a:ext uri="{FF2B5EF4-FFF2-40B4-BE49-F238E27FC236}">
                <a16:creationId xmlns:a16="http://schemas.microsoft.com/office/drawing/2014/main" id="{F06960C9-DB26-4DB7-B182-CC22EEEBD7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65458" y="1877900"/>
            <a:ext cx="3693459" cy="2922905"/>
          </a:xfrm>
          <a:prstGeom prst="rect">
            <a:avLst/>
          </a:prstGeom>
          <a:noFill/>
          <a:ln>
            <a:noFill/>
          </a:ln>
        </p:spPr>
      </p:pic>
    </p:spTree>
    <p:extLst>
      <p:ext uri="{BB962C8B-B14F-4D97-AF65-F5344CB8AC3E}">
        <p14:creationId xmlns:p14="http://schemas.microsoft.com/office/powerpoint/2010/main" val="4083313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255</TotalTime>
  <Words>2276</Words>
  <Application>Microsoft Office PowerPoint</Application>
  <PresentationFormat>Widescreen</PresentationFormat>
  <Paragraphs>253</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 Gothic</vt:lpstr>
      <vt:lpstr>Symbol</vt:lpstr>
      <vt:lpstr>Times New Roman</vt:lpstr>
      <vt:lpstr>Verdana</vt:lpstr>
      <vt:lpstr>Wingdings</vt:lpstr>
      <vt:lpstr>Wingdings 3</vt:lpstr>
      <vt:lpstr>Ion</vt:lpstr>
      <vt:lpstr>INSURANCE MANAGEMENT SYSTEM </vt:lpstr>
      <vt:lpstr>VEER NARMAD SOUTH GUJRAT UNIVERSITY SHRI SHAMBHUBHAI V. PATEL COLLAGE OF COMPUTER SCIENCE AND BUSSINESS  MANAGEMENT</vt:lpstr>
      <vt:lpstr>ACKNOWLEDGEMENT </vt:lpstr>
      <vt:lpstr>Project profile</vt:lpstr>
      <vt:lpstr>Project  description</vt:lpstr>
      <vt:lpstr>Hardware  and software used</vt:lpstr>
      <vt:lpstr>Technology used</vt:lpstr>
      <vt:lpstr>Continued…..</vt:lpstr>
      <vt:lpstr>PowerPoint Presentation</vt:lpstr>
      <vt:lpstr>Feasibility study</vt:lpstr>
      <vt:lpstr>Requirement analysis and data gathering</vt:lpstr>
      <vt:lpstr>Requirement analysis</vt:lpstr>
      <vt:lpstr>Continued…</vt:lpstr>
      <vt:lpstr>scope</vt:lpstr>
      <vt:lpstr>objective</vt:lpstr>
      <vt:lpstr>Directory Structure</vt:lpstr>
      <vt:lpstr>Continued…</vt:lpstr>
      <vt:lpstr>Input design</vt:lpstr>
      <vt:lpstr>Continued…</vt:lpstr>
      <vt:lpstr>Output design</vt:lpstr>
      <vt:lpstr>Continued…</vt:lpstr>
      <vt:lpstr>Software testing</vt:lpstr>
      <vt:lpstr>PowerPoint Presentation</vt:lpstr>
      <vt:lpstr>Limitations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StudyLab</dc:title>
  <dc:creator>hemanshi</dc:creator>
  <cp:lastModifiedBy>priyanshi dhaduk</cp:lastModifiedBy>
  <cp:revision>86</cp:revision>
  <dcterms:created xsi:type="dcterms:W3CDTF">2022-04-01T12:43:35Z</dcterms:created>
  <dcterms:modified xsi:type="dcterms:W3CDTF">2022-04-05T03:19:32Z</dcterms:modified>
</cp:coreProperties>
</file>