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4"/>
  </p:sldMasterIdLst>
  <p:notesMasterIdLst>
    <p:notesMasterId r:id="rId29"/>
  </p:notesMasterIdLst>
  <p:handoutMasterIdLst>
    <p:handoutMasterId r:id="rId30"/>
  </p:handoutMasterIdLst>
  <p:sldIdLst>
    <p:sldId id="299" r:id="rId5"/>
    <p:sldId id="297" r:id="rId6"/>
    <p:sldId id="296" r:id="rId7"/>
    <p:sldId id="307" r:id="rId8"/>
    <p:sldId id="441" r:id="rId9"/>
    <p:sldId id="312" r:id="rId10"/>
    <p:sldId id="442" r:id="rId11"/>
    <p:sldId id="443" r:id="rId12"/>
    <p:sldId id="328" r:id="rId13"/>
    <p:sldId id="444" r:id="rId14"/>
    <p:sldId id="325" r:id="rId15"/>
    <p:sldId id="320" r:id="rId16"/>
    <p:sldId id="336" r:id="rId17"/>
    <p:sldId id="335" r:id="rId18"/>
    <p:sldId id="333" r:id="rId19"/>
    <p:sldId id="342" r:id="rId20"/>
    <p:sldId id="351" r:id="rId21"/>
    <p:sldId id="350" r:id="rId22"/>
    <p:sldId id="346" r:id="rId23"/>
    <p:sldId id="347" r:id="rId24"/>
    <p:sldId id="348" r:id="rId25"/>
    <p:sldId id="349" r:id="rId26"/>
    <p:sldId id="419" r:id="rId27"/>
    <p:sldId id="445" r:id="rId28"/>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CDF5"/>
    <a:srgbClr val="0089CF"/>
    <a:srgbClr val="FDFDFD"/>
    <a:srgbClr val="E8E8E8"/>
    <a:srgbClr val="F9F9F9"/>
    <a:srgbClr val="D7D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71094" autoAdjust="0"/>
  </p:normalViewPr>
  <p:slideViewPr>
    <p:cSldViewPr snapToGrid="0">
      <p:cViewPr varScale="1">
        <p:scale>
          <a:sx n="40" d="100"/>
          <a:sy n="40" d="100"/>
        </p:scale>
        <p:origin x="1722" y="60"/>
      </p:cViewPr>
      <p:guideLst>
        <p:guide orient="horz" pos="2592"/>
        <p:guide pos="460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08"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DD/MM/YYYY</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093B7C-D984-4431-B1EC-749E9461140C}" type="slidenum">
              <a:rPr lang="en-US" smtClean="0"/>
              <a:t>‹#›</a:t>
            </a:fld>
            <a:endParaRPr lang="en-US"/>
          </a:p>
        </p:txBody>
      </p:sp>
    </p:spTree>
    <p:extLst>
      <p:ext uri="{BB962C8B-B14F-4D97-AF65-F5344CB8AC3E}">
        <p14:creationId xmlns:p14="http://schemas.microsoft.com/office/powerpoint/2010/main" val="42730037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DD/MM/YYYY</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pPr/>
              <a:t>‹#›</a:t>
            </a:fld>
            <a:endParaRPr lang="en-US"/>
          </a:p>
        </p:txBody>
      </p:sp>
    </p:spTree>
    <p:extLst>
      <p:ext uri="{BB962C8B-B14F-4D97-AF65-F5344CB8AC3E}">
        <p14:creationId xmlns:p14="http://schemas.microsoft.com/office/powerpoint/2010/main" val="1932340157"/>
      </p:ext>
    </p:extLst>
  </p:cSld>
  <p:clrMap bg1="lt1" tx1="dk1" bg2="lt2" tx2="dk2" accent1="accent1" accent2="accent2" accent3="accent3" accent4="accent4" accent5="accent5" accent6="accent6" hlink="hlink" folHlink="folHlink"/>
  <p:hf hdr="0" ftr="0"/>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SDPM Training on “Screen Element”. </a:t>
            </a:r>
          </a:p>
          <a:p>
            <a:r>
              <a:rPr lang="en-US" dirty="0"/>
              <a:t>The goal of this session is to provide the complete information about the screen process like Definition of screen, Types of Screens, Classification of Screens, Screen views, Roles in the Screen process </a:t>
            </a:r>
            <a:r>
              <a:rPr lang="en-US" dirty="0" err="1"/>
              <a:t>etc</a:t>
            </a:r>
            <a:r>
              <a:rPr lang="en-US" dirty="0"/>
              <a:t>, within Uniphase framework.</a:t>
            </a:r>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a:t>
            </a:fld>
            <a:endParaRPr lang="en-US"/>
          </a:p>
        </p:txBody>
      </p:sp>
    </p:spTree>
    <p:extLst>
      <p:ext uri="{BB962C8B-B14F-4D97-AF65-F5344CB8AC3E}">
        <p14:creationId xmlns:p14="http://schemas.microsoft.com/office/powerpoint/2010/main" val="147739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any major </a:t>
            </a:r>
            <a:r>
              <a:rPr lang="en-US" dirty="0">
                <a:latin typeface="Trebuchet MS" panose="020B0603020202020204" pitchFamily="34" charset="0"/>
              </a:rPr>
              <a:t>discontinuity is found in the product, first bring to the notice of STL. Based on discontinuity, STL shall take suitable decision whether to cancel screen or continue. </a:t>
            </a:r>
          </a:p>
          <a:p>
            <a:r>
              <a:rPr lang="en-US" dirty="0">
                <a:latin typeface="Trebuchet MS" panose="020B0603020202020204" pitchFamily="34" charset="0"/>
              </a:rPr>
              <a:t>However don’t discuss/decide on discontinuity with Author before screen meeting because:</a:t>
            </a:r>
          </a:p>
          <a:p>
            <a:pPr>
              <a:buFontTx/>
              <a:buChar char="•"/>
            </a:pPr>
            <a:r>
              <a:rPr lang="en-US" dirty="0">
                <a:latin typeface="Trebuchet MS" panose="020B0603020202020204" pitchFamily="34" charset="0"/>
              </a:rPr>
              <a:t>Author tries to convince/bias the screener</a:t>
            </a:r>
          </a:p>
          <a:p>
            <a:pPr>
              <a:buFontTx/>
              <a:buChar char="•"/>
            </a:pPr>
            <a:r>
              <a:rPr lang="en-US" dirty="0">
                <a:latin typeface="Trebuchet MS" panose="020B0603020202020204" pitchFamily="34" charset="0"/>
              </a:rPr>
              <a:t>The purpose of screen is lost</a:t>
            </a:r>
          </a:p>
          <a:p>
            <a:pPr>
              <a:buFontTx/>
              <a:buChar char="•"/>
            </a:pPr>
            <a:endParaRPr lang="en-US" dirty="0">
              <a:latin typeface="Trebuchet MS" panose="020B0603020202020204" pitchFamily="34" charset="0"/>
            </a:endParaRP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13</a:t>
            </a:fld>
            <a:endParaRPr lang="en-US"/>
          </a:p>
        </p:txBody>
      </p:sp>
    </p:spTree>
    <p:extLst>
      <p:ext uri="{BB962C8B-B14F-4D97-AF65-F5344CB8AC3E}">
        <p14:creationId xmlns:p14="http://schemas.microsoft.com/office/powerpoint/2010/main" val="50440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individual screening is completed, all findings are submitted to STL. The STL decides the meeting schedule, and dispatches the composite findings list. So that the screen team members, can come prepared for the screen meeting.</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14</a:t>
            </a:fld>
            <a:endParaRPr lang="en-US"/>
          </a:p>
        </p:txBody>
      </p:sp>
    </p:spTree>
    <p:extLst>
      <p:ext uri="{BB962C8B-B14F-4D97-AF65-F5344CB8AC3E}">
        <p14:creationId xmlns:p14="http://schemas.microsoft.com/office/powerpoint/2010/main" val="201490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8600" indent="-228600"/>
            <a:r>
              <a:rPr lang="en-US" dirty="0"/>
              <a:t>The two different methods of screen meetings are:</a:t>
            </a:r>
          </a:p>
          <a:p>
            <a:pPr marL="685800" lvl="1" indent="-228600"/>
            <a:r>
              <a:rPr lang="en-US" dirty="0"/>
              <a:t>1. Reading screen Meeting : </a:t>
            </a:r>
          </a:p>
          <a:p>
            <a:pPr marL="1143000" lvl="2" indent="-228600"/>
            <a:r>
              <a:rPr lang="en-US" dirty="0"/>
              <a:t>The author reads the product and screen team members provide their views/comments on the product.</a:t>
            </a:r>
          </a:p>
          <a:p>
            <a:pPr marL="1143000" lvl="2" indent="-228600"/>
            <a:r>
              <a:rPr lang="en-US" dirty="0"/>
              <a:t>Advantage of this method is: </a:t>
            </a:r>
          </a:p>
          <a:p>
            <a:pPr marL="1600200" lvl="3" indent="-228600">
              <a:buFontTx/>
              <a:buChar char="•"/>
            </a:pPr>
            <a:r>
              <a:rPr lang="en-US" dirty="0"/>
              <a:t>Focuses on one segment at a time</a:t>
            </a:r>
          </a:p>
          <a:p>
            <a:pPr marL="1600200" lvl="3" indent="-228600">
              <a:buFontTx/>
              <a:buChar char="•"/>
            </a:pPr>
            <a:r>
              <a:rPr lang="en-US" dirty="0"/>
              <a:t>Good synergy between the screeners</a:t>
            </a:r>
          </a:p>
          <a:p>
            <a:pPr marL="1600200" lvl="3" indent="-228600">
              <a:buFontTx/>
              <a:buChar char="•"/>
            </a:pPr>
            <a:r>
              <a:rPr lang="en-US" dirty="0"/>
              <a:t>May not see the forest for the trees</a:t>
            </a:r>
          </a:p>
          <a:p>
            <a:pPr marL="228600" indent="-228600"/>
            <a:endParaRPr lang="en-US" dirty="0"/>
          </a:p>
          <a:p>
            <a:pPr marL="685800" lvl="1" indent="-228600"/>
            <a:r>
              <a:rPr lang="en-US" dirty="0"/>
              <a:t>2. By Exception screen Meeting</a:t>
            </a:r>
          </a:p>
          <a:p>
            <a:pPr marL="228600" indent="-228600"/>
            <a:r>
              <a:rPr lang="en-US" dirty="0"/>
              <a:t>       Here each gentle screener presents the discontinuities when their turn comes.</a:t>
            </a:r>
          </a:p>
          <a:p>
            <a:pPr marL="1143000" lvl="2" indent="-228600"/>
            <a:r>
              <a:rPr lang="en-US" dirty="0"/>
              <a:t>Advantage of this method is: </a:t>
            </a:r>
          </a:p>
          <a:p>
            <a:pPr marL="1600200" lvl="3" indent="-228600">
              <a:buFontTx/>
              <a:buChar char="•"/>
            </a:pPr>
            <a:r>
              <a:rPr lang="en-US" dirty="0"/>
              <a:t>Focuses on one view point at a time</a:t>
            </a:r>
          </a:p>
          <a:p>
            <a:pPr marL="1600200" lvl="3" indent="-228600">
              <a:buFontTx/>
              <a:buChar char="•"/>
            </a:pPr>
            <a:r>
              <a:rPr lang="en-US" dirty="0"/>
              <a:t>Detailed discussion on each discontinuities</a:t>
            </a:r>
          </a:p>
          <a:p>
            <a:pPr marL="1600200" lvl="3" indent="-228600">
              <a:buFontTx/>
              <a:buChar char="•"/>
            </a:pPr>
            <a:r>
              <a:rPr lang="en-US" dirty="0"/>
              <a:t>May not see the tress for the forest</a:t>
            </a:r>
          </a:p>
          <a:p>
            <a:pPr marL="228600" indent="-228600"/>
            <a:endParaRPr lang="en-US" dirty="0"/>
          </a:p>
          <a:p>
            <a:pPr marL="228600" indent="-228600"/>
            <a:endParaRPr lang="en-US" dirty="0"/>
          </a:p>
          <a:p>
            <a:pPr marL="228600" indent="-228600">
              <a:buFontTx/>
              <a:buChar char="•"/>
            </a:pPr>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15</a:t>
            </a:fld>
            <a:endParaRPr lang="en-US"/>
          </a:p>
        </p:txBody>
      </p:sp>
    </p:spTree>
    <p:extLst>
      <p:ext uri="{BB962C8B-B14F-4D97-AF65-F5344CB8AC3E}">
        <p14:creationId xmlns:p14="http://schemas.microsoft.com/office/powerpoint/2010/main" val="90261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below Do’s in screen meeting:</a:t>
            </a:r>
          </a:p>
          <a:p>
            <a:pPr>
              <a:buFontTx/>
              <a:buChar char="•"/>
            </a:pPr>
            <a:r>
              <a:rPr lang="en-US" dirty="0"/>
              <a:t>Should be able to interpret the discontinuities with objective evidence</a:t>
            </a:r>
          </a:p>
          <a:p>
            <a:pPr>
              <a:buFontTx/>
              <a:buChar char="•"/>
            </a:pPr>
            <a:r>
              <a:rPr lang="en-US" dirty="0"/>
              <a:t>Should be assertive, not aggressive or passive</a:t>
            </a:r>
          </a:p>
          <a:p>
            <a:pPr>
              <a:buFontTx/>
              <a:buChar char="•"/>
            </a:pPr>
            <a:r>
              <a:rPr lang="en-US" dirty="0"/>
              <a:t>Should be Punctual: </a:t>
            </a:r>
            <a:r>
              <a:rPr lang="en-US" dirty="0">
                <a:latin typeface="Trebuchet MS" panose="020B0603020202020204" pitchFamily="34" charset="0"/>
              </a:rPr>
              <a:t>A Screen should not last more than 2 hours. Start on time - end on time</a:t>
            </a:r>
            <a:endParaRPr lang="en-US" dirty="0"/>
          </a:p>
          <a:p>
            <a:pPr>
              <a:buFontTx/>
              <a:buChar char="•"/>
            </a:pPr>
            <a:r>
              <a:rPr lang="en-US" dirty="0">
                <a:latin typeface="Trebuchet MS" panose="020B0603020202020204" pitchFamily="34" charset="0"/>
              </a:rPr>
              <a:t>Be prepared: Calling a “No Screen” because you are not prepared is a serious process discontinuity.</a:t>
            </a:r>
          </a:p>
          <a:p>
            <a:pPr>
              <a:buFontTx/>
              <a:buChar char="•"/>
            </a:pPr>
            <a:r>
              <a:rPr lang="en-US" dirty="0">
                <a:latin typeface="Trebuchet MS" panose="020B0603020202020204" pitchFamily="34" charset="0"/>
              </a:rPr>
              <a:t>Untrained persons can be non-active participants for training purposes.</a:t>
            </a:r>
          </a:p>
          <a:p>
            <a:pPr>
              <a:buFontTx/>
              <a:buChar char="•"/>
            </a:pPr>
            <a:endParaRPr lang="en-US" dirty="0">
              <a:latin typeface="Trebuchet MS" panose="020B0603020202020204" pitchFamily="34" charset="0"/>
            </a:endParaRPr>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16</a:t>
            </a:fld>
            <a:endParaRPr lang="en-US"/>
          </a:p>
        </p:txBody>
      </p:sp>
    </p:spTree>
    <p:extLst>
      <p:ext uri="{BB962C8B-B14F-4D97-AF65-F5344CB8AC3E}">
        <p14:creationId xmlns:p14="http://schemas.microsoft.com/office/powerpoint/2010/main" val="297516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below Do not’s in screen meeting:</a:t>
            </a:r>
          </a:p>
          <a:p>
            <a:pPr>
              <a:buFontTx/>
              <a:buChar char="•"/>
            </a:pPr>
            <a:endParaRPr lang="en-US" dirty="0">
              <a:latin typeface="Trebuchet MS" panose="020B0603020202020204" pitchFamily="34" charset="0"/>
            </a:endParaRPr>
          </a:p>
          <a:p>
            <a:pPr>
              <a:buFontTx/>
              <a:buChar char="•"/>
            </a:pPr>
            <a:r>
              <a:rPr lang="en-US" dirty="0">
                <a:latin typeface="Trebuchet MS" panose="020B0603020202020204" pitchFamily="34" charset="0"/>
              </a:rPr>
              <a:t>Do not allow, visitors to attend a Screen.</a:t>
            </a:r>
          </a:p>
          <a:p>
            <a:pPr>
              <a:buFontTx/>
              <a:buChar char="•"/>
            </a:pPr>
            <a:r>
              <a:rPr lang="en-US" dirty="0">
                <a:latin typeface="Trebuchet MS" panose="020B0603020202020204" pitchFamily="34" charset="0"/>
              </a:rPr>
              <a:t>Do not have, more than about 6 people in the meeting.</a:t>
            </a:r>
          </a:p>
          <a:p>
            <a:pPr>
              <a:buFontTx/>
              <a:buChar char="•"/>
            </a:pPr>
            <a:r>
              <a:rPr lang="en-US" dirty="0">
                <a:latin typeface="Trebuchet MS" panose="020B0603020202020204" pitchFamily="34" charset="0"/>
              </a:rPr>
              <a:t>Do not allow, untrained persons to be active participants in the meeting.</a:t>
            </a:r>
          </a:p>
          <a:p>
            <a:pPr>
              <a:buFontTx/>
              <a:buChar char="•"/>
            </a:pPr>
            <a:r>
              <a:rPr lang="en-US" dirty="0">
                <a:latin typeface="Trebuchet MS" panose="020B0603020202020204" pitchFamily="34" charset="0"/>
              </a:rPr>
              <a:t>And. Do not forget, you are a professional.</a:t>
            </a:r>
          </a:p>
          <a:p>
            <a:pPr>
              <a:buFontTx/>
              <a:buChar char="•"/>
            </a:pPr>
            <a:endParaRPr lang="en-US" dirty="0">
              <a:latin typeface="Trebuchet MS" panose="020B0603020202020204" pitchFamily="34" charset="0"/>
            </a:endParaRPr>
          </a:p>
          <a:p>
            <a:pPr>
              <a:buFontTx/>
              <a:buChar char="•"/>
            </a:pPr>
            <a:endParaRPr lang="en-US" dirty="0">
              <a:latin typeface="Trebuchet MS" panose="020B0603020202020204" pitchFamily="34" charset="0"/>
            </a:endParaRPr>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17</a:t>
            </a:fld>
            <a:endParaRPr lang="en-US"/>
          </a:p>
        </p:txBody>
      </p:sp>
    </p:spTree>
    <p:extLst>
      <p:ext uri="{BB962C8B-B14F-4D97-AF65-F5344CB8AC3E}">
        <p14:creationId xmlns:p14="http://schemas.microsoft.com/office/powerpoint/2010/main" val="409496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provides information on activities performed by Author &amp; STL in a screen meeting.</a:t>
            </a:r>
          </a:p>
          <a:p>
            <a:r>
              <a:rPr lang="en-US" dirty="0"/>
              <a:t>All the screen team members shall adhere to their ROLE &amp; VIEW in the screen meeting.</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18</a:t>
            </a:fld>
            <a:endParaRPr lang="en-US"/>
          </a:p>
        </p:txBody>
      </p:sp>
    </p:spTree>
    <p:extLst>
      <p:ext uri="{BB962C8B-B14F-4D97-AF65-F5344CB8AC3E}">
        <p14:creationId xmlns:p14="http://schemas.microsoft.com/office/powerpoint/2010/main" val="1594367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information on activities performed by Gentle screener, Scribe &amp; Quality Engineer in a screen meeting.</a:t>
            </a:r>
          </a:p>
          <a:p>
            <a:r>
              <a:rPr lang="en-US" dirty="0"/>
              <a:t>All the screen team members shall adhere to their ROLE &amp; VIEW in the screen meeting.</a:t>
            </a:r>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19</a:t>
            </a:fld>
            <a:endParaRPr lang="en-US"/>
          </a:p>
        </p:txBody>
      </p:sp>
    </p:spTree>
    <p:extLst>
      <p:ext uri="{BB962C8B-B14F-4D97-AF65-F5344CB8AC3E}">
        <p14:creationId xmlns:p14="http://schemas.microsoft.com/office/powerpoint/2010/main" val="1322238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information on activities performed by Scribe &amp; Quality Engineer, STL &amp; Project Lead after screen meeting.</a:t>
            </a:r>
          </a:p>
          <a:p>
            <a:r>
              <a:rPr lang="en-US" dirty="0"/>
              <a:t>All the screen team members shall adhere to their ROLE &amp; VIEW in the screen meeting.</a:t>
            </a:r>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20</a:t>
            </a:fld>
            <a:endParaRPr lang="en-US"/>
          </a:p>
        </p:txBody>
      </p:sp>
    </p:spTree>
    <p:extLst>
      <p:ext uri="{BB962C8B-B14F-4D97-AF65-F5344CB8AC3E}">
        <p14:creationId xmlns:p14="http://schemas.microsoft.com/office/powerpoint/2010/main" val="3735927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with author about discontinuity/suggestions in detail or provide more clarity on discontinuity after the post meeting. If required involve STL for resolution or take management support.</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21</a:t>
            </a:fld>
            <a:endParaRPr lang="en-US"/>
          </a:p>
        </p:txBody>
      </p:sp>
    </p:spTree>
    <p:extLst>
      <p:ext uri="{BB962C8B-B14F-4D97-AF65-F5344CB8AC3E}">
        <p14:creationId xmlns:p14="http://schemas.microsoft.com/office/powerpoint/2010/main" val="223588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screen information includes setting the screen notes outline. These are listed in next slide.</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22</a:t>
            </a:fld>
            <a:endParaRPr lang="en-US"/>
          </a:p>
        </p:txBody>
      </p:sp>
    </p:spTree>
    <p:extLst>
      <p:ext uri="{BB962C8B-B14F-4D97-AF65-F5344CB8AC3E}">
        <p14:creationId xmlns:p14="http://schemas.microsoft.com/office/powerpoint/2010/main" val="326413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abstraction of the SDPM is Uniphase; which is composed of 4 basic elements: the Process (P), the Screen (S), the Store (C), and Management and Control (M&amp;C). </a:t>
            </a:r>
          </a:p>
          <a:p>
            <a:r>
              <a:rPr lang="en-US" dirty="0"/>
              <a:t>The </a:t>
            </a:r>
            <a:r>
              <a:rPr lang="en-US" b="1" dirty="0"/>
              <a:t>Uniphase Screen elements,</a:t>
            </a:r>
            <a:r>
              <a:rPr lang="en-US" dirty="0"/>
              <a:t> identify the techniques, that verifies and validates the products produced by the Process elements.</a:t>
            </a:r>
          </a:p>
          <a:p>
            <a:endParaRPr lang="en-US" dirty="0"/>
          </a:p>
          <a:p>
            <a:r>
              <a:rPr lang="en-US" dirty="0"/>
              <a:t>Alternatively other organization call screen as ‘Peer review’ process</a:t>
            </a:r>
          </a:p>
        </p:txBody>
      </p:sp>
      <p:sp>
        <p:nvSpPr>
          <p:cNvPr id="4" name="Slide Number Placeholder 3"/>
          <p:cNvSpPr>
            <a:spLocks noGrp="1"/>
          </p:cNvSpPr>
          <p:nvPr>
            <p:ph type="sldNum" sz="quarter" idx="10"/>
          </p:nvPr>
        </p:nvSpPr>
        <p:spPr/>
        <p:txBody>
          <a:bodyPr/>
          <a:lstStyle/>
          <a:p>
            <a:fld id="{AC65261C-3A85-4AB8-ADC8-CB695DC4D818}" type="slidenum">
              <a:rPr lang="en-US" smtClean="0"/>
              <a:pPr/>
              <a:t>2</a:t>
            </a:fld>
            <a:endParaRPr lang="en-US"/>
          </a:p>
        </p:txBody>
      </p:sp>
      <p:sp>
        <p:nvSpPr>
          <p:cNvPr id="5" name="Date Placeholder 4"/>
          <p:cNvSpPr>
            <a:spLocks noGrp="1"/>
          </p:cNvSpPr>
          <p:nvPr>
            <p:ph type="dt" idx="11"/>
          </p:nvPr>
        </p:nvSpPr>
        <p:spPr/>
        <p:txBody>
          <a:bodyPr/>
          <a:lstStyle/>
          <a:p>
            <a:r>
              <a:rPr lang="en-US"/>
              <a:t>DD/MM/YYYY</a:t>
            </a:r>
          </a:p>
        </p:txBody>
      </p:sp>
    </p:spTree>
    <p:extLst>
      <p:ext uri="{BB962C8B-B14F-4D97-AF65-F5344CB8AC3E}">
        <p14:creationId xmlns:p14="http://schemas.microsoft.com/office/powerpoint/2010/main" val="1360919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a:t>As part of screen team member:</a:t>
            </a:r>
          </a:p>
          <a:p>
            <a:pPr marL="685800" lvl="1" indent="-228600">
              <a:buFontTx/>
              <a:buChar char="•"/>
            </a:pPr>
            <a:r>
              <a:rPr lang="en-US" dirty="0"/>
              <a:t>Don’t take personal the outcome of screen process</a:t>
            </a:r>
          </a:p>
          <a:p>
            <a:pPr marL="685800" lvl="1" indent="-228600">
              <a:buFontTx/>
              <a:buChar char="•"/>
            </a:pPr>
            <a:r>
              <a:rPr lang="en-US" dirty="0"/>
              <a:t>Have positive attitude in screen meeting</a:t>
            </a:r>
          </a:p>
          <a:p>
            <a:pPr marL="685800" lvl="1" indent="-228600">
              <a:buFontTx/>
              <a:buChar char="•"/>
            </a:pPr>
            <a:r>
              <a:rPr lang="en-US" dirty="0"/>
              <a:t>Be analytical and open minded in screen process</a:t>
            </a:r>
          </a:p>
          <a:p>
            <a:pPr marL="685800" lvl="1" indent="-228600"/>
            <a:endParaRPr lang="en-US" dirty="0"/>
          </a:p>
          <a:p>
            <a:pPr marL="228600" indent="-228600"/>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23</a:t>
            </a:fld>
            <a:endParaRPr lang="en-US"/>
          </a:p>
        </p:txBody>
      </p:sp>
    </p:spTree>
    <p:extLst>
      <p:ext uri="{BB962C8B-B14F-4D97-AF65-F5344CB8AC3E}">
        <p14:creationId xmlns:p14="http://schemas.microsoft.com/office/powerpoint/2010/main" val="120935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 scope of the screen process is to identify the </a:t>
            </a:r>
            <a:r>
              <a:rPr lang="en-US" dirty="0">
                <a:latin typeface="Trebuchet MS" panose="020B0603020202020204" pitchFamily="34" charset="0"/>
              </a:rPr>
              <a:t>built-in error in the product and the correction mechanism that verifies and validates products.</a:t>
            </a:r>
          </a:p>
          <a:p>
            <a:endParaRPr lang="en-US" dirty="0"/>
          </a:p>
          <a:p>
            <a:r>
              <a:rPr lang="en-US" dirty="0">
                <a:latin typeface="Trebuchet MS" panose="020B0603020202020204" pitchFamily="34" charset="0"/>
              </a:rPr>
              <a:t>The Screen Element identifies discontinuities that are associated with the input product, the down stream product, any other associated products, as well as screening for conformance to quality and configuration management standards</a:t>
            </a:r>
            <a:endParaRPr lang="en-US" dirty="0"/>
          </a:p>
          <a:p>
            <a:endParaRPr lang="en-US" dirty="0"/>
          </a:p>
          <a:p>
            <a:r>
              <a:rPr lang="en-US" dirty="0"/>
              <a:t>E.g.: If software Design is screened (verified &amp; validated) against Software requirements, then screen process verifies &amp; validate that all the customer requirements are converted into Design Element and design is sufficient enough to write code.</a:t>
            </a:r>
          </a:p>
          <a:p>
            <a:endParaRPr lang="en-US" dirty="0"/>
          </a:p>
          <a:p>
            <a:r>
              <a:rPr lang="en-US" dirty="0"/>
              <a:t> </a:t>
            </a:r>
          </a:p>
        </p:txBody>
      </p:sp>
      <p:sp>
        <p:nvSpPr>
          <p:cNvPr id="4" name="Slide Number Placeholder 3"/>
          <p:cNvSpPr>
            <a:spLocks noGrp="1"/>
          </p:cNvSpPr>
          <p:nvPr>
            <p:ph type="sldNum" sz="quarter" idx="10"/>
          </p:nvPr>
        </p:nvSpPr>
        <p:spPr/>
        <p:txBody>
          <a:bodyPr/>
          <a:lstStyle/>
          <a:p>
            <a:fld id="{AC65261C-3A85-4AB8-ADC8-CB695DC4D818}" type="slidenum">
              <a:rPr lang="en-US" smtClean="0"/>
              <a:pPr/>
              <a:t>3</a:t>
            </a:fld>
            <a:endParaRPr lang="en-US"/>
          </a:p>
        </p:txBody>
      </p:sp>
      <p:sp>
        <p:nvSpPr>
          <p:cNvPr id="5" name="Date Placeholder 4"/>
          <p:cNvSpPr>
            <a:spLocks noGrp="1"/>
          </p:cNvSpPr>
          <p:nvPr>
            <p:ph type="dt" idx="11"/>
          </p:nvPr>
        </p:nvSpPr>
        <p:spPr/>
        <p:txBody>
          <a:bodyPr/>
          <a:lstStyle/>
          <a:p>
            <a:r>
              <a:rPr lang="en-US"/>
              <a:t>DD/MM/YYYY</a:t>
            </a:r>
          </a:p>
        </p:txBody>
      </p:sp>
    </p:spTree>
    <p:extLst>
      <p:ext uri="{BB962C8B-B14F-4D97-AF65-F5344CB8AC3E}">
        <p14:creationId xmlns:p14="http://schemas.microsoft.com/office/powerpoint/2010/main" val="53554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28600" indent="-228600"/>
            <a:r>
              <a:rPr lang="en-US" dirty="0"/>
              <a:t>By doing the screen, what we achieve?</a:t>
            </a:r>
          </a:p>
          <a:p>
            <a:pPr marL="228600" indent="-228600"/>
            <a:r>
              <a:rPr lang="en-US" dirty="0"/>
              <a:t>Correct, Complete, and Consistent Product by doing verification &amp; validation</a:t>
            </a:r>
          </a:p>
          <a:p>
            <a:pPr marL="228600" indent="-228600"/>
            <a:endParaRPr lang="en-US" dirty="0"/>
          </a:p>
          <a:p>
            <a:pPr marL="228600" indent="-228600">
              <a:buFontTx/>
              <a:buChar char="•"/>
            </a:pPr>
            <a:r>
              <a:rPr lang="en-US" b="1" dirty="0">
                <a:latin typeface="Trebuchet MS" panose="020B0603020202020204" pitchFamily="34" charset="0"/>
              </a:rPr>
              <a:t>Verification </a:t>
            </a:r>
            <a:r>
              <a:rPr lang="en-US" dirty="0">
                <a:latin typeface="Trebuchet MS" panose="020B0603020202020204" pitchFamily="34" charset="0"/>
              </a:rPr>
              <a:t>is done to check</a:t>
            </a:r>
            <a:r>
              <a:rPr lang="en-US" b="1" dirty="0">
                <a:latin typeface="Trebuchet MS" panose="020B0603020202020204" pitchFamily="34" charset="0"/>
              </a:rPr>
              <a:t> </a:t>
            </a:r>
            <a:r>
              <a:rPr lang="en-US" dirty="0">
                <a:latin typeface="Trebuchet MS" panose="020B0603020202020204" pitchFamily="34" charset="0"/>
              </a:rPr>
              <a:t>‘Have we done the job right?’</a:t>
            </a:r>
          </a:p>
          <a:p>
            <a:pPr marL="228600" indent="-228600">
              <a:buFontTx/>
              <a:buChar char="•"/>
            </a:pPr>
            <a:r>
              <a:rPr lang="en-US" b="1" dirty="0">
                <a:latin typeface="Trebuchet MS" panose="020B0603020202020204" pitchFamily="34" charset="0"/>
              </a:rPr>
              <a:t>Validation </a:t>
            </a:r>
            <a:r>
              <a:rPr lang="en-US" dirty="0">
                <a:latin typeface="Trebuchet MS" panose="020B0603020202020204" pitchFamily="34" charset="0"/>
              </a:rPr>
              <a:t>is done to check</a:t>
            </a:r>
            <a:r>
              <a:rPr lang="en-US" b="1" dirty="0">
                <a:latin typeface="Trebuchet MS" panose="020B0603020202020204" pitchFamily="34" charset="0"/>
              </a:rPr>
              <a:t>  ‘</a:t>
            </a:r>
            <a:r>
              <a:rPr lang="en-US" dirty="0">
                <a:latin typeface="Trebuchet MS" panose="020B0603020202020204" pitchFamily="34" charset="0"/>
              </a:rPr>
              <a:t>Have we done the right job?’</a:t>
            </a:r>
          </a:p>
          <a:p>
            <a:pPr marL="228600" indent="-228600">
              <a:buSzPct val="75000"/>
            </a:pPr>
            <a:endParaRPr lang="en-US" dirty="0">
              <a:latin typeface="Trebuchet MS" panose="020B0603020202020204" pitchFamily="34" charset="0"/>
            </a:endParaRPr>
          </a:p>
          <a:p>
            <a:pPr marL="228600" indent="-228600"/>
            <a:r>
              <a:rPr lang="en-US" dirty="0"/>
              <a:t>Let us identify the differences, between verification, and validation?</a:t>
            </a:r>
          </a:p>
          <a:p>
            <a:pPr marL="685800" lvl="1" indent="-228600">
              <a:buSzPct val="75000"/>
            </a:pPr>
            <a:r>
              <a:rPr lang="en-US" u="sng" dirty="0"/>
              <a:t>Verification</a:t>
            </a:r>
            <a:r>
              <a:rPr lang="en-US" dirty="0"/>
              <a:t> is a process, which confirms that specified requirements have been met. </a:t>
            </a:r>
          </a:p>
          <a:p>
            <a:pPr marL="685800" lvl="1" indent="-228600">
              <a:buSzPct val="75000"/>
            </a:pPr>
            <a:r>
              <a:rPr lang="en-US" u="sng" dirty="0"/>
              <a:t>Validation</a:t>
            </a:r>
            <a:r>
              <a:rPr lang="en-US" dirty="0"/>
              <a:t> is a process, which checks that the product satisfies inputs, or fits the intended usage </a:t>
            </a:r>
            <a:endParaRPr lang="en-US" dirty="0">
              <a:latin typeface="Trebuchet MS" panose="020B0603020202020204" pitchFamily="34" charset="0"/>
            </a:endParaRPr>
          </a:p>
          <a:p>
            <a:pPr marL="685800" lvl="1" indent="-228600">
              <a:buSzPct val="75000"/>
            </a:pPr>
            <a:endParaRPr lang="en-US" dirty="0"/>
          </a:p>
          <a:p>
            <a:pPr marL="228600" indent="-228600">
              <a:buSzPct val="75000"/>
            </a:pPr>
            <a:r>
              <a:rPr lang="en-US" dirty="0">
                <a:latin typeface="Trebuchet MS" panose="020B0603020202020204" pitchFamily="34" charset="0"/>
              </a:rPr>
              <a:t>The </a:t>
            </a:r>
            <a:r>
              <a:rPr lang="en-US" b="1" dirty="0">
                <a:latin typeface="Trebuchet MS" panose="020B0603020202020204" pitchFamily="34" charset="0"/>
              </a:rPr>
              <a:t>Effectiveness </a:t>
            </a:r>
            <a:r>
              <a:rPr lang="en-US" dirty="0">
                <a:latin typeface="Trebuchet MS" panose="020B0603020202020204" pitchFamily="34" charset="0"/>
              </a:rPr>
              <a:t>of screen is evaluated based on </a:t>
            </a:r>
            <a:endParaRPr lang="en-US" b="1" dirty="0">
              <a:latin typeface="Trebuchet MS" panose="020B0603020202020204" pitchFamily="34" charset="0"/>
            </a:endParaRPr>
          </a:p>
          <a:p>
            <a:pPr marL="685800" lvl="1" indent="-228600">
              <a:buSzPct val="75000"/>
              <a:buFontTx/>
              <a:buChar char="•"/>
            </a:pPr>
            <a:r>
              <a:rPr lang="en-US" dirty="0">
                <a:latin typeface="Trebuchet MS" panose="020B0603020202020204" pitchFamily="34" charset="0"/>
              </a:rPr>
              <a:t>Capturing defects escaped during technical reviews.</a:t>
            </a:r>
          </a:p>
          <a:p>
            <a:pPr marL="685800" lvl="1" indent="-228600">
              <a:buSzPct val="75000"/>
              <a:buFontTx/>
              <a:buChar char="•"/>
            </a:pPr>
            <a:r>
              <a:rPr lang="en-US" dirty="0">
                <a:latin typeface="Trebuchet MS" panose="020B0603020202020204" pitchFamily="34" charset="0"/>
              </a:rPr>
              <a:t>Identify defects not found in testing.</a:t>
            </a:r>
          </a:p>
          <a:p>
            <a:pPr marL="685800" lvl="1" indent="-228600">
              <a:buSzPct val="75000"/>
              <a:buFontTx/>
              <a:buChar char="•"/>
            </a:pPr>
            <a:r>
              <a:rPr lang="en-US" dirty="0">
                <a:latin typeface="Trebuchet MS" panose="020B0603020202020204" pitchFamily="34" charset="0"/>
              </a:rPr>
              <a:t>Minimize early detection and correction of defects</a:t>
            </a:r>
          </a:p>
          <a:p>
            <a:pPr marL="228600" indent="-228600"/>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4</a:t>
            </a:fld>
            <a:endParaRPr lang="en-US"/>
          </a:p>
        </p:txBody>
      </p:sp>
    </p:spTree>
    <p:extLst>
      <p:ext uri="{BB962C8B-B14F-4D97-AF65-F5344CB8AC3E}">
        <p14:creationId xmlns:p14="http://schemas.microsoft.com/office/powerpoint/2010/main" val="190171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Count the number of times the letter “e” appears in this paragraph. And make a note. Total 38 appearances of e in the paragraph.</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6</a:t>
            </a:fld>
            <a:endParaRPr lang="en-US"/>
          </a:p>
        </p:txBody>
      </p:sp>
    </p:spTree>
    <p:extLst>
      <p:ext uri="{BB962C8B-B14F-4D97-AF65-F5344CB8AC3E}">
        <p14:creationId xmlns:p14="http://schemas.microsoft.com/office/powerpoint/2010/main" val="4224633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28600" indent="-228600"/>
            <a:r>
              <a:rPr lang="en-US" dirty="0"/>
              <a:t>There are two types of configuration screen as below:</a:t>
            </a:r>
            <a:endParaRPr lang="en-US" b="1" dirty="0"/>
          </a:p>
          <a:p>
            <a:pPr marL="228600" indent="-228600"/>
            <a:r>
              <a:rPr lang="en-US" b="1" dirty="0"/>
              <a:t>Functional Configuration Screen</a:t>
            </a:r>
            <a:r>
              <a:rPr lang="en-US" dirty="0"/>
              <a:t>: Ensure the product’s functional completeness by checking that all the product requirements can be traced to product functionality using the traceability matrices. </a:t>
            </a:r>
          </a:p>
          <a:p>
            <a:pPr marL="228600" indent="-228600"/>
            <a:r>
              <a:rPr lang="en-US" dirty="0"/>
              <a:t>Note: In this screen there is no four mandatory views as in technical screen, however scope is functionality verification and validation.</a:t>
            </a:r>
          </a:p>
          <a:p>
            <a:pPr marL="228600" indent="-228600"/>
            <a:endParaRPr lang="en-US" dirty="0"/>
          </a:p>
          <a:p>
            <a:pPr marL="228600" indent="-228600"/>
            <a:r>
              <a:rPr lang="en-US" dirty="0"/>
              <a:t>e.g.: Test Report is performed functional configuration screen since the scope is narrow down to only verify &amp; validate ‘PASS/FAIL’ conditions of testcases.</a:t>
            </a:r>
          </a:p>
          <a:p>
            <a:pPr marL="228600" indent="-228600"/>
            <a:endParaRPr lang="en-US" b="1" dirty="0"/>
          </a:p>
          <a:p>
            <a:pPr marL="228600" indent="-228600"/>
            <a:r>
              <a:rPr lang="en-US" b="1" dirty="0"/>
              <a:t>Physical Configuration Screen</a:t>
            </a:r>
            <a:r>
              <a:rPr lang="en-US" dirty="0"/>
              <a:t>: Physically check that the product’s label has the correct information about the product, version and the customer name; that the product listing, version and the customer’s name appear in a file in the media in which the product is shipped; that all the deliverables are included in the package; and that the packaging is adequate for the mode of shipment. </a:t>
            </a:r>
          </a:p>
          <a:p>
            <a:pPr marL="228600" indent="-228600"/>
            <a:endParaRPr lang="en-US" dirty="0"/>
          </a:p>
          <a:p>
            <a:pPr marL="228600" indent="-228600"/>
            <a:r>
              <a:rPr lang="en-US" dirty="0"/>
              <a:t>e.g.: If the products is delivered to customer in the form of physical media (Manual, CD, DVD </a:t>
            </a:r>
            <a:r>
              <a:rPr lang="en-US" dirty="0" err="1"/>
              <a:t>etc</a:t>
            </a:r>
            <a:r>
              <a:rPr lang="en-US" dirty="0"/>
              <a:t>) the details available on the cover is verified and validated for correctness in the Physical Configuration Screen process.</a:t>
            </a:r>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7</a:t>
            </a:fld>
            <a:endParaRPr lang="en-US"/>
          </a:p>
        </p:txBody>
      </p:sp>
    </p:spTree>
    <p:extLst>
      <p:ext uri="{BB962C8B-B14F-4D97-AF65-F5344CB8AC3E}">
        <p14:creationId xmlns:p14="http://schemas.microsoft.com/office/powerpoint/2010/main" val="148984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Screeners perform verification and validate of products. Also report discontinuities/defects present in the product and ensure defect-free product is released to customer.</a:t>
            </a:r>
          </a:p>
          <a:p>
            <a:r>
              <a:rPr lang="en-US" dirty="0"/>
              <a:t>The word GENTLE preceding Screener indicate the screeners should be polite, assertive, not aggressive or passive, make correct judgment etc.,</a:t>
            </a:r>
          </a:p>
          <a:p>
            <a:r>
              <a:rPr lang="en-US" dirty="0"/>
              <a:t>Teddy bear picture indicate qualities to be possessed by screeners</a:t>
            </a:r>
          </a:p>
          <a:p>
            <a:endParaRPr lang="en-US" dirty="0"/>
          </a:p>
          <a:p>
            <a:endParaRPr lang="en-US" dirty="0"/>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9</a:t>
            </a:fld>
            <a:endParaRPr lang="en-US"/>
          </a:p>
        </p:txBody>
      </p:sp>
    </p:spTree>
    <p:extLst>
      <p:ext uri="{BB962C8B-B14F-4D97-AF65-F5344CB8AC3E}">
        <p14:creationId xmlns:p14="http://schemas.microsoft.com/office/powerpoint/2010/main" val="306207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 of a screen team is usually about 6 persons. This does not mean that the size should not exceed 6. It is a matter of judgment to select the optimum size. </a:t>
            </a:r>
          </a:p>
          <a:p>
            <a:r>
              <a:rPr lang="en-US" dirty="0"/>
              <a:t>The Upstream and Downstream views can be assigned to separate Gentle Screeners. There can be more than one person assigned with the same view. </a:t>
            </a:r>
          </a:p>
          <a:p>
            <a:r>
              <a:rPr lang="en-US" dirty="0"/>
              <a:t>For e.g. the Downstream view can be assigned to two or more persons, if the product being screened requires such an allocation. On the other hand, one person can also be assigned with more than one view. Typically, the Quality and CM views can be assigned to one Gentle Screener.</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11</a:t>
            </a:fld>
            <a:endParaRPr lang="en-US"/>
          </a:p>
        </p:txBody>
      </p:sp>
    </p:spTree>
    <p:extLst>
      <p:ext uri="{BB962C8B-B14F-4D97-AF65-F5344CB8AC3E}">
        <p14:creationId xmlns:p14="http://schemas.microsoft.com/office/powerpoint/2010/main" val="259092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228600" indent="-228600"/>
            <a:r>
              <a:rPr lang="en-US" dirty="0"/>
              <a:t>There are three stages in screen meeting as listed below:</a:t>
            </a:r>
          </a:p>
          <a:p>
            <a:pPr marL="228600" indent="-228600"/>
            <a:r>
              <a:rPr lang="en-US" dirty="0"/>
              <a:t>1. Pre-meeting Phase: </a:t>
            </a:r>
          </a:p>
          <a:p>
            <a:pPr marL="1600200" lvl="3" indent="-228600"/>
            <a:r>
              <a:rPr lang="en-US" dirty="0"/>
              <a:t>Screen Team Leader screens the material, decides if the material is ready for screen, cancels screen if necessary, select screen Team          assigns roles and views, schedules pre-screen briefing, distributes screening material</a:t>
            </a:r>
          </a:p>
          <a:p>
            <a:pPr marL="1600200" lvl="3" indent="-228600"/>
            <a:r>
              <a:rPr lang="en-US" dirty="0"/>
              <a:t>Screen Team Member attends the pre-screen, screens material from point of view assigned, records discontinuities, records exceptional continuities, returns discontinuity list to Screen Team Leader for consolidation.</a:t>
            </a:r>
          </a:p>
          <a:p>
            <a:pPr marL="1600200" lvl="3" indent="-228600"/>
            <a:r>
              <a:rPr lang="en-US" dirty="0"/>
              <a:t>The Author clarifies regarding any ambiguity in discontinuities, facilitates understanding of the material to the screening team prior to 	 screen and also gives a pre-screen briefing, answers questions and provides clarifications</a:t>
            </a:r>
          </a:p>
          <a:p>
            <a:pPr marL="228600" indent="-228600">
              <a:buFontTx/>
              <a:buAutoNum type="arabicPeriod"/>
            </a:pPr>
            <a:endParaRPr lang="en-US" dirty="0"/>
          </a:p>
          <a:p>
            <a:pPr marL="228600" indent="-228600"/>
            <a:r>
              <a:rPr lang="en-US" dirty="0"/>
              <a:t>2. Meeting Phase:</a:t>
            </a:r>
          </a:p>
          <a:p>
            <a:pPr marL="228600" indent="-228600"/>
            <a:r>
              <a:rPr lang="en-US" dirty="0"/>
              <a:t>	Screen Team discuss on the discontinuities, and the Screen Team Leader determines if the product can be accepted, rejected, or 	conditionally accepted </a:t>
            </a:r>
          </a:p>
          <a:p>
            <a:pPr marL="228600" indent="-228600"/>
            <a:endParaRPr lang="en-US" dirty="0"/>
          </a:p>
          <a:p>
            <a:pPr marL="228600" indent="-228600"/>
            <a:r>
              <a:rPr lang="en-US" dirty="0"/>
              <a:t>3. Post-meeting Phase</a:t>
            </a:r>
          </a:p>
          <a:p>
            <a:pPr marL="228600" indent="-228600"/>
            <a:r>
              <a:rPr lang="en-US" dirty="0"/>
              <a:t>	The Screen Effectiveness Report is submitted, the Screen Team Leader reports screen results</a:t>
            </a:r>
          </a:p>
          <a:p>
            <a:pPr marL="228600" indent="-228600"/>
            <a:r>
              <a:rPr lang="en-US" dirty="0"/>
              <a:t>         Project Manager determines corrective action, if any, tracks corrective action to completion</a:t>
            </a:r>
          </a:p>
          <a:p>
            <a:pPr marL="228600" indent="-228600"/>
            <a:r>
              <a:rPr lang="en-US" dirty="0"/>
              <a:t>         Sends the Screened product to store after all discontinuities are corrected and no further discontinuities are found.</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12</a:t>
            </a:fld>
            <a:endParaRPr lang="en-US"/>
          </a:p>
        </p:txBody>
      </p:sp>
    </p:spTree>
    <p:extLst>
      <p:ext uri="{BB962C8B-B14F-4D97-AF65-F5344CB8AC3E}">
        <p14:creationId xmlns:p14="http://schemas.microsoft.com/office/powerpoint/2010/main" val="281419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pening_1">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C14F98-EB08-4070-A49C-A8A25D76B6E3}"/>
              </a:ext>
            </a:extLst>
          </p:cNvPr>
          <p:cNvSpPr/>
          <p:nvPr/>
        </p:nvSpPr>
        <p:spPr>
          <a:xfrm>
            <a:off x="0" y="0"/>
            <a:ext cx="146304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sp>
        <p:nvSpPr>
          <p:cNvPr id="7" name="Picture Placeholder 6">
            <a:extLst>
              <a:ext uri="{FF2B5EF4-FFF2-40B4-BE49-F238E27FC236}">
                <a16:creationId xmlns:a16="http://schemas.microsoft.com/office/drawing/2014/main" id="{5838D46C-1FA0-4C20-A3A5-A71F44DAB3E8}"/>
              </a:ext>
            </a:extLst>
          </p:cNvPr>
          <p:cNvSpPr>
            <a:spLocks noGrp="1"/>
          </p:cNvSpPr>
          <p:nvPr>
            <p:ph type="pic" sz="quarter" idx="19"/>
          </p:nvPr>
        </p:nvSpPr>
        <p:spPr>
          <a:xfrm>
            <a:off x="0" y="0"/>
            <a:ext cx="14630400" cy="8229600"/>
          </a:xfrm>
          <a:noFill/>
        </p:spPr>
        <p:txBody>
          <a:bodyPr/>
          <a:lstStyle>
            <a:lvl1pPr marL="0" indent="0">
              <a:buNone/>
              <a:defRPr>
                <a:noFill/>
              </a:defRPr>
            </a:lvl1pPr>
          </a:lstStyle>
          <a:p>
            <a:r>
              <a:rPr lang="en-US"/>
              <a:t>Click icon to add picture</a:t>
            </a:r>
            <a:endParaRPr lang="en-US" dirty="0"/>
          </a:p>
        </p:txBody>
      </p:sp>
      <p:sp>
        <p:nvSpPr>
          <p:cNvPr id="2" name="Title_big_white"/>
          <p:cNvSpPr>
            <a:spLocks noGrp="1"/>
          </p:cNvSpPr>
          <p:nvPr>
            <p:ph type="title"/>
          </p:nvPr>
        </p:nvSpPr>
        <p:spPr>
          <a:xfrm>
            <a:off x="644951" y="2885241"/>
            <a:ext cx="13340500" cy="849463"/>
          </a:xfrm>
        </p:spPr>
        <p:txBody>
          <a:bodyPr/>
          <a:lstStyle>
            <a:lvl1pPr>
              <a:defRPr sz="4800" spc="0" baseline="0">
                <a:solidFill>
                  <a:srgbClr val="FFFFFF"/>
                </a:solidFill>
                <a:latin typeface="+mj-lt"/>
              </a:defRPr>
            </a:lvl1pPr>
          </a:lstStyle>
          <a:p>
            <a:r>
              <a:rPr lang="en-US"/>
              <a:t>Click to edit Master title style</a:t>
            </a:r>
            <a:endParaRPr lang="en-US" dirty="0"/>
          </a:p>
        </p:txBody>
      </p:sp>
      <p:sp>
        <p:nvSpPr>
          <p:cNvPr id="10" name="Text Placeholder 8"/>
          <p:cNvSpPr>
            <a:spLocks noGrp="1"/>
          </p:cNvSpPr>
          <p:nvPr>
            <p:ph type="body" sz="quarter" idx="16" hasCustomPrompt="1"/>
          </p:nvPr>
        </p:nvSpPr>
        <p:spPr>
          <a:xfrm>
            <a:off x="64495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51" y="5166544"/>
            <a:ext cx="5227320" cy="371474"/>
          </a:xfrm>
        </p:spPr>
        <p:txBody>
          <a:bodyPr/>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Tree>
    <p:extLst>
      <p:ext uri="{BB962C8B-B14F-4D97-AF65-F5344CB8AC3E}">
        <p14:creationId xmlns:p14="http://schemas.microsoft.com/office/powerpoint/2010/main" val="871596911"/>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middle with background">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4630400" cy="8229600"/>
          </a:xfrm>
          <a:prstGeom prst="rect">
            <a:avLst/>
          </a:prstGeom>
          <a:noFill/>
        </p:spPr>
        <p:txBody>
          <a:bodyPr/>
          <a:lstStyle>
            <a:lvl1pPr marL="0" indent="0">
              <a:buNone/>
              <a:defRPr>
                <a:noFill/>
              </a:defRPr>
            </a:lvl1pPr>
          </a:lstStyle>
          <a:p>
            <a:r>
              <a:rPr lang="en-US"/>
              <a:t>Click icon to add picture</a:t>
            </a:r>
            <a:endParaRPr lang="en-US" dirty="0"/>
          </a:p>
        </p:txBody>
      </p:sp>
      <p:sp>
        <p:nvSpPr>
          <p:cNvPr id="114" name="Title_big_white"/>
          <p:cNvSpPr>
            <a:spLocks noGrp="1"/>
          </p:cNvSpPr>
          <p:nvPr>
            <p:ph type="title"/>
          </p:nvPr>
        </p:nvSpPr>
        <p:spPr>
          <a:xfrm>
            <a:off x="644951" y="3594029"/>
            <a:ext cx="13340500" cy="960263"/>
          </a:xfrm>
        </p:spPr>
        <p:txBody>
          <a:bodyPr anchor="ctr" anchorCtr="0"/>
          <a:lstStyle>
            <a:lvl1pPr algn="ctr">
              <a:lnSpc>
                <a:spcPct val="100000"/>
              </a:lnSpc>
              <a:defRPr sz="5520" b="0" spc="0" baseline="0">
                <a:solidFill>
                  <a:srgbClr val="FFFFFF"/>
                </a:solidFill>
                <a:latin typeface="+mj-lt"/>
                <a:ea typeface="Work Sans Medium" panose="020B0706030804020204" pitchFamily="34" charset="0"/>
                <a:cs typeface="Work Sans Medium" panose="020B0706030804020204" pitchFamily="34" charset="0"/>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86FF18A5-09F4-47C1-A4BD-EC66B9E1685D}"/>
              </a:ext>
            </a:extLst>
          </p:cNvPr>
          <p:cNvSpPr>
            <a:spLocks noGrp="1"/>
          </p:cNvSpPr>
          <p:nvPr>
            <p:ph type="dt" sz="half" idx="17"/>
          </p:nvPr>
        </p:nvSpPr>
        <p:spPr/>
        <p:txBody>
          <a:bodyPr/>
          <a:lstStyle>
            <a:lvl1pPr>
              <a:defRPr>
                <a:solidFill>
                  <a:srgbClr val="FFFFFF"/>
                </a:solidFill>
              </a:defRPr>
            </a:lvl1pPr>
          </a:lstStyle>
          <a:p>
            <a:fld id="{AE1FA659-5661-4A38-A0E5-AC08706CE0A1}" type="datetime1">
              <a:rPr lang="en-US" smtClean="0"/>
              <a:t>1/7/2020</a:t>
            </a:fld>
            <a:endParaRPr lang="en-US"/>
          </a:p>
        </p:txBody>
      </p:sp>
      <p:sp>
        <p:nvSpPr>
          <p:cNvPr id="8" name="Footer Placeholder 7">
            <a:extLst>
              <a:ext uri="{FF2B5EF4-FFF2-40B4-BE49-F238E27FC236}">
                <a16:creationId xmlns:a16="http://schemas.microsoft.com/office/drawing/2014/main" id="{2BEBA99D-F27E-46D4-86A6-1803583B424A}"/>
              </a:ext>
            </a:extLst>
          </p:cNvPr>
          <p:cNvSpPr>
            <a:spLocks noGrp="1"/>
          </p:cNvSpPr>
          <p:nvPr>
            <p:ph type="ftr" sz="quarter" idx="18"/>
          </p:nvPr>
        </p:nvSpPr>
        <p:spPr>
          <a:xfrm>
            <a:off x="643680" y="7588457"/>
            <a:ext cx="6671520" cy="294931"/>
          </a:xfrm>
        </p:spPr>
        <p:txBody>
          <a:bodyPr/>
          <a:lstStyle>
            <a:lvl1pPr algn="l">
              <a:defRPr>
                <a:solidFill>
                  <a:srgbClr val="FFFFFF"/>
                </a:solidFill>
              </a:defRPr>
            </a:lvl1pPr>
          </a:lstStyle>
          <a:p>
            <a:endParaRPr lang="en-US" dirty="0"/>
          </a:p>
        </p:txBody>
      </p:sp>
      <p:sp>
        <p:nvSpPr>
          <p:cNvPr id="9" name="Slide Number Placeholder 8">
            <a:extLst>
              <a:ext uri="{FF2B5EF4-FFF2-40B4-BE49-F238E27FC236}">
                <a16:creationId xmlns:a16="http://schemas.microsoft.com/office/drawing/2014/main" id="{C78AA439-BB0B-4BC6-A160-9D3AE0EBCD93}"/>
              </a:ext>
            </a:extLst>
          </p:cNvPr>
          <p:cNvSpPr>
            <a:spLocks noGrp="1"/>
          </p:cNvSpPr>
          <p:nvPr>
            <p:ph type="sldNum" sz="quarter" idx="19"/>
          </p:nvPr>
        </p:nvSpPr>
        <p:spPr/>
        <p:txBody>
          <a:bodyPr/>
          <a:lstStyle>
            <a:lvl1pPr>
              <a:defRPr>
                <a:solidFill>
                  <a:srgbClr val="FFFFFF"/>
                </a:solidFill>
              </a:defRPr>
            </a:lvl1pPr>
          </a:lstStyle>
          <a:p>
            <a:fld id="{19A725F3-83D0-4529-A15C-9D644B8C51E0}" type="slidenum">
              <a:rPr lang="en-US" smtClean="0"/>
              <a:pPr/>
              <a:t>‹#›</a:t>
            </a:fld>
            <a:endParaRPr lang="en-US"/>
          </a:p>
        </p:txBody>
      </p:sp>
    </p:spTree>
    <p:extLst>
      <p:ext uri="{BB962C8B-B14F-4D97-AF65-F5344CB8AC3E}">
        <p14:creationId xmlns:p14="http://schemas.microsoft.com/office/powerpoint/2010/main" val="1556327510"/>
      </p:ext>
    </p:extLst>
  </p:cSld>
  <p:clrMapOvr>
    <a:overrideClrMapping bg1="dk1" tx1="lt1" bg2="dk2" tx2="lt2" accent1="accent1" accent2="accent2" accent3="accent3" accent4="accent4" accent5="accent5" accent6="accent6" hlink="hlink" folHlink="folHlink"/>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Half Background Left">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7010400"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4" name="Title_half_left">
            <a:extLst>
              <a:ext uri="{FF2B5EF4-FFF2-40B4-BE49-F238E27FC236}">
                <a16:creationId xmlns:a16="http://schemas.microsoft.com/office/drawing/2014/main" id="{35197603-5189-4129-8F15-E1A3230F165B}"/>
              </a:ext>
            </a:extLst>
          </p:cNvPr>
          <p:cNvSpPr>
            <a:spLocks noGrp="1"/>
          </p:cNvSpPr>
          <p:nvPr>
            <p:ph type="title"/>
          </p:nvPr>
        </p:nvSpPr>
        <p:spPr>
          <a:xfrm>
            <a:off x="7706480" y="3398033"/>
            <a:ext cx="6294989" cy="1274195"/>
          </a:xfrm>
        </p:spPr>
        <p:txBody>
          <a:bodyPr/>
          <a:lstStyle/>
          <a:p>
            <a:r>
              <a:rPr lang="en-US"/>
              <a:t>Click to edit Master title style</a:t>
            </a:r>
            <a:endParaRPr lang="en-US" dirty="0"/>
          </a:p>
        </p:txBody>
      </p:sp>
    </p:spTree>
    <p:extLst>
      <p:ext uri="{BB962C8B-B14F-4D97-AF65-F5344CB8AC3E}">
        <p14:creationId xmlns:p14="http://schemas.microsoft.com/office/powerpoint/2010/main" val="213805484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alf Background Right">
    <p:spTree>
      <p:nvGrpSpPr>
        <p:cNvPr id="1" name=""/>
        <p:cNvGrpSpPr/>
        <p:nvPr/>
      </p:nvGrpSpPr>
      <p:grpSpPr>
        <a:xfrm>
          <a:off x="0" y="0"/>
          <a:ext cx="0" cy="0"/>
          <a:chOff x="0" y="0"/>
          <a:chExt cx="0" cy="0"/>
        </a:xfrm>
      </p:grpSpPr>
      <p:sp>
        <p:nvSpPr>
          <p:cNvPr id="2" name="Title_half_left"/>
          <p:cNvSpPr>
            <a:spLocks noGrp="1"/>
          </p:cNvSpPr>
          <p:nvPr>
            <p:ph type="title"/>
          </p:nvPr>
        </p:nvSpPr>
        <p:spPr>
          <a:xfrm>
            <a:off x="644952" y="511710"/>
            <a:ext cx="6294989" cy="1274195"/>
          </a:xfrm>
        </p:spPr>
        <p:txBody>
          <a:bodyPr/>
          <a:lstStyle/>
          <a:p>
            <a:r>
              <a:rPr lang="en-US"/>
              <a:t>Click to edit Master title style</a:t>
            </a:r>
            <a:endParaRPr lang="en-US" dirty="0"/>
          </a:p>
        </p:txBody>
      </p:sp>
      <p:sp>
        <p:nvSpPr>
          <p:cNvPr id="6" name="Picture Placeholder 5"/>
          <p:cNvSpPr>
            <a:spLocks noGrp="1"/>
          </p:cNvSpPr>
          <p:nvPr>
            <p:ph type="pic" sz="quarter" idx="11"/>
          </p:nvPr>
        </p:nvSpPr>
        <p:spPr>
          <a:xfrm>
            <a:off x="7621469" y="0"/>
            <a:ext cx="7008931"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8" name="Subtitle_half_left"/>
          <p:cNvSpPr>
            <a:spLocks noGrp="1"/>
          </p:cNvSpPr>
          <p:nvPr>
            <p:ph type="body" sz="quarter" idx="14" hasCustomPrompt="1"/>
          </p:nvPr>
        </p:nvSpPr>
        <p:spPr>
          <a:xfrm>
            <a:off x="643681" y="1228478"/>
            <a:ext cx="6310332" cy="610873"/>
          </a:xfrm>
          <a:prstGeom prst="rect">
            <a:avLst/>
          </a:prstGeom>
        </p:spPr>
        <p:txBody>
          <a:bodyPr wrap="square">
            <a:spAutoFit/>
          </a:bodyPr>
          <a:lstStyle>
            <a:lvl1pPr marL="0" indent="0">
              <a:buNone/>
              <a:defRPr sz="2880">
                <a:latin typeface="Work Sans Light" panose="00000400000000000000" pitchFamily="2" charset="0"/>
              </a:defRPr>
            </a:lvl1pPr>
          </a:lstStyle>
          <a:p>
            <a:pPr lvl="0"/>
            <a:r>
              <a:rPr lang="en-US" dirty="0"/>
              <a:t>Subtitle goes here</a:t>
            </a:r>
          </a:p>
        </p:txBody>
      </p:sp>
    </p:spTree>
    <p:extLst>
      <p:ext uri="{BB962C8B-B14F-4D97-AF65-F5344CB8AC3E}">
        <p14:creationId xmlns:p14="http://schemas.microsoft.com/office/powerpoint/2010/main" val="4013779597"/>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Half background Bottom">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3590014"/>
            <a:ext cx="14630400" cy="4639586"/>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pic>
        <p:nvPicPr>
          <p:cNvPr id="8" name="Picture 7">
            <a:extLst>
              <a:ext uri="{FF2B5EF4-FFF2-40B4-BE49-F238E27FC236}">
                <a16:creationId xmlns:a16="http://schemas.microsoft.com/office/drawing/2014/main" id="{4E988EB7-C821-4EEA-B8AF-13B106E73F0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044903" y="523343"/>
            <a:ext cx="2072786" cy="596963"/>
          </a:xfrm>
          <a:prstGeom prst="rect">
            <a:avLst/>
          </a:prstGeom>
        </p:spPr>
      </p:pic>
      <p:sp>
        <p:nvSpPr>
          <p:cNvPr id="9" name="Text Placeholder 8">
            <a:extLst>
              <a:ext uri="{FF2B5EF4-FFF2-40B4-BE49-F238E27FC236}">
                <a16:creationId xmlns:a16="http://schemas.microsoft.com/office/drawing/2014/main" id="{5B896ED2-8998-45EC-B37F-E645AEBA4DDE}"/>
              </a:ext>
            </a:extLst>
          </p:cNvPr>
          <p:cNvSpPr>
            <a:spLocks noGrp="1"/>
          </p:cNvSpPr>
          <p:nvPr>
            <p:ph type="body" sz="quarter" idx="14"/>
          </p:nvPr>
        </p:nvSpPr>
        <p:spPr>
          <a:xfrm>
            <a:off x="643682" y="410083"/>
            <a:ext cx="10234880" cy="710222"/>
          </a:xfrm>
        </p:spPr>
        <p:txBody>
          <a:bodyPr>
            <a:noAutofit/>
          </a:bodyPr>
          <a:lstStyle>
            <a:lvl1pPr marL="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1pPr>
            <a:lvl2pPr marL="32004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2pPr>
            <a:lvl3pPr marL="109728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3pPr>
            <a:lvl4pPr marL="164592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4pPr>
            <a:lvl5pPr marL="2194560" indent="0" algn="l" defTabSz="1097280" rtl="0" eaLnBrk="1" latinLnBrk="0" hangingPunct="1">
              <a:lnSpc>
                <a:spcPct val="100000"/>
              </a:lnSpc>
              <a:spcBef>
                <a:spcPct val="0"/>
              </a:spcBef>
              <a:buNone/>
              <a:defRPr lang="en-IN" sz="3840" kern="1200" spc="0" baseline="0" dirty="0">
                <a:solidFill>
                  <a:schemeClr val="tx1"/>
                </a:solidFill>
                <a:latin typeface="+mj-lt"/>
                <a:ea typeface="+mj-ea"/>
                <a:cs typeface="+mj-cs"/>
              </a:defRPr>
            </a:lvl5pPr>
          </a:lstStyle>
          <a:p>
            <a:pPr lvl="0"/>
            <a:r>
              <a:rPr lang="en-US"/>
              <a:t>Edit Master text styles</a:t>
            </a:r>
          </a:p>
        </p:txBody>
      </p:sp>
      <p:sp>
        <p:nvSpPr>
          <p:cNvPr id="7" name="Subtitle_half_left">
            <a:extLst>
              <a:ext uri="{FF2B5EF4-FFF2-40B4-BE49-F238E27FC236}">
                <a16:creationId xmlns:a16="http://schemas.microsoft.com/office/drawing/2014/main" id="{77E6C968-BC80-4BF5-89B5-09F0B60719D2}"/>
              </a:ext>
            </a:extLst>
          </p:cNvPr>
          <p:cNvSpPr>
            <a:spLocks noGrp="1"/>
          </p:cNvSpPr>
          <p:nvPr>
            <p:ph type="body" sz="quarter" idx="15" hasCustomPrompt="1"/>
          </p:nvPr>
        </p:nvSpPr>
        <p:spPr>
          <a:xfrm>
            <a:off x="643681" y="1228478"/>
            <a:ext cx="6310332" cy="610873"/>
          </a:xfrm>
          <a:prstGeom prst="rect">
            <a:avLst/>
          </a:prstGeom>
        </p:spPr>
        <p:txBody>
          <a:bodyPr wrap="square">
            <a:spAutoFit/>
          </a:bodyPr>
          <a:lstStyle>
            <a:lvl1pPr marL="0" indent="0">
              <a:buNone/>
              <a:defRPr sz="2880">
                <a:latin typeface="Work Sans Light" panose="00000400000000000000" pitchFamily="2" charset="0"/>
              </a:defRPr>
            </a:lvl1pPr>
          </a:lstStyle>
          <a:p>
            <a:pPr lvl="0"/>
            <a:r>
              <a:rPr lang="en-US" dirty="0"/>
              <a:t>Subtitle goes here</a:t>
            </a:r>
          </a:p>
        </p:txBody>
      </p:sp>
    </p:spTree>
    <p:extLst>
      <p:ext uri="{BB962C8B-B14F-4D97-AF65-F5344CB8AC3E}">
        <p14:creationId xmlns:p14="http://schemas.microsoft.com/office/powerpoint/2010/main" val="250752167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Background Top">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9A725F3-83D0-4529-A15C-9D644B8C51E0}" type="slidenum">
              <a:rPr lang="en-US" smtClean="0"/>
              <a:pPr/>
              <a:t>‹#›</a:t>
            </a:fld>
            <a:endParaRPr lang="en-US"/>
          </a:p>
        </p:txBody>
      </p:sp>
      <p:sp>
        <p:nvSpPr>
          <p:cNvPr id="5" name="Picture Placeholder 5"/>
          <p:cNvSpPr>
            <a:spLocks noGrp="1"/>
          </p:cNvSpPr>
          <p:nvPr>
            <p:ph type="pic" sz="quarter" idx="12"/>
          </p:nvPr>
        </p:nvSpPr>
        <p:spPr>
          <a:xfrm>
            <a:off x="0" y="1"/>
            <a:ext cx="14630400" cy="510159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4" name="Footer Placeholder 3"/>
          <p:cNvSpPr>
            <a:spLocks noGrp="1"/>
          </p:cNvSpPr>
          <p:nvPr>
            <p:ph type="ftr" sz="quarter" idx="13"/>
          </p:nvPr>
        </p:nvSpPr>
        <p:spPr/>
        <p:txBody>
          <a:bodyPr/>
          <a:lstStyle/>
          <a:p>
            <a:endParaRPr lang="en-US" dirty="0"/>
          </a:p>
        </p:txBody>
      </p:sp>
      <p:sp>
        <p:nvSpPr>
          <p:cNvPr id="6" name="Title_white"/>
          <p:cNvSpPr>
            <a:spLocks noGrp="1"/>
          </p:cNvSpPr>
          <p:nvPr>
            <p:ph type="title"/>
          </p:nvPr>
        </p:nvSpPr>
        <p:spPr>
          <a:xfrm>
            <a:off x="644951" y="609120"/>
            <a:ext cx="13340500" cy="683264"/>
          </a:xfrm>
        </p:spPr>
        <p:txBody>
          <a:bodyPr/>
          <a:lstStyle>
            <a:lvl1pPr>
              <a:defRPr>
                <a:solidFill>
                  <a:srgbClr val="FFFFFF"/>
                </a:solidFill>
              </a:defRPr>
            </a:lvl1pPr>
          </a:lstStyle>
          <a:p>
            <a:r>
              <a:rPr lang="en-US"/>
              <a:t>Click to edit Master title style</a:t>
            </a:r>
            <a:endParaRPr lang="en-US" dirty="0"/>
          </a:p>
        </p:txBody>
      </p:sp>
      <p:sp>
        <p:nvSpPr>
          <p:cNvPr id="7" name="Subtitle_white"/>
          <p:cNvSpPr>
            <a:spLocks noGrp="1"/>
          </p:cNvSpPr>
          <p:nvPr>
            <p:ph type="body" sz="quarter" idx="14" hasCustomPrompt="1"/>
          </p:nvPr>
        </p:nvSpPr>
        <p:spPr>
          <a:xfrm>
            <a:off x="643681" y="1110241"/>
            <a:ext cx="13201650" cy="610873"/>
          </a:xfrm>
          <a:prstGeom prst="rect">
            <a:avLst/>
          </a:prstGeom>
        </p:spPr>
        <p:txBody>
          <a:bodyPr>
            <a:spAutoFit/>
          </a:bodyPr>
          <a:lstStyle>
            <a:lvl1pPr marL="0" indent="0">
              <a:buNone/>
              <a:defRPr sz="2880">
                <a:solidFill>
                  <a:srgbClr val="FFFFFF"/>
                </a:solidFill>
                <a:latin typeface="Work Sans Light" panose="00000400000000000000" pitchFamily="2" charset="0"/>
              </a:defRPr>
            </a:lvl1pPr>
          </a:lstStyle>
          <a:p>
            <a:pPr lvl="0"/>
            <a:r>
              <a:rPr lang="en-US" dirty="0"/>
              <a:t>Subtitle goes here</a:t>
            </a:r>
          </a:p>
        </p:txBody>
      </p:sp>
      <p:sp>
        <p:nvSpPr>
          <p:cNvPr id="2" name="Date Placeholder 1">
            <a:extLst>
              <a:ext uri="{FF2B5EF4-FFF2-40B4-BE49-F238E27FC236}">
                <a16:creationId xmlns:a16="http://schemas.microsoft.com/office/drawing/2014/main" id="{8EE8390B-E553-4AFB-9D02-3A91A917F16B}"/>
              </a:ext>
            </a:extLst>
          </p:cNvPr>
          <p:cNvSpPr>
            <a:spLocks noGrp="1"/>
          </p:cNvSpPr>
          <p:nvPr>
            <p:ph type="dt" sz="half" idx="15"/>
          </p:nvPr>
        </p:nvSpPr>
        <p:spPr/>
        <p:txBody>
          <a:bodyPr/>
          <a:lstStyle/>
          <a:p>
            <a:fld id="{AE1FA659-5661-4A38-A0E5-AC08706CE0A1}" type="datetime1">
              <a:rPr lang="en-US" smtClean="0"/>
              <a:t>1/7/2020</a:t>
            </a:fld>
            <a:endParaRPr lang="en-US"/>
          </a:p>
        </p:txBody>
      </p:sp>
    </p:spTree>
    <p:extLst>
      <p:ext uri="{BB962C8B-B14F-4D97-AF65-F5344CB8AC3E}">
        <p14:creationId xmlns:p14="http://schemas.microsoft.com/office/powerpoint/2010/main" val="290832525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bottom with video">
    <p:spTree>
      <p:nvGrpSpPr>
        <p:cNvPr id="1" name=""/>
        <p:cNvGrpSpPr/>
        <p:nvPr/>
      </p:nvGrpSpPr>
      <p:grpSpPr>
        <a:xfrm>
          <a:off x="0" y="0"/>
          <a:ext cx="0" cy="0"/>
          <a:chOff x="0" y="0"/>
          <a:chExt cx="0" cy="0"/>
        </a:xfrm>
      </p:grpSpPr>
      <p:sp>
        <p:nvSpPr>
          <p:cNvPr id="2" name="Title_bottom"/>
          <p:cNvSpPr>
            <a:spLocks noGrp="1"/>
          </p:cNvSpPr>
          <p:nvPr>
            <p:ph type="title"/>
          </p:nvPr>
        </p:nvSpPr>
        <p:spPr>
          <a:xfrm>
            <a:off x="536746" y="5642579"/>
            <a:ext cx="4266684" cy="1274195"/>
          </a:xfrm>
        </p:spPr>
        <p:txBody>
          <a:bodyPr/>
          <a:lstStyle>
            <a:lvl1pPr algn="r">
              <a:lnSpc>
                <a:spcPct val="10000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9A725F3-83D0-4529-A15C-9D644B8C51E0}" type="slidenum">
              <a:rPr lang="en-US" smtClean="0"/>
              <a:pPr/>
              <a:t>‹#›</a:t>
            </a:fld>
            <a:endParaRPr lang="en-US"/>
          </a:p>
        </p:txBody>
      </p:sp>
      <p:sp>
        <p:nvSpPr>
          <p:cNvPr id="6" name="Media Placeholder 5"/>
          <p:cNvSpPr>
            <a:spLocks noGrp="1"/>
          </p:cNvSpPr>
          <p:nvPr>
            <p:ph type="media" sz="quarter" idx="12"/>
          </p:nvPr>
        </p:nvSpPr>
        <p:spPr>
          <a:xfrm>
            <a:off x="0" y="1"/>
            <a:ext cx="14630400" cy="5101590"/>
          </a:xfrm>
          <a:prstGeom prst="rect">
            <a:avLst/>
          </a:prstGeom>
          <a:solidFill>
            <a:schemeClr val="bg1">
              <a:lumMod val="95000"/>
            </a:schemeClr>
          </a:solidFill>
        </p:spPr>
        <p:txBody>
          <a:bodyPr/>
          <a:lstStyle>
            <a:lvl1pPr marL="0" indent="0">
              <a:buNone/>
              <a:defRPr>
                <a:noFill/>
              </a:defRPr>
            </a:lvl1pPr>
          </a:lstStyle>
          <a:p>
            <a:r>
              <a:rPr lang="en-US"/>
              <a:t>Click icon to add media</a:t>
            </a:r>
            <a:endParaRPr lang="en-US" dirty="0"/>
          </a:p>
        </p:txBody>
      </p:sp>
      <p:sp>
        <p:nvSpPr>
          <p:cNvPr id="4" name="Footer Placeholder 3"/>
          <p:cNvSpPr>
            <a:spLocks noGrp="1"/>
          </p:cNvSpPr>
          <p:nvPr>
            <p:ph type="ftr" sz="quarter" idx="13"/>
          </p:nvPr>
        </p:nvSpPr>
        <p:spPr/>
        <p:txBody>
          <a:bodyPr/>
          <a:lstStyle/>
          <a:p>
            <a:endParaRPr lang="en-US" dirty="0"/>
          </a:p>
        </p:txBody>
      </p:sp>
      <p:sp>
        <p:nvSpPr>
          <p:cNvPr id="5" name="Date Placeholder 4">
            <a:extLst>
              <a:ext uri="{FF2B5EF4-FFF2-40B4-BE49-F238E27FC236}">
                <a16:creationId xmlns:a16="http://schemas.microsoft.com/office/drawing/2014/main" id="{86B36426-6EC5-4026-9861-2E3B511F9B35}"/>
              </a:ext>
            </a:extLst>
          </p:cNvPr>
          <p:cNvSpPr>
            <a:spLocks noGrp="1"/>
          </p:cNvSpPr>
          <p:nvPr>
            <p:ph type="dt" sz="half" idx="14"/>
          </p:nvPr>
        </p:nvSpPr>
        <p:spPr/>
        <p:txBody>
          <a:bodyPr/>
          <a:lstStyle/>
          <a:p>
            <a:fld id="{AE1FA659-5661-4A38-A0E5-AC08706CE0A1}" type="datetime1">
              <a:rPr lang="en-US" smtClean="0"/>
              <a:t>1/7/2020</a:t>
            </a:fld>
            <a:endParaRPr lang="en-US"/>
          </a:p>
        </p:txBody>
      </p:sp>
    </p:spTree>
    <p:extLst>
      <p:ext uri="{BB962C8B-B14F-4D97-AF65-F5344CB8AC3E}">
        <p14:creationId xmlns:p14="http://schemas.microsoft.com/office/powerpoint/2010/main" val="178506488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6ADC7623-5E9D-4161-9E1A-029B3967AD5A}" type="datetime1">
              <a:rPr lang="en-US" smtClean="0"/>
              <a:t>1/7/2020</a:t>
            </a:fld>
            <a:endParaRPr lang="en-US" dirty="0"/>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40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enter title of the presentation</a:t>
            </a:r>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9772" y="353734"/>
            <a:ext cx="5989384" cy="2743200"/>
          </a:xfrm>
          <a:prstGeom prst="rect">
            <a:avLst/>
          </a:prstGeom>
        </p:spPr>
      </p:pic>
    </p:spTree>
    <p:extLst>
      <p:ext uri="{BB962C8B-B14F-4D97-AF65-F5344CB8AC3E}">
        <p14:creationId xmlns:p14="http://schemas.microsoft.com/office/powerpoint/2010/main" val="525141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4" hasCustomPrompt="1"/>
          </p:nvPr>
        </p:nvSpPr>
        <p:spPr>
          <a:xfrm>
            <a:off x="365125" y="851979"/>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a:t>Click to add subtitle</a:t>
            </a:r>
          </a:p>
        </p:txBody>
      </p:sp>
      <p:sp>
        <p:nvSpPr>
          <p:cNvPr id="14" name="Content Placeholder 13"/>
          <p:cNvSpPr>
            <a:spLocks noGrp="1"/>
          </p:cNvSpPr>
          <p:nvPr>
            <p:ph sz="quarter" idx="15"/>
          </p:nvPr>
        </p:nvSpPr>
        <p:spPr>
          <a:xfrm>
            <a:off x="333346" y="1857340"/>
            <a:ext cx="13382281" cy="5620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4DD2B35D-FD27-4913-9C0F-35D4BF3C02CF}" type="datetime1">
              <a:rPr lang="en-US" smtClean="0"/>
              <a:t>1/7/2020</a:t>
            </a:fld>
            <a:endParaRPr lang="en-US" dirty="0"/>
          </a:p>
        </p:txBody>
      </p:sp>
      <p:sp>
        <p:nvSpPr>
          <p:cNvPr id="2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6" name="Straight Connector 25"/>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extLst>
      <p:ext uri="{BB962C8B-B14F-4D97-AF65-F5344CB8AC3E}">
        <p14:creationId xmlns:p14="http://schemas.microsoft.com/office/powerpoint/2010/main" val="2124738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10"/>
            <a:ext cx="13431520" cy="6286500"/>
          </a:xfrm>
        </p:spPr>
        <p:txBody>
          <a:bodyPr>
            <a:normAutofit/>
          </a:bodyPr>
          <a:lstStyle>
            <a:lvl1pPr>
              <a:buNone/>
              <a:defRPr sz="2600"/>
            </a:lvl1pPr>
          </a:lstStyle>
          <a:p>
            <a:r>
              <a:rPr lang="en-US" dirty="0"/>
              <a:t>Click to place map / picture</a:t>
            </a:r>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9C9F4A24-D250-4D80-8676-B5EE18205565}" type="datetime1">
              <a:rPr lang="en-US" smtClean="0"/>
              <a:t>1/7/2020</a:t>
            </a:fld>
            <a:endParaRPr lang="en-US" dirty="0"/>
          </a:p>
        </p:txBody>
      </p:sp>
      <p:sp>
        <p:nvSpPr>
          <p:cNvPr id="1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1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7" name="Straight Connector 1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8" name="Rectangle 27"/>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extLst>
      <p:ext uri="{BB962C8B-B14F-4D97-AF65-F5344CB8AC3E}">
        <p14:creationId xmlns:p14="http://schemas.microsoft.com/office/powerpoint/2010/main" val="3755351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title" hasCustomPrompt="1"/>
          </p:nvPr>
        </p:nvSpPr>
        <p:spPr>
          <a:xfrm>
            <a:off x="365760" y="329566"/>
            <a:ext cx="13258800" cy="731520"/>
          </a:xfrm>
        </p:spPr>
        <p:txBody>
          <a:bodyPr lIns="0" tIns="0" rIns="0" bIns="0" anchor="t" anchorCtr="0">
            <a:noAutofit/>
          </a:bodyPr>
          <a:lstStyle>
            <a:lvl1pPr algn="l">
              <a:defRPr sz="3300">
                <a:solidFill>
                  <a:schemeClr val="tx2"/>
                </a:solidFill>
              </a:defRPr>
            </a:lvl1pPr>
          </a:lstStyle>
          <a:p>
            <a:r>
              <a:rPr lang="en-US" dirty="0"/>
              <a:t>Click to edit title</a:t>
            </a:r>
          </a:p>
        </p:txBody>
      </p:sp>
      <p:sp>
        <p:nvSpPr>
          <p:cNvPr id="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D03EA98C-0700-4E11-94CD-99BE2CA64653}" type="datetime1">
              <a:rPr lang="en-US" smtClean="0"/>
              <a:t>1/7/2020</a:t>
            </a:fld>
            <a:endParaRPr lang="en-US" dirty="0"/>
          </a:p>
        </p:txBody>
      </p:sp>
      <p:sp>
        <p:nvSpPr>
          <p:cNvPr id="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7" name="Straight Connector 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pening_2">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21EBD52-9DDE-4C3D-BF91-2DD57BB3A21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10" name="Text Placeholder 8"/>
          <p:cNvSpPr>
            <a:spLocks noGrp="1"/>
          </p:cNvSpPr>
          <p:nvPr>
            <p:ph type="body" sz="quarter" idx="16" hasCustomPrompt="1"/>
          </p:nvPr>
        </p:nvSpPr>
        <p:spPr>
          <a:xfrm>
            <a:off x="644949"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49" y="5423064"/>
            <a:ext cx="6116789" cy="474907"/>
          </a:xfrm>
        </p:spPr>
        <p:txBody>
          <a:bodyPr/>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3" name="Rectangle 2">
            <a:extLst>
              <a:ext uri="{FF2B5EF4-FFF2-40B4-BE49-F238E27FC236}">
                <a16:creationId xmlns:a16="http://schemas.microsoft.com/office/drawing/2014/main" id="{E507BD00-5D13-4A3C-90DA-C226C07456C8}"/>
              </a:ext>
            </a:extLst>
          </p:cNvPr>
          <p:cNvSpPr/>
          <p:nvPr/>
        </p:nvSpPr>
        <p:spPr>
          <a:xfrm>
            <a:off x="6762584" y="2325756"/>
            <a:ext cx="1105234" cy="1133062"/>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sp>
        <p:nvSpPr>
          <p:cNvPr id="2" name="Title_big_white"/>
          <p:cNvSpPr>
            <a:spLocks noGrp="1"/>
          </p:cNvSpPr>
          <p:nvPr>
            <p:ph type="title"/>
          </p:nvPr>
        </p:nvSpPr>
        <p:spPr>
          <a:xfrm>
            <a:off x="644950" y="2885241"/>
            <a:ext cx="8395682" cy="1569660"/>
          </a:xfrm>
        </p:spPr>
        <p:txBody>
          <a:bodyPr/>
          <a:lstStyle>
            <a:lvl1pPr>
              <a:defRPr sz="4800" spc="0" baseline="0">
                <a:solidFill>
                  <a:srgbClr val="FFFFFF"/>
                </a:solidFill>
                <a:latin typeface="+mj-lt"/>
              </a:defRPr>
            </a:lvl1pPr>
          </a:lstStyle>
          <a:p>
            <a:r>
              <a:rPr lang="en-US"/>
              <a:t>Click to edit Master title style</a:t>
            </a:r>
            <a:endParaRPr lang="en-US" dirty="0"/>
          </a:p>
        </p:txBody>
      </p:sp>
      <p:grpSp>
        <p:nvGrpSpPr>
          <p:cNvPr id="13" name="Group 12">
            <a:extLst>
              <a:ext uri="{FF2B5EF4-FFF2-40B4-BE49-F238E27FC236}">
                <a16:creationId xmlns:a16="http://schemas.microsoft.com/office/drawing/2014/main" id="{1BB25C1C-6629-4BA4-9851-F12F6AFDD6B6}"/>
              </a:ext>
            </a:extLst>
          </p:cNvPr>
          <p:cNvGrpSpPr/>
          <p:nvPr/>
        </p:nvGrpSpPr>
        <p:grpSpPr>
          <a:xfrm>
            <a:off x="644950" y="5106858"/>
            <a:ext cx="734916" cy="150583"/>
            <a:chOff x="575859" y="4778289"/>
            <a:chExt cx="887181" cy="181782"/>
          </a:xfrm>
          <a:solidFill>
            <a:schemeClr val="accent4"/>
          </a:solidFill>
        </p:grpSpPr>
        <p:sp>
          <p:nvSpPr>
            <p:cNvPr id="14" name="Oval 13">
              <a:extLst>
                <a:ext uri="{FF2B5EF4-FFF2-40B4-BE49-F238E27FC236}">
                  <a16:creationId xmlns:a16="http://schemas.microsoft.com/office/drawing/2014/main" id="{7F9D0966-B22F-47C2-BA2B-ECBA03B6232D}"/>
                </a:ext>
              </a:extLst>
            </p:cNvPr>
            <p:cNvSpPr/>
            <p:nvPr/>
          </p:nvSpPr>
          <p:spPr>
            <a:xfrm>
              <a:off x="575859" y="4778289"/>
              <a:ext cx="181782" cy="181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sp>
          <p:nvSpPr>
            <p:cNvPr id="15" name="Rectangle 14">
              <a:extLst>
                <a:ext uri="{FF2B5EF4-FFF2-40B4-BE49-F238E27FC236}">
                  <a16:creationId xmlns:a16="http://schemas.microsoft.com/office/drawing/2014/main" id="{814F64AA-4A70-49BD-9FA1-7F42629FCA3C}"/>
                </a:ext>
              </a:extLst>
            </p:cNvPr>
            <p:cNvSpPr/>
            <p:nvPr/>
          </p:nvSpPr>
          <p:spPr>
            <a:xfrm>
              <a:off x="845820" y="4788492"/>
              <a:ext cx="617220" cy="1613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grpSp>
      <p:grpSp>
        <p:nvGrpSpPr>
          <p:cNvPr id="16" name="Group 15">
            <a:extLst>
              <a:ext uri="{FF2B5EF4-FFF2-40B4-BE49-F238E27FC236}">
                <a16:creationId xmlns:a16="http://schemas.microsoft.com/office/drawing/2014/main" id="{FE003E77-5EC9-4043-82E6-DA753DA68411}"/>
              </a:ext>
            </a:extLst>
          </p:cNvPr>
          <p:cNvGrpSpPr/>
          <p:nvPr/>
        </p:nvGrpSpPr>
        <p:grpSpPr>
          <a:xfrm>
            <a:off x="644950" y="802004"/>
            <a:ext cx="2200300" cy="632688"/>
            <a:chOff x="522288" y="496888"/>
            <a:chExt cx="866775" cy="249238"/>
          </a:xfrm>
          <a:solidFill>
            <a:schemeClr val="accent2"/>
          </a:solidFill>
        </p:grpSpPr>
        <p:sp>
          <p:nvSpPr>
            <p:cNvPr id="17" name="Rectangle 5">
              <a:extLst>
                <a:ext uri="{FF2B5EF4-FFF2-40B4-BE49-F238E27FC236}">
                  <a16:creationId xmlns:a16="http://schemas.microsoft.com/office/drawing/2014/main" id="{D171461C-7E11-4727-BC70-1A3E99B78E08}"/>
                </a:ext>
              </a:extLst>
            </p:cNvPr>
            <p:cNvSpPr>
              <a:spLocks noChangeArrowheads="1"/>
            </p:cNvSpPr>
            <p:nvPr/>
          </p:nvSpPr>
          <p:spPr bwMode="auto">
            <a:xfrm>
              <a:off x="1054100" y="500063"/>
              <a:ext cx="38100" cy="244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18" name="Freeform 6">
              <a:extLst>
                <a:ext uri="{FF2B5EF4-FFF2-40B4-BE49-F238E27FC236}">
                  <a16:creationId xmlns:a16="http://schemas.microsoft.com/office/drawing/2014/main" id="{CDCB1985-1E91-4176-A736-EDBF686BACE5}"/>
                </a:ext>
              </a:extLst>
            </p:cNvPr>
            <p:cNvSpPr>
              <a:spLocks/>
            </p:cNvSpPr>
            <p:nvPr/>
          </p:nvSpPr>
          <p:spPr bwMode="auto">
            <a:xfrm>
              <a:off x="1198563" y="500063"/>
              <a:ext cx="106363" cy="244475"/>
            </a:xfrm>
            <a:custGeom>
              <a:avLst/>
              <a:gdLst>
                <a:gd name="T0" fmla="*/ 0 w 67"/>
                <a:gd name="T1" fmla="*/ 0 h 154"/>
                <a:gd name="T2" fmla="*/ 0 w 67"/>
                <a:gd name="T3" fmla="*/ 22 h 154"/>
                <a:gd name="T4" fmla="*/ 44 w 67"/>
                <a:gd name="T5" fmla="*/ 22 h 154"/>
                <a:gd name="T6" fmla="*/ 44 w 67"/>
                <a:gd name="T7" fmla="*/ 154 h 154"/>
                <a:gd name="T8" fmla="*/ 67 w 67"/>
                <a:gd name="T9" fmla="*/ 154 h 154"/>
                <a:gd name="T10" fmla="*/ 67 w 67"/>
                <a:gd name="T11" fmla="*/ 22 h 154"/>
                <a:gd name="T12" fmla="*/ 67 w 67"/>
                <a:gd name="T13" fmla="*/ 0 h 154"/>
                <a:gd name="T14" fmla="*/ 0 w 67"/>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4">
                  <a:moveTo>
                    <a:pt x="0" y="0"/>
                  </a:moveTo>
                  <a:lnTo>
                    <a:pt x="0" y="22"/>
                  </a:lnTo>
                  <a:lnTo>
                    <a:pt x="44" y="22"/>
                  </a:lnTo>
                  <a:lnTo>
                    <a:pt x="44" y="154"/>
                  </a:lnTo>
                  <a:lnTo>
                    <a:pt x="67" y="154"/>
                  </a:lnTo>
                  <a:lnTo>
                    <a:pt x="67" y="22"/>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19" name="Freeform 7">
              <a:extLst>
                <a:ext uri="{FF2B5EF4-FFF2-40B4-BE49-F238E27FC236}">
                  <a16:creationId xmlns:a16="http://schemas.microsoft.com/office/drawing/2014/main" id="{EBA7B760-C9CC-4119-BE9E-1F211E951866}"/>
                </a:ext>
              </a:extLst>
            </p:cNvPr>
            <p:cNvSpPr>
              <a:spLocks noEditPoints="1"/>
            </p:cNvSpPr>
            <p:nvPr/>
          </p:nvSpPr>
          <p:spPr bwMode="auto">
            <a:xfrm>
              <a:off x="790575" y="500063"/>
              <a:ext cx="176213" cy="244475"/>
            </a:xfrm>
            <a:custGeom>
              <a:avLst/>
              <a:gdLst>
                <a:gd name="T0" fmla="*/ 411 w 471"/>
                <a:gd name="T1" fmla="*/ 58 h 648"/>
                <a:gd name="T2" fmla="*/ 249 w 471"/>
                <a:gd name="T3" fmla="*/ 0 h 648"/>
                <a:gd name="T4" fmla="*/ 0 w 471"/>
                <a:gd name="T5" fmla="*/ 0 h 648"/>
                <a:gd name="T6" fmla="*/ 0 w 471"/>
                <a:gd name="T7" fmla="*/ 648 h 648"/>
                <a:gd name="T8" fmla="*/ 101 w 471"/>
                <a:gd name="T9" fmla="*/ 648 h 648"/>
                <a:gd name="T10" fmla="*/ 101 w 471"/>
                <a:gd name="T11" fmla="*/ 422 h 648"/>
                <a:gd name="T12" fmla="*/ 242 w 471"/>
                <a:gd name="T13" fmla="*/ 422 h 648"/>
                <a:gd name="T14" fmla="*/ 409 w 471"/>
                <a:gd name="T15" fmla="*/ 365 h 648"/>
                <a:gd name="T16" fmla="*/ 471 w 471"/>
                <a:gd name="T17" fmla="*/ 210 h 648"/>
                <a:gd name="T18" fmla="*/ 411 w 471"/>
                <a:gd name="T19" fmla="*/ 58 h 648"/>
                <a:gd name="T20" fmla="*/ 365 w 471"/>
                <a:gd name="T21" fmla="*/ 210 h 648"/>
                <a:gd name="T22" fmla="*/ 331 w 471"/>
                <a:gd name="T23" fmla="*/ 296 h 648"/>
                <a:gd name="T24" fmla="*/ 233 w 471"/>
                <a:gd name="T25" fmla="*/ 327 h 648"/>
                <a:gd name="T26" fmla="*/ 101 w 471"/>
                <a:gd name="T27" fmla="*/ 327 h 648"/>
                <a:gd name="T28" fmla="*/ 101 w 471"/>
                <a:gd name="T29" fmla="*/ 95 h 648"/>
                <a:gd name="T30" fmla="*/ 239 w 471"/>
                <a:gd name="T31" fmla="*/ 95 h 648"/>
                <a:gd name="T32" fmla="*/ 331 w 471"/>
                <a:gd name="T33" fmla="*/ 126 h 648"/>
                <a:gd name="T34" fmla="*/ 365 w 471"/>
                <a:gd name="T35" fmla="*/ 2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648">
                  <a:moveTo>
                    <a:pt x="411" y="58"/>
                  </a:moveTo>
                  <a:cubicBezTo>
                    <a:pt x="370" y="20"/>
                    <a:pt x="316" y="0"/>
                    <a:pt x="249" y="0"/>
                  </a:cubicBezTo>
                  <a:cubicBezTo>
                    <a:pt x="0" y="0"/>
                    <a:pt x="0" y="0"/>
                    <a:pt x="0" y="0"/>
                  </a:cubicBezTo>
                  <a:cubicBezTo>
                    <a:pt x="0" y="648"/>
                    <a:pt x="0" y="648"/>
                    <a:pt x="0" y="648"/>
                  </a:cubicBezTo>
                  <a:cubicBezTo>
                    <a:pt x="101" y="648"/>
                    <a:pt x="101" y="648"/>
                    <a:pt x="101" y="648"/>
                  </a:cubicBezTo>
                  <a:cubicBezTo>
                    <a:pt x="101" y="422"/>
                    <a:pt x="101" y="422"/>
                    <a:pt x="101" y="422"/>
                  </a:cubicBezTo>
                  <a:cubicBezTo>
                    <a:pt x="242" y="422"/>
                    <a:pt x="242" y="422"/>
                    <a:pt x="242" y="422"/>
                  </a:cubicBezTo>
                  <a:cubicBezTo>
                    <a:pt x="313" y="422"/>
                    <a:pt x="369" y="403"/>
                    <a:pt x="409" y="365"/>
                  </a:cubicBezTo>
                  <a:cubicBezTo>
                    <a:pt x="450" y="327"/>
                    <a:pt x="471" y="275"/>
                    <a:pt x="471" y="210"/>
                  </a:cubicBezTo>
                  <a:cubicBezTo>
                    <a:pt x="471" y="148"/>
                    <a:pt x="451" y="97"/>
                    <a:pt x="411" y="58"/>
                  </a:cubicBezTo>
                  <a:moveTo>
                    <a:pt x="365" y="210"/>
                  </a:moveTo>
                  <a:cubicBezTo>
                    <a:pt x="365" y="247"/>
                    <a:pt x="354" y="276"/>
                    <a:pt x="331" y="296"/>
                  </a:cubicBezTo>
                  <a:cubicBezTo>
                    <a:pt x="308" y="317"/>
                    <a:pt x="275" y="327"/>
                    <a:pt x="233" y="327"/>
                  </a:cubicBezTo>
                  <a:cubicBezTo>
                    <a:pt x="101" y="327"/>
                    <a:pt x="101" y="327"/>
                    <a:pt x="101" y="327"/>
                  </a:cubicBezTo>
                  <a:cubicBezTo>
                    <a:pt x="101" y="95"/>
                    <a:pt x="101" y="95"/>
                    <a:pt x="101" y="95"/>
                  </a:cubicBezTo>
                  <a:cubicBezTo>
                    <a:pt x="239" y="95"/>
                    <a:pt x="239" y="95"/>
                    <a:pt x="239" y="95"/>
                  </a:cubicBezTo>
                  <a:cubicBezTo>
                    <a:pt x="278" y="95"/>
                    <a:pt x="309" y="106"/>
                    <a:pt x="331" y="126"/>
                  </a:cubicBezTo>
                  <a:cubicBezTo>
                    <a:pt x="354" y="146"/>
                    <a:pt x="365" y="174"/>
                    <a:pt x="365"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0" name="Freeform 8">
              <a:extLst>
                <a:ext uri="{FF2B5EF4-FFF2-40B4-BE49-F238E27FC236}">
                  <a16:creationId xmlns:a16="http://schemas.microsoft.com/office/drawing/2014/main" id="{C9D52E03-D7AD-4990-8226-88567044F114}"/>
                </a:ext>
              </a:extLst>
            </p:cNvPr>
            <p:cNvSpPr>
              <a:spLocks/>
            </p:cNvSpPr>
            <p:nvPr/>
          </p:nvSpPr>
          <p:spPr bwMode="auto">
            <a:xfrm>
              <a:off x="525463" y="500063"/>
              <a:ext cx="182563" cy="244475"/>
            </a:xfrm>
            <a:custGeom>
              <a:avLst/>
              <a:gdLst>
                <a:gd name="T0" fmla="*/ 53 w 115"/>
                <a:gd name="T1" fmla="*/ 75 h 154"/>
                <a:gd name="T2" fmla="*/ 115 w 115"/>
                <a:gd name="T3" fmla="*/ 0 h 154"/>
                <a:gd name="T4" fmla="*/ 86 w 115"/>
                <a:gd name="T5" fmla="*/ 0 h 154"/>
                <a:gd name="T6" fmla="*/ 34 w 115"/>
                <a:gd name="T7" fmla="*/ 64 h 154"/>
                <a:gd name="T8" fmla="*/ 34 w 115"/>
                <a:gd name="T9" fmla="*/ 64 h 154"/>
                <a:gd name="T10" fmla="*/ 33 w 115"/>
                <a:gd name="T11" fmla="*/ 64 h 154"/>
                <a:gd name="T12" fmla="*/ 24 w 115"/>
                <a:gd name="T13" fmla="*/ 64 h 154"/>
                <a:gd name="T14" fmla="*/ 24 w 115"/>
                <a:gd name="T15" fmla="*/ 51 h 154"/>
                <a:gd name="T16" fmla="*/ 24 w 115"/>
                <a:gd name="T17" fmla="*/ 19 h 154"/>
                <a:gd name="T18" fmla="*/ 24 w 115"/>
                <a:gd name="T19" fmla="*/ 0 h 154"/>
                <a:gd name="T20" fmla="*/ 23 w 115"/>
                <a:gd name="T21" fmla="*/ 0 h 154"/>
                <a:gd name="T22" fmla="*/ 0 w 115"/>
                <a:gd name="T23" fmla="*/ 0 h 154"/>
                <a:gd name="T24" fmla="*/ 0 w 115"/>
                <a:gd name="T25" fmla="*/ 19 h 154"/>
                <a:gd name="T26" fmla="*/ 0 w 115"/>
                <a:gd name="T27" fmla="*/ 51 h 154"/>
                <a:gd name="T28" fmla="*/ 0 w 115"/>
                <a:gd name="T29" fmla="*/ 64 h 154"/>
                <a:gd name="T30" fmla="*/ 0 w 115"/>
                <a:gd name="T31" fmla="*/ 86 h 154"/>
                <a:gd name="T32" fmla="*/ 0 w 115"/>
                <a:gd name="T33" fmla="*/ 109 h 154"/>
                <a:gd name="T34" fmla="*/ 24 w 115"/>
                <a:gd name="T35" fmla="*/ 109 h 154"/>
                <a:gd name="T36" fmla="*/ 24 w 115"/>
                <a:gd name="T37" fmla="*/ 86 h 154"/>
                <a:gd name="T38" fmla="*/ 34 w 115"/>
                <a:gd name="T39" fmla="*/ 86 h 154"/>
                <a:gd name="T40" fmla="*/ 44 w 115"/>
                <a:gd name="T41" fmla="*/ 98 h 154"/>
                <a:gd name="T42" fmla="*/ 88 w 115"/>
                <a:gd name="T43" fmla="*/ 154 h 154"/>
                <a:gd name="T44" fmla="*/ 115 w 115"/>
                <a:gd name="T45" fmla="*/ 154 h 154"/>
                <a:gd name="T46" fmla="*/ 53 w 115"/>
                <a:gd name="T47" fmla="*/ 7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54">
                  <a:moveTo>
                    <a:pt x="53" y="75"/>
                  </a:moveTo>
                  <a:lnTo>
                    <a:pt x="115" y="0"/>
                  </a:lnTo>
                  <a:lnTo>
                    <a:pt x="86" y="0"/>
                  </a:lnTo>
                  <a:lnTo>
                    <a:pt x="34" y="64"/>
                  </a:lnTo>
                  <a:lnTo>
                    <a:pt x="34" y="64"/>
                  </a:lnTo>
                  <a:lnTo>
                    <a:pt x="33" y="64"/>
                  </a:lnTo>
                  <a:lnTo>
                    <a:pt x="24" y="64"/>
                  </a:lnTo>
                  <a:lnTo>
                    <a:pt x="24" y="51"/>
                  </a:lnTo>
                  <a:lnTo>
                    <a:pt x="24" y="19"/>
                  </a:lnTo>
                  <a:lnTo>
                    <a:pt x="24" y="0"/>
                  </a:lnTo>
                  <a:lnTo>
                    <a:pt x="23" y="0"/>
                  </a:lnTo>
                  <a:lnTo>
                    <a:pt x="0" y="0"/>
                  </a:lnTo>
                  <a:lnTo>
                    <a:pt x="0" y="19"/>
                  </a:lnTo>
                  <a:lnTo>
                    <a:pt x="0" y="51"/>
                  </a:lnTo>
                  <a:lnTo>
                    <a:pt x="0" y="64"/>
                  </a:lnTo>
                  <a:lnTo>
                    <a:pt x="0" y="86"/>
                  </a:lnTo>
                  <a:lnTo>
                    <a:pt x="0" y="109"/>
                  </a:lnTo>
                  <a:lnTo>
                    <a:pt x="24" y="109"/>
                  </a:lnTo>
                  <a:lnTo>
                    <a:pt x="24" y="86"/>
                  </a:lnTo>
                  <a:lnTo>
                    <a:pt x="34" y="86"/>
                  </a:lnTo>
                  <a:lnTo>
                    <a:pt x="44" y="98"/>
                  </a:lnTo>
                  <a:lnTo>
                    <a:pt x="88" y="154"/>
                  </a:lnTo>
                  <a:lnTo>
                    <a:pt x="115" y="154"/>
                  </a:lnTo>
                  <a:lnTo>
                    <a:pt x="5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1" name="Freeform 9">
              <a:extLst>
                <a:ext uri="{FF2B5EF4-FFF2-40B4-BE49-F238E27FC236}">
                  <a16:creationId xmlns:a16="http://schemas.microsoft.com/office/drawing/2014/main" id="{1D48C1F2-89B1-4202-8201-04D58C3872DA}"/>
                </a:ext>
              </a:extLst>
            </p:cNvPr>
            <p:cNvSpPr>
              <a:spLocks/>
            </p:cNvSpPr>
            <p:nvPr/>
          </p:nvSpPr>
          <p:spPr bwMode="auto">
            <a:xfrm>
              <a:off x="1344613" y="496888"/>
              <a:ext cx="44450" cy="42863"/>
            </a:xfrm>
            <a:custGeom>
              <a:avLst/>
              <a:gdLst>
                <a:gd name="T0" fmla="*/ 73 w 119"/>
                <a:gd name="T1" fmla="*/ 4 h 114"/>
                <a:gd name="T2" fmla="*/ 30 w 119"/>
                <a:gd name="T3" fmla="*/ 9 h 114"/>
                <a:gd name="T4" fmla="*/ 4 w 119"/>
                <a:gd name="T5" fmla="*/ 43 h 114"/>
                <a:gd name="T6" fmla="*/ 9 w 119"/>
                <a:gd name="T7" fmla="*/ 85 h 114"/>
                <a:gd name="T8" fmla="*/ 43 w 119"/>
                <a:gd name="T9" fmla="*/ 112 h 114"/>
                <a:gd name="T10" fmla="*/ 57 w 119"/>
                <a:gd name="T11" fmla="*/ 114 h 114"/>
                <a:gd name="T12" fmla="*/ 111 w 119"/>
                <a:gd name="T13" fmla="*/ 73 h 114"/>
                <a:gd name="T14" fmla="*/ 73 w 119"/>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14">
                  <a:moveTo>
                    <a:pt x="73" y="4"/>
                  </a:moveTo>
                  <a:cubicBezTo>
                    <a:pt x="59" y="0"/>
                    <a:pt x="44" y="2"/>
                    <a:pt x="30" y="9"/>
                  </a:cubicBezTo>
                  <a:cubicBezTo>
                    <a:pt x="17" y="17"/>
                    <a:pt x="8" y="29"/>
                    <a:pt x="4" y="43"/>
                  </a:cubicBezTo>
                  <a:cubicBezTo>
                    <a:pt x="0" y="57"/>
                    <a:pt x="1" y="72"/>
                    <a:pt x="9" y="85"/>
                  </a:cubicBezTo>
                  <a:cubicBezTo>
                    <a:pt x="16" y="98"/>
                    <a:pt x="28" y="107"/>
                    <a:pt x="43" y="112"/>
                  </a:cubicBezTo>
                  <a:cubicBezTo>
                    <a:pt x="48" y="113"/>
                    <a:pt x="52" y="114"/>
                    <a:pt x="57" y="114"/>
                  </a:cubicBezTo>
                  <a:cubicBezTo>
                    <a:pt x="81" y="114"/>
                    <a:pt x="104" y="97"/>
                    <a:pt x="111" y="73"/>
                  </a:cubicBezTo>
                  <a:cubicBezTo>
                    <a:pt x="119" y="44"/>
                    <a:pt x="102" y="12"/>
                    <a:pt x="7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2" name="Freeform 10">
              <a:extLst>
                <a:ext uri="{FF2B5EF4-FFF2-40B4-BE49-F238E27FC236}">
                  <a16:creationId xmlns:a16="http://schemas.microsoft.com/office/drawing/2014/main" id="{83419930-EB06-420C-9C85-6453A218E99D}"/>
                </a:ext>
              </a:extLst>
            </p:cNvPr>
            <p:cNvSpPr>
              <a:spLocks/>
            </p:cNvSpPr>
            <p:nvPr/>
          </p:nvSpPr>
          <p:spPr bwMode="auto">
            <a:xfrm>
              <a:off x="522288" y="703263"/>
              <a:ext cx="42863" cy="42863"/>
            </a:xfrm>
            <a:custGeom>
              <a:avLst/>
              <a:gdLst>
                <a:gd name="T0" fmla="*/ 74 w 115"/>
                <a:gd name="T1" fmla="*/ 4 h 114"/>
                <a:gd name="T2" fmla="*/ 31 w 115"/>
                <a:gd name="T3" fmla="*/ 9 h 114"/>
                <a:gd name="T4" fmla="*/ 4 w 115"/>
                <a:gd name="T5" fmla="*/ 43 h 114"/>
                <a:gd name="T6" fmla="*/ 9 w 115"/>
                <a:gd name="T7" fmla="*/ 85 h 114"/>
                <a:gd name="T8" fmla="*/ 43 w 115"/>
                <a:gd name="T9" fmla="*/ 112 h 114"/>
                <a:gd name="T10" fmla="*/ 58 w 115"/>
                <a:gd name="T11" fmla="*/ 114 h 114"/>
                <a:gd name="T12" fmla="*/ 111 w 115"/>
                <a:gd name="T13" fmla="*/ 74 h 114"/>
                <a:gd name="T14" fmla="*/ 106 w 115"/>
                <a:gd name="T15" fmla="*/ 31 h 114"/>
                <a:gd name="T16" fmla="*/ 74 w 115"/>
                <a:gd name="T1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4">
                  <a:moveTo>
                    <a:pt x="74" y="4"/>
                  </a:moveTo>
                  <a:cubicBezTo>
                    <a:pt x="59" y="0"/>
                    <a:pt x="44" y="2"/>
                    <a:pt x="31" y="9"/>
                  </a:cubicBezTo>
                  <a:cubicBezTo>
                    <a:pt x="18" y="17"/>
                    <a:pt x="8" y="29"/>
                    <a:pt x="4" y="43"/>
                  </a:cubicBezTo>
                  <a:cubicBezTo>
                    <a:pt x="0" y="57"/>
                    <a:pt x="2" y="72"/>
                    <a:pt x="9" y="85"/>
                  </a:cubicBezTo>
                  <a:cubicBezTo>
                    <a:pt x="17" y="98"/>
                    <a:pt x="29" y="108"/>
                    <a:pt x="43" y="112"/>
                  </a:cubicBezTo>
                  <a:cubicBezTo>
                    <a:pt x="48" y="113"/>
                    <a:pt x="53" y="114"/>
                    <a:pt x="58" y="114"/>
                  </a:cubicBezTo>
                  <a:cubicBezTo>
                    <a:pt x="82" y="114"/>
                    <a:pt x="105" y="98"/>
                    <a:pt x="111" y="74"/>
                  </a:cubicBezTo>
                  <a:cubicBezTo>
                    <a:pt x="115" y="59"/>
                    <a:pt x="114" y="44"/>
                    <a:pt x="106" y="31"/>
                  </a:cubicBezTo>
                  <a:cubicBezTo>
                    <a:pt x="99" y="18"/>
                    <a:pt x="88" y="8"/>
                    <a:pt x="7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grpSp>
    </p:spTree>
    <p:extLst>
      <p:ext uri="{BB962C8B-B14F-4D97-AF65-F5344CB8AC3E}">
        <p14:creationId xmlns:p14="http://schemas.microsoft.com/office/powerpoint/2010/main" val="1860810063"/>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23"/>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4" hasCustomPrompt="1"/>
          </p:nvPr>
        </p:nvSpPr>
        <p:spPr>
          <a:xfrm>
            <a:off x="381023"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0D76F42A-3489-4AD6-AEBE-80DD3E0AD2D0}" type="datetime1">
              <a:rPr lang="en-US" smtClean="0"/>
              <a:t>1/7/2020</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5" name="Straight Connector 24"/>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22"/>
            <a:ext cx="6803136" cy="6262732"/>
          </a:xfrm>
        </p:spPr>
        <p:txBody>
          <a:bodyPr lIns="0" tIns="0" rIns="0" bIns="0">
            <a:normAutofit/>
          </a:bodyPr>
          <a:lstStyle>
            <a:lvl1pPr marL="0" indent="0">
              <a:spcBef>
                <a:spcPts val="857"/>
              </a:spcBef>
              <a:buFont typeface="Arial"/>
              <a:buChar char="•"/>
              <a:defRPr sz="20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Click to edit the body text</a:t>
            </a:r>
          </a:p>
        </p:txBody>
      </p:sp>
      <p:sp>
        <p:nvSpPr>
          <p:cNvPr id="10" name="Chart Placeholder 9"/>
          <p:cNvSpPr>
            <a:spLocks noGrp="1"/>
          </p:cNvSpPr>
          <p:nvPr>
            <p:ph type="chart" sz="quarter" idx="14" hasCustomPrompt="1"/>
          </p:nvPr>
        </p:nvSpPr>
        <p:spPr>
          <a:xfrm>
            <a:off x="7498080" y="1223889"/>
            <a:ext cx="6591302" cy="6270382"/>
          </a:xfrm>
        </p:spPr>
        <p:txBody>
          <a:bodyPr lIns="0" tIns="0" rIns="0" bIns="0">
            <a:normAutofit/>
          </a:bodyPr>
          <a:lstStyle>
            <a:lvl1pPr>
              <a:buFontTx/>
              <a:buNone/>
              <a:defRPr sz="2600"/>
            </a:lvl1pPr>
          </a:lstStyle>
          <a:p>
            <a:r>
              <a:rPr lang="en-US" dirty="0"/>
              <a:t>Click to place a chart</a:t>
            </a:r>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6"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8BEF7C67-C956-4067-AD56-E268CC559E82}" type="datetime1">
              <a:rPr lang="en-US" smtClean="0"/>
              <a:t>1/7/2020</a:t>
            </a:fld>
            <a:endParaRPr lang="en-US" dirty="0"/>
          </a:p>
        </p:txBody>
      </p:sp>
      <p:sp>
        <p:nvSpPr>
          <p:cNvPr id="17"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18"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9" name="Straight Connector 1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EF300BF9-1542-4FD8-8691-58463633A309}" type="datetime1">
              <a:rPr lang="en-US" smtClean="0"/>
              <a:t>1/7/2020</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userDrawn="1">
            <p:ph type="body" sz="quarter" idx="13" hasCustomPrompt="1"/>
          </p:nvPr>
        </p:nvSpPr>
        <p:spPr>
          <a:xfrm>
            <a:off x="3131110" y="2841674"/>
            <a:ext cx="8229600" cy="1828800"/>
          </a:xfrm>
        </p:spPr>
        <p:txBody>
          <a:bodyPr lIns="0" tIns="0" rIns="0" bIns="0" anchor="b" anchorCtr="0">
            <a:normAutofit/>
          </a:bodyPr>
          <a:lstStyle>
            <a:lvl1pPr marL="0" indent="0" algn="ctr">
              <a:buNone/>
              <a:defRPr sz="3400">
                <a:solidFill>
                  <a:schemeClr val="bg1"/>
                </a:solidFill>
              </a:defRPr>
            </a:lvl1pPr>
          </a:lstStyle>
          <a:p>
            <a:pPr lvl="0"/>
            <a:r>
              <a:rPr lang="en-US" dirty="0"/>
              <a:t>Click to enter section title</a:t>
            </a:r>
          </a:p>
        </p:txBody>
      </p:sp>
      <p:sp>
        <p:nvSpPr>
          <p:cNvPr id="25" name="Text Placeholder 24"/>
          <p:cNvSpPr>
            <a:spLocks noGrp="1"/>
          </p:cNvSpPr>
          <p:nvPr userDrawn="1">
            <p:ph type="body" sz="quarter" idx="14" hasCustomPrompt="1"/>
          </p:nvPr>
        </p:nvSpPr>
        <p:spPr>
          <a:xfrm>
            <a:off x="4564856" y="5036234"/>
            <a:ext cx="5500687" cy="393895"/>
          </a:xfrm>
        </p:spPr>
        <p:txBody>
          <a:bodyPr lIns="91440" tIns="0" rIns="91440" bIns="0">
            <a:normAutofit/>
          </a:bodyPr>
          <a:lstStyle>
            <a:lvl1pPr marL="0" indent="0" algn="ctr">
              <a:spcBef>
                <a:spcPts val="0"/>
              </a:spcBef>
              <a:buNone/>
              <a:defRPr sz="20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Subtitle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9"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A173BDC6-9926-4A44-A8EF-9221D5A70D6C}" type="datetime1">
              <a:rPr lang="en-US" smtClean="0"/>
              <a:t>1/7/2020</a:t>
            </a:fld>
            <a:endParaRPr lang="en-US" dirty="0"/>
          </a:p>
        </p:txBody>
      </p:sp>
      <p:sp>
        <p:nvSpPr>
          <p:cNvPr id="20"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1"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2" name="Straight Connector 21"/>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6" name="Rectangle 25"/>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3246E588-8EC5-40E9-AACB-4411D8B219BD}" type="datetime1">
              <a:rPr lang="en-US" smtClean="0"/>
              <a:t>1/7/2020</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7315200" y="3960052"/>
            <a:ext cx="2111475" cy="615553"/>
          </a:xfrm>
          <a:prstGeom prst="rect">
            <a:avLst/>
          </a:prstGeom>
          <a:noFill/>
        </p:spPr>
        <p:txBody>
          <a:bodyPr wrap="none" rtlCol="0">
            <a:spAutoFit/>
          </a:bodyPr>
          <a:lstStyle/>
          <a:p>
            <a:pPr marL="0" marR="0" lvl="0" indent="0" algn="l" defTabSz="1306220" rtl="0" eaLnBrk="1" fontAlgn="auto" latinLnBrk="0" hangingPunct="1">
              <a:lnSpc>
                <a:spcPct val="100000"/>
              </a:lnSpc>
              <a:spcBef>
                <a:spcPts val="0"/>
              </a:spcBef>
              <a:spcAft>
                <a:spcPts val="0"/>
              </a:spcAft>
              <a:buClrTx/>
              <a:buSzTx/>
              <a:buFontTx/>
              <a:buNone/>
              <a:tabLst/>
              <a:defRPr/>
            </a:pPr>
            <a:r>
              <a:rPr lang="en-US" sz="3400" dirty="0">
                <a:solidFill>
                  <a:schemeClr val="bg1"/>
                </a:solidFill>
                <a:latin typeface="Segoe UI" pitchFamily="34" charset="0"/>
                <a:cs typeface="Segoe UI" pitchFamily="34" charset="0"/>
              </a:rPr>
              <a:t>Questions</a:t>
            </a:r>
          </a:p>
        </p:txBody>
      </p:sp>
      <p:grpSp>
        <p:nvGrpSpPr>
          <p:cNvPr id="24" name="Group 23"/>
          <p:cNvGrpSpPr/>
          <p:nvPr userDrawn="1"/>
        </p:nvGrpSpPr>
        <p:grpSpPr>
          <a:xfrm>
            <a:off x="3595452" y="2691273"/>
            <a:ext cx="2552127" cy="1725981"/>
            <a:chOff x="2627156" y="2000250"/>
            <a:chExt cx="2009647" cy="1359106"/>
          </a:xfrm>
        </p:grpSpPr>
        <p:sp>
          <p:nvSpPr>
            <p:cNvPr id="17"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Opening_3">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87CF25C-82C5-4E39-9DBF-813F29A7D81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
          <a:stretch/>
        </p:blipFill>
        <p:spPr>
          <a:xfrm>
            <a:off x="6230381" y="0"/>
            <a:ext cx="8400018" cy="8229600"/>
          </a:xfrm>
          <a:prstGeom prst="rect">
            <a:avLst/>
          </a:prstGeom>
        </p:spPr>
      </p:pic>
      <p:sp>
        <p:nvSpPr>
          <p:cNvPr id="10" name="Text Placeholder 8"/>
          <p:cNvSpPr>
            <a:spLocks noGrp="1"/>
          </p:cNvSpPr>
          <p:nvPr>
            <p:ph type="body" sz="quarter" idx="16" hasCustomPrompt="1"/>
          </p:nvPr>
        </p:nvSpPr>
        <p:spPr>
          <a:xfrm>
            <a:off x="59253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592531" y="5493079"/>
            <a:ext cx="6116789" cy="474907"/>
          </a:xfrm>
        </p:spPr>
        <p:txBody>
          <a:bodyPr/>
          <a:lstStyle>
            <a:lvl1pPr marL="0" indent="0" algn="l">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3" name="Rectangle 2">
            <a:extLst>
              <a:ext uri="{FF2B5EF4-FFF2-40B4-BE49-F238E27FC236}">
                <a16:creationId xmlns:a16="http://schemas.microsoft.com/office/drawing/2014/main" id="{E507BD00-5D13-4A3C-90DA-C226C07456C8}"/>
              </a:ext>
            </a:extLst>
          </p:cNvPr>
          <p:cNvSpPr/>
          <p:nvPr/>
        </p:nvSpPr>
        <p:spPr>
          <a:xfrm>
            <a:off x="5891916" y="2668383"/>
            <a:ext cx="3017520" cy="1911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sp>
        <p:nvSpPr>
          <p:cNvPr id="2" name="Title_big_white"/>
          <p:cNvSpPr>
            <a:spLocks noGrp="1"/>
          </p:cNvSpPr>
          <p:nvPr>
            <p:ph type="title"/>
          </p:nvPr>
        </p:nvSpPr>
        <p:spPr>
          <a:xfrm>
            <a:off x="592531" y="2877437"/>
            <a:ext cx="8395682" cy="1588127"/>
          </a:xfrm>
        </p:spPr>
        <p:txBody>
          <a:bodyPr/>
          <a:lstStyle>
            <a:lvl1pPr>
              <a:defRPr sz="4800" spc="0" baseline="0">
                <a:solidFill>
                  <a:schemeClr val="tx1"/>
                </a:solidFill>
                <a:latin typeface="+mj-lt"/>
              </a:defRPr>
            </a:lvl1pPr>
          </a:lstStyle>
          <a:p>
            <a:r>
              <a:rPr lang="en-US"/>
              <a:t>Click to edit Master title style</a:t>
            </a:r>
            <a:endParaRPr lang="en-US" dirty="0"/>
          </a:p>
        </p:txBody>
      </p:sp>
      <p:sp>
        <p:nvSpPr>
          <p:cNvPr id="14" name="Rectangle 13">
            <a:extLst>
              <a:ext uri="{FF2B5EF4-FFF2-40B4-BE49-F238E27FC236}">
                <a16:creationId xmlns:a16="http://schemas.microsoft.com/office/drawing/2014/main" id="{79881018-9257-4330-ACBD-1BA79AA27977}"/>
              </a:ext>
            </a:extLst>
          </p:cNvPr>
          <p:cNvSpPr/>
          <p:nvPr/>
        </p:nvSpPr>
        <p:spPr>
          <a:xfrm>
            <a:off x="4552388" y="720"/>
            <a:ext cx="3017520" cy="1191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grpSp>
        <p:nvGrpSpPr>
          <p:cNvPr id="15" name="Group 14">
            <a:extLst>
              <a:ext uri="{FF2B5EF4-FFF2-40B4-BE49-F238E27FC236}">
                <a16:creationId xmlns:a16="http://schemas.microsoft.com/office/drawing/2014/main" id="{D78D1809-26DB-4EAB-B9FE-A9F69EA3676B}"/>
              </a:ext>
            </a:extLst>
          </p:cNvPr>
          <p:cNvGrpSpPr/>
          <p:nvPr/>
        </p:nvGrpSpPr>
        <p:grpSpPr>
          <a:xfrm>
            <a:off x="592531" y="5106858"/>
            <a:ext cx="734916" cy="150583"/>
            <a:chOff x="575859" y="4778289"/>
            <a:chExt cx="887181" cy="181782"/>
          </a:xfrm>
          <a:solidFill>
            <a:schemeClr val="accent4"/>
          </a:solidFill>
        </p:grpSpPr>
        <p:sp>
          <p:nvSpPr>
            <p:cNvPr id="16" name="Oval 15">
              <a:extLst>
                <a:ext uri="{FF2B5EF4-FFF2-40B4-BE49-F238E27FC236}">
                  <a16:creationId xmlns:a16="http://schemas.microsoft.com/office/drawing/2014/main" id="{04E08BE1-618C-49D8-B7EF-C3C543F809DA}"/>
                </a:ext>
              </a:extLst>
            </p:cNvPr>
            <p:cNvSpPr/>
            <p:nvPr/>
          </p:nvSpPr>
          <p:spPr>
            <a:xfrm>
              <a:off x="575859" y="4778289"/>
              <a:ext cx="181782" cy="181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sp>
          <p:nvSpPr>
            <p:cNvPr id="17" name="Rectangle 16">
              <a:extLst>
                <a:ext uri="{FF2B5EF4-FFF2-40B4-BE49-F238E27FC236}">
                  <a16:creationId xmlns:a16="http://schemas.microsoft.com/office/drawing/2014/main" id="{3A3BF6B8-D820-4EF1-9D81-6550D585FB39}"/>
                </a:ext>
              </a:extLst>
            </p:cNvPr>
            <p:cNvSpPr/>
            <p:nvPr/>
          </p:nvSpPr>
          <p:spPr>
            <a:xfrm>
              <a:off x="845820" y="4788492"/>
              <a:ext cx="617220" cy="1613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grpSp>
      <p:grpSp>
        <p:nvGrpSpPr>
          <p:cNvPr id="23" name="Group 22">
            <a:extLst>
              <a:ext uri="{FF2B5EF4-FFF2-40B4-BE49-F238E27FC236}">
                <a16:creationId xmlns:a16="http://schemas.microsoft.com/office/drawing/2014/main" id="{4A045D3C-8236-4AEA-9D24-B742D74089AF}"/>
              </a:ext>
            </a:extLst>
          </p:cNvPr>
          <p:cNvGrpSpPr/>
          <p:nvPr/>
        </p:nvGrpSpPr>
        <p:grpSpPr>
          <a:xfrm>
            <a:off x="592532" y="802004"/>
            <a:ext cx="2200300" cy="632688"/>
            <a:chOff x="522288" y="496888"/>
            <a:chExt cx="866775" cy="249238"/>
          </a:xfrm>
          <a:solidFill>
            <a:schemeClr val="tx1"/>
          </a:solidFill>
        </p:grpSpPr>
        <p:sp>
          <p:nvSpPr>
            <p:cNvPr id="24" name="Rectangle 5">
              <a:extLst>
                <a:ext uri="{FF2B5EF4-FFF2-40B4-BE49-F238E27FC236}">
                  <a16:creationId xmlns:a16="http://schemas.microsoft.com/office/drawing/2014/main" id="{79A4EA13-CF31-48DE-96E1-28BADD2F2CC6}"/>
                </a:ext>
              </a:extLst>
            </p:cNvPr>
            <p:cNvSpPr>
              <a:spLocks noChangeArrowheads="1"/>
            </p:cNvSpPr>
            <p:nvPr/>
          </p:nvSpPr>
          <p:spPr bwMode="auto">
            <a:xfrm>
              <a:off x="1054100" y="500063"/>
              <a:ext cx="38100" cy="244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5" name="Freeform 6">
              <a:extLst>
                <a:ext uri="{FF2B5EF4-FFF2-40B4-BE49-F238E27FC236}">
                  <a16:creationId xmlns:a16="http://schemas.microsoft.com/office/drawing/2014/main" id="{D5A1E693-B34D-4A8B-9209-B9B03E4A17BC}"/>
                </a:ext>
              </a:extLst>
            </p:cNvPr>
            <p:cNvSpPr>
              <a:spLocks/>
            </p:cNvSpPr>
            <p:nvPr/>
          </p:nvSpPr>
          <p:spPr bwMode="auto">
            <a:xfrm>
              <a:off x="1198563" y="500063"/>
              <a:ext cx="106363" cy="244475"/>
            </a:xfrm>
            <a:custGeom>
              <a:avLst/>
              <a:gdLst>
                <a:gd name="T0" fmla="*/ 0 w 67"/>
                <a:gd name="T1" fmla="*/ 0 h 154"/>
                <a:gd name="T2" fmla="*/ 0 w 67"/>
                <a:gd name="T3" fmla="*/ 22 h 154"/>
                <a:gd name="T4" fmla="*/ 44 w 67"/>
                <a:gd name="T5" fmla="*/ 22 h 154"/>
                <a:gd name="T6" fmla="*/ 44 w 67"/>
                <a:gd name="T7" fmla="*/ 154 h 154"/>
                <a:gd name="T8" fmla="*/ 67 w 67"/>
                <a:gd name="T9" fmla="*/ 154 h 154"/>
                <a:gd name="T10" fmla="*/ 67 w 67"/>
                <a:gd name="T11" fmla="*/ 22 h 154"/>
                <a:gd name="T12" fmla="*/ 67 w 67"/>
                <a:gd name="T13" fmla="*/ 0 h 154"/>
                <a:gd name="T14" fmla="*/ 0 w 67"/>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4">
                  <a:moveTo>
                    <a:pt x="0" y="0"/>
                  </a:moveTo>
                  <a:lnTo>
                    <a:pt x="0" y="22"/>
                  </a:lnTo>
                  <a:lnTo>
                    <a:pt x="44" y="22"/>
                  </a:lnTo>
                  <a:lnTo>
                    <a:pt x="44" y="154"/>
                  </a:lnTo>
                  <a:lnTo>
                    <a:pt x="67" y="154"/>
                  </a:lnTo>
                  <a:lnTo>
                    <a:pt x="67" y="22"/>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6" name="Freeform 7">
              <a:extLst>
                <a:ext uri="{FF2B5EF4-FFF2-40B4-BE49-F238E27FC236}">
                  <a16:creationId xmlns:a16="http://schemas.microsoft.com/office/drawing/2014/main" id="{6B23526B-DCF2-4446-A8DF-97A435855539}"/>
                </a:ext>
              </a:extLst>
            </p:cNvPr>
            <p:cNvSpPr>
              <a:spLocks noEditPoints="1"/>
            </p:cNvSpPr>
            <p:nvPr/>
          </p:nvSpPr>
          <p:spPr bwMode="auto">
            <a:xfrm>
              <a:off x="790575" y="500063"/>
              <a:ext cx="176213" cy="244475"/>
            </a:xfrm>
            <a:custGeom>
              <a:avLst/>
              <a:gdLst>
                <a:gd name="T0" fmla="*/ 411 w 471"/>
                <a:gd name="T1" fmla="*/ 58 h 648"/>
                <a:gd name="T2" fmla="*/ 249 w 471"/>
                <a:gd name="T3" fmla="*/ 0 h 648"/>
                <a:gd name="T4" fmla="*/ 0 w 471"/>
                <a:gd name="T5" fmla="*/ 0 h 648"/>
                <a:gd name="T6" fmla="*/ 0 w 471"/>
                <a:gd name="T7" fmla="*/ 648 h 648"/>
                <a:gd name="T8" fmla="*/ 101 w 471"/>
                <a:gd name="T9" fmla="*/ 648 h 648"/>
                <a:gd name="T10" fmla="*/ 101 w 471"/>
                <a:gd name="T11" fmla="*/ 422 h 648"/>
                <a:gd name="T12" fmla="*/ 242 w 471"/>
                <a:gd name="T13" fmla="*/ 422 h 648"/>
                <a:gd name="T14" fmla="*/ 409 w 471"/>
                <a:gd name="T15" fmla="*/ 365 h 648"/>
                <a:gd name="T16" fmla="*/ 471 w 471"/>
                <a:gd name="T17" fmla="*/ 210 h 648"/>
                <a:gd name="T18" fmla="*/ 411 w 471"/>
                <a:gd name="T19" fmla="*/ 58 h 648"/>
                <a:gd name="T20" fmla="*/ 365 w 471"/>
                <a:gd name="T21" fmla="*/ 210 h 648"/>
                <a:gd name="T22" fmla="*/ 331 w 471"/>
                <a:gd name="T23" fmla="*/ 296 h 648"/>
                <a:gd name="T24" fmla="*/ 233 w 471"/>
                <a:gd name="T25" fmla="*/ 327 h 648"/>
                <a:gd name="T26" fmla="*/ 101 w 471"/>
                <a:gd name="T27" fmla="*/ 327 h 648"/>
                <a:gd name="T28" fmla="*/ 101 w 471"/>
                <a:gd name="T29" fmla="*/ 95 h 648"/>
                <a:gd name="T30" fmla="*/ 239 w 471"/>
                <a:gd name="T31" fmla="*/ 95 h 648"/>
                <a:gd name="T32" fmla="*/ 331 w 471"/>
                <a:gd name="T33" fmla="*/ 126 h 648"/>
                <a:gd name="T34" fmla="*/ 365 w 471"/>
                <a:gd name="T35" fmla="*/ 2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648">
                  <a:moveTo>
                    <a:pt x="411" y="58"/>
                  </a:moveTo>
                  <a:cubicBezTo>
                    <a:pt x="370" y="20"/>
                    <a:pt x="316" y="0"/>
                    <a:pt x="249" y="0"/>
                  </a:cubicBezTo>
                  <a:cubicBezTo>
                    <a:pt x="0" y="0"/>
                    <a:pt x="0" y="0"/>
                    <a:pt x="0" y="0"/>
                  </a:cubicBezTo>
                  <a:cubicBezTo>
                    <a:pt x="0" y="648"/>
                    <a:pt x="0" y="648"/>
                    <a:pt x="0" y="648"/>
                  </a:cubicBezTo>
                  <a:cubicBezTo>
                    <a:pt x="101" y="648"/>
                    <a:pt x="101" y="648"/>
                    <a:pt x="101" y="648"/>
                  </a:cubicBezTo>
                  <a:cubicBezTo>
                    <a:pt x="101" y="422"/>
                    <a:pt x="101" y="422"/>
                    <a:pt x="101" y="422"/>
                  </a:cubicBezTo>
                  <a:cubicBezTo>
                    <a:pt x="242" y="422"/>
                    <a:pt x="242" y="422"/>
                    <a:pt x="242" y="422"/>
                  </a:cubicBezTo>
                  <a:cubicBezTo>
                    <a:pt x="313" y="422"/>
                    <a:pt x="369" y="403"/>
                    <a:pt x="409" y="365"/>
                  </a:cubicBezTo>
                  <a:cubicBezTo>
                    <a:pt x="450" y="327"/>
                    <a:pt x="471" y="275"/>
                    <a:pt x="471" y="210"/>
                  </a:cubicBezTo>
                  <a:cubicBezTo>
                    <a:pt x="471" y="148"/>
                    <a:pt x="451" y="97"/>
                    <a:pt x="411" y="58"/>
                  </a:cubicBezTo>
                  <a:moveTo>
                    <a:pt x="365" y="210"/>
                  </a:moveTo>
                  <a:cubicBezTo>
                    <a:pt x="365" y="247"/>
                    <a:pt x="354" y="276"/>
                    <a:pt x="331" y="296"/>
                  </a:cubicBezTo>
                  <a:cubicBezTo>
                    <a:pt x="308" y="317"/>
                    <a:pt x="275" y="327"/>
                    <a:pt x="233" y="327"/>
                  </a:cubicBezTo>
                  <a:cubicBezTo>
                    <a:pt x="101" y="327"/>
                    <a:pt x="101" y="327"/>
                    <a:pt x="101" y="327"/>
                  </a:cubicBezTo>
                  <a:cubicBezTo>
                    <a:pt x="101" y="95"/>
                    <a:pt x="101" y="95"/>
                    <a:pt x="101" y="95"/>
                  </a:cubicBezTo>
                  <a:cubicBezTo>
                    <a:pt x="239" y="95"/>
                    <a:pt x="239" y="95"/>
                    <a:pt x="239" y="95"/>
                  </a:cubicBezTo>
                  <a:cubicBezTo>
                    <a:pt x="278" y="95"/>
                    <a:pt x="309" y="106"/>
                    <a:pt x="331" y="126"/>
                  </a:cubicBezTo>
                  <a:cubicBezTo>
                    <a:pt x="354" y="146"/>
                    <a:pt x="365" y="174"/>
                    <a:pt x="365"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7" name="Freeform 8">
              <a:extLst>
                <a:ext uri="{FF2B5EF4-FFF2-40B4-BE49-F238E27FC236}">
                  <a16:creationId xmlns:a16="http://schemas.microsoft.com/office/drawing/2014/main" id="{55C3E40B-FD7B-49C5-A50A-33AFAB8ED72E}"/>
                </a:ext>
              </a:extLst>
            </p:cNvPr>
            <p:cNvSpPr>
              <a:spLocks/>
            </p:cNvSpPr>
            <p:nvPr/>
          </p:nvSpPr>
          <p:spPr bwMode="auto">
            <a:xfrm>
              <a:off x="525463" y="500063"/>
              <a:ext cx="182563" cy="244475"/>
            </a:xfrm>
            <a:custGeom>
              <a:avLst/>
              <a:gdLst>
                <a:gd name="T0" fmla="*/ 53 w 115"/>
                <a:gd name="T1" fmla="*/ 75 h 154"/>
                <a:gd name="T2" fmla="*/ 115 w 115"/>
                <a:gd name="T3" fmla="*/ 0 h 154"/>
                <a:gd name="T4" fmla="*/ 86 w 115"/>
                <a:gd name="T5" fmla="*/ 0 h 154"/>
                <a:gd name="T6" fmla="*/ 34 w 115"/>
                <a:gd name="T7" fmla="*/ 64 h 154"/>
                <a:gd name="T8" fmla="*/ 34 w 115"/>
                <a:gd name="T9" fmla="*/ 64 h 154"/>
                <a:gd name="T10" fmla="*/ 33 w 115"/>
                <a:gd name="T11" fmla="*/ 64 h 154"/>
                <a:gd name="T12" fmla="*/ 24 w 115"/>
                <a:gd name="T13" fmla="*/ 64 h 154"/>
                <a:gd name="T14" fmla="*/ 24 w 115"/>
                <a:gd name="T15" fmla="*/ 51 h 154"/>
                <a:gd name="T16" fmla="*/ 24 w 115"/>
                <a:gd name="T17" fmla="*/ 19 h 154"/>
                <a:gd name="T18" fmla="*/ 24 w 115"/>
                <a:gd name="T19" fmla="*/ 0 h 154"/>
                <a:gd name="T20" fmla="*/ 23 w 115"/>
                <a:gd name="T21" fmla="*/ 0 h 154"/>
                <a:gd name="T22" fmla="*/ 0 w 115"/>
                <a:gd name="T23" fmla="*/ 0 h 154"/>
                <a:gd name="T24" fmla="*/ 0 w 115"/>
                <a:gd name="T25" fmla="*/ 19 h 154"/>
                <a:gd name="T26" fmla="*/ 0 w 115"/>
                <a:gd name="T27" fmla="*/ 51 h 154"/>
                <a:gd name="T28" fmla="*/ 0 w 115"/>
                <a:gd name="T29" fmla="*/ 64 h 154"/>
                <a:gd name="T30" fmla="*/ 0 w 115"/>
                <a:gd name="T31" fmla="*/ 86 h 154"/>
                <a:gd name="T32" fmla="*/ 0 w 115"/>
                <a:gd name="T33" fmla="*/ 109 h 154"/>
                <a:gd name="T34" fmla="*/ 24 w 115"/>
                <a:gd name="T35" fmla="*/ 109 h 154"/>
                <a:gd name="T36" fmla="*/ 24 w 115"/>
                <a:gd name="T37" fmla="*/ 86 h 154"/>
                <a:gd name="T38" fmla="*/ 34 w 115"/>
                <a:gd name="T39" fmla="*/ 86 h 154"/>
                <a:gd name="T40" fmla="*/ 44 w 115"/>
                <a:gd name="T41" fmla="*/ 98 h 154"/>
                <a:gd name="T42" fmla="*/ 88 w 115"/>
                <a:gd name="T43" fmla="*/ 154 h 154"/>
                <a:gd name="T44" fmla="*/ 115 w 115"/>
                <a:gd name="T45" fmla="*/ 154 h 154"/>
                <a:gd name="T46" fmla="*/ 53 w 115"/>
                <a:gd name="T47" fmla="*/ 7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54">
                  <a:moveTo>
                    <a:pt x="53" y="75"/>
                  </a:moveTo>
                  <a:lnTo>
                    <a:pt x="115" y="0"/>
                  </a:lnTo>
                  <a:lnTo>
                    <a:pt x="86" y="0"/>
                  </a:lnTo>
                  <a:lnTo>
                    <a:pt x="34" y="64"/>
                  </a:lnTo>
                  <a:lnTo>
                    <a:pt x="34" y="64"/>
                  </a:lnTo>
                  <a:lnTo>
                    <a:pt x="33" y="64"/>
                  </a:lnTo>
                  <a:lnTo>
                    <a:pt x="24" y="64"/>
                  </a:lnTo>
                  <a:lnTo>
                    <a:pt x="24" y="51"/>
                  </a:lnTo>
                  <a:lnTo>
                    <a:pt x="24" y="19"/>
                  </a:lnTo>
                  <a:lnTo>
                    <a:pt x="24" y="0"/>
                  </a:lnTo>
                  <a:lnTo>
                    <a:pt x="23" y="0"/>
                  </a:lnTo>
                  <a:lnTo>
                    <a:pt x="0" y="0"/>
                  </a:lnTo>
                  <a:lnTo>
                    <a:pt x="0" y="19"/>
                  </a:lnTo>
                  <a:lnTo>
                    <a:pt x="0" y="51"/>
                  </a:lnTo>
                  <a:lnTo>
                    <a:pt x="0" y="64"/>
                  </a:lnTo>
                  <a:lnTo>
                    <a:pt x="0" y="86"/>
                  </a:lnTo>
                  <a:lnTo>
                    <a:pt x="0" y="109"/>
                  </a:lnTo>
                  <a:lnTo>
                    <a:pt x="24" y="109"/>
                  </a:lnTo>
                  <a:lnTo>
                    <a:pt x="24" y="86"/>
                  </a:lnTo>
                  <a:lnTo>
                    <a:pt x="34" y="86"/>
                  </a:lnTo>
                  <a:lnTo>
                    <a:pt x="44" y="98"/>
                  </a:lnTo>
                  <a:lnTo>
                    <a:pt x="88" y="154"/>
                  </a:lnTo>
                  <a:lnTo>
                    <a:pt x="115" y="154"/>
                  </a:lnTo>
                  <a:lnTo>
                    <a:pt x="5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8" name="Freeform 9">
              <a:extLst>
                <a:ext uri="{FF2B5EF4-FFF2-40B4-BE49-F238E27FC236}">
                  <a16:creationId xmlns:a16="http://schemas.microsoft.com/office/drawing/2014/main" id="{20ABD8C8-DA77-4033-9AF1-7EBB5B37EAD2}"/>
                </a:ext>
              </a:extLst>
            </p:cNvPr>
            <p:cNvSpPr>
              <a:spLocks/>
            </p:cNvSpPr>
            <p:nvPr/>
          </p:nvSpPr>
          <p:spPr bwMode="auto">
            <a:xfrm>
              <a:off x="1344613" y="496888"/>
              <a:ext cx="44450" cy="42863"/>
            </a:xfrm>
            <a:custGeom>
              <a:avLst/>
              <a:gdLst>
                <a:gd name="T0" fmla="*/ 73 w 119"/>
                <a:gd name="T1" fmla="*/ 4 h 114"/>
                <a:gd name="T2" fmla="*/ 30 w 119"/>
                <a:gd name="T3" fmla="*/ 9 h 114"/>
                <a:gd name="T4" fmla="*/ 4 w 119"/>
                <a:gd name="T5" fmla="*/ 43 h 114"/>
                <a:gd name="T6" fmla="*/ 9 w 119"/>
                <a:gd name="T7" fmla="*/ 85 h 114"/>
                <a:gd name="T8" fmla="*/ 43 w 119"/>
                <a:gd name="T9" fmla="*/ 112 h 114"/>
                <a:gd name="T10" fmla="*/ 57 w 119"/>
                <a:gd name="T11" fmla="*/ 114 h 114"/>
                <a:gd name="T12" fmla="*/ 111 w 119"/>
                <a:gd name="T13" fmla="*/ 73 h 114"/>
                <a:gd name="T14" fmla="*/ 73 w 119"/>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14">
                  <a:moveTo>
                    <a:pt x="73" y="4"/>
                  </a:moveTo>
                  <a:cubicBezTo>
                    <a:pt x="59" y="0"/>
                    <a:pt x="44" y="2"/>
                    <a:pt x="30" y="9"/>
                  </a:cubicBezTo>
                  <a:cubicBezTo>
                    <a:pt x="17" y="17"/>
                    <a:pt x="8" y="29"/>
                    <a:pt x="4" y="43"/>
                  </a:cubicBezTo>
                  <a:cubicBezTo>
                    <a:pt x="0" y="57"/>
                    <a:pt x="1" y="72"/>
                    <a:pt x="9" y="85"/>
                  </a:cubicBezTo>
                  <a:cubicBezTo>
                    <a:pt x="16" y="98"/>
                    <a:pt x="28" y="107"/>
                    <a:pt x="43" y="112"/>
                  </a:cubicBezTo>
                  <a:cubicBezTo>
                    <a:pt x="48" y="113"/>
                    <a:pt x="52" y="114"/>
                    <a:pt x="57" y="114"/>
                  </a:cubicBezTo>
                  <a:cubicBezTo>
                    <a:pt x="81" y="114"/>
                    <a:pt x="104" y="97"/>
                    <a:pt x="111" y="73"/>
                  </a:cubicBezTo>
                  <a:cubicBezTo>
                    <a:pt x="119" y="44"/>
                    <a:pt x="102" y="12"/>
                    <a:pt x="7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9" name="Freeform 10">
              <a:extLst>
                <a:ext uri="{FF2B5EF4-FFF2-40B4-BE49-F238E27FC236}">
                  <a16:creationId xmlns:a16="http://schemas.microsoft.com/office/drawing/2014/main" id="{87159288-A5ED-4305-8773-CBBE6AB133C2}"/>
                </a:ext>
              </a:extLst>
            </p:cNvPr>
            <p:cNvSpPr>
              <a:spLocks/>
            </p:cNvSpPr>
            <p:nvPr/>
          </p:nvSpPr>
          <p:spPr bwMode="auto">
            <a:xfrm>
              <a:off x="522288" y="703263"/>
              <a:ext cx="42863" cy="42863"/>
            </a:xfrm>
            <a:custGeom>
              <a:avLst/>
              <a:gdLst>
                <a:gd name="T0" fmla="*/ 74 w 115"/>
                <a:gd name="T1" fmla="*/ 4 h 114"/>
                <a:gd name="T2" fmla="*/ 31 w 115"/>
                <a:gd name="T3" fmla="*/ 9 h 114"/>
                <a:gd name="T4" fmla="*/ 4 w 115"/>
                <a:gd name="T5" fmla="*/ 43 h 114"/>
                <a:gd name="T6" fmla="*/ 9 w 115"/>
                <a:gd name="T7" fmla="*/ 85 h 114"/>
                <a:gd name="T8" fmla="*/ 43 w 115"/>
                <a:gd name="T9" fmla="*/ 112 h 114"/>
                <a:gd name="T10" fmla="*/ 58 w 115"/>
                <a:gd name="T11" fmla="*/ 114 h 114"/>
                <a:gd name="T12" fmla="*/ 111 w 115"/>
                <a:gd name="T13" fmla="*/ 74 h 114"/>
                <a:gd name="T14" fmla="*/ 106 w 115"/>
                <a:gd name="T15" fmla="*/ 31 h 114"/>
                <a:gd name="T16" fmla="*/ 74 w 115"/>
                <a:gd name="T1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4">
                  <a:moveTo>
                    <a:pt x="74" y="4"/>
                  </a:moveTo>
                  <a:cubicBezTo>
                    <a:pt x="59" y="0"/>
                    <a:pt x="44" y="2"/>
                    <a:pt x="31" y="9"/>
                  </a:cubicBezTo>
                  <a:cubicBezTo>
                    <a:pt x="18" y="17"/>
                    <a:pt x="8" y="29"/>
                    <a:pt x="4" y="43"/>
                  </a:cubicBezTo>
                  <a:cubicBezTo>
                    <a:pt x="0" y="57"/>
                    <a:pt x="2" y="72"/>
                    <a:pt x="9" y="85"/>
                  </a:cubicBezTo>
                  <a:cubicBezTo>
                    <a:pt x="17" y="98"/>
                    <a:pt x="29" y="108"/>
                    <a:pt x="43" y="112"/>
                  </a:cubicBezTo>
                  <a:cubicBezTo>
                    <a:pt x="48" y="113"/>
                    <a:pt x="53" y="114"/>
                    <a:pt x="58" y="114"/>
                  </a:cubicBezTo>
                  <a:cubicBezTo>
                    <a:pt x="82" y="114"/>
                    <a:pt x="105" y="98"/>
                    <a:pt x="111" y="74"/>
                  </a:cubicBezTo>
                  <a:cubicBezTo>
                    <a:pt x="115" y="59"/>
                    <a:pt x="114" y="44"/>
                    <a:pt x="106" y="31"/>
                  </a:cubicBezTo>
                  <a:cubicBezTo>
                    <a:pt x="99" y="18"/>
                    <a:pt x="88" y="8"/>
                    <a:pt x="7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grpSp>
    </p:spTree>
    <p:extLst>
      <p:ext uri="{BB962C8B-B14F-4D97-AF65-F5344CB8AC3E}">
        <p14:creationId xmlns:p14="http://schemas.microsoft.com/office/powerpoint/2010/main" val="2938481890"/>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Opening_4">
    <p:bg>
      <p:bgRef idx="1001">
        <a:schemeClr val="bg2"/>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0A59897F-F414-49C6-A032-D9B2F8A7FBC0}"/>
              </a:ext>
            </a:extLst>
          </p:cNvPr>
          <p:cNvSpPr>
            <a:spLocks noGrp="1"/>
          </p:cNvSpPr>
          <p:nvPr>
            <p:ph type="pic" sz="quarter" idx="24"/>
          </p:nvPr>
        </p:nvSpPr>
        <p:spPr>
          <a:xfrm>
            <a:off x="0" y="0"/>
            <a:ext cx="14630400" cy="8229600"/>
          </a:xfrm>
        </p:spPr>
        <p:txBody>
          <a:bodyPr/>
          <a:lstStyle/>
          <a:p>
            <a:r>
              <a:rPr lang="en-US"/>
              <a:t>Click icon to add picture</a:t>
            </a:r>
            <a:endParaRPr lang="en-IN" dirty="0"/>
          </a:p>
        </p:txBody>
      </p:sp>
      <p:sp>
        <p:nvSpPr>
          <p:cNvPr id="20" name="Table Placeholder 19">
            <a:extLst>
              <a:ext uri="{FF2B5EF4-FFF2-40B4-BE49-F238E27FC236}">
                <a16:creationId xmlns:a16="http://schemas.microsoft.com/office/drawing/2014/main" id="{DE47ABF5-E890-49AD-AC79-CB2EF6AAF111}"/>
              </a:ext>
            </a:extLst>
          </p:cNvPr>
          <p:cNvSpPr>
            <a:spLocks noGrp="1"/>
          </p:cNvSpPr>
          <p:nvPr>
            <p:ph type="tbl" sz="quarter" idx="25"/>
          </p:nvPr>
        </p:nvSpPr>
        <p:spPr>
          <a:xfrm>
            <a:off x="644950" y="661058"/>
            <a:ext cx="6441650" cy="3517751"/>
          </a:xfrm>
          <a:solidFill>
            <a:schemeClr val="tx1">
              <a:alpha val="86000"/>
            </a:schemeClr>
          </a:solidFill>
        </p:spPr>
        <p:txBody>
          <a:bodyPr/>
          <a:lstStyle>
            <a:lvl1pPr marL="0" indent="0">
              <a:buNone/>
              <a:defRPr/>
            </a:lvl1pPr>
          </a:lstStyle>
          <a:p>
            <a:r>
              <a:rPr lang="en-US"/>
              <a:t>Click icon to add table</a:t>
            </a:r>
            <a:endParaRPr lang="en-IN" dirty="0"/>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49" y="4220897"/>
            <a:ext cx="6441650" cy="626052"/>
          </a:xfrm>
          <a:solidFill>
            <a:schemeClr val="tx2">
              <a:alpha val="86000"/>
            </a:schemeClr>
          </a:solidFill>
        </p:spPr>
        <p:txBody>
          <a:bodyPr lIns="288000" rIns="0" anchor="ctr" anchorCtr="0"/>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2" name="Title_big_white"/>
          <p:cNvSpPr>
            <a:spLocks noGrp="1"/>
          </p:cNvSpPr>
          <p:nvPr>
            <p:ph type="title"/>
          </p:nvPr>
        </p:nvSpPr>
        <p:spPr>
          <a:xfrm>
            <a:off x="999615" y="1895498"/>
            <a:ext cx="5492406" cy="1274195"/>
          </a:xfrm>
        </p:spPr>
        <p:txBody>
          <a:bodyPr lIns="0" rIns="0"/>
          <a:lstStyle>
            <a:lvl1pPr>
              <a:defRPr sz="3840" spc="0" baseline="0">
                <a:solidFill>
                  <a:srgbClr val="FFFFFF"/>
                </a:solidFill>
                <a:latin typeface="+mj-lt"/>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C1B7C1B9-2095-4997-AB3E-0290BD55F2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9614" y="923971"/>
            <a:ext cx="2002109" cy="590653"/>
          </a:xfrm>
          <a:prstGeom prst="rect">
            <a:avLst/>
          </a:prstGeom>
        </p:spPr>
      </p:pic>
    </p:spTree>
    <p:extLst>
      <p:ext uri="{BB962C8B-B14F-4D97-AF65-F5344CB8AC3E}">
        <p14:creationId xmlns:p14="http://schemas.microsoft.com/office/powerpoint/2010/main" val="2961860389"/>
      </p:ext>
    </p:extLst>
  </p:cSld>
  <p:clrMapOvr>
    <a:overrideClrMapping bg1="lt1" tx1="dk1" bg2="lt2" tx2="dk2" accent1="accent1" accent2="accent2" accent3="accent3" accent4="accent4" accent5="accent5" accent6="accent6" hlink="hlink" folHlink="folHlink"/>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Opening_5">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7621469" y="0"/>
            <a:ext cx="7008931"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2" name="Title_half_left"/>
          <p:cNvSpPr>
            <a:spLocks noGrp="1"/>
          </p:cNvSpPr>
          <p:nvPr>
            <p:ph type="title"/>
          </p:nvPr>
        </p:nvSpPr>
        <p:spPr>
          <a:xfrm>
            <a:off x="605701" y="3380717"/>
            <a:ext cx="6294989" cy="1274195"/>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243D586E-F233-48FE-A780-BB4D0BED1192}"/>
              </a:ext>
            </a:extLst>
          </p:cNvPr>
          <p:cNvSpPr>
            <a:spLocks noGrp="1"/>
          </p:cNvSpPr>
          <p:nvPr>
            <p:ph type="body" sz="quarter" idx="12" hasCustomPrompt="1"/>
          </p:nvPr>
        </p:nvSpPr>
        <p:spPr>
          <a:xfrm>
            <a:off x="608276" y="5259706"/>
            <a:ext cx="6292415" cy="441379"/>
          </a:xfrm>
        </p:spPr>
        <p:txBody>
          <a:bodyPr/>
          <a:lstStyle>
            <a:lvl1pPr marL="0" indent="0">
              <a:buNone/>
              <a:defRPr/>
            </a:lvl1pPr>
            <a:lvl2pPr marL="320040" indent="0">
              <a:buNone/>
              <a:defRPr/>
            </a:lvl2pPr>
            <a:lvl3pPr marL="1097280" indent="0">
              <a:buNone/>
              <a:defRPr/>
            </a:lvl3pPr>
            <a:lvl4pPr marL="1645920" indent="0">
              <a:buNone/>
              <a:defRPr/>
            </a:lvl4pPr>
            <a:lvl5pPr marL="2194560" indent="0">
              <a:buNone/>
              <a:defRPr/>
            </a:lvl5pPr>
          </a:lstStyle>
          <a:p>
            <a:pPr lvl="0"/>
            <a:r>
              <a:rPr lang="en-US" dirty="0"/>
              <a:t>Presenter Name</a:t>
            </a:r>
            <a:endParaRPr lang="en-IN" dirty="0"/>
          </a:p>
        </p:txBody>
      </p:sp>
      <p:pic>
        <p:nvPicPr>
          <p:cNvPr id="7" name="Picture 6">
            <a:extLst>
              <a:ext uri="{FF2B5EF4-FFF2-40B4-BE49-F238E27FC236}">
                <a16:creationId xmlns:a16="http://schemas.microsoft.com/office/drawing/2014/main" id="{04BDFC6F-3286-4A3D-A782-EF139340A1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5701" y="557633"/>
            <a:ext cx="2072786" cy="596963"/>
          </a:xfrm>
          <a:prstGeom prst="rect">
            <a:avLst/>
          </a:prstGeom>
        </p:spPr>
      </p:pic>
    </p:spTree>
    <p:extLst>
      <p:ext uri="{BB962C8B-B14F-4D97-AF65-F5344CB8AC3E}">
        <p14:creationId xmlns:p14="http://schemas.microsoft.com/office/powerpoint/2010/main" val="223648057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6" name="Date Placeholder 5">
            <a:extLst>
              <a:ext uri="{FF2B5EF4-FFF2-40B4-BE49-F238E27FC236}">
                <a16:creationId xmlns:a16="http://schemas.microsoft.com/office/drawing/2014/main" id="{FBB9A967-9DD9-4DD6-A720-46986134B147}"/>
              </a:ext>
            </a:extLst>
          </p:cNvPr>
          <p:cNvSpPr>
            <a:spLocks noGrp="1"/>
          </p:cNvSpPr>
          <p:nvPr>
            <p:ph type="dt" sz="half" idx="12"/>
          </p:nvPr>
        </p:nvSpPr>
        <p:spPr/>
        <p:txBody>
          <a:bodyPr/>
          <a:lstStyle/>
          <a:p>
            <a:fld id="{AE1FA659-5661-4A38-A0E5-AC08706CE0A1}" type="datetime1">
              <a:rPr lang="en-US" smtClean="0"/>
              <a:t>1/7/2020</a:t>
            </a:fld>
            <a:endParaRPr lang="en-US"/>
          </a:p>
        </p:txBody>
      </p:sp>
    </p:spTree>
    <p:extLst>
      <p:ext uri="{BB962C8B-B14F-4D97-AF65-F5344CB8AC3E}">
        <p14:creationId xmlns:p14="http://schemas.microsoft.com/office/powerpoint/2010/main" val="700175583"/>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7" name="Subtitle"/>
          <p:cNvSpPr>
            <a:spLocks noGrp="1"/>
          </p:cNvSpPr>
          <p:nvPr>
            <p:ph type="body" sz="quarter" idx="12" hasCustomPrompt="1"/>
          </p:nvPr>
        </p:nvSpPr>
        <p:spPr>
          <a:xfrm>
            <a:off x="643681" y="1249426"/>
            <a:ext cx="13201650" cy="610873"/>
          </a:xfrm>
          <a:prstGeom prst="rect">
            <a:avLst/>
          </a:prstGeom>
        </p:spPr>
        <p:txBody>
          <a:bodyPr>
            <a:spAutoFit/>
          </a:bodyPr>
          <a:lstStyle>
            <a:lvl1pPr marL="0" indent="0">
              <a:buNone/>
              <a:defRPr sz="2880">
                <a:latin typeface="Work Sans Light" panose="00000400000000000000" pitchFamily="2" charset="0"/>
              </a:defRPr>
            </a:lvl1pPr>
          </a:lstStyle>
          <a:p>
            <a:pPr lvl="0"/>
            <a:r>
              <a:rPr lang="en-US" dirty="0"/>
              <a:t>Subtitle goes here</a:t>
            </a:r>
          </a:p>
        </p:txBody>
      </p:sp>
      <p:sp>
        <p:nvSpPr>
          <p:cNvPr id="5" name="Date Placeholder 4">
            <a:extLst>
              <a:ext uri="{FF2B5EF4-FFF2-40B4-BE49-F238E27FC236}">
                <a16:creationId xmlns:a16="http://schemas.microsoft.com/office/drawing/2014/main" id="{FAC4EAAC-FB47-49ED-97B6-A5D15BB5B0BB}"/>
              </a:ext>
            </a:extLst>
          </p:cNvPr>
          <p:cNvSpPr>
            <a:spLocks noGrp="1"/>
          </p:cNvSpPr>
          <p:nvPr>
            <p:ph type="dt" sz="half" idx="13"/>
          </p:nvPr>
        </p:nvSpPr>
        <p:spPr/>
        <p:txBody>
          <a:bodyPr/>
          <a:lstStyle/>
          <a:p>
            <a:fld id="{AE1FA659-5661-4A38-A0E5-AC08706CE0A1}" type="datetime1">
              <a:rPr lang="en-US" smtClean="0"/>
              <a:t>1/7/2020</a:t>
            </a:fld>
            <a:endParaRPr lang="en-US"/>
          </a:p>
        </p:txBody>
      </p:sp>
      <p:sp>
        <p:nvSpPr>
          <p:cNvPr id="9" name="Title 8">
            <a:extLst>
              <a:ext uri="{FF2B5EF4-FFF2-40B4-BE49-F238E27FC236}">
                <a16:creationId xmlns:a16="http://schemas.microsoft.com/office/drawing/2014/main" id="{5995F111-8597-4705-A658-A748EE2E77E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39092415"/>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mp; Conte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7" name="Subtitle"/>
          <p:cNvSpPr>
            <a:spLocks noGrp="1"/>
          </p:cNvSpPr>
          <p:nvPr>
            <p:ph type="body" sz="quarter" idx="12" hasCustomPrompt="1"/>
          </p:nvPr>
        </p:nvSpPr>
        <p:spPr>
          <a:xfrm>
            <a:off x="643681" y="1249426"/>
            <a:ext cx="13201650" cy="610873"/>
          </a:xfrm>
          <a:prstGeom prst="rect">
            <a:avLst/>
          </a:prstGeom>
        </p:spPr>
        <p:txBody>
          <a:bodyPr>
            <a:spAutoFit/>
          </a:bodyPr>
          <a:lstStyle>
            <a:lvl1pPr marL="0" indent="0">
              <a:buNone/>
              <a:defRPr sz="2880">
                <a:latin typeface="Work Sans Light" panose="00000400000000000000" pitchFamily="2" charset="0"/>
              </a:defRPr>
            </a:lvl1pPr>
          </a:lstStyle>
          <a:p>
            <a:pPr lvl="0"/>
            <a:r>
              <a:rPr lang="en-US" dirty="0"/>
              <a:t>Subtitle goes here</a:t>
            </a:r>
          </a:p>
        </p:txBody>
      </p:sp>
      <p:sp>
        <p:nvSpPr>
          <p:cNvPr id="5" name="Date Placeholder 4">
            <a:extLst>
              <a:ext uri="{FF2B5EF4-FFF2-40B4-BE49-F238E27FC236}">
                <a16:creationId xmlns:a16="http://schemas.microsoft.com/office/drawing/2014/main" id="{FAC4EAAC-FB47-49ED-97B6-A5D15BB5B0BB}"/>
              </a:ext>
            </a:extLst>
          </p:cNvPr>
          <p:cNvSpPr>
            <a:spLocks noGrp="1"/>
          </p:cNvSpPr>
          <p:nvPr>
            <p:ph type="dt" sz="half" idx="13"/>
          </p:nvPr>
        </p:nvSpPr>
        <p:spPr/>
        <p:txBody>
          <a:bodyPr/>
          <a:lstStyle/>
          <a:p>
            <a:fld id="{AE1FA659-5661-4A38-A0E5-AC08706CE0A1}" type="datetime1">
              <a:rPr lang="en-US" smtClean="0"/>
              <a:t>1/7/2020</a:t>
            </a:fld>
            <a:endParaRPr lang="en-US"/>
          </a:p>
        </p:txBody>
      </p:sp>
      <p:sp>
        <p:nvSpPr>
          <p:cNvPr id="9" name="Title 8">
            <a:extLst>
              <a:ext uri="{FF2B5EF4-FFF2-40B4-BE49-F238E27FC236}">
                <a16:creationId xmlns:a16="http://schemas.microsoft.com/office/drawing/2014/main" id="{5995F111-8597-4705-A658-A748EE2E77E5}"/>
              </a:ext>
            </a:extLst>
          </p:cNvPr>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4"/>
          </p:nvPr>
        </p:nvSpPr>
        <p:spPr>
          <a:xfrm>
            <a:off x="643890" y="1969623"/>
            <a:ext cx="13340716" cy="51760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1567331"/>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bottom with background">
    <p:bg>
      <p:bgRef idx="1001">
        <a:schemeClr val="bg2"/>
      </p:bgRef>
    </p:bg>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0" y="0"/>
            <a:ext cx="14630400" cy="8229600"/>
          </a:xfrm>
          <a:prstGeom prst="rect">
            <a:avLst/>
          </a:prstGeom>
          <a:noFill/>
        </p:spPr>
        <p:txBody>
          <a:bodyPr/>
          <a:lstStyle>
            <a:lvl1pPr marL="0" indent="0">
              <a:buNone/>
              <a:defRPr>
                <a:noFill/>
              </a:defRPr>
            </a:lvl1pPr>
          </a:lstStyle>
          <a:p>
            <a:r>
              <a:rPr lang="en-US"/>
              <a:t>Click icon to add picture</a:t>
            </a:r>
            <a:endParaRPr lang="en-US" dirty="0"/>
          </a:p>
        </p:txBody>
      </p:sp>
      <p:sp>
        <p:nvSpPr>
          <p:cNvPr id="2" name="Title_big_bottom"/>
          <p:cNvSpPr>
            <a:spLocks noGrp="1"/>
          </p:cNvSpPr>
          <p:nvPr>
            <p:ph type="title"/>
          </p:nvPr>
        </p:nvSpPr>
        <p:spPr>
          <a:xfrm>
            <a:off x="644951" y="5251521"/>
            <a:ext cx="13340500" cy="960263"/>
          </a:xfrm>
        </p:spPr>
        <p:txBody>
          <a:bodyPr/>
          <a:lstStyle>
            <a:lvl1pPr>
              <a:defRPr sz="5520">
                <a:solidFill>
                  <a:srgbClr val="FFFFFF"/>
                </a:solidFill>
                <a:latin typeface="+mj-lt"/>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E0820E8D-C14D-4C0B-BD6B-8F88D7BAADED}"/>
              </a:ext>
            </a:extLst>
          </p:cNvPr>
          <p:cNvSpPr>
            <a:spLocks noGrp="1"/>
          </p:cNvSpPr>
          <p:nvPr>
            <p:ph type="dt" sz="half" idx="14"/>
          </p:nvPr>
        </p:nvSpPr>
        <p:spPr/>
        <p:txBody>
          <a:bodyPr/>
          <a:lstStyle>
            <a:lvl1pPr>
              <a:defRPr>
                <a:solidFill>
                  <a:srgbClr val="FFFFFF"/>
                </a:solidFill>
              </a:defRPr>
            </a:lvl1pPr>
          </a:lstStyle>
          <a:p>
            <a:fld id="{AE1FA659-5661-4A38-A0E5-AC08706CE0A1}" type="datetime1">
              <a:rPr lang="en-US" smtClean="0"/>
              <a:t>1/7/2020</a:t>
            </a:fld>
            <a:endParaRPr lang="en-US"/>
          </a:p>
        </p:txBody>
      </p:sp>
      <p:sp>
        <p:nvSpPr>
          <p:cNvPr id="9" name="Footer Placeholder 8">
            <a:extLst>
              <a:ext uri="{FF2B5EF4-FFF2-40B4-BE49-F238E27FC236}">
                <a16:creationId xmlns:a16="http://schemas.microsoft.com/office/drawing/2014/main" id="{374A7328-CA38-4B1B-B573-1B0774D3AC94}"/>
              </a:ext>
            </a:extLst>
          </p:cNvPr>
          <p:cNvSpPr>
            <a:spLocks noGrp="1"/>
          </p:cNvSpPr>
          <p:nvPr>
            <p:ph type="ftr" sz="quarter" idx="15"/>
          </p:nvPr>
        </p:nvSpPr>
        <p:spPr>
          <a:xfrm>
            <a:off x="643680" y="7588457"/>
            <a:ext cx="6671520" cy="294931"/>
          </a:xfrm>
        </p:spPr>
        <p:txBody>
          <a:bodyPr/>
          <a:lstStyle>
            <a:lvl1pPr algn="l">
              <a:defRPr>
                <a:solidFill>
                  <a:srgbClr val="FFFFFF"/>
                </a:solidFill>
              </a:defRPr>
            </a:lvl1pPr>
          </a:lstStyle>
          <a:p>
            <a:endParaRPr lang="en-US" dirty="0"/>
          </a:p>
        </p:txBody>
      </p:sp>
      <p:sp>
        <p:nvSpPr>
          <p:cNvPr id="10" name="Slide Number Placeholder 9">
            <a:extLst>
              <a:ext uri="{FF2B5EF4-FFF2-40B4-BE49-F238E27FC236}">
                <a16:creationId xmlns:a16="http://schemas.microsoft.com/office/drawing/2014/main" id="{ADFC39A8-2928-4641-814D-B19F9B6E95DD}"/>
              </a:ext>
            </a:extLst>
          </p:cNvPr>
          <p:cNvSpPr>
            <a:spLocks noGrp="1"/>
          </p:cNvSpPr>
          <p:nvPr>
            <p:ph type="sldNum" sz="quarter" idx="16"/>
          </p:nvPr>
        </p:nvSpPr>
        <p:spPr/>
        <p:txBody>
          <a:bodyPr/>
          <a:lstStyle>
            <a:lvl1pPr>
              <a:defRPr>
                <a:solidFill>
                  <a:srgbClr val="FFFFFF"/>
                </a:solidFill>
              </a:defRPr>
            </a:lvl1pPr>
          </a:lstStyle>
          <a:p>
            <a:fld id="{19A725F3-83D0-4529-A15C-9D644B8C51E0}" type="slidenum">
              <a:rPr lang="en-US" smtClean="0"/>
              <a:pPr/>
              <a:t>‹#›</a:t>
            </a:fld>
            <a:endParaRPr lang="en-US"/>
          </a:p>
        </p:txBody>
      </p:sp>
    </p:spTree>
    <p:extLst>
      <p:ext uri="{BB962C8B-B14F-4D97-AF65-F5344CB8AC3E}">
        <p14:creationId xmlns:p14="http://schemas.microsoft.com/office/powerpoint/2010/main" val="1044307358"/>
      </p:ext>
    </p:extLst>
  </p:cSld>
  <p:clrMapOvr>
    <a:overrideClrMapping bg1="dk1" tx1="lt1" bg2="dk2" tx2="lt2" accent1="accent1" accent2="accent2" accent3="accent3" accent4="accent4" accent5="accent5" accent6="accent6" hlink="hlink" folHlink="folHlink"/>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44951" y="607124"/>
            <a:ext cx="13340500" cy="683264"/>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4" name="Slide Number Placeholder 3"/>
          <p:cNvSpPr>
            <a:spLocks noGrp="1"/>
          </p:cNvSpPr>
          <p:nvPr>
            <p:ph type="sldNum" sz="quarter" idx="4"/>
          </p:nvPr>
        </p:nvSpPr>
        <p:spPr>
          <a:xfrm>
            <a:off x="13427585" y="7593088"/>
            <a:ext cx="557866" cy="285671"/>
          </a:xfrm>
          <a:prstGeom prst="rect">
            <a:avLst/>
          </a:prstGeom>
        </p:spPr>
        <p:txBody>
          <a:bodyPr vert="horz" lIns="91440" tIns="45720" rIns="91440" bIns="45720" rtlCol="0" anchor="ctr"/>
          <a:lstStyle>
            <a:lvl1pPr algn="r">
              <a:defRPr sz="1200">
                <a:solidFill>
                  <a:schemeClr val="accent5"/>
                </a:solidFill>
                <a:latin typeface="Work Sans" panose="00000500000000000000" pitchFamily="2" charset="0"/>
              </a:defRPr>
            </a:lvl1pPr>
          </a:lstStyle>
          <a:p>
            <a:fld id="{19A725F3-83D0-4529-A15C-9D644B8C51E0}" type="slidenum">
              <a:rPr lang="en-US" smtClean="0"/>
              <a:pPr/>
              <a:t>‹#›</a:t>
            </a:fld>
            <a:endParaRPr lang="en-US"/>
          </a:p>
        </p:txBody>
      </p:sp>
      <p:cxnSp>
        <p:nvCxnSpPr>
          <p:cNvPr id="6" name="Straight Connector 5"/>
          <p:cNvCxnSpPr>
            <a:cxnSpLocks/>
          </p:cNvCxnSpPr>
          <p:nvPr/>
        </p:nvCxnSpPr>
        <p:spPr>
          <a:xfrm>
            <a:off x="746761" y="7468001"/>
            <a:ext cx="1311783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3"/>
          </p:nvPr>
        </p:nvSpPr>
        <p:spPr>
          <a:xfrm>
            <a:off x="3383280" y="7588457"/>
            <a:ext cx="8631938" cy="294931"/>
          </a:xfrm>
          <a:prstGeom prst="rect">
            <a:avLst/>
          </a:prstGeom>
          <a:noFill/>
          <a:ln w="0">
            <a:noFill/>
          </a:ln>
        </p:spPr>
        <p:txBody>
          <a:bodyPr vert="horz" lIns="91440" tIns="45720" rIns="91440" bIns="45720" rtlCol="0" anchor="ctr"/>
          <a:lstStyle>
            <a:lvl1pPr algn="r">
              <a:defRPr sz="1200">
                <a:solidFill>
                  <a:schemeClr val="tx1">
                    <a:lumMod val="50000"/>
                    <a:lumOff val="50000"/>
                  </a:schemeClr>
                </a:solidFill>
                <a:latin typeface="Work Sans" panose="00000500000000000000" pitchFamily="2" charset="0"/>
              </a:defRPr>
            </a:lvl1pPr>
          </a:lstStyle>
          <a:p>
            <a:endParaRPr lang="en-US" dirty="0"/>
          </a:p>
        </p:txBody>
      </p:sp>
      <p:sp>
        <p:nvSpPr>
          <p:cNvPr id="8" name="Text Placeholder 2">
            <a:extLst>
              <a:ext uri="{FF2B5EF4-FFF2-40B4-BE49-F238E27FC236}">
                <a16:creationId xmlns:a16="http://schemas.microsoft.com/office/drawing/2014/main" id="{97D543A4-DB23-4DCA-833E-17026CDF0F3F}"/>
              </a:ext>
            </a:extLst>
          </p:cNvPr>
          <p:cNvSpPr>
            <a:spLocks noGrp="1"/>
          </p:cNvSpPr>
          <p:nvPr>
            <p:ph type="body" idx="1"/>
          </p:nvPr>
        </p:nvSpPr>
        <p:spPr>
          <a:xfrm>
            <a:off x="641268" y="1653047"/>
            <a:ext cx="13366865" cy="561465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CF716FE4-ACCB-44AB-A7B9-4C13936B52C0}"/>
              </a:ext>
            </a:extLst>
          </p:cNvPr>
          <p:cNvSpPr>
            <a:spLocks noGrp="1"/>
          </p:cNvSpPr>
          <p:nvPr>
            <p:ph type="dt" sz="half" idx="2"/>
          </p:nvPr>
        </p:nvSpPr>
        <p:spPr>
          <a:xfrm flipH="1">
            <a:off x="12260580" y="7593093"/>
            <a:ext cx="1039368" cy="285661"/>
          </a:xfrm>
          <a:prstGeom prst="rect">
            <a:avLst/>
          </a:prstGeom>
        </p:spPr>
        <p:txBody>
          <a:bodyPr vert="horz" lIns="91440" tIns="45720" rIns="91440" bIns="45720" rtlCol="0" anchor="ctr"/>
          <a:lstStyle>
            <a:lvl1pPr algn="r">
              <a:defRPr sz="1200">
                <a:solidFill>
                  <a:schemeClr val="tx1">
                    <a:lumMod val="50000"/>
                    <a:lumOff val="50000"/>
                  </a:schemeClr>
                </a:solidFill>
                <a:latin typeface="Work Sans" panose="00000500000000000000" pitchFamily="2" charset="0"/>
              </a:defRPr>
            </a:lvl1pPr>
          </a:lstStyle>
          <a:p>
            <a:fld id="{AE1FA659-5661-4A38-A0E5-AC08706CE0A1}" type="datetime1">
              <a:rPr lang="en-US" smtClean="0"/>
              <a:t>1/7/2020</a:t>
            </a:fld>
            <a:endParaRPr lang="en-US"/>
          </a:p>
        </p:txBody>
      </p:sp>
      <p:pic>
        <p:nvPicPr>
          <p:cNvPr id="12" name="Picture 11">
            <a:extLst>
              <a:ext uri="{FF2B5EF4-FFF2-40B4-BE49-F238E27FC236}">
                <a16:creationId xmlns:a16="http://schemas.microsoft.com/office/drawing/2014/main" id="{8E64D412-F064-400C-8012-40BEB9578E7A}"/>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763908" y="7615428"/>
            <a:ext cx="914324" cy="263326"/>
          </a:xfrm>
          <a:prstGeom prst="rect">
            <a:avLst/>
          </a:prstGeom>
        </p:spPr>
      </p:pic>
    </p:spTree>
    <p:extLst>
      <p:ext uri="{BB962C8B-B14F-4D97-AF65-F5344CB8AC3E}">
        <p14:creationId xmlns:p14="http://schemas.microsoft.com/office/powerpoint/2010/main" val="429067118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50" r:id="rId19"/>
    <p:sldLayoutId id="2147483651" r:id="rId20"/>
    <p:sldLayoutId id="2147483662" r:id="rId21"/>
    <p:sldLayoutId id="2147483663" r:id="rId22"/>
    <p:sldLayoutId id="2147483661" r:id="rId23"/>
    <p:sldLayoutId id="2147483666" r:id="rId24"/>
  </p:sldLayoutIdLst>
  <p:hf hdr="0" ftr="0"/>
  <p:txStyles>
    <p:titleStyle>
      <a:lvl1pPr algn="l" defTabSz="1097280" rtl="0" eaLnBrk="1" latinLnBrk="0" hangingPunct="1">
        <a:lnSpc>
          <a:spcPct val="100000"/>
        </a:lnSpc>
        <a:spcBef>
          <a:spcPct val="0"/>
        </a:spcBef>
        <a:buNone/>
        <a:defRPr sz="3840" kern="1200" spc="-24" baseline="0">
          <a:solidFill>
            <a:schemeClr val="tx2"/>
          </a:solidFill>
          <a:latin typeface="+mj-lt"/>
          <a:ea typeface="+mj-ea"/>
          <a:cs typeface="+mj-cs"/>
        </a:defRPr>
      </a:lvl1pPr>
    </p:titleStyle>
    <p:bodyStyle>
      <a:lvl1pPr marL="320040" indent="-32004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1pPr>
      <a:lvl2pPr marL="541020" indent="-22098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2pPr>
      <a:lvl3pPr marL="137160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p:txBody>
          <a:bodyPr>
            <a:noAutofit/>
          </a:bodyPr>
          <a:lstStyle/>
          <a:p>
            <a:r>
              <a:rPr lang="en-US" sz="1800" b="1" dirty="0">
                <a:ea typeface="굴림" pitchFamily="34" charset="-127"/>
              </a:rPr>
              <a:t>DD-MM-YY</a:t>
            </a:r>
          </a:p>
        </p:txBody>
      </p:sp>
      <p:sp>
        <p:nvSpPr>
          <p:cNvPr id="3" name="Text Placeholder 2">
            <a:extLst>
              <a:ext uri="{FF2B5EF4-FFF2-40B4-BE49-F238E27FC236}">
                <a16:creationId xmlns:a16="http://schemas.microsoft.com/office/drawing/2014/main" id="{DF2F6143-17B8-44FA-A08D-6483476592AC}"/>
              </a:ext>
            </a:extLst>
          </p:cNvPr>
          <p:cNvSpPr>
            <a:spLocks noGrp="1"/>
          </p:cNvSpPr>
          <p:nvPr>
            <p:ph type="body" sz="quarter" idx="23"/>
          </p:nvPr>
        </p:nvSpPr>
        <p:spPr/>
        <p:txBody>
          <a:bodyPr>
            <a:normAutofit/>
          </a:bodyPr>
          <a:lstStyle/>
          <a:p>
            <a:r>
              <a:rPr lang="en-US" dirty="0"/>
              <a:t>PEG, KPIT Technologies</a:t>
            </a:r>
          </a:p>
        </p:txBody>
      </p:sp>
      <p:sp>
        <p:nvSpPr>
          <p:cNvPr id="5" name="Title 4">
            <a:extLst>
              <a:ext uri="{FF2B5EF4-FFF2-40B4-BE49-F238E27FC236}">
                <a16:creationId xmlns:a16="http://schemas.microsoft.com/office/drawing/2014/main" id="{4D43BD09-74CD-43C7-B732-87DC0B3233CA}"/>
              </a:ext>
            </a:extLst>
          </p:cNvPr>
          <p:cNvSpPr>
            <a:spLocks noGrp="1"/>
          </p:cNvSpPr>
          <p:nvPr>
            <p:ph type="title"/>
          </p:nvPr>
        </p:nvSpPr>
        <p:spPr>
          <a:xfrm>
            <a:off x="592531" y="2877437"/>
            <a:ext cx="8395682" cy="2000548"/>
          </a:xfrm>
        </p:spPr>
        <p:txBody>
          <a:bodyPr/>
          <a:lstStyle/>
          <a:p>
            <a:r>
              <a:rPr lang="en-US" sz="3200" b="1" dirty="0"/>
              <a:t>Basic Software Development Process Methodology</a:t>
            </a:r>
            <a:br>
              <a:rPr lang="en-US" sz="3200" b="1" dirty="0"/>
            </a:br>
            <a:br>
              <a:rPr lang="en-US" sz="4000" dirty="0"/>
            </a:br>
            <a:r>
              <a:rPr lang="en-US" sz="2000" b="1" dirty="0"/>
              <a:t>Unit 3 – Screen</a:t>
            </a:r>
            <a:endParaRPr lang="en-US" dirty="0"/>
          </a:p>
        </p:txBody>
      </p:sp>
    </p:spTree>
    <p:extLst>
      <p:ext uri="{BB962C8B-B14F-4D97-AF65-F5344CB8AC3E}">
        <p14:creationId xmlns:p14="http://schemas.microsoft.com/office/powerpoint/2010/main" val="202071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Single Corner Snipped 5">
            <a:extLst>
              <a:ext uri="{FF2B5EF4-FFF2-40B4-BE49-F238E27FC236}">
                <a16:creationId xmlns:a16="http://schemas.microsoft.com/office/drawing/2014/main" id="{A2A10AAC-F46C-4C0C-9371-4EACF536675B}"/>
              </a:ext>
            </a:extLst>
          </p:cNvPr>
          <p:cNvSpPr/>
          <p:nvPr/>
        </p:nvSpPr>
        <p:spPr>
          <a:xfrm>
            <a:off x="679268" y="1290388"/>
            <a:ext cx="6662057" cy="5998686"/>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DD6C9-FE02-4E5B-85C0-99B33BB7B863}"/>
              </a:ext>
            </a:extLst>
          </p:cNvPr>
          <p:cNvSpPr>
            <a:spLocks noGrp="1"/>
          </p:cNvSpPr>
          <p:nvPr>
            <p:ph type="title"/>
          </p:nvPr>
        </p:nvSpPr>
        <p:spPr/>
        <p:txBody>
          <a:bodyPr/>
          <a:lstStyle/>
          <a:p>
            <a:r>
              <a:rPr lang="en-US" dirty="0"/>
              <a:t>Screen Views</a:t>
            </a:r>
          </a:p>
        </p:txBody>
      </p:sp>
      <p:sp>
        <p:nvSpPr>
          <p:cNvPr id="3" name="Slide Number Placeholder 2">
            <a:extLst>
              <a:ext uri="{FF2B5EF4-FFF2-40B4-BE49-F238E27FC236}">
                <a16:creationId xmlns:a16="http://schemas.microsoft.com/office/drawing/2014/main" id="{B2C41D31-7BE0-42FE-90EF-274B239D6A58}"/>
              </a:ext>
            </a:extLst>
          </p:cNvPr>
          <p:cNvSpPr>
            <a:spLocks noGrp="1"/>
          </p:cNvSpPr>
          <p:nvPr>
            <p:ph type="sldNum" sz="quarter" idx="10"/>
          </p:nvPr>
        </p:nvSpPr>
        <p:spPr/>
        <p:txBody>
          <a:bodyPr/>
          <a:lstStyle/>
          <a:p>
            <a:fld id="{19A725F3-83D0-4529-A15C-9D644B8C51E0}" type="slidenum">
              <a:rPr lang="en-US" smtClean="0"/>
              <a:pPr/>
              <a:t>10</a:t>
            </a:fld>
            <a:endParaRPr lang="en-US"/>
          </a:p>
        </p:txBody>
      </p:sp>
      <p:sp>
        <p:nvSpPr>
          <p:cNvPr id="4" name="Date Placeholder 3">
            <a:extLst>
              <a:ext uri="{FF2B5EF4-FFF2-40B4-BE49-F238E27FC236}">
                <a16:creationId xmlns:a16="http://schemas.microsoft.com/office/drawing/2014/main" id="{38FCE238-E6DA-47AE-B5CD-AA9B7DFF8CBE}"/>
              </a:ext>
            </a:extLst>
          </p:cNvPr>
          <p:cNvSpPr>
            <a:spLocks noGrp="1"/>
          </p:cNvSpPr>
          <p:nvPr>
            <p:ph type="dt" sz="half" idx="12"/>
          </p:nvPr>
        </p:nvSpPr>
        <p:spPr/>
        <p:txBody>
          <a:bodyPr/>
          <a:lstStyle/>
          <a:p>
            <a:fld id="{AE1FA659-5661-4A38-A0E5-AC08706CE0A1}" type="datetime1">
              <a:rPr lang="en-US" smtClean="0"/>
              <a:t>1/7/2020</a:t>
            </a:fld>
            <a:endParaRPr lang="en-US"/>
          </a:p>
        </p:txBody>
      </p:sp>
      <p:sp>
        <p:nvSpPr>
          <p:cNvPr id="5" name="Rectangle 3">
            <a:extLst>
              <a:ext uri="{FF2B5EF4-FFF2-40B4-BE49-F238E27FC236}">
                <a16:creationId xmlns:a16="http://schemas.microsoft.com/office/drawing/2014/main" id="{41407DC2-0E98-496B-875F-7B25B2083BE9}"/>
              </a:ext>
            </a:extLst>
          </p:cNvPr>
          <p:cNvSpPr txBox="1">
            <a:spLocks noChangeArrowheads="1"/>
          </p:cNvSpPr>
          <p:nvPr/>
        </p:nvSpPr>
        <p:spPr>
          <a:xfrm>
            <a:off x="1049900" y="2734203"/>
            <a:ext cx="6408992" cy="4032357"/>
          </a:xfrm>
          <a:prstGeom prst="rect">
            <a:avLst/>
          </a:prstGeom>
          <a:noFill/>
        </p:spPr>
        <p:txBody>
          <a:bodyPr lIns="90488" tIns="44450" rIns="90488" bIns="44450"/>
          <a:lstStyle>
            <a:lvl1pPr marL="320040" indent="-32004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1pPr>
            <a:lvl2pPr marL="541020" indent="-22098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2pPr>
            <a:lvl3pPr marL="137160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9pPr>
          </a:lstStyle>
          <a:p>
            <a:pPr marL="0" lvl="1" indent="0">
              <a:lnSpc>
                <a:spcPct val="90000"/>
              </a:lnSpc>
              <a:buSzPct val="75000"/>
              <a:buNone/>
            </a:pPr>
            <a:r>
              <a:rPr lang="en-US" sz="2400" dirty="0">
                <a:solidFill>
                  <a:schemeClr val="accent5"/>
                </a:solidFill>
              </a:rPr>
              <a:t>Quality Engineer</a:t>
            </a:r>
          </a:p>
          <a:p>
            <a:pPr marL="840324" indent="-408194">
              <a:lnSpc>
                <a:spcPct val="90000"/>
              </a:lnSpc>
              <a:buSzPct val="75000"/>
              <a:buFont typeface="Arial" panose="020B0604020202020204" pitchFamily="34" charset="0"/>
              <a:buChar char="•"/>
            </a:pPr>
            <a:r>
              <a:rPr lang="en-US" sz="1600" dirty="0"/>
              <a:t>Screens for conformance to Q standards and evaluates the screen effectiveness.</a:t>
            </a:r>
          </a:p>
          <a:p>
            <a:pPr marL="0" lvl="1" indent="0">
              <a:lnSpc>
                <a:spcPct val="90000"/>
              </a:lnSpc>
              <a:buSzPct val="75000"/>
              <a:buNone/>
            </a:pPr>
            <a:r>
              <a:rPr lang="en-US" sz="2400" dirty="0">
                <a:solidFill>
                  <a:schemeClr val="accent5"/>
                </a:solidFill>
              </a:rPr>
              <a:t>Configuration Manager</a:t>
            </a:r>
          </a:p>
          <a:p>
            <a:pPr marL="840324" indent="-408194">
              <a:lnSpc>
                <a:spcPct val="90000"/>
              </a:lnSpc>
              <a:buSzPct val="75000"/>
              <a:buFont typeface="Arial" panose="020B0604020202020204" pitchFamily="34" charset="0"/>
              <a:buChar char="•"/>
            </a:pPr>
            <a:r>
              <a:rPr lang="en-US" sz="1600" dirty="0"/>
              <a:t>Screens for conformance to CM standards.</a:t>
            </a:r>
          </a:p>
          <a:p>
            <a:pPr marL="0" lvl="1" indent="0">
              <a:lnSpc>
                <a:spcPct val="90000"/>
              </a:lnSpc>
              <a:buSzPct val="75000"/>
              <a:buNone/>
            </a:pPr>
            <a:r>
              <a:rPr lang="en-US" sz="2400" dirty="0">
                <a:solidFill>
                  <a:schemeClr val="accent5"/>
                </a:solidFill>
              </a:rPr>
              <a:t>Up Stream Provider</a:t>
            </a:r>
          </a:p>
          <a:p>
            <a:pPr marL="840324" indent="-408194">
              <a:lnSpc>
                <a:spcPct val="90000"/>
              </a:lnSpc>
              <a:buSzPct val="75000"/>
              <a:buFont typeface="Arial" panose="020B0604020202020204" pitchFamily="34" charset="0"/>
              <a:buChar char="•"/>
            </a:pPr>
            <a:r>
              <a:rPr lang="en-US" sz="1600" dirty="0"/>
              <a:t>Screens for continuity with input document.</a:t>
            </a:r>
          </a:p>
          <a:p>
            <a:pPr marL="0" lvl="1" indent="0">
              <a:lnSpc>
                <a:spcPct val="90000"/>
              </a:lnSpc>
              <a:buSzPct val="75000"/>
              <a:buNone/>
            </a:pPr>
            <a:r>
              <a:rPr lang="en-US" sz="2400" dirty="0">
                <a:solidFill>
                  <a:schemeClr val="accent5"/>
                </a:solidFill>
              </a:rPr>
              <a:t>Down Stream Consumer</a:t>
            </a:r>
          </a:p>
          <a:p>
            <a:pPr marL="840324" indent="-408194">
              <a:lnSpc>
                <a:spcPct val="90000"/>
              </a:lnSpc>
              <a:buSzPct val="75000"/>
              <a:buFont typeface="Arial" panose="020B0604020202020204" pitchFamily="34" charset="0"/>
              <a:buChar char="•"/>
            </a:pPr>
            <a:r>
              <a:rPr lang="en-US" sz="1600" dirty="0"/>
              <a:t>Screens for “do-ability” of next step.</a:t>
            </a:r>
          </a:p>
          <a:p>
            <a:pPr marL="883834" lvl="1" indent="-408194">
              <a:buSzPct val="75000"/>
              <a:buFont typeface="Arial" panose="020B0604020202020204" pitchFamily="34" charset="0"/>
              <a:buChar char="•"/>
            </a:pPr>
            <a:r>
              <a:rPr lang="en-US" sz="1600" dirty="0"/>
              <a:t>Remember that testing may be a next step too.</a:t>
            </a:r>
          </a:p>
        </p:txBody>
      </p:sp>
      <p:sp>
        <p:nvSpPr>
          <p:cNvPr id="7" name="Rectangle: Single Corner Snipped 6">
            <a:extLst>
              <a:ext uri="{FF2B5EF4-FFF2-40B4-BE49-F238E27FC236}">
                <a16:creationId xmlns:a16="http://schemas.microsoft.com/office/drawing/2014/main" id="{677A2A3F-30FC-4CC8-9A82-B6A21DA0F586}"/>
              </a:ext>
            </a:extLst>
          </p:cNvPr>
          <p:cNvSpPr/>
          <p:nvPr/>
        </p:nvSpPr>
        <p:spPr>
          <a:xfrm>
            <a:off x="7576459" y="1290388"/>
            <a:ext cx="6662057" cy="5998686"/>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B2C815-D06C-42F4-9515-26F95B4A6112}"/>
              </a:ext>
            </a:extLst>
          </p:cNvPr>
          <p:cNvSpPr txBox="1"/>
          <p:nvPr/>
        </p:nvSpPr>
        <p:spPr>
          <a:xfrm>
            <a:off x="1748762" y="1836271"/>
            <a:ext cx="4750009" cy="646331"/>
          </a:xfrm>
          <a:prstGeom prst="rect">
            <a:avLst/>
          </a:prstGeom>
          <a:noFill/>
        </p:spPr>
        <p:txBody>
          <a:bodyPr wrap="square" rtlCol="0">
            <a:spAutoFit/>
          </a:bodyPr>
          <a:lstStyle/>
          <a:p>
            <a:r>
              <a:rPr lang="en-US" sz="3600" b="1" dirty="0">
                <a:solidFill>
                  <a:schemeClr val="accent2">
                    <a:lumMod val="50000"/>
                  </a:schemeClr>
                </a:solidFill>
              </a:rPr>
              <a:t>Mandatory Views</a:t>
            </a:r>
          </a:p>
        </p:txBody>
      </p:sp>
      <p:sp>
        <p:nvSpPr>
          <p:cNvPr id="9" name="TextBox 8">
            <a:extLst>
              <a:ext uri="{FF2B5EF4-FFF2-40B4-BE49-F238E27FC236}">
                <a16:creationId xmlns:a16="http://schemas.microsoft.com/office/drawing/2014/main" id="{2D1E104F-B2DA-482A-892F-9C7BFE322C09}"/>
              </a:ext>
            </a:extLst>
          </p:cNvPr>
          <p:cNvSpPr txBox="1"/>
          <p:nvPr/>
        </p:nvSpPr>
        <p:spPr>
          <a:xfrm>
            <a:off x="8338974" y="1828800"/>
            <a:ext cx="4750009" cy="646331"/>
          </a:xfrm>
          <a:prstGeom prst="rect">
            <a:avLst/>
          </a:prstGeom>
          <a:noFill/>
        </p:spPr>
        <p:txBody>
          <a:bodyPr wrap="square" rtlCol="0">
            <a:spAutoFit/>
          </a:bodyPr>
          <a:lstStyle/>
          <a:p>
            <a:r>
              <a:rPr lang="en-US" sz="3600" b="1" dirty="0">
                <a:solidFill>
                  <a:schemeClr val="accent2">
                    <a:lumMod val="50000"/>
                  </a:schemeClr>
                </a:solidFill>
              </a:rPr>
              <a:t>Additional Views</a:t>
            </a:r>
          </a:p>
        </p:txBody>
      </p:sp>
      <p:sp>
        <p:nvSpPr>
          <p:cNvPr id="10" name="Rectangle 3">
            <a:extLst>
              <a:ext uri="{FF2B5EF4-FFF2-40B4-BE49-F238E27FC236}">
                <a16:creationId xmlns:a16="http://schemas.microsoft.com/office/drawing/2014/main" id="{1CC460E9-F5C1-4F8E-B8EF-CD5EBA0C8F07}"/>
              </a:ext>
            </a:extLst>
          </p:cNvPr>
          <p:cNvSpPr txBox="1">
            <a:spLocks noChangeArrowheads="1"/>
          </p:cNvSpPr>
          <p:nvPr/>
        </p:nvSpPr>
        <p:spPr>
          <a:xfrm>
            <a:off x="7947091" y="2734202"/>
            <a:ext cx="6408992" cy="4032357"/>
          </a:xfrm>
          <a:prstGeom prst="rect">
            <a:avLst/>
          </a:prstGeom>
          <a:noFill/>
        </p:spPr>
        <p:txBody>
          <a:bodyPr lIns="90488" tIns="44450" rIns="90488" bIns="44450"/>
          <a:lstStyle>
            <a:lvl1pPr marL="320040" indent="-32004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1pPr>
            <a:lvl2pPr marL="541020" indent="-22098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2pPr>
            <a:lvl3pPr marL="137160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9pPr>
          </a:lstStyle>
          <a:p>
            <a:pPr marL="342900" lvl="1" indent="-342900">
              <a:lnSpc>
                <a:spcPct val="90000"/>
              </a:lnSpc>
              <a:buSzPct val="75000"/>
            </a:pPr>
            <a:r>
              <a:rPr lang="en-US" sz="2400" dirty="0">
                <a:solidFill>
                  <a:schemeClr val="accent5"/>
                </a:solidFill>
              </a:rPr>
              <a:t>User</a:t>
            </a:r>
          </a:p>
          <a:p>
            <a:pPr marL="342900" lvl="1" indent="-342900">
              <a:lnSpc>
                <a:spcPct val="90000"/>
              </a:lnSpc>
              <a:buSzPct val="75000"/>
            </a:pPr>
            <a:r>
              <a:rPr lang="en-US" sz="2400" dirty="0">
                <a:solidFill>
                  <a:schemeClr val="accent5"/>
                </a:solidFill>
              </a:rPr>
              <a:t>Requirements Engineer</a:t>
            </a:r>
          </a:p>
          <a:p>
            <a:pPr marL="342900" lvl="1" indent="-342900">
              <a:lnSpc>
                <a:spcPct val="90000"/>
              </a:lnSpc>
              <a:buSzPct val="75000"/>
            </a:pPr>
            <a:r>
              <a:rPr lang="en-US" sz="2400" dirty="0">
                <a:solidFill>
                  <a:schemeClr val="accent5"/>
                </a:solidFill>
              </a:rPr>
              <a:t>Designer</a:t>
            </a:r>
          </a:p>
          <a:p>
            <a:pPr marL="342900" lvl="1" indent="-342900">
              <a:lnSpc>
                <a:spcPct val="90000"/>
              </a:lnSpc>
              <a:buSzPct val="75000"/>
            </a:pPr>
            <a:r>
              <a:rPr lang="en-US" sz="2400" dirty="0">
                <a:solidFill>
                  <a:schemeClr val="accent5"/>
                </a:solidFill>
              </a:rPr>
              <a:t>Coder</a:t>
            </a:r>
          </a:p>
          <a:p>
            <a:pPr marL="342900" lvl="1" indent="-342900">
              <a:lnSpc>
                <a:spcPct val="90000"/>
              </a:lnSpc>
              <a:buSzPct val="75000"/>
            </a:pPr>
            <a:r>
              <a:rPr lang="en-US" sz="2400" dirty="0">
                <a:solidFill>
                  <a:schemeClr val="accent5"/>
                </a:solidFill>
              </a:rPr>
              <a:t>Tester</a:t>
            </a:r>
          </a:p>
          <a:p>
            <a:pPr marL="342900" lvl="1" indent="-342900">
              <a:lnSpc>
                <a:spcPct val="90000"/>
              </a:lnSpc>
              <a:buSzPct val="75000"/>
            </a:pPr>
            <a:r>
              <a:rPr lang="en-US" sz="2400" dirty="0">
                <a:solidFill>
                  <a:schemeClr val="accent5"/>
                </a:solidFill>
              </a:rPr>
              <a:t>Hardware Engineer</a:t>
            </a:r>
          </a:p>
          <a:p>
            <a:pPr marL="342900" lvl="1" indent="-342900">
              <a:lnSpc>
                <a:spcPct val="90000"/>
              </a:lnSpc>
              <a:buSzPct val="75000"/>
            </a:pPr>
            <a:r>
              <a:rPr lang="en-US" sz="2400" dirty="0">
                <a:solidFill>
                  <a:schemeClr val="accent5"/>
                </a:solidFill>
              </a:rPr>
              <a:t>Safety Engineer</a:t>
            </a:r>
            <a:endParaRPr lang="en-US" sz="1600" dirty="0"/>
          </a:p>
        </p:txBody>
      </p:sp>
      <p:pic>
        <p:nvPicPr>
          <p:cNvPr id="12" name="Graphic 11" descr="Star">
            <a:extLst>
              <a:ext uri="{FF2B5EF4-FFF2-40B4-BE49-F238E27FC236}">
                <a16:creationId xmlns:a16="http://schemas.microsoft.com/office/drawing/2014/main" id="{96A08793-7F87-44E0-89F2-E24B6AEA20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171" y="1690267"/>
            <a:ext cx="914400" cy="914400"/>
          </a:xfrm>
          <a:prstGeom prst="rect">
            <a:avLst/>
          </a:prstGeom>
        </p:spPr>
      </p:pic>
    </p:spTree>
    <p:extLst>
      <p:ext uri="{BB962C8B-B14F-4D97-AF65-F5344CB8AC3E}">
        <p14:creationId xmlns:p14="http://schemas.microsoft.com/office/powerpoint/2010/main" val="315469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C49914-0FEC-468E-90ED-FB1D63D08D2F}"/>
              </a:ext>
            </a:extLst>
          </p:cNvPr>
          <p:cNvSpPr>
            <a:spLocks noGrp="1"/>
          </p:cNvSpPr>
          <p:nvPr>
            <p:ph type="title"/>
          </p:nvPr>
        </p:nvSpPr>
        <p:spPr>
          <a:xfrm>
            <a:off x="644951" y="607124"/>
            <a:ext cx="13340500" cy="683264"/>
          </a:xfrm>
        </p:spPr>
        <p:txBody>
          <a:bodyPr/>
          <a:lstStyle/>
          <a:p>
            <a:r>
              <a:rPr lang="en-US" dirty="0"/>
              <a:t>Screening Team Size</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11</a:t>
            </a:fld>
            <a:endParaRPr lang="en-US"/>
          </a:p>
        </p:txBody>
      </p:sp>
      <p:sp>
        <p:nvSpPr>
          <p:cNvPr id="5" name="Date Placeholder 4"/>
          <p:cNvSpPr>
            <a:spLocks noGrp="1"/>
          </p:cNvSpPr>
          <p:nvPr>
            <p:ph type="dt" sz="half" idx="12"/>
          </p:nvPr>
        </p:nvSpPr>
        <p:spPr/>
        <p:txBody>
          <a:bodyPr/>
          <a:lstStyle/>
          <a:p>
            <a:fld id="{5DCADEC2-00C8-472F-BAB1-70B7F2D8A889}" type="datetime1">
              <a:rPr lang="en-US" smtClean="0"/>
              <a:t>1/7/2020</a:t>
            </a:fld>
            <a:endParaRPr lang="en-US" dirty="0"/>
          </a:p>
        </p:txBody>
      </p:sp>
      <p:sp>
        <p:nvSpPr>
          <p:cNvPr id="9" name="Rectangle 3"/>
          <p:cNvSpPr>
            <a:spLocks noGrp="1" noChangeArrowheads="1"/>
          </p:cNvSpPr>
          <p:nvPr>
            <p:ph sz="quarter" idx="4294967295"/>
          </p:nvPr>
        </p:nvSpPr>
        <p:spPr>
          <a:xfrm>
            <a:off x="572663" y="1578202"/>
            <a:ext cx="13412788" cy="5027612"/>
          </a:xfrm>
          <a:noFill/>
        </p:spPr>
        <p:txBody>
          <a:bodyPr lIns="90488" tIns="44450" rIns="90488" bIns="44450"/>
          <a:lstStyle/>
          <a:p>
            <a:pPr marL="457200" indent="-457200">
              <a:buFont typeface="Arial" panose="020B0604020202020204" pitchFamily="34" charset="0"/>
              <a:buChar char="•"/>
            </a:pPr>
            <a:r>
              <a:rPr lang="en-US" dirty="0">
                <a:solidFill>
                  <a:schemeClr val="tx1"/>
                </a:solidFill>
              </a:rPr>
              <a:t>Screening Teams should be limited to about 6 Gentle Screener. </a:t>
            </a:r>
          </a:p>
          <a:p>
            <a:pPr marL="1061304" lvl="1" indent="-408194">
              <a:buSzPct val="75000"/>
              <a:buFont typeface="Arial" panose="020B0604020202020204" pitchFamily="34" charset="0"/>
              <a:buChar char="•"/>
            </a:pPr>
            <a:r>
              <a:rPr lang="en-US" dirty="0"/>
              <a:t>A screening team member may be assigned more than one view.</a:t>
            </a:r>
          </a:p>
          <a:p>
            <a:pPr marL="1061304" lvl="1" indent="-408194">
              <a:buSzPct val="75000"/>
              <a:buFont typeface="Arial" panose="020B0604020202020204" pitchFamily="34" charset="0"/>
              <a:buChar char="•"/>
            </a:pPr>
            <a:r>
              <a:rPr lang="en-US" dirty="0"/>
              <a:t>Screen Authority may allow more than 6 Gentle Screeners in special circumstances as per his/her judgement.</a:t>
            </a:r>
          </a:p>
        </p:txBody>
      </p:sp>
    </p:spTree>
    <p:extLst>
      <p:ext uri="{BB962C8B-B14F-4D97-AF65-F5344CB8AC3E}">
        <p14:creationId xmlns:p14="http://schemas.microsoft.com/office/powerpoint/2010/main" val="326802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E86C58-8250-479E-8F80-7456689D28F7}"/>
              </a:ext>
            </a:extLst>
          </p:cNvPr>
          <p:cNvSpPr>
            <a:spLocks noGrp="1"/>
          </p:cNvSpPr>
          <p:nvPr>
            <p:ph type="title"/>
          </p:nvPr>
        </p:nvSpPr>
        <p:spPr>
          <a:xfrm>
            <a:off x="644951" y="607124"/>
            <a:ext cx="13340500" cy="683264"/>
          </a:xfrm>
        </p:spPr>
        <p:txBody>
          <a:bodyPr/>
          <a:lstStyle/>
          <a:p>
            <a:r>
              <a:rPr lang="en-US" dirty="0"/>
              <a:t>Screening Phases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12</a:t>
            </a:fld>
            <a:endParaRPr lang="en-US"/>
          </a:p>
        </p:txBody>
      </p:sp>
      <p:sp>
        <p:nvSpPr>
          <p:cNvPr id="5" name="Date Placeholder 4"/>
          <p:cNvSpPr>
            <a:spLocks noGrp="1"/>
          </p:cNvSpPr>
          <p:nvPr>
            <p:ph type="dt" sz="half" idx="12"/>
          </p:nvPr>
        </p:nvSpPr>
        <p:spPr/>
        <p:txBody>
          <a:bodyPr/>
          <a:lstStyle/>
          <a:p>
            <a:fld id="{F84900BC-0282-49AB-ABBF-30C3C33F338F}" type="datetime1">
              <a:rPr lang="en-US" smtClean="0"/>
              <a:t>1/7/2020</a:t>
            </a:fld>
            <a:endParaRPr lang="en-US" dirty="0"/>
          </a:p>
        </p:txBody>
      </p:sp>
      <p:sp>
        <p:nvSpPr>
          <p:cNvPr id="15" name="Rectangle 3"/>
          <p:cNvSpPr>
            <a:spLocks noGrp="1" noChangeArrowheads="1"/>
          </p:cNvSpPr>
          <p:nvPr>
            <p:ph type="body" sz="quarter" idx="4294967295"/>
          </p:nvPr>
        </p:nvSpPr>
        <p:spPr>
          <a:xfrm>
            <a:off x="644951" y="1754805"/>
            <a:ext cx="4792663" cy="5629275"/>
          </a:xfrm>
          <a:noFill/>
        </p:spPr>
        <p:txBody>
          <a:bodyPr lIns="90488" tIns="44450" rIns="90488" bIns="44450">
            <a:normAutofit/>
          </a:bodyPr>
          <a:lstStyle/>
          <a:p>
            <a:pPr marL="457200" indent="-457200" eaLnBrk="1" hangingPunct="1">
              <a:buFont typeface="Arial" panose="020B0604020202020204" pitchFamily="34" charset="0"/>
              <a:buChar char="•"/>
            </a:pPr>
            <a:r>
              <a:rPr lang="en-US" sz="2800" b="1" dirty="0">
                <a:solidFill>
                  <a:schemeClr val="tx1"/>
                </a:solidFill>
              </a:rPr>
              <a:t>Pre-Meeting Phase</a:t>
            </a:r>
          </a:p>
          <a:p>
            <a:pPr marL="457200" indent="-457200" eaLnBrk="1" hangingPunct="1">
              <a:buFont typeface="Arial" panose="020B0604020202020204" pitchFamily="34" charset="0"/>
              <a:buChar char="•"/>
            </a:pPr>
            <a:endParaRPr lang="en-US" sz="2800" b="1" dirty="0">
              <a:solidFill>
                <a:schemeClr val="tx1"/>
              </a:solidFill>
            </a:endParaRPr>
          </a:p>
          <a:p>
            <a:pPr marL="457200" indent="-457200" eaLnBrk="1" hangingPunct="1">
              <a:buFont typeface="Arial" panose="020B0604020202020204" pitchFamily="34" charset="0"/>
              <a:buChar char="•"/>
            </a:pPr>
            <a:endParaRPr lang="en-US" sz="2800" b="1" dirty="0">
              <a:solidFill>
                <a:schemeClr val="tx1"/>
              </a:solidFill>
            </a:endParaRPr>
          </a:p>
          <a:p>
            <a:pPr marL="0" indent="0" eaLnBrk="1" hangingPunct="1">
              <a:buNone/>
            </a:pPr>
            <a:endParaRPr lang="en-US" sz="3200" b="1" dirty="0">
              <a:solidFill>
                <a:schemeClr val="tx1"/>
              </a:solidFill>
            </a:endParaRPr>
          </a:p>
          <a:p>
            <a:pPr marL="457200" indent="-457200" eaLnBrk="1" hangingPunct="1">
              <a:buFont typeface="Arial" panose="020B0604020202020204" pitchFamily="34" charset="0"/>
              <a:buChar char="•"/>
            </a:pPr>
            <a:r>
              <a:rPr lang="en-US" sz="2800" b="1" dirty="0">
                <a:solidFill>
                  <a:schemeClr val="tx1"/>
                </a:solidFill>
              </a:rPr>
              <a:t>Meeting Phase</a:t>
            </a:r>
          </a:p>
          <a:p>
            <a:pPr marL="0" indent="0" eaLnBrk="1" hangingPunct="1">
              <a:buNone/>
            </a:pPr>
            <a:endParaRPr lang="en-US" sz="3200" b="1" dirty="0">
              <a:solidFill>
                <a:schemeClr val="tx1"/>
              </a:solidFill>
            </a:endParaRPr>
          </a:p>
          <a:p>
            <a:pPr marL="457200" indent="-457200" eaLnBrk="1" hangingPunct="1">
              <a:buFont typeface="Arial" panose="020B0604020202020204" pitchFamily="34" charset="0"/>
              <a:buChar char="•"/>
            </a:pPr>
            <a:r>
              <a:rPr lang="en-US" sz="2800" b="1" dirty="0">
                <a:solidFill>
                  <a:schemeClr val="tx1"/>
                </a:solidFill>
              </a:rPr>
              <a:t>Post-Meeting Phase</a:t>
            </a:r>
          </a:p>
        </p:txBody>
      </p:sp>
      <p:sp>
        <p:nvSpPr>
          <p:cNvPr id="16" name="Rectangle 4"/>
          <p:cNvSpPr>
            <a:spLocks noGrp="1" noChangeArrowheads="1"/>
          </p:cNvSpPr>
          <p:nvPr>
            <p:ph sz="quarter" idx="4294967295"/>
          </p:nvPr>
        </p:nvSpPr>
        <p:spPr>
          <a:xfrm>
            <a:off x="7502525" y="1636713"/>
            <a:ext cx="7127875" cy="5603875"/>
          </a:xfrm>
          <a:prstGeom prst="rect">
            <a:avLst/>
          </a:prstGeom>
          <a:noFill/>
        </p:spPr>
        <p:txBody>
          <a:bodyPr lIns="90488" tIns="44450" rIns="90488" bIns="44450"/>
          <a:lstStyle/>
          <a:p>
            <a:pPr eaLnBrk="1" hangingPunct="1"/>
            <a:r>
              <a:rPr lang="en-US" sz="3300" dirty="0"/>
              <a:t>Those activities that must take place before a Screening team meeting can be effectively conducted.</a:t>
            </a:r>
          </a:p>
          <a:p>
            <a:pPr eaLnBrk="1" hangingPunct="1"/>
            <a:r>
              <a:rPr lang="en-US" sz="3300" dirty="0"/>
              <a:t>Those activities that occur in the meeting.</a:t>
            </a:r>
          </a:p>
          <a:p>
            <a:pPr eaLnBrk="1" hangingPunct="1"/>
            <a:r>
              <a:rPr lang="en-US" sz="3300" dirty="0"/>
              <a:t>Those activities that must take place following the meeting.` </a:t>
            </a:r>
          </a:p>
        </p:txBody>
      </p:sp>
    </p:spTree>
    <p:extLst>
      <p:ext uri="{BB962C8B-B14F-4D97-AF65-F5344CB8AC3E}">
        <p14:creationId xmlns:p14="http://schemas.microsoft.com/office/powerpoint/2010/main" val="331986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58B0B2-32E4-470D-BEA7-713302B92178}"/>
              </a:ext>
            </a:extLst>
          </p:cNvPr>
          <p:cNvSpPr>
            <a:spLocks noGrp="1"/>
          </p:cNvSpPr>
          <p:nvPr>
            <p:ph type="title"/>
          </p:nvPr>
        </p:nvSpPr>
        <p:spPr>
          <a:xfrm>
            <a:off x="644951" y="607124"/>
            <a:ext cx="13340500" cy="683264"/>
          </a:xfrm>
        </p:spPr>
        <p:txBody>
          <a:bodyPr/>
          <a:lstStyle/>
          <a:p>
            <a:r>
              <a:rPr lang="en-US" dirty="0"/>
              <a:t>Major Discontinuities</a:t>
            </a:r>
          </a:p>
        </p:txBody>
      </p:sp>
      <p:sp>
        <p:nvSpPr>
          <p:cNvPr id="4" name="Slide Number Placeholder 3"/>
          <p:cNvSpPr>
            <a:spLocks noGrp="1"/>
          </p:cNvSpPr>
          <p:nvPr>
            <p:ph type="sldNum" sz="quarter" idx="10"/>
          </p:nvPr>
        </p:nvSpPr>
        <p:spPr/>
        <p:txBody>
          <a:bodyPr/>
          <a:lstStyle/>
          <a:p>
            <a:fld id="{19A725F3-83D0-4529-A15C-9D644B8C51E0}" type="slidenum">
              <a:rPr lang="en-US" smtClean="0"/>
              <a:pPr/>
              <a:t>13</a:t>
            </a:fld>
            <a:endParaRPr lang="en-US"/>
          </a:p>
        </p:txBody>
      </p:sp>
      <p:sp>
        <p:nvSpPr>
          <p:cNvPr id="3" name="Date Placeholder 2"/>
          <p:cNvSpPr>
            <a:spLocks noGrp="1"/>
          </p:cNvSpPr>
          <p:nvPr>
            <p:ph type="dt" sz="half" idx="12"/>
          </p:nvPr>
        </p:nvSpPr>
        <p:spPr/>
        <p:txBody>
          <a:bodyPr/>
          <a:lstStyle/>
          <a:p>
            <a:fld id="{BBCF9315-2A18-468D-AA4C-A81E2C353BEB}" type="datetime1">
              <a:rPr lang="en-US" smtClean="0"/>
              <a:t>1/7/2020</a:t>
            </a:fld>
            <a:endParaRPr lang="en-US" dirty="0"/>
          </a:p>
        </p:txBody>
      </p:sp>
      <p:sp>
        <p:nvSpPr>
          <p:cNvPr id="5" name="Rectangle 4"/>
          <p:cNvSpPr/>
          <p:nvPr/>
        </p:nvSpPr>
        <p:spPr>
          <a:xfrm>
            <a:off x="1036929" y="1959427"/>
            <a:ext cx="12007267" cy="3231654"/>
          </a:xfrm>
          <a:prstGeom prst="rect">
            <a:avLst/>
          </a:prstGeom>
        </p:spPr>
        <p:txBody>
          <a:bodyPr wrap="square">
            <a:spAutoFit/>
          </a:bodyPr>
          <a:lstStyle/>
          <a:p>
            <a:r>
              <a:rPr lang="en-US" sz="3600" dirty="0">
                <a:latin typeface="Segoe UI" pitchFamily="34" charset="0"/>
                <a:cs typeface="Segoe UI" pitchFamily="34" charset="0"/>
              </a:rPr>
              <a:t>If you find a major discontinuity:</a:t>
            </a:r>
          </a:p>
          <a:p>
            <a:pPr marL="1061304" lvl="1" indent="-408194">
              <a:spcBef>
                <a:spcPct val="20000"/>
              </a:spcBef>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Discuss it with the Author first.</a:t>
            </a:r>
          </a:p>
          <a:p>
            <a:pPr marL="1714414" lvl="2" indent="-408194">
              <a:spcBef>
                <a:spcPct val="20000"/>
              </a:spcBef>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You may be wrong.</a:t>
            </a:r>
          </a:p>
          <a:p>
            <a:pPr marL="1061304" lvl="1" indent="-408194">
              <a:spcBef>
                <a:spcPct val="20000"/>
              </a:spcBef>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Bring it to the attention of the Screening Team Leader.</a:t>
            </a:r>
          </a:p>
          <a:p>
            <a:pPr marL="1714414" lvl="2" indent="-408194">
              <a:spcBef>
                <a:spcPct val="20000"/>
              </a:spcBef>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The Screen may be postponed.</a:t>
            </a:r>
          </a:p>
          <a:p>
            <a:pPr>
              <a:spcBef>
                <a:spcPct val="20000"/>
              </a:spcBef>
            </a:pPr>
            <a:endParaRPr lang="en-US" sz="3600" dirty="0">
              <a:latin typeface="Segoe UI" pitchFamily="34" charset="0"/>
              <a:cs typeface="Segoe UI" pitchFamily="34" charset="0"/>
            </a:endParaRPr>
          </a:p>
        </p:txBody>
      </p:sp>
    </p:spTree>
    <p:extLst>
      <p:ext uri="{BB962C8B-B14F-4D97-AF65-F5344CB8AC3E}">
        <p14:creationId xmlns:p14="http://schemas.microsoft.com/office/powerpoint/2010/main" val="121231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BA41F3-F290-4E21-83C7-53277123D7BA}"/>
              </a:ext>
            </a:extLst>
          </p:cNvPr>
          <p:cNvSpPr>
            <a:spLocks noGrp="1"/>
          </p:cNvSpPr>
          <p:nvPr>
            <p:ph type="title"/>
          </p:nvPr>
        </p:nvSpPr>
        <p:spPr>
          <a:xfrm>
            <a:off x="644951" y="607124"/>
            <a:ext cx="13340500" cy="683264"/>
          </a:xfrm>
        </p:spPr>
        <p:txBody>
          <a:bodyPr/>
          <a:lstStyle/>
          <a:p>
            <a:r>
              <a:rPr lang="en-US" dirty="0"/>
              <a:t>After Individual Screening</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14</a:t>
            </a:fld>
            <a:endParaRPr lang="en-US"/>
          </a:p>
        </p:txBody>
      </p:sp>
      <p:sp>
        <p:nvSpPr>
          <p:cNvPr id="5" name="Date Placeholder 4"/>
          <p:cNvSpPr>
            <a:spLocks noGrp="1"/>
          </p:cNvSpPr>
          <p:nvPr>
            <p:ph type="dt" sz="half" idx="12"/>
          </p:nvPr>
        </p:nvSpPr>
        <p:spPr/>
        <p:txBody>
          <a:bodyPr/>
          <a:lstStyle/>
          <a:p>
            <a:fld id="{6D76F822-5FDC-4749-BB25-43E8F57E1CED}" type="datetime1">
              <a:rPr lang="en-US" smtClean="0"/>
              <a:t>1/7/2020</a:t>
            </a:fld>
            <a:endParaRPr lang="en-US" dirty="0"/>
          </a:p>
        </p:txBody>
      </p:sp>
      <p:sp>
        <p:nvSpPr>
          <p:cNvPr id="4" name="Content Placeholder 3"/>
          <p:cNvSpPr>
            <a:spLocks noGrp="1"/>
          </p:cNvSpPr>
          <p:nvPr>
            <p:ph sz="quarter" idx="4294967295"/>
          </p:nvPr>
        </p:nvSpPr>
        <p:spPr>
          <a:xfrm>
            <a:off x="602826" y="1631861"/>
            <a:ext cx="13382625" cy="5619750"/>
          </a:xfrm>
        </p:spPr>
        <p:txBody>
          <a:bodyPr>
            <a:noAutofit/>
          </a:bodyPr>
          <a:lstStyle/>
          <a:p>
            <a:r>
              <a:rPr lang="en-US" sz="3300" dirty="0"/>
              <a:t>The results are turned into the Screening Team Leader.</a:t>
            </a:r>
          </a:p>
          <a:p>
            <a:r>
              <a:rPr lang="en-US" sz="3300" dirty="0"/>
              <a:t>The Screening Team leader determines if the meeting is to be held, canceled, or delayed.</a:t>
            </a:r>
          </a:p>
          <a:p>
            <a:r>
              <a:rPr lang="en-US" sz="3300" dirty="0"/>
              <a:t>If the meeting is to go on, the Screening Team Leader distributes a composite of all of the individual reports for study prior to the meeting.</a:t>
            </a:r>
          </a:p>
        </p:txBody>
      </p:sp>
    </p:spTree>
    <p:extLst>
      <p:ext uri="{BB962C8B-B14F-4D97-AF65-F5344CB8AC3E}">
        <p14:creationId xmlns:p14="http://schemas.microsoft.com/office/powerpoint/2010/main" val="399600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238DF2-8552-4F90-A1BE-4C67F4533278}"/>
              </a:ext>
            </a:extLst>
          </p:cNvPr>
          <p:cNvSpPr>
            <a:spLocks noGrp="1"/>
          </p:cNvSpPr>
          <p:nvPr>
            <p:ph type="title"/>
          </p:nvPr>
        </p:nvSpPr>
        <p:spPr>
          <a:xfrm>
            <a:off x="644951" y="607124"/>
            <a:ext cx="13340500" cy="683264"/>
          </a:xfrm>
        </p:spPr>
        <p:txBody>
          <a:bodyPr/>
          <a:lstStyle/>
          <a:p>
            <a:r>
              <a:rPr lang="en-US" dirty="0"/>
              <a:t>Screen Meeting </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15</a:t>
            </a:fld>
            <a:endParaRPr lang="en-US"/>
          </a:p>
        </p:txBody>
      </p:sp>
      <p:sp>
        <p:nvSpPr>
          <p:cNvPr id="5" name="Date Placeholder 4"/>
          <p:cNvSpPr>
            <a:spLocks noGrp="1"/>
          </p:cNvSpPr>
          <p:nvPr>
            <p:ph type="dt" sz="half" idx="12"/>
          </p:nvPr>
        </p:nvSpPr>
        <p:spPr/>
        <p:txBody>
          <a:bodyPr/>
          <a:lstStyle/>
          <a:p>
            <a:fld id="{18C845CD-A505-4E8B-B7EA-5CE4887B46DE}" type="datetime1">
              <a:rPr lang="en-US" smtClean="0"/>
              <a:t>1/7/2020</a:t>
            </a:fld>
            <a:endParaRPr lang="en-US" dirty="0"/>
          </a:p>
        </p:txBody>
      </p:sp>
      <p:sp>
        <p:nvSpPr>
          <p:cNvPr id="9" name="Rectangle 3"/>
          <p:cNvSpPr>
            <a:spLocks noGrp="1" noChangeArrowheads="1"/>
          </p:cNvSpPr>
          <p:nvPr>
            <p:ph sz="quarter" idx="4294967295"/>
          </p:nvPr>
        </p:nvSpPr>
        <p:spPr>
          <a:xfrm>
            <a:off x="7546551" y="1719152"/>
            <a:ext cx="6438900" cy="4748212"/>
          </a:xfrm>
          <a:noFill/>
        </p:spPr>
        <p:txBody>
          <a:bodyPr lIns="90488" tIns="44450" rIns="90488" bIns="44450"/>
          <a:lstStyle/>
          <a:p>
            <a:pPr>
              <a:spcBef>
                <a:spcPct val="20000"/>
              </a:spcBef>
            </a:pPr>
            <a:r>
              <a:rPr lang="en-US" b="1" dirty="0">
                <a:solidFill>
                  <a:schemeClr val="tx1"/>
                </a:solidFill>
              </a:rPr>
              <a:t>By Exception Meeting</a:t>
            </a:r>
          </a:p>
          <a:p>
            <a:pPr>
              <a:spcBef>
                <a:spcPct val="20000"/>
              </a:spcBef>
              <a:buFontTx/>
              <a:buChar char="•"/>
            </a:pPr>
            <a:r>
              <a:rPr lang="en-US" dirty="0">
                <a:solidFill>
                  <a:schemeClr val="tx1"/>
                </a:solidFill>
              </a:rPr>
              <a:t>Each Gentle Screener presents discontinuities in turn.</a:t>
            </a:r>
          </a:p>
          <a:p>
            <a:pPr>
              <a:spcBef>
                <a:spcPct val="20000"/>
              </a:spcBef>
              <a:buFontTx/>
              <a:buChar char="•"/>
            </a:pPr>
            <a:r>
              <a:rPr lang="en-US" dirty="0">
                <a:solidFill>
                  <a:schemeClr val="tx1"/>
                </a:solidFill>
              </a:rPr>
              <a:t>Focuses on one view point at a time.</a:t>
            </a:r>
          </a:p>
          <a:p>
            <a:pPr marL="1061304" lvl="1" indent="-408194">
              <a:buSzPct val="75000"/>
              <a:buFont typeface="Arial" panose="020B0604020202020204" pitchFamily="34" charset="0"/>
              <a:buChar char="•"/>
            </a:pPr>
            <a:r>
              <a:rPr lang="en-US" dirty="0"/>
              <a:t>Thorough discussion of view.</a:t>
            </a:r>
          </a:p>
          <a:p>
            <a:pPr marL="1061304" lvl="1" indent="-408194">
              <a:buSzPct val="75000"/>
              <a:buFont typeface="Arial" panose="020B0604020202020204" pitchFamily="34" charset="0"/>
              <a:buChar char="•"/>
            </a:pPr>
            <a:r>
              <a:rPr lang="en-US" dirty="0"/>
              <a:t>May not see the trees for the forest.</a:t>
            </a:r>
          </a:p>
        </p:txBody>
      </p:sp>
      <p:sp>
        <p:nvSpPr>
          <p:cNvPr id="8" name="Rectangle 4"/>
          <p:cNvSpPr>
            <a:spLocks noGrp="1" noChangeArrowheads="1"/>
          </p:cNvSpPr>
          <p:nvPr>
            <p:ph type="body" sz="quarter" idx="4294967295"/>
          </p:nvPr>
        </p:nvSpPr>
        <p:spPr>
          <a:xfrm>
            <a:off x="644951" y="1637076"/>
            <a:ext cx="5989638" cy="4710112"/>
          </a:xfrm>
          <a:prstGeom prst="rect">
            <a:avLst/>
          </a:prstGeom>
          <a:noFill/>
        </p:spPr>
        <p:txBody>
          <a:bodyPr lIns="90488" tIns="44450" rIns="90488" bIns="44450">
            <a:normAutofit fontScale="85000" lnSpcReduction="10000"/>
          </a:bodyPr>
          <a:lstStyle/>
          <a:p>
            <a:pPr>
              <a:buNone/>
            </a:pPr>
            <a:r>
              <a:rPr lang="en-US" sz="3300" b="1" dirty="0"/>
              <a:t>Reading Meeting</a:t>
            </a:r>
          </a:p>
          <a:p>
            <a:r>
              <a:rPr lang="en-US" sz="3300" dirty="0"/>
              <a:t>Author reads the material.</a:t>
            </a:r>
          </a:p>
          <a:p>
            <a:r>
              <a:rPr lang="en-US" sz="3300" dirty="0"/>
              <a:t>Screening team comments throughout.</a:t>
            </a:r>
          </a:p>
          <a:p>
            <a:r>
              <a:rPr lang="en-US" sz="3300" dirty="0"/>
              <a:t>Focuses on one segment at a time.</a:t>
            </a:r>
          </a:p>
          <a:p>
            <a:pPr lvl="1">
              <a:buSzPct val="75000"/>
              <a:buFont typeface="Arial" panose="020B0604020202020204" pitchFamily="34" charset="0"/>
              <a:buChar char="•"/>
            </a:pPr>
            <a:r>
              <a:rPr lang="en-US" sz="2600" dirty="0">
                <a:solidFill>
                  <a:schemeClr val="tx1">
                    <a:tint val="75000"/>
                  </a:schemeClr>
                </a:solidFill>
              </a:rPr>
              <a:t>Good synergy between the Screeners.</a:t>
            </a:r>
          </a:p>
          <a:p>
            <a:pPr lvl="1">
              <a:buSzPct val="75000"/>
              <a:buFont typeface="Arial" panose="020B0604020202020204" pitchFamily="34" charset="0"/>
              <a:buChar char="•"/>
            </a:pPr>
            <a:r>
              <a:rPr lang="en-US" sz="2600" dirty="0">
                <a:solidFill>
                  <a:schemeClr val="tx1">
                    <a:tint val="75000"/>
                  </a:schemeClr>
                </a:solidFill>
              </a:rPr>
              <a:t>May not see the forest for the trees.</a:t>
            </a:r>
          </a:p>
          <a:p>
            <a:pPr eaLnBrk="1" hangingPunct="1"/>
            <a:endParaRPr lang="en-US" sz="2000" dirty="0">
              <a:latin typeface="Trebuchet MS" panose="020B0603020202020204" pitchFamily="34" charset="0"/>
            </a:endParaRPr>
          </a:p>
        </p:txBody>
      </p:sp>
    </p:spTree>
    <p:extLst>
      <p:ext uri="{BB962C8B-B14F-4D97-AF65-F5344CB8AC3E}">
        <p14:creationId xmlns:p14="http://schemas.microsoft.com/office/powerpoint/2010/main" val="399085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234D33E-18C9-458E-9045-9A7F590ADEBB}"/>
              </a:ext>
            </a:extLst>
          </p:cNvPr>
          <p:cNvSpPr>
            <a:spLocks noGrp="1"/>
          </p:cNvSpPr>
          <p:nvPr>
            <p:ph type="title"/>
          </p:nvPr>
        </p:nvSpPr>
        <p:spPr>
          <a:xfrm>
            <a:off x="644951" y="607124"/>
            <a:ext cx="13340500" cy="683264"/>
          </a:xfrm>
        </p:spPr>
        <p:txBody>
          <a:bodyPr/>
          <a:lstStyle/>
          <a:p>
            <a:r>
              <a:rPr lang="en-US" dirty="0"/>
              <a:t>Meting Do’s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16</a:t>
            </a:fld>
            <a:endParaRPr lang="en-US"/>
          </a:p>
        </p:txBody>
      </p:sp>
      <p:sp>
        <p:nvSpPr>
          <p:cNvPr id="5" name="Date Placeholder 4"/>
          <p:cNvSpPr>
            <a:spLocks noGrp="1"/>
          </p:cNvSpPr>
          <p:nvPr>
            <p:ph type="dt" sz="half" idx="12"/>
          </p:nvPr>
        </p:nvSpPr>
        <p:spPr/>
        <p:txBody>
          <a:bodyPr/>
          <a:lstStyle/>
          <a:p>
            <a:fld id="{D94C3C0C-FD04-4A98-B409-CD5C4B4785C2}" type="datetime1">
              <a:rPr lang="en-US" smtClean="0"/>
              <a:t>1/7/2020</a:t>
            </a:fld>
            <a:endParaRPr lang="en-US" dirty="0"/>
          </a:p>
        </p:txBody>
      </p:sp>
      <p:sp>
        <p:nvSpPr>
          <p:cNvPr id="8" name="Rectangle 3"/>
          <p:cNvSpPr>
            <a:spLocks noGrp="1" noChangeArrowheads="1"/>
          </p:cNvSpPr>
          <p:nvPr>
            <p:ph sz="quarter" idx="4294967295"/>
          </p:nvPr>
        </p:nvSpPr>
        <p:spPr>
          <a:xfrm>
            <a:off x="644951" y="1705679"/>
            <a:ext cx="13047662" cy="5472113"/>
          </a:xfrm>
          <a:noFill/>
        </p:spPr>
        <p:txBody>
          <a:bodyPr lIns="90488" tIns="44450" rIns="90488" bIns="44450"/>
          <a:lstStyle/>
          <a:p>
            <a:pPr marL="457200" indent="-457200">
              <a:buFont typeface="Arial" panose="020B0604020202020204" pitchFamily="34" charset="0"/>
              <a:buChar char="•"/>
            </a:pPr>
            <a:r>
              <a:rPr lang="en-US" dirty="0">
                <a:solidFill>
                  <a:schemeClr val="tx1"/>
                </a:solidFill>
              </a:rPr>
              <a:t>Be objective</a:t>
            </a:r>
          </a:p>
          <a:p>
            <a:pPr marL="1061304" lvl="1" indent="-408194">
              <a:buSzPct val="75000"/>
              <a:buFont typeface="Arial" panose="020B0604020202020204" pitchFamily="34" charset="0"/>
              <a:buChar char="•"/>
            </a:pPr>
            <a:r>
              <a:rPr lang="en-US" dirty="0"/>
              <a:t>Stick to pointing out discontinuities and exceptional continuities.</a:t>
            </a:r>
          </a:p>
          <a:p>
            <a:pPr marL="457200" indent="-457200">
              <a:buFont typeface="Arial" pitchFamily="34" charset="0"/>
              <a:buChar char="•"/>
            </a:pPr>
            <a:r>
              <a:rPr lang="en-US" dirty="0">
                <a:solidFill>
                  <a:schemeClr val="tx1"/>
                </a:solidFill>
              </a:rPr>
              <a:t>Be courteous</a:t>
            </a:r>
          </a:p>
          <a:p>
            <a:pPr marL="1061304" lvl="1" indent="-408194">
              <a:buSzPct val="75000"/>
              <a:buFont typeface="Arial" panose="020B0604020202020204" pitchFamily="34" charset="0"/>
              <a:buChar char="•"/>
            </a:pPr>
            <a:r>
              <a:rPr lang="en-US" dirty="0"/>
              <a:t>The author has feelings.</a:t>
            </a:r>
          </a:p>
          <a:p>
            <a:pPr marL="457200" indent="-457200">
              <a:buFont typeface="Arial" pitchFamily="34" charset="0"/>
              <a:buChar char="•"/>
            </a:pPr>
            <a:r>
              <a:rPr lang="en-US" dirty="0">
                <a:solidFill>
                  <a:schemeClr val="tx1"/>
                </a:solidFill>
              </a:rPr>
              <a:t>Be prepared</a:t>
            </a:r>
          </a:p>
          <a:p>
            <a:pPr marL="1061304" lvl="1" indent="-408194">
              <a:buSzPct val="75000"/>
              <a:buFont typeface="Arial" panose="020B0604020202020204" pitchFamily="34" charset="0"/>
              <a:buChar char="•"/>
            </a:pPr>
            <a:r>
              <a:rPr lang="en-US" dirty="0"/>
              <a:t>Calling a “No Screen” because you are not prepared is a serious process discontinuity.</a:t>
            </a:r>
          </a:p>
          <a:p>
            <a:pPr marL="457200" indent="-457200">
              <a:buFont typeface="Arial" pitchFamily="34" charset="0"/>
              <a:buChar char="•"/>
            </a:pPr>
            <a:r>
              <a:rPr lang="en-US" dirty="0">
                <a:solidFill>
                  <a:schemeClr val="tx1"/>
                </a:solidFill>
              </a:rPr>
              <a:t>Be punctual</a:t>
            </a:r>
          </a:p>
          <a:p>
            <a:pPr marL="1061304" lvl="1" indent="-408194">
              <a:buSzPct val="75000"/>
              <a:buFont typeface="Arial" panose="020B0604020202020204" pitchFamily="34" charset="0"/>
              <a:buChar char="•"/>
            </a:pPr>
            <a:r>
              <a:rPr lang="en-US" dirty="0"/>
              <a:t>A Screen should not last more than 2 hours.</a:t>
            </a:r>
          </a:p>
          <a:p>
            <a:pPr marL="1061304" lvl="1" indent="-408194">
              <a:buSzPct val="75000"/>
              <a:buFont typeface="Arial" panose="020B0604020202020204" pitchFamily="34" charset="0"/>
              <a:buChar char="•"/>
            </a:pPr>
            <a:r>
              <a:rPr lang="en-US" dirty="0"/>
              <a:t>Start on time - end on time.</a:t>
            </a:r>
          </a:p>
          <a:p>
            <a:pPr marL="457200" indent="-457200">
              <a:buFont typeface="Arial" pitchFamily="34" charset="0"/>
              <a:buChar char="•"/>
            </a:pPr>
            <a:r>
              <a:rPr lang="en-US" dirty="0">
                <a:solidFill>
                  <a:schemeClr val="tx1"/>
                </a:solidFill>
              </a:rPr>
              <a:t>Be professional</a:t>
            </a:r>
          </a:p>
        </p:txBody>
      </p:sp>
    </p:spTree>
    <p:extLst>
      <p:ext uri="{BB962C8B-B14F-4D97-AF65-F5344CB8AC3E}">
        <p14:creationId xmlns:p14="http://schemas.microsoft.com/office/powerpoint/2010/main" val="426652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C16E08-371D-46C4-8C79-DCA43606F4A9}"/>
              </a:ext>
            </a:extLst>
          </p:cNvPr>
          <p:cNvSpPr>
            <a:spLocks noGrp="1"/>
          </p:cNvSpPr>
          <p:nvPr>
            <p:ph type="title"/>
          </p:nvPr>
        </p:nvSpPr>
        <p:spPr>
          <a:xfrm>
            <a:off x="644951" y="607124"/>
            <a:ext cx="13340500" cy="683264"/>
          </a:xfrm>
        </p:spPr>
        <p:txBody>
          <a:bodyPr/>
          <a:lstStyle/>
          <a:p>
            <a:r>
              <a:rPr lang="en-US" dirty="0"/>
              <a:t>Meeting Do Not’s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17</a:t>
            </a:fld>
            <a:endParaRPr lang="en-US"/>
          </a:p>
        </p:txBody>
      </p:sp>
      <p:sp>
        <p:nvSpPr>
          <p:cNvPr id="5" name="Date Placeholder 4"/>
          <p:cNvSpPr>
            <a:spLocks noGrp="1"/>
          </p:cNvSpPr>
          <p:nvPr>
            <p:ph type="dt" sz="half" idx="12"/>
          </p:nvPr>
        </p:nvSpPr>
        <p:spPr/>
        <p:txBody>
          <a:bodyPr/>
          <a:lstStyle/>
          <a:p>
            <a:fld id="{03848012-C1AF-43E5-87FF-06C3672605EE}" type="datetime1">
              <a:rPr lang="en-US" smtClean="0"/>
              <a:t>1/7/2020</a:t>
            </a:fld>
            <a:endParaRPr lang="en-US" dirty="0"/>
          </a:p>
        </p:txBody>
      </p:sp>
      <p:sp>
        <p:nvSpPr>
          <p:cNvPr id="8" name="Rectangle 3"/>
          <p:cNvSpPr>
            <a:spLocks noGrp="1" noChangeArrowheads="1"/>
          </p:cNvSpPr>
          <p:nvPr>
            <p:ph sz="quarter" idx="4294967295"/>
          </p:nvPr>
        </p:nvSpPr>
        <p:spPr>
          <a:xfrm>
            <a:off x="644951" y="1548517"/>
            <a:ext cx="13163550" cy="5786437"/>
          </a:xfrm>
          <a:noFill/>
        </p:spPr>
        <p:txBody>
          <a:bodyPr lIns="90488" tIns="44450" rIns="90488" bIns="44450"/>
          <a:lstStyle/>
          <a:p>
            <a:pPr marL="457200" indent="-457200">
              <a:buFont typeface="Arial" pitchFamily="34" charset="0"/>
              <a:buChar char="•"/>
            </a:pPr>
            <a:r>
              <a:rPr lang="en-US" dirty="0">
                <a:solidFill>
                  <a:schemeClr val="tx1"/>
                </a:solidFill>
              </a:rPr>
              <a:t>Step out of your role.</a:t>
            </a:r>
          </a:p>
          <a:p>
            <a:pPr marL="457200" indent="-457200">
              <a:buFont typeface="Arial" pitchFamily="34" charset="0"/>
              <a:buChar char="•"/>
            </a:pPr>
            <a:r>
              <a:rPr lang="en-US" dirty="0">
                <a:solidFill>
                  <a:schemeClr val="tx1"/>
                </a:solidFill>
              </a:rPr>
              <a:t>Lose your point of view.</a:t>
            </a:r>
          </a:p>
          <a:p>
            <a:pPr marL="457200" indent="-457200">
              <a:buFont typeface="Arial" pitchFamily="34" charset="0"/>
              <a:buChar char="•"/>
            </a:pPr>
            <a:r>
              <a:rPr lang="en-US" dirty="0">
                <a:solidFill>
                  <a:schemeClr val="tx1"/>
                </a:solidFill>
              </a:rPr>
              <a:t>Tell everyone how you would do it.</a:t>
            </a:r>
          </a:p>
          <a:p>
            <a:pPr marL="1061304" lvl="1" indent="-408194">
              <a:buSzPct val="75000"/>
              <a:buFont typeface="Arial" panose="020B0604020202020204" pitchFamily="34" charset="0"/>
              <a:buChar char="•"/>
            </a:pPr>
            <a:r>
              <a:rPr lang="en-US" dirty="0"/>
              <a:t>It’s not your assignment.</a:t>
            </a:r>
          </a:p>
          <a:p>
            <a:pPr marL="457200" indent="-457200">
              <a:buFont typeface="Arial" pitchFamily="34" charset="0"/>
              <a:buChar char="•"/>
            </a:pPr>
            <a:r>
              <a:rPr lang="en-US" dirty="0">
                <a:solidFill>
                  <a:schemeClr val="tx1"/>
                </a:solidFill>
              </a:rPr>
              <a:t>Offer suggestions.</a:t>
            </a:r>
          </a:p>
          <a:p>
            <a:pPr marL="1061304" lvl="1" indent="-408194">
              <a:buSzPct val="75000"/>
              <a:buFont typeface="Arial" panose="020B0604020202020204" pitchFamily="34" charset="0"/>
              <a:buChar char="•"/>
            </a:pPr>
            <a:r>
              <a:rPr lang="en-US" dirty="0"/>
              <a:t>It’s not the time or the place.</a:t>
            </a:r>
          </a:p>
          <a:p>
            <a:pPr marL="457200" indent="-457200">
              <a:buFont typeface="Arial" pitchFamily="34" charset="0"/>
              <a:buChar char="•"/>
            </a:pPr>
            <a:r>
              <a:rPr lang="en-US" dirty="0">
                <a:solidFill>
                  <a:schemeClr val="tx1"/>
                </a:solidFill>
              </a:rPr>
              <a:t>Allow visitors to attend a Screen.</a:t>
            </a:r>
          </a:p>
          <a:p>
            <a:pPr marL="457200" indent="-457200">
              <a:buFont typeface="Arial" pitchFamily="34" charset="0"/>
              <a:buChar char="•"/>
            </a:pPr>
            <a:r>
              <a:rPr lang="en-US" dirty="0">
                <a:solidFill>
                  <a:schemeClr val="tx1"/>
                </a:solidFill>
              </a:rPr>
              <a:t>Have more than about 6 people in the meeting.</a:t>
            </a:r>
          </a:p>
          <a:p>
            <a:pPr marL="457200" indent="-457200">
              <a:buFont typeface="Arial" pitchFamily="34" charset="0"/>
              <a:buChar char="•"/>
            </a:pPr>
            <a:r>
              <a:rPr lang="en-US" dirty="0">
                <a:solidFill>
                  <a:schemeClr val="tx1"/>
                </a:solidFill>
              </a:rPr>
              <a:t>Allow untrained persons to be active participants in the meeting.</a:t>
            </a:r>
          </a:p>
          <a:p>
            <a:pPr marL="1061304" lvl="1" indent="-408194">
              <a:buSzPct val="75000"/>
              <a:buFont typeface="Arial" panose="020B0604020202020204" pitchFamily="34" charset="0"/>
              <a:buChar char="•"/>
            </a:pPr>
            <a:r>
              <a:rPr lang="en-US" dirty="0"/>
              <a:t>Untrained persons can be non-active participants for training purposes.</a:t>
            </a:r>
          </a:p>
          <a:p>
            <a:pPr marL="457200" indent="-457200">
              <a:buFont typeface="Arial" pitchFamily="34" charset="0"/>
              <a:buChar char="•"/>
            </a:pPr>
            <a:r>
              <a:rPr lang="en-US" dirty="0">
                <a:solidFill>
                  <a:schemeClr val="tx1"/>
                </a:solidFill>
              </a:rPr>
              <a:t>Forget you are a professional.</a:t>
            </a:r>
          </a:p>
        </p:txBody>
      </p:sp>
    </p:spTree>
    <p:extLst>
      <p:ext uri="{BB962C8B-B14F-4D97-AF65-F5344CB8AC3E}">
        <p14:creationId xmlns:p14="http://schemas.microsoft.com/office/powerpoint/2010/main" val="84432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BEBC57-4B3E-4FBE-B7C6-29B5C26D4A74}"/>
              </a:ext>
            </a:extLst>
          </p:cNvPr>
          <p:cNvSpPr>
            <a:spLocks noGrp="1"/>
          </p:cNvSpPr>
          <p:nvPr>
            <p:ph type="title"/>
          </p:nvPr>
        </p:nvSpPr>
        <p:spPr>
          <a:xfrm>
            <a:off x="644951" y="607124"/>
            <a:ext cx="13340500" cy="683264"/>
          </a:xfrm>
        </p:spPr>
        <p:txBody>
          <a:bodyPr/>
          <a:lstStyle/>
          <a:p>
            <a:r>
              <a:rPr lang="en-US" dirty="0"/>
              <a:t>Meeting Activities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18</a:t>
            </a:fld>
            <a:endParaRPr lang="en-US"/>
          </a:p>
        </p:txBody>
      </p:sp>
      <p:sp>
        <p:nvSpPr>
          <p:cNvPr id="5" name="Date Placeholder 4"/>
          <p:cNvSpPr>
            <a:spLocks noGrp="1"/>
          </p:cNvSpPr>
          <p:nvPr>
            <p:ph type="dt" sz="half" idx="12"/>
          </p:nvPr>
        </p:nvSpPr>
        <p:spPr/>
        <p:txBody>
          <a:bodyPr/>
          <a:lstStyle/>
          <a:p>
            <a:fld id="{FACAEB58-AB03-4E00-96A2-BB23F80B0834}" type="datetime1">
              <a:rPr lang="en-US" smtClean="0"/>
              <a:t>1/7/2020</a:t>
            </a:fld>
            <a:endParaRPr lang="en-US" dirty="0"/>
          </a:p>
        </p:txBody>
      </p:sp>
      <p:sp>
        <p:nvSpPr>
          <p:cNvPr id="4" name="Content Placeholder 3"/>
          <p:cNvSpPr>
            <a:spLocks noGrp="1"/>
          </p:cNvSpPr>
          <p:nvPr>
            <p:ph sz="quarter" idx="4294967295"/>
          </p:nvPr>
        </p:nvSpPr>
        <p:spPr>
          <a:xfrm>
            <a:off x="619125" y="1600904"/>
            <a:ext cx="14011275" cy="5681663"/>
          </a:xfrm>
        </p:spPr>
        <p:txBody>
          <a:bodyPr>
            <a:normAutofit fontScale="92500" lnSpcReduction="20000"/>
          </a:bodyPr>
          <a:lstStyle/>
          <a:p>
            <a:r>
              <a:rPr lang="en-US" sz="3600" dirty="0"/>
              <a:t>Author</a:t>
            </a:r>
          </a:p>
          <a:p>
            <a:pPr lvl="1">
              <a:buSzPct val="75000"/>
              <a:buFont typeface="Arial" panose="020B0604020202020204" pitchFamily="34" charset="0"/>
              <a:buChar char="•"/>
            </a:pPr>
            <a:r>
              <a:rPr lang="en-US" sz="2600" dirty="0">
                <a:solidFill>
                  <a:schemeClr val="tx1">
                    <a:tint val="75000"/>
                  </a:schemeClr>
                </a:solidFill>
              </a:rPr>
              <a:t>May present material in a reading meeting.</a:t>
            </a:r>
          </a:p>
          <a:p>
            <a:pPr lvl="1">
              <a:buSzPct val="75000"/>
              <a:buFont typeface="Arial" panose="020B0604020202020204" pitchFamily="34" charset="0"/>
              <a:buChar char="•"/>
            </a:pPr>
            <a:r>
              <a:rPr lang="en-US" sz="2600" dirty="0">
                <a:solidFill>
                  <a:schemeClr val="tx1">
                    <a:tint val="75000"/>
                  </a:schemeClr>
                </a:solidFill>
              </a:rPr>
              <a:t>Answers questions.</a:t>
            </a:r>
          </a:p>
          <a:p>
            <a:pPr lvl="1">
              <a:buSzPct val="75000"/>
              <a:buFont typeface="Arial" panose="020B0604020202020204" pitchFamily="34" charset="0"/>
              <a:buChar char="•"/>
            </a:pPr>
            <a:r>
              <a:rPr lang="en-US" sz="2600" dirty="0">
                <a:solidFill>
                  <a:schemeClr val="tx1">
                    <a:tint val="75000"/>
                  </a:schemeClr>
                </a:solidFill>
              </a:rPr>
              <a:t>May not have participated in product development.</a:t>
            </a:r>
          </a:p>
          <a:p>
            <a:pPr lvl="1">
              <a:buNone/>
            </a:pPr>
            <a:endParaRPr lang="en-US" sz="1400" dirty="0">
              <a:latin typeface="Trebuchet MS" panose="020B0603020202020204" pitchFamily="34" charset="0"/>
            </a:endParaRPr>
          </a:p>
          <a:p>
            <a:r>
              <a:rPr lang="en-US" sz="3600" dirty="0"/>
              <a:t>Screening Team Leader</a:t>
            </a:r>
          </a:p>
          <a:p>
            <a:pPr lvl="1">
              <a:buSzPct val="75000"/>
              <a:buFont typeface="Arial" panose="020B0604020202020204" pitchFamily="34" charset="0"/>
              <a:buChar char="•"/>
            </a:pPr>
            <a:r>
              <a:rPr lang="en-US" sz="2600" dirty="0">
                <a:solidFill>
                  <a:schemeClr val="tx1">
                    <a:tint val="75000"/>
                  </a:schemeClr>
                </a:solidFill>
              </a:rPr>
              <a:t>Keeps the meeting focused.</a:t>
            </a:r>
          </a:p>
          <a:p>
            <a:pPr lvl="2">
              <a:buSzPct val="75000"/>
            </a:pPr>
            <a:r>
              <a:rPr lang="en-US" sz="2600" dirty="0">
                <a:solidFill>
                  <a:schemeClr val="tx1">
                    <a:tint val="75000"/>
                  </a:schemeClr>
                </a:solidFill>
              </a:rPr>
              <a:t>Ensures that the meeting is conducted properly.</a:t>
            </a:r>
          </a:p>
          <a:p>
            <a:pPr lvl="2">
              <a:buSzPct val="75000"/>
            </a:pPr>
            <a:r>
              <a:rPr lang="en-US" sz="2800" dirty="0">
                <a:solidFill>
                  <a:schemeClr val="tx1">
                    <a:tint val="75000"/>
                  </a:schemeClr>
                </a:solidFill>
              </a:rPr>
              <a:t>Stops the meeting if necessary.</a:t>
            </a:r>
          </a:p>
          <a:p>
            <a:pPr lvl="1">
              <a:buSzPct val="75000"/>
              <a:buFont typeface="Arial" panose="020B0604020202020204" pitchFamily="34" charset="0"/>
              <a:buChar char="•"/>
            </a:pPr>
            <a:r>
              <a:rPr lang="en-US" sz="2800" dirty="0">
                <a:solidFill>
                  <a:schemeClr val="tx1">
                    <a:tint val="75000"/>
                  </a:schemeClr>
                </a:solidFill>
              </a:rPr>
              <a:t>Determines product status.</a:t>
            </a:r>
          </a:p>
          <a:p>
            <a:pPr lvl="2">
              <a:buSzPct val="75000"/>
            </a:pPr>
            <a:r>
              <a:rPr lang="en-US" sz="2800" dirty="0">
                <a:solidFill>
                  <a:schemeClr val="tx1">
                    <a:tint val="75000"/>
                  </a:schemeClr>
                </a:solidFill>
              </a:rPr>
              <a:t>Accepted</a:t>
            </a:r>
          </a:p>
          <a:p>
            <a:pPr lvl="2">
              <a:buSzPct val="75000"/>
            </a:pPr>
            <a:r>
              <a:rPr lang="en-US" sz="2800" dirty="0">
                <a:solidFill>
                  <a:schemeClr val="tx1">
                    <a:tint val="75000"/>
                  </a:schemeClr>
                </a:solidFill>
              </a:rPr>
              <a:t>Not Accepted</a:t>
            </a:r>
          </a:p>
          <a:p>
            <a:pPr lvl="2">
              <a:buSzPct val="75000"/>
            </a:pPr>
            <a:r>
              <a:rPr lang="en-US" sz="2800" dirty="0">
                <a:solidFill>
                  <a:schemeClr val="tx1">
                    <a:tint val="75000"/>
                  </a:schemeClr>
                </a:solidFill>
              </a:rPr>
              <a:t>Conditionally Accepted</a:t>
            </a:r>
          </a:p>
        </p:txBody>
      </p:sp>
    </p:spTree>
    <p:extLst>
      <p:ext uri="{BB962C8B-B14F-4D97-AF65-F5344CB8AC3E}">
        <p14:creationId xmlns:p14="http://schemas.microsoft.com/office/powerpoint/2010/main" val="329270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A8AD70-A65D-4860-A303-39C66F5802A7}"/>
              </a:ext>
            </a:extLst>
          </p:cNvPr>
          <p:cNvSpPr>
            <a:spLocks noGrp="1"/>
          </p:cNvSpPr>
          <p:nvPr>
            <p:ph type="title"/>
          </p:nvPr>
        </p:nvSpPr>
        <p:spPr>
          <a:xfrm>
            <a:off x="644951" y="607124"/>
            <a:ext cx="13340500" cy="683264"/>
          </a:xfrm>
        </p:spPr>
        <p:txBody>
          <a:bodyPr/>
          <a:lstStyle/>
          <a:p>
            <a:r>
              <a:rPr lang="en-US" dirty="0"/>
              <a:t>Meeting Activities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19</a:t>
            </a:fld>
            <a:endParaRPr lang="en-US"/>
          </a:p>
        </p:txBody>
      </p:sp>
      <p:sp>
        <p:nvSpPr>
          <p:cNvPr id="5" name="Date Placeholder 4"/>
          <p:cNvSpPr>
            <a:spLocks noGrp="1"/>
          </p:cNvSpPr>
          <p:nvPr>
            <p:ph type="dt" sz="half" idx="12"/>
          </p:nvPr>
        </p:nvSpPr>
        <p:spPr/>
        <p:txBody>
          <a:bodyPr/>
          <a:lstStyle/>
          <a:p>
            <a:fld id="{701A0074-9EB6-4872-A85C-B7F6B51125EB}" type="datetime1">
              <a:rPr lang="en-US" smtClean="0"/>
              <a:t>1/7/2020</a:t>
            </a:fld>
            <a:endParaRPr lang="en-US" dirty="0"/>
          </a:p>
        </p:txBody>
      </p:sp>
      <p:sp>
        <p:nvSpPr>
          <p:cNvPr id="8" name="Rectangle 3"/>
          <p:cNvSpPr>
            <a:spLocks noGrp="1" noChangeArrowheads="1"/>
          </p:cNvSpPr>
          <p:nvPr>
            <p:ph sz="quarter" idx="4294967295"/>
          </p:nvPr>
        </p:nvSpPr>
        <p:spPr>
          <a:xfrm>
            <a:off x="644951" y="1815193"/>
            <a:ext cx="6226175" cy="5219700"/>
          </a:xfrm>
          <a:noFill/>
        </p:spPr>
        <p:txBody>
          <a:bodyPr lIns="90488" tIns="44450" rIns="90488" bIns="44450">
            <a:normAutofit lnSpcReduction="10000"/>
          </a:bodyPr>
          <a:lstStyle/>
          <a:p>
            <a:pPr marL="457200" indent="-457200">
              <a:lnSpc>
                <a:spcPct val="90000"/>
              </a:lnSpc>
              <a:buFont typeface="Arial" panose="020B0604020202020204" pitchFamily="34" charset="0"/>
              <a:buChar char="•"/>
            </a:pPr>
            <a:r>
              <a:rPr lang="en-US" sz="3200" dirty="0">
                <a:solidFill>
                  <a:schemeClr val="tx1"/>
                </a:solidFill>
              </a:rPr>
              <a:t>Gentle Screener</a:t>
            </a:r>
          </a:p>
          <a:p>
            <a:pPr marL="1061304" lvl="1" indent="-408194">
              <a:lnSpc>
                <a:spcPct val="90000"/>
              </a:lnSpc>
              <a:buSzPct val="75000"/>
              <a:buFont typeface="Arial" panose="020B0604020202020204" pitchFamily="34" charset="0"/>
              <a:buChar char="•"/>
            </a:pPr>
            <a:r>
              <a:rPr lang="en-US" sz="2400" dirty="0"/>
              <a:t>Identifies discontinuities.</a:t>
            </a:r>
          </a:p>
          <a:p>
            <a:pPr marL="1714414" lvl="2" indent="-408194">
              <a:lnSpc>
                <a:spcPct val="90000"/>
              </a:lnSpc>
              <a:buSzPct val="75000"/>
              <a:buFont typeface="Arial" panose="020B0604020202020204" pitchFamily="34" charset="0"/>
              <a:buChar char="•"/>
            </a:pPr>
            <a:r>
              <a:rPr lang="en-US" sz="2100" dirty="0"/>
              <a:t>May be misunderstood by Screener.</a:t>
            </a:r>
          </a:p>
          <a:p>
            <a:pPr marL="1714414" lvl="2" indent="-408194">
              <a:lnSpc>
                <a:spcPct val="90000"/>
              </a:lnSpc>
              <a:buSzPct val="75000"/>
              <a:buFont typeface="Arial" panose="020B0604020202020204" pitchFamily="34" charset="0"/>
              <a:buChar char="•"/>
            </a:pPr>
            <a:r>
              <a:rPr lang="en-US" sz="2100" dirty="0"/>
              <a:t>May be clarified by Author.</a:t>
            </a:r>
          </a:p>
          <a:p>
            <a:pPr marL="1061304" lvl="1" indent="-408194">
              <a:lnSpc>
                <a:spcPct val="90000"/>
              </a:lnSpc>
              <a:buSzPct val="75000"/>
              <a:buFont typeface="Arial" panose="020B0604020202020204" pitchFamily="34" charset="0"/>
              <a:buChar char="•"/>
            </a:pPr>
            <a:r>
              <a:rPr lang="en-US" sz="2400" dirty="0"/>
              <a:t>Identifies exceptional continuity.</a:t>
            </a:r>
          </a:p>
          <a:p>
            <a:pPr marL="1061304" lvl="1" indent="-408194">
              <a:lnSpc>
                <a:spcPct val="90000"/>
              </a:lnSpc>
              <a:buSzPct val="75000"/>
              <a:buFont typeface="Arial" panose="020B0604020202020204" pitchFamily="34" charset="0"/>
              <a:buChar char="•"/>
            </a:pPr>
            <a:r>
              <a:rPr lang="en-US" sz="2400" dirty="0"/>
              <a:t>Participates.</a:t>
            </a:r>
          </a:p>
          <a:p>
            <a:pPr marL="1714414" lvl="2" indent="-408194">
              <a:lnSpc>
                <a:spcPct val="90000"/>
              </a:lnSpc>
              <a:buSzPct val="75000"/>
              <a:buFont typeface="Arial" panose="020B0604020202020204" pitchFamily="34" charset="0"/>
              <a:buChar char="•"/>
            </a:pPr>
            <a:r>
              <a:rPr lang="en-US" sz="2100" dirty="0"/>
              <a:t>In discussions.</a:t>
            </a:r>
          </a:p>
          <a:p>
            <a:pPr marL="1714414" lvl="2" indent="-408194">
              <a:lnSpc>
                <a:spcPct val="90000"/>
              </a:lnSpc>
              <a:buSzPct val="75000"/>
              <a:buFont typeface="Arial" panose="020B0604020202020204" pitchFamily="34" charset="0"/>
              <a:buChar char="•"/>
            </a:pPr>
            <a:r>
              <a:rPr lang="en-US" sz="2100" dirty="0"/>
              <a:t>Raises new questions.</a:t>
            </a:r>
          </a:p>
          <a:p>
            <a:pPr>
              <a:lnSpc>
                <a:spcPct val="90000"/>
              </a:lnSpc>
            </a:pPr>
            <a:endParaRPr lang="en-US" sz="2000" dirty="0">
              <a:latin typeface="Trebuchet MS" panose="020B0603020202020204" pitchFamily="34" charset="0"/>
            </a:endParaRPr>
          </a:p>
          <a:p>
            <a:pPr marL="457200" indent="-457200">
              <a:lnSpc>
                <a:spcPct val="90000"/>
              </a:lnSpc>
              <a:buFont typeface="Arial" panose="020B0604020202020204" pitchFamily="34" charset="0"/>
              <a:buChar char="•"/>
            </a:pPr>
            <a:r>
              <a:rPr lang="en-US" sz="3200" dirty="0">
                <a:solidFill>
                  <a:schemeClr val="tx1"/>
                </a:solidFill>
              </a:rPr>
              <a:t>Everyone</a:t>
            </a:r>
            <a:endParaRPr lang="en-US" dirty="0">
              <a:solidFill>
                <a:schemeClr val="tx1"/>
              </a:solidFill>
            </a:endParaRPr>
          </a:p>
          <a:p>
            <a:pPr marL="1061304" lvl="1" indent="-408194">
              <a:lnSpc>
                <a:spcPct val="90000"/>
              </a:lnSpc>
              <a:buSzPct val="75000"/>
              <a:buFont typeface="Arial" panose="020B0604020202020204" pitchFamily="34" charset="0"/>
              <a:buChar char="•"/>
            </a:pPr>
            <a:r>
              <a:rPr lang="en-US" dirty="0"/>
              <a:t>  </a:t>
            </a:r>
            <a:r>
              <a:rPr lang="en-US" sz="2400" dirty="0"/>
              <a:t>Maintain role.</a:t>
            </a:r>
          </a:p>
          <a:p>
            <a:pPr marL="1061304" lvl="1" indent="-408194">
              <a:lnSpc>
                <a:spcPct val="90000"/>
              </a:lnSpc>
              <a:buSzPct val="75000"/>
              <a:buFont typeface="Arial" panose="020B0604020202020204" pitchFamily="34" charset="0"/>
              <a:buChar char="•"/>
            </a:pPr>
            <a:r>
              <a:rPr lang="en-US" sz="2400" dirty="0"/>
              <a:t>  Maintain view.</a:t>
            </a:r>
          </a:p>
        </p:txBody>
      </p:sp>
      <p:sp>
        <p:nvSpPr>
          <p:cNvPr id="9" name="Rectangle 4"/>
          <p:cNvSpPr>
            <a:spLocks noGrp="1" noChangeArrowheads="1"/>
          </p:cNvSpPr>
          <p:nvPr>
            <p:ph type="body" sz="quarter" idx="4294967295"/>
          </p:nvPr>
        </p:nvSpPr>
        <p:spPr>
          <a:xfrm>
            <a:off x="8539163" y="1736815"/>
            <a:ext cx="6091237" cy="5219700"/>
          </a:xfrm>
          <a:prstGeom prst="rect">
            <a:avLst/>
          </a:prstGeom>
          <a:noFill/>
        </p:spPr>
        <p:txBody>
          <a:bodyPr lIns="90488" tIns="44450" rIns="90488" bIns="44450"/>
          <a:lstStyle/>
          <a:p>
            <a:pPr marL="457200" indent="-457200">
              <a:lnSpc>
                <a:spcPct val="90000"/>
              </a:lnSpc>
              <a:spcBef>
                <a:spcPts val="0"/>
              </a:spcBef>
            </a:pPr>
            <a:r>
              <a:rPr lang="en-US" sz="3300" dirty="0"/>
              <a:t>Scribe</a:t>
            </a:r>
          </a:p>
          <a:p>
            <a:pPr lvl="1">
              <a:lnSpc>
                <a:spcPct val="90000"/>
              </a:lnSpc>
              <a:buSzPct val="75000"/>
              <a:buFont typeface="Arial" panose="020B0604020202020204" pitchFamily="34" charset="0"/>
              <a:buChar char="•"/>
            </a:pPr>
            <a:r>
              <a:rPr lang="en-US" dirty="0">
                <a:solidFill>
                  <a:schemeClr val="tx1">
                    <a:tint val="75000"/>
                  </a:schemeClr>
                </a:solidFill>
              </a:rPr>
              <a:t>Notes relevant discussions.</a:t>
            </a:r>
          </a:p>
          <a:p>
            <a:pPr lvl="1">
              <a:lnSpc>
                <a:spcPct val="90000"/>
              </a:lnSpc>
              <a:buSzPct val="75000"/>
              <a:buFont typeface="Arial" panose="020B0604020202020204" pitchFamily="34" charset="0"/>
              <a:buChar char="•"/>
            </a:pPr>
            <a:r>
              <a:rPr lang="en-US" dirty="0">
                <a:solidFill>
                  <a:schemeClr val="tx1">
                    <a:tint val="75000"/>
                  </a:schemeClr>
                </a:solidFill>
              </a:rPr>
              <a:t>Notes new discontinuities.</a:t>
            </a:r>
          </a:p>
          <a:p>
            <a:pPr lvl="1">
              <a:lnSpc>
                <a:spcPct val="90000"/>
              </a:lnSpc>
              <a:buSzPct val="75000"/>
              <a:buFont typeface="Arial" panose="020B0604020202020204" pitchFamily="34" charset="0"/>
              <a:buChar char="•"/>
            </a:pPr>
            <a:r>
              <a:rPr lang="en-US" dirty="0">
                <a:solidFill>
                  <a:schemeClr val="tx1">
                    <a:tint val="75000"/>
                  </a:schemeClr>
                </a:solidFill>
              </a:rPr>
              <a:t>Notes new well done continuities.</a:t>
            </a:r>
          </a:p>
          <a:p>
            <a:pPr>
              <a:lnSpc>
                <a:spcPct val="80000"/>
              </a:lnSpc>
            </a:pPr>
            <a:endParaRPr lang="en-US" sz="2000" dirty="0"/>
          </a:p>
          <a:p>
            <a:pPr>
              <a:lnSpc>
                <a:spcPct val="80000"/>
              </a:lnSpc>
            </a:pPr>
            <a:endParaRPr lang="en-US" sz="2000" dirty="0"/>
          </a:p>
          <a:p>
            <a:pPr marL="457200" indent="-457200">
              <a:lnSpc>
                <a:spcPct val="90000"/>
              </a:lnSpc>
              <a:spcBef>
                <a:spcPts val="0"/>
              </a:spcBef>
            </a:pPr>
            <a:r>
              <a:rPr lang="en-US" sz="3300" dirty="0"/>
              <a:t>Quality Engineering</a:t>
            </a:r>
          </a:p>
          <a:p>
            <a:pPr lvl="1">
              <a:lnSpc>
                <a:spcPct val="90000"/>
              </a:lnSpc>
              <a:buSzPct val="75000"/>
              <a:buFont typeface="Arial" panose="020B0604020202020204" pitchFamily="34" charset="0"/>
              <a:buChar char="•"/>
            </a:pPr>
            <a:r>
              <a:rPr lang="en-US" dirty="0">
                <a:solidFill>
                  <a:schemeClr val="tx1">
                    <a:tint val="75000"/>
                  </a:schemeClr>
                </a:solidFill>
              </a:rPr>
              <a:t>Monitors Screen effectiveness.</a:t>
            </a:r>
          </a:p>
        </p:txBody>
      </p:sp>
    </p:spTree>
    <p:extLst>
      <p:ext uri="{BB962C8B-B14F-4D97-AF65-F5344CB8AC3E}">
        <p14:creationId xmlns:p14="http://schemas.microsoft.com/office/powerpoint/2010/main" val="284456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9C9870-1B18-471D-9876-1D4CC9DC8CC1}"/>
              </a:ext>
            </a:extLst>
          </p:cNvPr>
          <p:cNvSpPr>
            <a:spLocks noGrp="1"/>
          </p:cNvSpPr>
          <p:nvPr>
            <p:ph type="title"/>
          </p:nvPr>
        </p:nvSpPr>
        <p:spPr>
          <a:xfrm>
            <a:off x="644951" y="607124"/>
            <a:ext cx="13340500" cy="707886"/>
          </a:xfrm>
        </p:spPr>
        <p:txBody>
          <a:bodyPr/>
          <a:lstStyle/>
          <a:p>
            <a:r>
              <a:rPr lang="en-US" sz="4000" dirty="0"/>
              <a:t>Uniphase</a:t>
            </a:r>
            <a:endParaRPr lang="en-US" dirty="0"/>
          </a:p>
        </p:txBody>
      </p:sp>
      <p:sp>
        <p:nvSpPr>
          <p:cNvPr id="8" name="Slide Number Placeholder 7"/>
          <p:cNvSpPr>
            <a:spLocks noGrp="1"/>
          </p:cNvSpPr>
          <p:nvPr>
            <p:ph type="sldNum" sz="quarter" idx="10"/>
          </p:nvPr>
        </p:nvSpPr>
        <p:spPr/>
        <p:txBody>
          <a:bodyPr/>
          <a:lstStyle/>
          <a:p>
            <a:fld id="{19A725F3-83D0-4529-A15C-9D644B8C51E0}" type="slidenum">
              <a:rPr lang="en-US" smtClean="0"/>
              <a:pPr/>
              <a:t>2</a:t>
            </a:fld>
            <a:endParaRPr lang="en-US"/>
          </a:p>
        </p:txBody>
      </p:sp>
      <p:sp>
        <p:nvSpPr>
          <p:cNvPr id="4" name="Date Placeholder 3"/>
          <p:cNvSpPr>
            <a:spLocks noGrp="1"/>
          </p:cNvSpPr>
          <p:nvPr>
            <p:ph type="dt" sz="half" idx="12"/>
          </p:nvPr>
        </p:nvSpPr>
        <p:spPr/>
        <p:txBody>
          <a:bodyPr/>
          <a:lstStyle/>
          <a:p>
            <a:fld id="{82193EF9-68DB-45FA-BD71-022AF507CD34}" type="datetime1">
              <a:rPr lang="en-US" smtClean="0"/>
              <a:t>1/7/2020</a:t>
            </a:fld>
            <a:endParaRPr lang="en-US"/>
          </a:p>
        </p:txBody>
      </p:sp>
      <p:pic>
        <p:nvPicPr>
          <p:cNvPr id="2" name="Picture 1">
            <a:extLst>
              <a:ext uri="{FF2B5EF4-FFF2-40B4-BE49-F238E27FC236}">
                <a16:creationId xmlns:a16="http://schemas.microsoft.com/office/drawing/2014/main" id="{8365656D-51A0-4BCD-A901-E6413358A7A5}"/>
              </a:ext>
            </a:extLst>
          </p:cNvPr>
          <p:cNvPicPr>
            <a:picLocks noChangeAspect="1"/>
          </p:cNvPicPr>
          <p:nvPr/>
        </p:nvPicPr>
        <p:blipFill>
          <a:blip r:embed="rId3"/>
          <a:stretch>
            <a:fillRect/>
          </a:stretch>
        </p:blipFill>
        <p:spPr>
          <a:xfrm>
            <a:off x="2189847" y="1844183"/>
            <a:ext cx="9461812" cy="4913802"/>
          </a:xfrm>
          <a:prstGeom prst="rect">
            <a:avLst/>
          </a:prstGeom>
        </p:spPr>
      </p:pic>
      <p:sp>
        <p:nvSpPr>
          <p:cNvPr id="5" name="Rectangle 4">
            <a:extLst>
              <a:ext uri="{FF2B5EF4-FFF2-40B4-BE49-F238E27FC236}">
                <a16:creationId xmlns:a16="http://schemas.microsoft.com/office/drawing/2014/main" id="{E6C76B41-52E3-456B-ABC7-F844B73C6F42}"/>
              </a:ext>
            </a:extLst>
          </p:cNvPr>
          <p:cNvSpPr/>
          <p:nvPr/>
        </p:nvSpPr>
        <p:spPr>
          <a:xfrm>
            <a:off x="5414682" y="4446495"/>
            <a:ext cx="2420471" cy="1900518"/>
          </a:xfrm>
          <a:prstGeom prst="rect">
            <a:avLst/>
          </a:prstGeom>
          <a:noFill/>
          <a:ln w="28575">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309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21DF83-F759-40E2-8735-EE2B65634855}"/>
              </a:ext>
            </a:extLst>
          </p:cNvPr>
          <p:cNvSpPr>
            <a:spLocks noGrp="1"/>
          </p:cNvSpPr>
          <p:nvPr>
            <p:ph type="title"/>
          </p:nvPr>
        </p:nvSpPr>
        <p:spPr>
          <a:xfrm>
            <a:off x="644951" y="607124"/>
            <a:ext cx="13340500" cy="683264"/>
          </a:xfrm>
        </p:spPr>
        <p:txBody>
          <a:bodyPr/>
          <a:lstStyle/>
          <a:p>
            <a:r>
              <a:rPr lang="en-US" dirty="0"/>
              <a:t>Post-Meeting Activities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20</a:t>
            </a:fld>
            <a:endParaRPr lang="en-US"/>
          </a:p>
        </p:txBody>
      </p:sp>
      <p:sp>
        <p:nvSpPr>
          <p:cNvPr id="5" name="Date Placeholder 4"/>
          <p:cNvSpPr>
            <a:spLocks noGrp="1"/>
          </p:cNvSpPr>
          <p:nvPr>
            <p:ph type="dt" sz="half" idx="12"/>
          </p:nvPr>
        </p:nvSpPr>
        <p:spPr/>
        <p:txBody>
          <a:bodyPr/>
          <a:lstStyle/>
          <a:p>
            <a:fld id="{C1785CF4-AE0F-4B9B-9F7B-33BC6982825E}" type="datetime1">
              <a:rPr lang="en-US" smtClean="0"/>
              <a:t>1/7/2020</a:t>
            </a:fld>
            <a:endParaRPr lang="en-US" dirty="0"/>
          </a:p>
        </p:txBody>
      </p:sp>
      <p:sp>
        <p:nvSpPr>
          <p:cNvPr id="4" name="Content Placeholder 3"/>
          <p:cNvSpPr>
            <a:spLocks noGrp="1"/>
          </p:cNvSpPr>
          <p:nvPr>
            <p:ph sz="quarter" idx="4294967295"/>
          </p:nvPr>
        </p:nvSpPr>
        <p:spPr>
          <a:xfrm>
            <a:off x="644951" y="1558018"/>
            <a:ext cx="13801725" cy="5343525"/>
          </a:xfrm>
        </p:spPr>
        <p:txBody>
          <a:bodyPr>
            <a:normAutofit fontScale="77500" lnSpcReduction="20000"/>
          </a:bodyPr>
          <a:lstStyle/>
          <a:p>
            <a:r>
              <a:rPr lang="en-US" sz="3600" dirty="0"/>
              <a:t>Scribe</a:t>
            </a:r>
          </a:p>
          <a:p>
            <a:pPr lvl="1">
              <a:lnSpc>
                <a:spcPct val="110000"/>
              </a:lnSpc>
              <a:buSzPct val="75000"/>
              <a:buFont typeface="Arial" panose="020B0604020202020204" pitchFamily="34" charset="0"/>
              <a:buChar char="•"/>
            </a:pPr>
            <a:r>
              <a:rPr lang="en-US" sz="2600" dirty="0">
                <a:solidFill>
                  <a:schemeClr val="tx1">
                    <a:tint val="75000"/>
                  </a:schemeClr>
                </a:solidFill>
              </a:rPr>
              <a:t>Promptly turns in the Meeting Minutes.</a:t>
            </a:r>
          </a:p>
          <a:p>
            <a:pPr lvl="1">
              <a:lnSpc>
                <a:spcPct val="110000"/>
              </a:lnSpc>
              <a:buSzPct val="75000"/>
              <a:buFont typeface="Arial" panose="020B0604020202020204" pitchFamily="34" charset="0"/>
              <a:buChar char="•"/>
            </a:pPr>
            <a:r>
              <a:rPr lang="en-US" sz="2600" dirty="0">
                <a:solidFill>
                  <a:schemeClr val="tx1">
                    <a:tint val="75000"/>
                  </a:schemeClr>
                </a:solidFill>
              </a:rPr>
              <a:t>Quality Engineer</a:t>
            </a:r>
          </a:p>
          <a:p>
            <a:pPr lvl="1">
              <a:lnSpc>
                <a:spcPct val="110000"/>
              </a:lnSpc>
              <a:buSzPct val="75000"/>
              <a:buFont typeface="Arial" panose="020B0604020202020204" pitchFamily="34" charset="0"/>
              <a:buChar char="•"/>
            </a:pPr>
            <a:r>
              <a:rPr lang="en-US" sz="2600" dirty="0">
                <a:solidFill>
                  <a:schemeClr val="tx1">
                    <a:tint val="75000"/>
                  </a:schemeClr>
                </a:solidFill>
              </a:rPr>
              <a:t>Submits the Screen Effectiveness Report.</a:t>
            </a:r>
          </a:p>
          <a:p>
            <a:pPr lvl="1">
              <a:lnSpc>
                <a:spcPct val="110000"/>
              </a:lnSpc>
              <a:buSzPct val="75000"/>
              <a:buFont typeface="Arial" panose="020B0604020202020204" pitchFamily="34" charset="0"/>
              <a:buChar char="•"/>
            </a:pPr>
            <a:r>
              <a:rPr lang="en-US" sz="2600" dirty="0">
                <a:solidFill>
                  <a:schemeClr val="tx1">
                    <a:tint val="75000"/>
                  </a:schemeClr>
                </a:solidFill>
              </a:rPr>
              <a:t>Verify the closure of findings.</a:t>
            </a:r>
          </a:p>
          <a:p>
            <a:r>
              <a:rPr lang="en-US" sz="3600" dirty="0"/>
              <a:t>Screening Team Leader</a:t>
            </a:r>
          </a:p>
          <a:p>
            <a:pPr lvl="1">
              <a:lnSpc>
                <a:spcPct val="110000"/>
              </a:lnSpc>
              <a:buSzPct val="75000"/>
              <a:buFont typeface="Arial" panose="020B0604020202020204" pitchFamily="34" charset="0"/>
              <a:buChar char="•"/>
            </a:pPr>
            <a:r>
              <a:rPr lang="en-US" sz="2600" dirty="0">
                <a:solidFill>
                  <a:schemeClr val="tx1">
                    <a:tint val="75000"/>
                  </a:schemeClr>
                </a:solidFill>
              </a:rPr>
              <a:t>Reports screen results.</a:t>
            </a:r>
          </a:p>
          <a:p>
            <a:pPr lvl="1">
              <a:lnSpc>
                <a:spcPct val="110000"/>
              </a:lnSpc>
              <a:buSzPct val="75000"/>
              <a:buFont typeface="Arial" panose="020B0604020202020204" pitchFamily="34" charset="0"/>
              <a:buChar char="•"/>
            </a:pPr>
            <a:r>
              <a:rPr lang="en-US" sz="2600" dirty="0">
                <a:solidFill>
                  <a:schemeClr val="tx1">
                    <a:tint val="75000"/>
                  </a:schemeClr>
                </a:solidFill>
              </a:rPr>
              <a:t>Screens and distributes meeting minutes.</a:t>
            </a:r>
          </a:p>
          <a:p>
            <a:pPr lvl="1">
              <a:lnSpc>
                <a:spcPct val="110000"/>
              </a:lnSpc>
              <a:buSzPct val="75000"/>
              <a:buFont typeface="Arial" panose="020B0604020202020204" pitchFamily="34" charset="0"/>
              <a:buChar char="•"/>
            </a:pPr>
            <a:r>
              <a:rPr lang="en-US" sz="2600" dirty="0">
                <a:solidFill>
                  <a:schemeClr val="tx1">
                    <a:tint val="75000"/>
                  </a:schemeClr>
                </a:solidFill>
              </a:rPr>
              <a:t>Assigns Rework Screener(s) from the screen team and explains the scope of Rework Screen.</a:t>
            </a:r>
          </a:p>
          <a:p>
            <a:r>
              <a:rPr lang="en-US" sz="3600" dirty="0"/>
              <a:t>Project Leader</a:t>
            </a:r>
          </a:p>
          <a:p>
            <a:pPr lvl="1">
              <a:lnSpc>
                <a:spcPct val="110000"/>
              </a:lnSpc>
              <a:buSzPct val="75000"/>
              <a:buFont typeface="Arial" panose="020B0604020202020204" pitchFamily="34" charset="0"/>
              <a:buChar char="•"/>
            </a:pPr>
            <a:r>
              <a:rPr lang="en-US" sz="2600" dirty="0">
                <a:solidFill>
                  <a:schemeClr val="tx1">
                    <a:tint val="75000"/>
                  </a:schemeClr>
                </a:solidFill>
              </a:rPr>
              <a:t>Determines corrective action, if any, with real author's).</a:t>
            </a:r>
          </a:p>
          <a:p>
            <a:pPr lvl="1">
              <a:lnSpc>
                <a:spcPct val="110000"/>
              </a:lnSpc>
              <a:buSzPct val="75000"/>
              <a:buFont typeface="Arial" panose="020B0604020202020204" pitchFamily="34" charset="0"/>
              <a:buChar char="•"/>
            </a:pPr>
            <a:r>
              <a:rPr lang="en-US" sz="2600" dirty="0">
                <a:solidFill>
                  <a:schemeClr val="tx1">
                    <a:tint val="75000"/>
                  </a:schemeClr>
                </a:solidFill>
              </a:rPr>
              <a:t>Established corrective action priorities.</a:t>
            </a:r>
          </a:p>
          <a:p>
            <a:pPr lvl="1">
              <a:lnSpc>
                <a:spcPct val="110000"/>
              </a:lnSpc>
              <a:buSzPct val="75000"/>
              <a:buFont typeface="Arial" panose="020B0604020202020204" pitchFamily="34" charset="0"/>
              <a:buChar char="•"/>
            </a:pPr>
            <a:r>
              <a:rPr lang="en-US" sz="2600" dirty="0">
                <a:solidFill>
                  <a:schemeClr val="tx1">
                    <a:tint val="75000"/>
                  </a:schemeClr>
                </a:solidFill>
              </a:rPr>
              <a:t>Tracks corrective action to completion.</a:t>
            </a:r>
          </a:p>
        </p:txBody>
      </p:sp>
    </p:spTree>
    <p:extLst>
      <p:ext uri="{BB962C8B-B14F-4D97-AF65-F5344CB8AC3E}">
        <p14:creationId xmlns:p14="http://schemas.microsoft.com/office/powerpoint/2010/main" val="2781027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66CF7-D02F-47C0-B275-45B40CC678C8}"/>
              </a:ext>
            </a:extLst>
          </p:cNvPr>
          <p:cNvSpPr>
            <a:spLocks noGrp="1"/>
          </p:cNvSpPr>
          <p:nvPr>
            <p:ph type="title"/>
          </p:nvPr>
        </p:nvSpPr>
        <p:spPr>
          <a:xfrm>
            <a:off x="644951" y="607124"/>
            <a:ext cx="13340500" cy="683264"/>
          </a:xfrm>
        </p:spPr>
        <p:txBody>
          <a:bodyPr/>
          <a:lstStyle/>
          <a:p>
            <a:r>
              <a:rPr lang="en-US" dirty="0"/>
              <a:t>Post-Meeting</a:t>
            </a:r>
          </a:p>
        </p:txBody>
      </p:sp>
      <p:sp>
        <p:nvSpPr>
          <p:cNvPr id="6" name="Slide Number Placeholder 5"/>
          <p:cNvSpPr>
            <a:spLocks noGrp="1"/>
          </p:cNvSpPr>
          <p:nvPr>
            <p:ph type="sldNum" sz="quarter" idx="10"/>
          </p:nvPr>
        </p:nvSpPr>
        <p:spPr/>
        <p:txBody>
          <a:bodyPr/>
          <a:lstStyle/>
          <a:p>
            <a:fld id="{19A725F3-83D0-4529-A15C-9D644B8C51E0}" type="slidenum">
              <a:rPr lang="en-US" smtClean="0"/>
              <a:pPr/>
              <a:t>21</a:t>
            </a:fld>
            <a:endParaRPr lang="en-US"/>
          </a:p>
        </p:txBody>
      </p:sp>
      <p:sp>
        <p:nvSpPr>
          <p:cNvPr id="5" name="Date Placeholder 4"/>
          <p:cNvSpPr>
            <a:spLocks noGrp="1"/>
          </p:cNvSpPr>
          <p:nvPr>
            <p:ph type="dt" sz="half" idx="12"/>
          </p:nvPr>
        </p:nvSpPr>
        <p:spPr/>
        <p:txBody>
          <a:bodyPr/>
          <a:lstStyle/>
          <a:p>
            <a:fld id="{5EB9C048-732B-4802-A989-FE6DB0541A13}" type="datetime1">
              <a:rPr lang="en-US" smtClean="0"/>
              <a:t>1/7/2020</a:t>
            </a:fld>
            <a:endParaRPr lang="en-US" dirty="0"/>
          </a:p>
        </p:txBody>
      </p:sp>
      <p:sp>
        <p:nvSpPr>
          <p:cNvPr id="4" name="Content Placeholder 3"/>
          <p:cNvSpPr>
            <a:spLocks noGrp="1"/>
          </p:cNvSpPr>
          <p:nvPr>
            <p:ph sz="quarter" idx="4294967295"/>
          </p:nvPr>
        </p:nvSpPr>
        <p:spPr>
          <a:xfrm>
            <a:off x="644951" y="1750925"/>
            <a:ext cx="6924675" cy="5381625"/>
          </a:xfrm>
        </p:spPr>
        <p:txBody>
          <a:bodyPr>
            <a:normAutofit/>
          </a:bodyPr>
          <a:lstStyle/>
          <a:p>
            <a:r>
              <a:rPr lang="en-US" sz="3100" dirty="0"/>
              <a:t>If you had a suggestion during the meeting talk to the Author in private after the meeting.</a:t>
            </a:r>
          </a:p>
          <a:p>
            <a:r>
              <a:rPr lang="en-US" sz="3100" dirty="0"/>
              <a:t>If you don’t agree with the outcome of the Screen talk to the Screening Team Leader in private after the meeting.</a:t>
            </a:r>
          </a:p>
          <a:p>
            <a:r>
              <a:rPr lang="en-US" sz="3100" dirty="0"/>
              <a:t>Use the management.</a:t>
            </a:r>
          </a:p>
        </p:txBody>
      </p:sp>
      <p:graphicFrame>
        <p:nvGraphicFramePr>
          <p:cNvPr id="8" name="Object 3">
            <a:hlinkClick r:id="" action="ppaction://ole?verb=0"/>
          </p:cNvPr>
          <p:cNvGraphicFramePr>
            <a:graphicFrameLocks/>
          </p:cNvGraphicFramePr>
          <p:nvPr>
            <p:extLst>
              <p:ext uri="{D42A27DB-BD31-4B8C-83A1-F6EECF244321}">
                <p14:modId xmlns:p14="http://schemas.microsoft.com/office/powerpoint/2010/main" val="2478690842"/>
              </p:ext>
            </p:extLst>
          </p:nvPr>
        </p:nvGraphicFramePr>
        <p:xfrm>
          <a:off x="7878953" y="1857340"/>
          <a:ext cx="6083300" cy="4372010"/>
        </p:xfrm>
        <a:graphic>
          <a:graphicData uri="http://schemas.openxmlformats.org/presentationml/2006/ole">
            <mc:AlternateContent xmlns:mc="http://schemas.openxmlformats.org/markup-compatibility/2006">
              <mc:Choice xmlns:v="urn:schemas-microsoft-com:vml" Requires="v">
                <p:oleObj spid="_x0000_s22594" name="Clip" r:id="rId4" imgW="3549600" imgH="1746000" progId="MS_ClipArt_Gallery.5">
                  <p:embed/>
                </p:oleObj>
              </mc:Choice>
              <mc:Fallback>
                <p:oleObj name="Clip" r:id="rId4" imgW="3549600" imgH="174600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8953" y="1857340"/>
                        <a:ext cx="6083300" cy="43720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52314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CABF1-AB68-4277-B165-2873D5F0EE39}"/>
              </a:ext>
            </a:extLst>
          </p:cNvPr>
          <p:cNvSpPr>
            <a:spLocks noGrp="1"/>
          </p:cNvSpPr>
          <p:nvPr>
            <p:ph type="title"/>
          </p:nvPr>
        </p:nvSpPr>
        <p:spPr>
          <a:xfrm>
            <a:off x="644951" y="607124"/>
            <a:ext cx="13340500" cy="683264"/>
          </a:xfrm>
        </p:spPr>
        <p:txBody>
          <a:bodyPr/>
          <a:lstStyle/>
          <a:p>
            <a:r>
              <a:rPr lang="en-US" dirty="0"/>
              <a:t>What Setting the Screen Does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22</a:t>
            </a:fld>
            <a:endParaRPr lang="en-US"/>
          </a:p>
        </p:txBody>
      </p:sp>
      <p:sp>
        <p:nvSpPr>
          <p:cNvPr id="5" name="Date Placeholder 4"/>
          <p:cNvSpPr>
            <a:spLocks noGrp="1"/>
          </p:cNvSpPr>
          <p:nvPr>
            <p:ph type="dt" sz="half" idx="12"/>
          </p:nvPr>
        </p:nvSpPr>
        <p:spPr/>
        <p:txBody>
          <a:bodyPr/>
          <a:lstStyle/>
          <a:p>
            <a:fld id="{2051B87B-DAE8-4B17-B646-E66885B4212D}" type="datetime1">
              <a:rPr lang="en-US" smtClean="0"/>
              <a:t>1/7/2020</a:t>
            </a:fld>
            <a:endParaRPr lang="en-US" dirty="0"/>
          </a:p>
        </p:txBody>
      </p:sp>
      <p:sp>
        <p:nvSpPr>
          <p:cNvPr id="4" name="Content Placeholder 3"/>
          <p:cNvSpPr>
            <a:spLocks noGrp="1"/>
          </p:cNvSpPr>
          <p:nvPr>
            <p:ph sz="quarter" idx="4294967295"/>
          </p:nvPr>
        </p:nvSpPr>
        <p:spPr>
          <a:xfrm>
            <a:off x="602826" y="1631861"/>
            <a:ext cx="13382625" cy="5619750"/>
          </a:xfrm>
        </p:spPr>
        <p:txBody>
          <a:bodyPr>
            <a:normAutofit/>
          </a:bodyPr>
          <a:lstStyle/>
          <a:p>
            <a:pPr marL="0" indent="0">
              <a:buNone/>
            </a:pPr>
            <a:r>
              <a:rPr lang="en-US" sz="3600" dirty="0"/>
              <a:t>Defining the Set information for the Screen elements identifies the built-in error detection and correction mechanism that verifies and validates all products.</a:t>
            </a:r>
          </a:p>
        </p:txBody>
      </p:sp>
    </p:spTree>
    <p:extLst>
      <p:ext uri="{BB962C8B-B14F-4D97-AF65-F5344CB8AC3E}">
        <p14:creationId xmlns:p14="http://schemas.microsoft.com/office/powerpoint/2010/main" val="34652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599CC0-924D-4BD0-AEFC-C61DB0EC8929}"/>
              </a:ext>
            </a:extLst>
          </p:cNvPr>
          <p:cNvSpPr>
            <a:spLocks noGrp="1"/>
          </p:cNvSpPr>
          <p:nvPr>
            <p:ph type="title"/>
          </p:nvPr>
        </p:nvSpPr>
        <p:spPr>
          <a:xfrm>
            <a:off x="644951" y="607124"/>
            <a:ext cx="13340500" cy="683264"/>
          </a:xfrm>
        </p:spPr>
        <p:txBody>
          <a:bodyPr/>
          <a:lstStyle/>
          <a:p>
            <a:r>
              <a:rPr lang="en-US" dirty="0"/>
              <a:t>It’s Not Personal</a:t>
            </a:r>
          </a:p>
        </p:txBody>
      </p:sp>
      <p:sp>
        <p:nvSpPr>
          <p:cNvPr id="6" name="Slide Number Placeholder 5"/>
          <p:cNvSpPr>
            <a:spLocks noGrp="1"/>
          </p:cNvSpPr>
          <p:nvPr>
            <p:ph type="sldNum" sz="quarter" idx="10"/>
          </p:nvPr>
        </p:nvSpPr>
        <p:spPr/>
        <p:txBody>
          <a:bodyPr/>
          <a:lstStyle/>
          <a:p>
            <a:fld id="{19A725F3-83D0-4529-A15C-9D644B8C51E0}" type="slidenum">
              <a:rPr lang="en-US" smtClean="0"/>
              <a:pPr/>
              <a:t>23</a:t>
            </a:fld>
            <a:endParaRPr lang="en-US"/>
          </a:p>
        </p:txBody>
      </p:sp>
      <p:sp>
        <p:nvSpPr>
          <p:cNvPr id="5" name="Date Placeholder 4"/>
          <p:cNvSpPr>
            <a:spLocks noGrp="1"/>
          </p:cNvSpPr>
          <p:nvPr>
            <p:ph type="dt" sz="half" idx="12"/>
          </p:nvPr>
        </p:nvSpPr>
        <p:spPr/>
        <p:txBody>
          <a:bodyPr/>
          <a:lstStyle/>
          <a:p>
            <a:fld id="{314C2BDD-318A-4F42-9E31-DBCB24691CDF}" type="datetime1">
              <a:rPr lang="en-US" smtClean="0"/>
              <a:t>1/7/2020</a:t>
            </a:fld>
            <a:endParaRPr lang="en-US" dirty="0"/>
          </a:p>
        </p:txBody>
      </p:sp>
      <p:sp>
        <p:nvSpPr>
          <p:cNvPr id="4" name="Content Placeholder 3"/>
          <p:cNvSpPr>
            <a:spLocks noGrp="1"/>
          </p:cNvSpPr>
          <p:nvPr>
            <p:ph sz="quarter" idx="4294967295"/>
          </p:nvPr>
        </p:nvSpPr>
        <p:spPr>
          <a:xfrm>
            <a:off x="644951" y="1777017"/>
            <a:ext cx="6200775" cy="5438775"/>
          </a:xfrm>
        </p:spPr>
        <p:txBody>
          <a:bodyPr>
            <a:normAutofit/>
          </a:bodyPr>
          <a:lstStyle/>
          <a:p>
            <a:r>
              <a:rPr lang="en-US" sz="3600" dirty="0"/>
              <a:t>Concentrate on interpersonal skills.</a:t>
            </a:r>
          </a:p>
          <a:p>
            <a:r>
              <a:rPr lang="en-US" sz="3600" dirty="0"/>
              <a:t>It may never feel good having your product criticized.</a:t>
            </a:r>
          </a:p>
          <a:p>
            <a:r>
              <a:rPr lang="en-US" sz="3600" dirty="0"/>
              <a:t>Keep in mind that it is not your product, it is our product.</a:t>
            </a:r>
          </a:p>
        </p:txBody>
      </p:sp>
      <p:graphicFrame>
        <p:nvGraphicFramePr>
          <p:cNvPr id="8" name="Object 4">
            <a:hlinkClick r:id="" action="ppaction://ole?verb=0"/>
          </p:cNvPr>
          <p:cNvGraphicFramePr>
            <a:graphicFrameLocks/>
          </p:cNvGraphicFramePr>
          <p:nvPr>
            <p:extLst>
              <p:ext uri="{D42A27DB-BD31-4B8C-83A1-F6EECF244321}">
                <p14:modId xmlns:p14="http://schemas.microsoft.com/office/powerpoint/2010/main" val="2824699179"/>
              </p:ext>
            </p:extLst>
          </p:nvPr>
        </p:nvGraphicFramePr>
        <p:xfrm>
          <a:off x="7524749" y="1857341"/>
          <a:ext cx="6437503" cy="4905409"/>
        </p:xfrm>
        <a:graphic>
          <a:graphicData uri="http://schemas.openxmlformats.org/presentationml/2006/ole">
            <mc:AlternateContent xmlns:mc="http://schemas.openxmlformats.org/markup-compatibility/2006">
              <mc:Choice xmlns:v="urn:schemas-microsoft-com:vml" Requires="v">
                <p:oleObj spid="_x0000_s24640" name="Clip" r:id="rId4" imgW="3592440" imgH="2433600" progId="MS_ClipArt_Gallery.5">
                  <p:embed/>
                </p:oleObj>
              </mc:Choice>
              <mc:Fallback>
                <p:oleObj name="Clip" r:id="rId4" imgW="3592440" imgH="243360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49" y="1857341"/>
                        <a:ext cx="6437503" cy="490540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43636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14C8B9A-D698-40C6-8D8A-D930BBA2C77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C98DBBBE-9380-41F5-888B-E3673C0DB9E5}"/>
              </a:ext>
            </a:extLst>
          </p:cNvPr>
          <p:cNvSpPr>
            <a:spLocks noGrp="1"/>
          </p:cNvSpPr>
          <p:nvPr>
            <p:ph type="title"/>
          </p:nvPr>
        </p:nvSpPr>
        <p:spPr/>
        <p:txBody>
          <a:bodyPr/>
          <a:lstStyle/>
          <a:p>
            <a:r>
              <a:rPr lang="en-US" dirty="0"/>
              <a:t>Thank You</a:t>
            </a:r>
          </a:p>
        </p:txBody>
      </p:sp>
      <p:sp>
        <p:nvSpPr>
          <p:cNvPr id="5" name="Date Placeholder 4">
            <a:extLst>
              <a:ext uri="{FF2B5EF4-FFF2-40B4-BE49-F238E27FC236}">
                <a16:creationId xmlns:a16="http://schemas.microsoft.com/office/drawing/2014/main" id="{8C204CEC-A1EF-4D91-B6F1-CCE40DB051CF}"/>
              </a:ext>
            </a:extLst>
          </p:cNvPr>
          <p:cNvSpPr>
            <a:spLocks noGrp="1"/>
          </p:cNvSpPr>
          <p:nvPr>
            <p:ph type="dt" sz="half" idx="17"/>
          </p:nvPr>
        </p:nvSpPr>
        <p:spPr/>
        <p:txBody>
          <a:bodyPr/>
          <a:lstStyle/>
          <a:p>
            <a:fld id="{4DD2B35D-FD27-4913-9C0F-35D4BF3C02CF}" type="datetime1">
              <a:rPr lang="en-US" smtClean="0"/>
              <a:t>1/7/2020</a:t>
            </a:fld>
            <a:endParaRPr lang="en-US" dirty="0"/>
          </a:p>
        </p:txBody>
      </p:sp>
      <p:sp>
        <p:nvSpPr>
          <p:cNvPr id="6" name="Slide Number Placeholder 5">
            <a:extLst>
              <a:ext uri="{FF2B5EF4-FFF2-40B4-BE49-F238E27FC236}">
                <a16:creationId xmlns:a16="http://schemas.microsoft.com/office/drawing/2014/main" id="{23808BDE-A8FB-482C-9A42-57BF1DFD1197}"/>
              </a:ext>
            </a:extLst>
          </p:cNvPr>
          <p:cNvSpPr>
            <a:spLocks noGrp="1"/>
          </p:cNvSpPr>
          <p:nvPr>
            <p:ph type="sldNum" sz="quarter" idx="19"/>
          </p:nvPr>
        </p:nvSpPr>
        <p:spPr/>
        <p:txBody>
          <a:bodyPr/>
          <a:lstStyle/>
          <a:p>
            <a:fld id="{19A725F3-83D0-4529-A15C-9D644B8C51E0}" type="slidenum">
              <a:rPr lang="en-US" smtClean="0"/>
              <a:pPr/>
              <a:t>24</a:t>
            </a:fld>
            <a:endParaRPr lang="en-US"/>
          </a:p>
        </p:txBody>
      </p:sp>
    </p:spTree>
    <p:extLst>
      <p:ext uri="{BB962C8B-B14F-4D97-AF65-F5344CB8AC3E}">
        <p14:creationId xmlns:p14="http://schemas.microsoft.com/office/powerpoint/2010/main" val="57842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5AF9-ECC8-4E98-BF84-296DB9C699FF}"/>
              </a:ext>
            </a:extLst>
          </p:cNvPr>
          <p:cNvSpPr>
            <a:spLocks noGrp="1"/>
          </p:cNvSpPr>
          <p:nvPr>
            <p:ph type="title"/>
          </p:nvPr>
        </p:nvSpPr>
        <p:spPr/>
        <p:txBody>
          <a:bodyPr/>
          <a:lstStyle/>
          <a:p>
            <a:r>
              <a:rPr lang="en-US" dirty="0"/>
              <a:t>Purpose of Screen</a:t>
            </a:r>
          </a:p>
        </p:txBody>
      </p:sp>
      <p:sp>
        <p:nvSpPr>
          <p:cNvPr id="8" name="Slide Number Placeholder 7"/>
          <p:cNvSpPr>
            <a:spLocks noGrp="1"/>
          </p:cNvSpPr>
          <p:nvPr>
            <p:ph type="sldNum" sz="quarter" idx="10"/>
          </p:nvPr>
        </p:nvSpPr>
        <p:spPr/>
        <p:txBody>
          <a:bodyPr/>
          <a:lstStyle/>
          <a:p>
            <a:fld id="{19A725F3-83D0-4529-A15C-9D644B8C51E0}" type="slidenum">
              <a:rPr lang="en-US" smtClean="0"/>
              <a:pPr/>
              <a:t>3</a:t>
            </a:fld>
            <a:endParaRPr lang="en-US"/>
          </a:p>
        </p:txBody>
      </p:sp>
      <p:sp>
        <p:nvSpPr>
          <p:cNvPr id="4" name="Date Placeholder 3"/>
          <p:cNvSpPr>
            <a:spLocks noGrp="1"/>
          </p:cNvSpPr>
          <p:nvPr>
            <p:ph type="dt" sz="half" idx="12"/>
          </p:nvPr>
        </p:nvSpPr>
        <p:spPr/>
        <p:txBody>
          <a:bodyPr/>
          <a:lstStyle/>
          <a:p>
            <a:fld id="{40A24F5D-A434-49BA-B61E-A7F38220DA87}" type="datetime1">
              <a:rPr lang="en-US" smtClean="0"/>
              <a:t>1/7/2020</a:t>
            </a:fld>
            <a:endParaRPr lang="en-US"/>
          </a:p>
        </p:txBody>
      </p:sp>
      <p:sp>
        <p:nvSpPr>
          <p:cNvPr id="3" name="Rectangle 2"/>
          <p:cNvSpPr/>
          <p:nvPr/>
        </p:nvSpPr>
        <p:spPr>
          <a:xfrm>
            <a:off x="772099" y="2318080"/>
            <a:ext cx="7315200" cy="2246769"/>
          </a:xfrm>
          <a:prstGeom prst="rect">
            <a:avLst/>
          </a:prstGeom>
        </p:spPr>
        <p:txBody>
          <a:bodyPr>
            <a:spAutoFit/>
          </a:bodyPr>
          <a:lstStyle/>
          <a:p>
            <a:r>
              <a:rPr lang="en-US" sz="2800" dirty="0">
                <a:latin typeface="+mj-lt"/>
                <a:cs typeface="Segoe UI" pitchFamily="34" charset="0"/>
              </a:rPr>
              <a:t>The </a:t>
            </a:r>
            <a:r>
              <a:rPr lang="en-US" sz="2800" b="1" dirty="0">
                <a:latin typeface="+mj-lt"/>
                <a:cs typeface="Segoe UI" pitchFamily="34" charset="0"/>
              </a:rPr>
              <a:t>Uniphase Screen elements </a:t>
            </a:r>
            <a:r>
              <a:rPr lang="en-US" sz="2800" dirty="0">
                <a:latin typeface="+mj-lt"/>
                <a:cs typeface="Segoe UI" pitchFamily="34" charset="0"/>
              </a:rPr>
              <a:t>identify the techniques that verify and validate products produced by the Process element and identifies the </a:t>
            </a:r>
            <a:r>
              <a:rPr lang="en-US" sz="2800" b="1" dirty="0">
                <a:latin typeface="+mj-lt"/>
                <a:cs typeface="Segoe UI" pitchFamily="34" charset="0"/>
              </a:rPr>
              <a:t>discontinuities</a:t>
            </a:r>
            <a:r>
              <a:rPr lang="en-US" sz="2800" dirty="0">
                <a:latin typeface="+mj-lt"/>
                <a:cs typeface="Segoe UI" pitchFamily="34" charset="0"/>
              </a:rPr>
              <a:t>.</a:t>
            </a:r>
          </a:p>
        </p:txBody>
      </p:sp>
      <p:grpSp>
        <p:nvGrpSpPr>
          <p:cNvPr id="9" name="Group 6"/>
          <p:cNvGrpSpPr>
            <a:grpSpLocks/>
          </p:cNvGrpSpPr>
          <p:nvPr/>
        </p:nvGrpSpPr>
        <p:grpSpPr bwMode="auto">
          <a:xfrm flipH="1">
            <a:off x="8156662" y="1701651"/>
            <a:ext cx="5372878" cy="4290431"/>
            <a:chOff x="3410" y="1492"/>
            <a:chExt cx="1804" cy="1145"/>
          </a:xfrm>
        </p:grpSpPr>
        <p:grpSp>
          <p:nvGrpSpPr>
            <p:cNvPr id="11" name="Group 7"/>
            <p:cNvGrpSpPr>
              <a:grpSpLocks/>
            </p:cNvGrpSpPr>
            <p:nvPr/>
          </p:nvGrpSpPr>
          <p:grpSpPr bwMode="auto">
            <a:xfrm>
              <a:off x="4385" y="1764"/>
              <a:ext cx="829" cy="327"/>
              <a:chOff x="4385" y="1764"/>
              <a:chExt cx="829" cy="327"/>
            </a:xfrm>
          </p:grpSpPr>
          <p:grpSp>
            <p:nvGrpSpPr>
              <p:cNvPr id="56" name="Group 8"/>
              <p:cNvGrpSpPr>
                <a:grpSpLocks/>
              </p:cNvGrpSpPr>
              <p:nvPr/>
            </p:nvGrpSpPr>
            <p:grpSpPr bwMode="auto">
              <a:xfrm>
                <a:off x="4385" y="1895"/>
                <a:ext cx="383" cy="196"/>
                <a:chOff x="4385" y="1895"/>
                <a:chExt cx="383" cy="196"/>
              </a:xfrm>
            </p:grpSpPr>
            <p:sp>
              <p:nvSpPr>
                <p:cNvPr id="68" name="Freeform 9"/>
                <p:cNvSpPr>
                  <a:spLocks/>
                </p:cNvSpPr>
                <p:nvPr/>
              </p:nvSpPr>
              <p:spPr bwMode="auto">
                <a:xfrm>
                  <a:off x="4385" y="1895"/>
                  <a:ext cx="383" cy="196"/>
                </a:xfrm>
                <a:custGeom>
                  <a:avLst/>
                  <a:gdLst>
                    <a:gd name="T0" fmla="*/ 159 w 383"/>
                    <a:gd name="T1" fmla="*/ 0 h 196"/>
                    <a:gd name="T2" fmla="*/ 286 w 383"/>
                    <a:gd name="T3" fmla="*/ 34 h 196"/>
                    <a:gd name="T4" fmla="*/ 345 w 383"/>
                    <a:gd name="T5" fmla="*/ 54 h 196"/>
                    <a:gd name="T6" fmla="*/ 373 w 383"/>
                    <a:gd name="T7" fmla="*/ 71 h 196"/>
                    <a:gd name="T8" fmla="*/ 382 w 383"/>
                    <a:gd name="T9" fmla="*/ 101 h 196"/>
                    <a:gd name="T10" fmla="*/ 376 w 383"/>
                    <a:gd name="T11" fmla="*/ 131 h 196"/>
                    <a:gd name="T12" fmla="*/ 351 w 383"/>
                    <a:gd name="T13" fmla="*/ 161 h 196"/>
                    <a:gd name="T14" fmla="*/ 310 w 383"/>
                    <a:gd name="T15" fmla="*/ 179 h 196"/>
                    <a:gd name="T16" fmla="*/ 292 w 383"/>
                    <a:gd name="T17" fmla="*/ 195 h 196"/>
                    <a:gd name="T18" fmla="*/ 227 w 383"/>
                    <a:gd name="T19" fmla="*/ 174 h 196"/>
                    <a:gd name="T20" fmla="*/ 178 w 383"/>
                    <a:gd name="T21" fmla="*/ 163 h 196"/>
                    <a:gd name="T22" fmla="*/ 134 w 383"/>
                    <a:gd name="T23" fmla="*/ 148 h 196"/>
                    <a:gd name="T24" fmla="*/ 94 w 383"/>
                    <a:gd name="T25" fmla="*/ 128 h 196"/>
                    <a:gd name="T26" fmla="*/ 57 w 383"/>
                    <a:gd name="T27" fmla="*/ 109 h 196"/>
                    <a:gd name="T28" fmla="*/ 28 w 383"/>
                    <a:gd name="T29" fmla="*/ 87 h 196"/>
                    <a:gd name="T30" fmla="*/ 0 w 383"/>
                    <a:gd name="T31" fmla="*/ 68 h 196"/>
                    <a:gd name="T32" fmla="*/ 97 w 383"/>
                    <a:gd name="T33" fmla="*/ 34 h 196"/>
                    <a:gd name="T34" fmla="*/ 159 w 383"/>
                    <a:gd name="T35" fmla="*/ 0 h 1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3"/>
                    <a:gd name="T55" fmla="*/ 0 h 196"/>
                    <a:gd name="T56" fmla="*/ 383 w 383"/>
                    <a:gd name="T57" fmla="*/ 196 h 1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3" h="196">
                      <a:moveTo>
                        <a:pt x="159" y="0"/>
                      </a:moveTo>
                      <a:lnTo>
                        <a:pt x="286" y="34"/>
                      </a:lnTo>
                      <a:lnTo>
                        <a:pt x="345" y="54"/>
                      </a:lnTo>
                      <a:lnTo>
                        <a:pt x="373" y="71"/>
                      </a:lnTo>
                      <a:lnTo>
                        <a:pt x="382" y="101"/>
                      </a:lnTo>
                      <a:lnTo>
                        <a:pt x="376" y="131"/>
                      </a:lnTo>
                      <a:lnTo>
                        <a:pt x="351" y="161"/>
                      </a:lnTo>
                      <a:lnTo>
                        <a:pt x="310" y="179"/>
                      </a:lnTo>
                      <a:lnTo>
                        <a:pt x="292" y="195"/>
                      </a:lnTo>
                      <a:lnTo>
                        <a:pt x="227" y="174"/>
                      </a:lnTo>
                      <a:lnTo>
                        <a:pt x="178" y="163"/>
                      </a:lnTo>
                      <a:lnTo>
                        <a:pt x="134" y="148"/>
                      </a:lnTo>
                      <a:lnTo>
                        <a:pt x="94" y="128"/>
                      </a:lnTo>
                      <a:lnTo>
                        <a:pt x="57" y="109"/>
                      </a:lnTo>
                      <a:lnTo>
                        <a:pt x="28" y="87"/>
                      </a:lnTo>
                      <a:lnTo>
                        <a:pt x="0" y="68"/>
                      </a:lnTo>
                      <a:lnTo>
                        <a:pt x="97" y="34"/>
                      </a:lnTo>
                      <a:lnTo>
                        <a:pt x="159"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10"/>
                <p:cNvSpPr>
                  <a:spLocks/>
                </p:cNvSpPr>
                <p:nvPr/>
              </p:nvSpPr>
              <p:spPr bwMode="auto">
                <a:xfrm>
                  <a:off x="4654" y="1967"/>
                  <a:ext cx="108" cy="99"/>
                </a:xfrm>
                <a:custGeom>
                  <a:avLst/>
                  <a:gdLst>
                    <a:gd name="T0" fmla="*/ 45 w 108"/>
                    <a:gd name="T1" fmla="*/ 14 h 99"/>
                    <a:gd name="T2" fmla="*/ 71 w 108"/>
                    <a:gd name="T3" fmla="*/ 2 h 99"/>
                    <a:gd name="T4" fmla="*/ 94 w 108"/>
                    <a:gd name="T5" fmla="*/ 0 h 99"/>
                    <a:gd name="T6" fmla="*/ 107 w 108"/>
                    <a:gd name="T7" fmla="*/ 3 h 99"/>
                    <a:gd name="T8" fmla="*/ 80 w 108"/>
                    <a:gd name="T9" fmla="*/ 21 h 99"/>
                    <a:gd name="T10" fmla="*/ 66 w 108"/>
                    <a:gd name="T11" fmla="*/ 39 h 99"/>
                    <a:gd name="T12" fmla="*/ 58 w 108"/>
                    <a:gd name="T13" fmla="*/ 60 h 99"/>
                    <a:gd name="T14" fmla="*/ 63 w 108"/>
                    <a:gd name="T15" fmla="*/ 69 h 99"/>
                    <a:gd name="T16" fmla="*/ 85 w 108"/>
                    <a:gd name="T17" fmla="*/ 83 h 99"/>
                    <a:gd name="T18" fmla="*/ 56 w 108"/>
                    <a:gd name="T19" fmla="*/ 92 h 99"/>
                    <a:gd name="T20" fmla="*/ 31 w 108"/>
                    <a:gd name="T21" fmla="*/ 92 h 99"/>
                    <a:gd name="T22" fmla="*/ 3 w 108"/>
                    <a:gd name="T23" fmla="*/ 98 h 99"/>
                    <a:gd name="T24" fmla="*/ 0 w 108"/>
                    <a:gd name="T25" fmla="*/ 76 h 99"/>
                    <a:gd name="T26" fmla="*/ 5 w 108"/>
                    <a:gd name="T27" fmla="*/ 58 h 99"/>
                    <a:gd name="T28" fmla="*/ 24 w 108"/>
                    <a:gd name="T29" fmla="*/ 33 h 99"/>
                    <a:gd name="T30" fmla="*/ 45 w 108"/>
                    <a:gd name="T31" fmla="*/ 14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8"/>
                    <a:gd name="T49" fmla="*/ 0 h 99"/>
                    <a:gd name="T50" fmla="*/ 108 w 108"/>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8" h="99">
                      <a:moveTo>
                        <a:pt x="45" y="14"/>
                      </a:moveTo>
                      <a:lnTo>
                        <a:pt x="71" y="2"/>
                      </a:lnTo>
                      <a:lnTo>
                        <a:pt x="94" y="0"/>
                      </a:lnTo>
                      <a:lnTo>
                        <a:pt x="107" y="3"/>
                      </a:lnTo>
                      <a:lnTo>
                        <a:pt x="80" y="21"/>
                      </a:lnTo>
                      <a:lnTo>
                        <a:pt x="66" y="39"/>
                      </a:lnTo>
                      <a:lnTo>
                        <a:pt x="58" y="60"/>
                      </a:lnTo>
                      <a:lnTo>
                        <a:pt x="63" y="69"/>
                      </a:lnTo>
                      <a:lnTo>
                        <a:pt x="85" y="83"/>
                      </a:lnTo>
                      <a:lnTo>
                        <a:pt x="56" y="92"/>
                      </a:lnTo>
                      <a:lnTo>
                        <a:pt x="31" y="92"/>
                      </a:lnTo>
                      <a:lnTo>
                        <a:pt x="3" y="98"/>
                      </a:lnTo>
                      <a:lnTo>
                        <a:pt x="0" y="76"/>
                      </a:lnTo>
                      <a:lnTo>
                        <a:pt x="5" y="58"/>
                      </a:lnTo>
                      <a:lnTo>
                        <a:pt x="24" y="33"/>
                      </a:lnTo>
                      <a:lnTo>
                        <a:pt x="45" y="1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11"/>
                <p:cNvSpPr>
                  <a:spLocks/>
                </p:cNvSpPr>
                <p:nvPr/>
              </p:nvSpPr>
              <p:spPr bwMode="auto">
                <a:xfrm>
                  <a:off x="4651" y="1965"/>
                  <a:ext cx="108" cy="126"/>
                </a:xfrm>
                <a:custGeom>
                  <a:avLst/>
                  <a:gdLst>
                    <a:gd name="T0" fmla="*/ 25 w 108"/>
                    <a:gd name="T1" fmla="*/ 125 h 126"/>
                    <a:gd name="T2" fmla="*/ 10 w 108"/>
                    <a:gd name="T3" fmla="*/ 111 h 126"/>
                    <a:gd name="T4" fmla="*/ 0 w 108"/>
                    <a:gd name="T5" fmla="*/ 86 h 126"/>
                    <a:gd name="T6" fmla="*/ 7 w 108"/>
                    <a:gd name="T7" fmla="*/ 60 h 126"/>
                    <a:gd name="T8" fmla="*/ 25 w 108"/>
                    <a:gd name="T9" fmla="*/ 34 h 126"/>
                    <a:gd name="T10" fmla="*/ 50 w 108"/>
                    <a:gd name="T11" fmla="*/ 13 h 126"/>
                    <a:gd name="T12" fmla="*/ 77 w 108"/>
                    <a:gd name="T13" fmla="*/ 2 h 126"/>
                    <a:gd name="T14" fmla="*/ 107 w 108"/>
                    <a:gd name="T15" fmla="*/ 0 h 126"/>
                    <a:gd name="T16" fmla="*/ 0 60000 65536"/>
                    <a:gd name="T17" fmla="*/ 0 60000 65536"/>
                    <a:gd name="T18" fmla="*/ 0 60000 65536"/>
                    <a:gd name="T19" fmla="*/ 0 60000 65536"/>
                    <a:gd name="T20" fmla="*/ 0 60000 65536"/>
                    <a:gd name="T21" fmla="*/ 0 60000 65536"/>
                    <a:gd name="T22" fmla="*/ 0 60000 65536"/>
                    <a:gd name="T23" fmla="*/ 0 60000 65536"/>
                    <a:gd name="T24" fmla="*/ 0 w 108"/>
                    <a:gd name="T25" fmla="*/ 0 h 126"/>
                    <a:gd name="T26" fmla="*/ 108 w 108"/>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 h="126">
                      <a:moveTo>
                        <a:pt x="25" y="125"/>
                      </a:moveTo>
                      <a:lnTo>
                        <a:pt x="10" y="111"/>
                      </a:lnTo>
                      <a:lnTo>
                        <a:pt x="0" y="86"/>
                      </a:lnTo>
                      <a:lnTo>
                        <a:pt x="7" y="60"/>
                      </a:lnTo>
                      <a:lnTo>
                        <a:pt x="25" y="34"/>
                      </a:lnTo>
                      <a:lnTo>
                        <a:pt x="50" y="13"/>
                      </a:lnTo>
                      <a:lnTo>
                        <a:pt x="77" y="2"/>
                      </a:lnTo>
                      <a:lnTo>
                        <a:pt x="107"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7" name="Group 12"/>
              <p:cNvGrpSpPr>
                <a:grpSpLocks/>
              </p:cNvGrpSpPr>
              <p:nvPr/>
            </p:nvGrpSpPr>
            <p:grpSpPr bwMode="auto">
              <a:xfrm>
                <a:off x="4705" y="1764"/>
                <a:ext cx="509" cy="309"/>
                <a:chOff x="4705" y="1764"/>
                <a:chExt cx="509" cy="309"/>
              </a:xfrm>
            </p:grpSpPr>
            <p:sp>
              <p:nvSpPr>
                <p:cNvPr id="58" name="Freeform 13"/>
                <p:cNvSpPr>
                  <a:spLocks/>
                </p:cNvSpPr>
                <p:nvPr/>
              </p:nvSpPr>
              <p:spPr bwMode="auto">
                <a:xfrm>
                  <a:off x="4705" y="1888"/>
                  <a:ext cx="230" cy="174"/>
                </a:xfrm>
                <a:custGeom>
                  <a:avLst/>
                  <a:gdLst>
                    <a:gd name="T0" fmla="*/ 10 w 230"/>
                    <a:gd name="T1" fmla="*/ 113 h 174"/>
                    <a:gd name="T2" fmla="*/ 18 w 230"/>
                    <a:gd name="T3" fmla="*/ 103 h 174"/>
                    <a:gd name="T4" fmla="*/ 27 w 230"/>
                    <a:gd name="T5" fmla="*/ 95 h 174"/>
                    <a:gd name="T6" fmla="*/ 38 w 230"/>
                    <a:gd name="T7" fmla="*/ 90 h 174"/>
                    <a:gd name="T8" fmla="*/ 55 w 230"/>
                    <a:gd name="T9" fmla="*/ 84 h 174"/>
                    <a:gd name="T10" fmla="*/ 67 w 230"/>
                    <a:gd name="T11" fmla="*/ 77 h 174"/>
                    <a:gd name="T12" fmla="*/ 79 w 230"/>
                    <a:gd name="T13" fmla="*/ 69 h 174"/>
                    <a:gd name="T14" fmla="*/ 87 w 230"/>
                    <a:gd name="T15" fmla="*/ 62 h 174"/>
                    <a:gd name="T16" fmla="*/ 101 w 230"/>
                    <a:gd name="T17" fmla="*/ 56 h 174"/>
                    <a:gd name="T18" fmla="*/ 121 w 230"/>
                    <a:gd name="T19" fmla="*/ 51 h 174"/>
                    <a:gd name="T20" fmla="*/ 135 w 230"/>
                    <a:gd name="T21" fmla="*/ 45 h 174"/>
                    <a:gd name="T22" fmla="*/ 142 w 230"/>
                    <a:gd name="T23" fmla="*/ 32 h 174"/>
                    <a:gd name="T24" fmla="*/ 155 w 230"/>
                    <a:gd name="T25" fmla="*/ 23 h 174"/>
                    <a:gd name="T26" fmla="*/ 173 w 230"/>
                    <a:gd name="T27" fmla="*/ 1 h 174"/>
                    <a:gd name="T28" fmla="*/ 184 w 230"/>
                    <a:gd name="T29" fmla="*/ 0 h 174"/>
                    <a:gd name="T30" fmla="*/ 194 w 230"/>
                    <a:gd name="T31" fmla="*/ 4 h 174"/>
                    <a:gd name="T32" fmla="*/ 200 w 230"/>
                    <a:gd name="T33" fmla="*/ 9 h 174"/>
                    <a:gd name="T34" fmla="*/ 202 w 230"/>
                    <a:gd name="T35" fmla="*/ 19 h 174"/>
                    <a:gd name="T36" fmla="*/ 195 w 230"/>
                    <a:gd name="T37" fmla="*/ 32 h 174"/>
                    <a:gd name="T38" fmla="*/ 187 w 230"/>
                    <a:gd name="T39" fmla="*/ 38 h 174"/>
                    <a:gd name="T40" fmla="*/ 179 w 230"/>
                    <a:gd name="T41" fmla="*/ 45 h 174"/>
                    <a:gd name="T42" fmla="*/ 170 w 230"/>
                    <a:gd name="T43" fmla="*/ 56 h 174"/>
                    <a:gd name="T44" fmla="*/ 181 w 230"/>
                    <a:gd name="T45" fmla="*/ 54 h 174"/>
                    <a:gd name="T46" fmla="*/ 197 w 230"/>
                    <a:gd name="T47" fmla="*/ 54 h 174"/>
                    <a:gd name="T48" fmla="*/ 204 w 230"/>
                    <a:gd name="T49" fmla="*/ 56 h 174"/>
                    <a:gd name="T50" fmla="*/ 222 w 230"/>
                    <a:gd name="T51" fmla="*/ 63 h 174"/>
                    <a:gd name="T52" fmla="*/ 228 w 230"/>
                    <a:gd name="T53" fmla="*/ 74 h 174"/>
                    <a:gd name="T54" fmla="*/ 229 w 230"/>
                    <a:gd name="T55" fmla="*/ 90 h 174"/>
                    <a:gd name="T56" fmla="*/ 225 w 230"/>
                    <a:gd name="T57" fmla="*/ 110 h 174"/>
                    <a:gd name="T58" fmla="*/ 214 w 230"/>
                    <a:gd name="T59" fmla="*/ 123 h 174"/>
                    <a:gd name="T60" fmla="*/ 203 w 230"/>
                    <a:gd name="T61" fmla="*/ 139 h 174"/>
                    <a:gd name="T62" fmla="*/ 184 w 230"/>
                    <a:gd name="T63" fmla="*/ 157 h 174"/>
                    <a:gd name="T64" fmla="*/ 172 w 230"/>
                    <a:gd name="T65" fmla="*/ 167 h 174"/>
                    <a:gd name="T66" fmla="*/ 159 w 230"/>
                    <a:gd name="T67" fmla="*/ 172 h 174"/>
                    <a:gd name="T68" fmla="*/ 142 w 230"/>
                    <a:gd name="T69" fmla="*/ 173 h 174"/>
                    <a:gd name="T70" fmla="*/ 123 w 230"/>
                    <a:gd name="T71" fmla="*/ 172 h 174"/>
                    <a:gd name="T72" fmla="*/ 106 w 230"/>
                    <a:gd name="T73" fmla="*/ 168 h 174"/>
                    <a:gd name="T74" fmla="*/ 96 w 230"/>
                    <a:gd name="T75" fmla="*/ 164 h 174"/>
                    <a:gd name="T76" fmla="*/ 86 w 230"/>
                    <a:gd name="T77" fmla="*/ 161 h 174"/>
                    <a:gd name="T78" fmla="*/ 77 w 230"/>
                    <a:gd name="T79" fmla="*/ 163 h 174"/>
                    <a:gd name="T80" fmla="*/ 62 w 230"/>
                    <a:gd name="T81" fmla="*/ 164 h 174"/>
                    <a:gd name="T82" fmla="*/ 48 w 230"/>
                    <a:gd name="T83" fmla="*/ 165 h 174"/>
                    <a:gd name="T84" fmla="*/ 28 w 230"/>
                    <a:gd name="T85" fmla="*/ 163 h 174"/>
                    <a:gd name="T86" fmla="*/ 16 w 230"/>
                    <a:gd name="T87" fmla="*/ 157 h 174"/>
                    <a:gd name="T88" fmla="*/ 5 w 230"/>
                    <a:gd name="T89" fmla="*/ 147 h 174"/>
                    <a:gd name="T90" fmla="*/ 0 w 230"/>
                    <a:gd name="T91" fmla="*/ 132 h 174"/>
                    <a:gd name="T92" fmla="*/ 6 w 230"/>
                    <a:gd name="T93" fmla="*/ 116 h 174"/>
                    <a:gd name="T94" fmla="*/ 10 w 230"/>
                    <a:gd name="T95" fmla="*/ 113 h 1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0"/>
                    <a:gd name="T145" fmla="*/ 0 h 174"/>
                    <a:gd name="T146" fmla="*/ 230 w 230"/>
                    <a:gd name="T147" fmla="*/ 174 h 1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0" h="174">
                      <a:moveTo>
                        <a:pt x="10" y="113"/>
                      </a:moveTo>
                      <a:lnTo>
                        <a:pt x="18" y="103"/>
                      </a:lnTo>
                      <a:lnTo>
                        <a:pt x="27" y="95"/>
                      </a:lnTo>
                      <a:lnTo>
                        <a:pt x="38" y="90"/>
                      </a:lnTo>
                      <a:lnTo>
                        <a:pt x="55" y="84"/>
                      </a:lnTo>
                      <a:lnTo>
                        <a:pt x="67" y="77"/>
                      </a:lnTo>
                      <a:lnTo>
                        <a:pt x="79" y="69"/>
                      </a:lnTo>
                      <a:lnTo>
                        <a:pt x="87" y="62"/>
                      </a:lnTo>
                      <a:lnTo>
                        <a:pt x="101" y="56"/>
                      </a:lnTo>
                      <a:lnTo>
                        <a:pt x="121" y="51"/>
                      </a:lnTo>
                      <a:lnTo>
                        <a:pt x="135" y="45"/>
                      </a:lnTo>
                      <a:lnTo>
                        <a:pt x="142" y="32"/>
                      </a:lnTo>
                      <a:lnTo>
                        <a:pt x="155" y="23"/>
                      </a:lnTo>
                      <a:lnTo>
                        <a:pt x="173" y="1"/>
                      </a:lnTo>
                      <a:lnTo>
                        <a:pt x="184" y="0"/>
                      </a:lnTo>
                      <a:lnTo>
                        <a:pt x="194" y="4"/>
                      </a:lnTo>
                      <a:lnTo>
                        <a:pt x="200" y="9"/>
                      </a:lnTo>
                      <a:lnTo>
                        <a:pt x="202" y="19"/>
                      </a:lnTo>
                      <a:lnTo>
                        <a:pt x="195" y="32"/>
                      </a:lnTo>
                      <a:lnTo>
                        <a:pt x="187" y="38"/>
                      </a:lnTo>
                      <a:lnTo>
                        <a:pt x="179" y="45"/>
                      </a:lnTo>
                      <a:lnTo>
                        <a:pt x="170" y="56"/>
                      </a:lnTo>
                      <a:lnTo>
                        <a:pt x="181" y="54"/>
                      </a:lnTo>
                      <a:lnTo>
                        <a:pt x="197" y="54"/>
                      </a:lnTo>
                      <a:lnTo>
                        <a:pt x="204" y="56"/>
                      </a:lnTo>
                      <a:lnTo>
                        <a:pt x="222" y="63"/>
                      </a:lnTo>
                      <a:lnTo>
                        <a:pt x="228" y="74"/>
                      </a:lnTo>
                      <a:lnTo>
                        <a:pt x="229" y="90"/>
                      </a:lnTo>
                      <a:lnTo>
                        <a:pt x="225" y="110"/>
                      </a:lnTo>
                      <a:lnTo>
                        <a:pt x="214" y="123"/>
                      </a:lnTo>
                      <a:lnTo>
                        <a:pt x="203" y="139"/>
                      </a:lnTo>
                      <a:lnTo>
                        <a:pt x="184" y="157"/>
                      </a:lnTo>
                      <a:lnTo>
                        <a:pt x="172" y="167"/>
                      </a:lnTo>
                      <a:lnTo>
                        <a:pt x="159" y="172"/>
                      </a:lnTo>
                      <a:lnTo>
                        <a:pt x="142" y="173"/>
                      </a:lnTo>
                      <a:lnTo>
                        <a:pt x="123" y="172"/>
                      </a:lnTo>
                      <a:lnTo>
                        <a:pt x="106" y="168"/>
                      </a:lnTo>
                      <a:lnTo>
                        <a:pt x="96" y="164"/>
                      </a:lnTo>
                      <a:lnTo>
                        <a:pt x="86" y="161"/>
                      </a:lnTo>
                      <a:lnTo>
                        <a:pt x="77" y="163"/>
                      </a:lnTo>
                      <a:lnTo>
                        <a:pt x="62" y="164"/>
                      </a:lnTo>
                      <a:lnTo>
                        <a:pt x="48" y="165"/>
                      </a:lnTo>
                      <a:lnTo>
                        <a:pt x="28" y="163"/>
                      </a:lnTo>
                      <a:lnTo>
                        <a:pt x="16" y="157"/>
                      </a:lnTo>
                      <a:lnTo>
                        <a:pt x="5" y="147"/>
                      </a:lnTo>
                      <a:lnTo>
                        <a:pt x="0" y="132"/>
                      </a:lnTo>
                      <a:lnTo>
                        <a:pt x="6" y="116"/>
                      </a:lnTo>
                      <a:lnTo>
                        <a:pt x="10" y="11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9" name="Group 14"/>
                <p:cNvGrpSpPr>
                  <a:grpSpLocks/>
                </p:cNvGrpSpPr>
                <p:nvPr/>
              </p:nvGrpSpPr>
              <p:grpSpPr bwMode="auto">
                <a:xfrm>
                  <a:off x="4757" y="1764"/>
                  <a:ext cx="457" cy="309"/>
                  <a:chOff x="4757" y="1764"/>
                  <a:chExt cx="457" cy="309"/>
                </a:xfrm>
              </p:grpSpPr>
              <p:grpSp>
                <p:nvGrpSpPr>
                  <p:cNvPr id="60" name="Group 15"/>
                  <p:cNvGrpSpPr>
                    <a:grpSpLocks/>
                  </p:cNvGrpSpPr>
                  <p:nvPr/>
                </p:nvGrpSpPr>
                <p:grpSpPr bwMode="auto">
                  <a:xfrm>
                    <a:off x="4757" y="1764"/>
                    <a:ext cx="457" cy="270"/>
                    <a:chOff x="4757" y="1764"/>
                    <a:chExt cx="457" cy="270"/>
                  </a:xfrm>
                </p:grpSpPr>
                <p:sp>
                  <p:nvSpPr>
                    <p:cNvPr id="66" name="Freeform 16"/>
                    <p:cNvSpPr>
                      <a:spLocks/>
                    </p:cNvSpPr>
                    <p:nvPr/>
                  </p:nvSpPr>
                  <p:spPr bwMode="auto">
                    <a:xfrm>
                      <a:off x="4757" y="1764"/>
                      <a:ext cx="457" cy="270"/>
                    </a:xfrm>
                    <a:custGeom>
                      <a:avLst/>
                      <a:gdLst>
                        <a:gd name="T0" fmla="*/ 6 w 457"/>
                        <a:gd name="T1" fmla="*/ 239 h 270"/>
                        <a:gd name="T2" fmla="*/ 28 w 457"/>
                        <a:gd name="T3" fmla="*/ 221 h 270"/>
                        <a:gd name="T4" fmla="*/ 63 w 457"/>
                        <a:gd name="T5" fmla="*/ 196 h 270"/>
                        <a:gd name="T6" fmla="*/ 104 w 457"/>
                        <a:gd name="T7" fmla="*/ 173 h 270"/>
                        <a:gd name="T8" fmla="*/ 135 w 457"/>
                        <a:gd name="T9" fmla="*/ 158 h 270"/>
                        <a:gd name="T10" fmla="*/ 160 w 457"/>
                        <a:gd name="T11" fmla="*/ 152 h 270"/>
                        <a:gd name="T12" fmla="*/ 178 w 457"/>
                        <a:gd name="T13" fmla="*/ 150 h 270"/>
                        <a:gd name="T14" fmla="*/ 189 w 457"/>
                        <a:gd name="T15" fmla="*/ 142 h 270"/>
                        <a:gd name="T16" fmla="*/ 185 w 457"/>
                        <a:gd name="T17" fmla="*/ 125 h 270"/>
                        <a:gd name="T18" fmla="*/ 192 w 457"/>
                        <a:gd name="T19" fmla="*/ 107 h 270"/>
                        <a:gd name="T20" fmla="*/ 208 w 457"/>
                        <a:gd name="T21" fmla="*/ 89 h 270"/>
                        <a:gd name="T22" fmla="*/ 232 w 457"/>
                        <a:gd name="T23" fmla="*/ 69 h 270"/>
                        <a:gd name="T24" fmla="*/ 268 w 457"/>
                        <a:gd name="T25" fmla="*/ 48 h 270"/>
                        <a:gd name="T26" fmla="*/ 306 w 457"/>
                        <a:gd name="T27" fmla="*/ 29 h 270"/>
                        <a:gd name="T28" fmla="*/ 343 w 457"/>
                        <a:gd name="T29" fmla="*/ 14 h 270"/>
                        <a:gd name="T30" fmla="*/ 383 w 457"/>
                        <a:gd name="T31" fmla="*/ 3 h 270"/>
                        <a:gd name="T32" fmla="*/ 411 w 457"/>
                        <a:gd name="T33" fmla="*/ 0 h 270"/>
                        <a:gd name="T34" fmla="*/ 435 w 457"/>
                        <a:gd name="T35" fmla="*/ 5 h 270"/>
                        <a:gd name="T36" fmla="*/ 450 w 457"/>
                        <a:gd name="T37" fmla="*/ 15 h 270"/>
                        <a:gd name="T38" fmla="*/ 456 w 457"/>
                        <a:gd name="T39" fmla="*/ 28 h 270"/>
                        <a:gd name="T40" fmla="*/ 454 w 457"/>
                        <a:gd name="T41" fmla="*/ 46 h 270"/>
                        <a:gd name="T42" fmla="*/ 441 w 457"/>
                        <a:gd name="T43" fmla="*/ 66 h 270"/>
                        <a:gd name="T44" fmla="*/ 425 w 457"/>
                        <a:gd name="T45" fmla="*/ 84 h 270"/>
                        <a:gd name="T46" fmla="*/ 401 w 457"/>
                        <a:gd name="T47" fmla="*/ 103 h 270"/>
                        <a:gd name="T48" fmla="*/ 374 w 457"/>
                        <a:gd name="T49" fmla="*/ 119 h 270"/>
                        <a:gd name="T50" fmla="*/ 337 w 457"/>
                        <a:gd name="T51" fmla="*/ 137 h 270"/>
                        <a:gd name="T52" fmla="*/ 303 w 457"/>
                        <a:gd name="T53" fmla="*/ 151 h 270"/>
                        <a:gd name="T54" fmla="*/ 273 w 457"/>
                        <a:gd name="T55" fmla="*/ 160 h 270"/>
                        <a:gd name="T56" fmla="*/ 246 w 457"/>
                        <a:gd name="T57" fmla="*/ 161 h 270"/>
                        <a:gd name="T58" fmla="*/ 221 w 457"/>
                        <a:gd name="T59" fmla="*/ 159 h 270"/>
                        <a:gd name="T60" fmla="*/ 205 w 457"/>
                        <a:gd name="T61" fmla="*/ 163 h 270"/>
                        <a:gd name="T62" fmla="*/ 195 w 457"/>
                        <a:gd name="T63" fmla="*/ 172 h 270"/>
                        <a:gd name="T64" fmla="*/ 186 w 457"/>
                        <a:gd name="T65" fmla="*/ 187 h 270"/>
                        <a:gd name="T66" fmla="*/ 164 w 457"/>
                        <a:gd name="T67" fmla="*/ 205 h 270"/>
                        <a:gd name="T68" fmla="*/ 131 w 457"/>
                        <a:gd name="T69" fmla="*/ 224 h 270"/>
                        <a:gd name="T70" fmla="*/ 105 w 457"/>
                        <a:gd name="T71" fmla="*/ 240 h 270"/>
                        <a:gd name="T72" fmla="*/ 81 w 457"/>
                        <a:gd name="T73" fmla="*/ 255 h 270"/>
                        <a:gd name="T74" fmla="*/ 60 w 457"/>
                        <a:gd name="T75" fmla="*/ 264 h 270"/>
                        <a:gd name="T76" fmla="*/ 37 w 457"/>
                        <a:gd name="T77" fmla="*/ 268 h 270"/>
                        <a:gd name="T78" fmla="*/ 17 w 457"/>
                        <a:gd name="T79" fmla="*/ 269 h 270"/>
                        <a:gd name="T80" fmla="*/ 1 w 457"/>
                        <a:gd name="T81" fmla="*/ 264 h 270"/>
                        <a:gd name="T82" fmla="*/ 0 w 457"/>
                        <a:gd name="T83" fmla="*/ 251 h 270"/>
                        <a:gd name="T84" fmla="*/ 6 w 457"/>
                        <a:gd name="T85" fmla="*/ 239 h 2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7"/>
                        <a:gd name="T130" fmla="*/ 0 h 270"/>
                        <a:gd name="T131" fmla="*/ 457 w 457"/>
                        <a:gd name="T132" fmla="*/ 270 h 2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7" h="270">
                          <a:moveTo>
                            <a:pt x="6" y="239"/>
                          </a:moveTo>
                          <a:lnTo>
                            <a:pt x="28" y="221"/>
                          </a:lnTo>
                          <a:lnTo>
                            <a:pt x="63" y="196"/>
                          </a:lnTo>
                          <a:lnTo>
                            <a:pt x="104" y="173"/>
                          </a:lnTo>
                          <a:lnTo>
                            <a:pt x="135" y="158"/>
                          </a:lnTo>
                          <a:lnTo>
                            <a:pt x="160" y="152"/>
                          </a:lnTo>
                          <a:lnTo>
                            <a:pt x="178" y="150"/>
                          </a:lnTo>
                          <a:lnTo>
                            <a:pt x="189" y="142"/>
                          </a:lnTo>
                          <a:lnTo>
                            <a:pt x="185" y="125"/>
                          </a:lnTo>
                          <a:lnTo>
                            <a:pt x="192" y="107"/>
                          </a:lnTo>
                          <a:lnTo>
                            <a:pt x="208" y="89"/>
                          </a:lnTo>
                          <a:lnTo>
                            <a:pt x="232" y="69"/>
                          </a:lnTo>
                          <a:lnTo>
                            <a:pt x="268" y="48"/>
                          </a:lnTo>
                          <a:lnTo>
                            <a:pt x="306" y="29"/>
                          </a:lnTo>
                          <a:lnTo>
                            <a:pt x="343" y="14"/>
                          </a:lnTo>
                          <a:lnTo>
                            <a:pt x="383" y="3"/>
                          </a:lnTo>
                          <a:lnTo>
                            <a:pt x="411" y="0"/>
                          </a:lnTo>
                          <a:lnTo>
                            <a:pt x="435" y="5"/>
                          </a:lnTo>
                          <a:lnTo>
                            <a:pt x="450" y="15"/>
                          </a:lnTo>
                          <a:lnTo>
                            <a:pt x="456" y="28"/>
                          </a:lnTo>
                          <a:lnTo>
                            <a:pt x="454" y="46"/>
                          </a:lnTo>
                          <a:lnTo>
                            <a:pt x="441" y="66"/>
                          </a:lnTo>
                          <a:lnTo>
                            <a:pt x="425" y="84"/>
                          </a:lnTo>
                          <a:lnTo>
                            <a:pt x="401" y="103"/>
                          </a:lnTo>
                          <a:lnTo>
                            <a:pt x="374" y="119"/>
                          </a:lnTo>
                          <a:lnTo>
                            <a:pt x="337" y="137"/>
                          </a:lnTo>
                          <a:lnTo>
                            <a:pt x="303" y="151"/>
                          </a:lnTo>
                          <a:lnTo>
                            <a:pt x="273" y="160"/>
                          </a:lnTo>
                          <a:lnTo>
                            <a:pt x="246" y="161"/>
                          </a:lnTo>
                          <a:lnTo>
                            <a:pt x="221" y="159"/>
                          </a:lnTo>
                          <a:lnTo>
                            <a:pt x="205" y="163"/>
                          </a:lnTo>
                          <a:lnTo>
                            <a:pt x="195" y="172"/>
                          </a:lnTo>
                          <a:lnTo>
                            <a:pt x="186" y="187"/>
                          </a:lnTo>
                          <a:lnTo>
                            <a:pt x="164" y="205"/>
                          </a:lnTo>
                          <a:lnTo>
                            <a:pt x="131" y="224"/>
                          </a:lnTo>
                          <a:lnTo>
                            <a:pt x="105" y="240"/>
                          </a:lnTo>
                          <a:lnTo>
                            <a:pt x="81" y="255"/>
                          </a:lnTo>
                          <a:lnTo>
                            <a:pt x="60" y="264"/>
                          </a:lnTo>
                          <a:lnTo>
                            <a:pt x="37" y="268"/>
                          </a:lnTo>
                          <a:lnTo>
                            <a:pt x="17" y="269"/>
                          </a:lnTo>
                          <a:lnTo>
                            <a:pt x="1" y="264"/>
                          </a:lnTo>
                          <a:lnTo>
                            <a:pt x="0" y="251"/>
                          </a:lnTo>
                          <a:lnTo>
                            <a:pt x="6" y="239"/>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17"/>
                    <p:cNvSpPr>
                      <a:spLocks/>
                    </p:cNvSpPr>
                    <p:nvPr/>
                  </p:nvSpPr>
                  <p:spPr bwMode="auto">
                    <a:xfrm>
                      <a:off x="4970" y="1781"/>
                      <a:ext cx="220" cy="129"/>
                    </a:xfrm>
                    <a:custGeom>
                      <a:avLst/>
                      <a:gdLst>
                        <a:gd name="T0" fmla="*/ 0 w 220"/>
                        <a:gd name="T1" fmla="*/ 104 h 129"/>
                        <a:gd name="T2" fmla="*/ 8 w 220"/>
                        <a:gd name="T3" fmla="*/ 89 h 129"/>
                        <a:gd name="T4" fmla="*/ 23 w 220"/>
                        <a:gd name="T5" fmla="*/ 75 h 129"/>
                        <a:gd name="T6" fmla="*/ 51 w 220"/>
                        <a:gd name="T7" fmla="*/ 55 h 129"/>
                        <a:gd name="T8" fmla="*/ 78 w 220"/>
                        <a:gd name="T9" fmla="*/ 39 h 129"/>
                        <a:gd name="T10" fmla="*/ 113 w 220"/>
                        <a:gd name="T11" fmla="*/ 24 h 129"/>
                        <a:gd name="T12" fmla="*/ 146 w 220"/>
                        <a:gd name="T13" fmla="*/ 11 h 129"/>
                        <a:gd name="T14" fmla="*/ 174 w 220"/>
                        <a:gd name="T15" fmla="*/ 2 h 129"/>
                        <a:gd name="T16" fmla="*/ 197 w 220"/>
                        <a:gd name="T17" fmla="*/ 0 h 129"/>
                        <a:gd name="T18" fmla="*/ 214 w 220"/>
                        <a:gd name="T19" fmla="*/ 4 h 129"/>
                        <a:gd name="T20" fmla="*/ 219 w 220"/>
                        <a:gd name="T21" fmla="*/ 17 h 129"/>
                        <a:gd name="T22" fmla="*/ 211 w 220"/>
                        <a:gd name="T23" fmla="*/ 31 h 129"/>
                        <a:gd name="T24" fmla="*/ 197 w 220"/>
                        <a:gd name="T25" fmla="*/ 48 h 129"/>
                        <a:gd name="T26" fmla="*/ 169 w 220"/>
                        <a:gd name="T27" fmla="*/ 70 h 129"/>
                        <a:gd name="T28" fmla="*/ 142 w 220"/>
                        <a:gd name="T29" fmla="*/ 85 h 129"/>
                        <a:gd name="T30" fmla="*/ 113 w 220"/>
                        <a:gd name="T31" fmla="*/ 101 h 129"/>
                        <a:gd name="T32" fmla="*/ 82 w 220"/>
                        <a:gd name="T33" fmla="*/ 116 h 129"/>
                        <a:gd name="T34" fmla="*/ 43 w 220"/>
                        <a:gd name="T35" fmla="*/ 128 h 129"/>
                        <a:gd name="T36" fmla="*/ 17 w 220"/>
                        <a:gd name="T37" fmla="*/ 126 h 129"/>
                        <a:gd name="T38" fmla="*/ 3 w 220"/>
                        <a:gd name="T39" fmla="*/ 119 h 129"/>
                        <a:gd name="T40" fmla="*/ 0 w 220"/>
                        <a:gd name="T41" fmla="*/ 104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0"/>
                        <a:gd name="T64" fmla="*/ 0 h 129"/>
                        <a:gd name="T65" fmla="*/ 220 w 220"/>
                        <a:gd name="T66" fmla="*/ 129 h 1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0" h="129">
                          <a:moveTo>
                            <a:pt x="0" y="104"/>
                          </a:moveTo>
                          <a:lnTo>
                            <a:pt x="8" y="89"/>
                          </a:lnTo>
                          <a:lnTo>
                            <a:pt x="23" y="75"/>
                          </a:lnTo>
                          <a:lnTo>
                            <a:pt x="51" y="55"/>
                          </a:lnTo>
                          <a:lnTo>
                            <a:pt x="78" y="39"/>
                          </a:lnTo>
                          <a:lnTo>
                            <a:pt x="113" y="24"/>
                          </a:lnTo>
                          <a:lnTo>
                            <a:pt x="146" y="11"/>
                          </a:lnTo>
                          <a:lnTo>
                            <a:pt x="174" y="2"/>
                          </a:lnTo>
                          <a:lnTo>
                            <a:pt x="197" y="0"/>
                          </a:lnTo>
                          <a:lnTo>
                            <a:pt x="214" y="4"/>
                          </a:lnTo>
                          <a:lnTo>
                            <a:pt x="219" y="17"/>
                          </a:lnTo>
                          <a:lnTo>
                            <a:pt x="211" y="31"/>
                          </a:lnTo>
                          <a:lnTo>
                            <a:pt x="197" y="48"/>
                          </a:lnTo>
                          <a:lnTo>
                            <a:pt x="169" y="70"/>
                          </a:lnTo>
                          <a:lnTo>
                            <a:pt x="142" y="85"/>
                          </a:lnTo>
                          <a:lnTo>
                            <a:pt x="113" y="101"/>
                          </a:lnTo>
                          <a:lnTo>
                            <a:pt x="82" y="116"/>
                          </a:lnTo>
                          <a:lnTo>
                            <a:pt x="43" y="128"/>
                          </a:lnTo>
                          <a:lnTo>
                            <a:pt x="17" y="126"/>
                          </a:lnTo>
                          <a:lnTo>
                            <a:pt x="3" y="119"/>
                          </a:lnTo>
                          <a:lnTo>
                            <a:pt x="0" y="10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 name="Freeform 18"/>
                  <p:cNvSpPr>
                    <a:spLocks/>
                  </p:cNvSpPr>
                  <p:nvPr/>
                </p:nvSpPr>
                <p:spPr bwMode="auto">
                  <a:xfrm>
                    <a:off x="4823" y="1957"/>
                    <a:ext cx="148" cy="116"/>
                  </a:xfrm>
                  <a:custGeom>
                    <a:avLst/>
                    <a:gdLst>
                      <a:gd name="T0" fmla="*/ 111 w 148"/>
                      <a:gd name="T1" fmla="*/ 0 h 116"/>
                      <a:gd name="T2" fmla="*/ 125 w 148"/>
                      <a:gd name="T3" fmla="*/ 2 h 116"/>
                      <a:gd name="T4" fmla="*/ 133 w 148"/>
                      <a:gd name="T5" fmla="*/ 9 h 116"/>
                      <a:gd name="T6" fmla="*/ 134 w 148"/>
                      <a:gd name="T7" fmla="*/ 16 h 116"/>
                      <a:gd name="T8" fmla="*/ 130 w 148"/>
                      <a:gd name="T9" fmla="*/ 21 h 116"/>
                      <a:gd name="T10" fmla="*/ 137 w 148"/>
                      <a:gd name="T11" fmla="*/ 24 h 116"/>
                      <a:gd name="T12" fmla="*/ 146 w 148"/>
                      <a:gd name="T13" fmla="*/ 31 h 116"/>
                      <a:gd name="T14" fmla="*/ 147 w 148"/>
                      <a:gd name="T15" fmla="*/ 40 h 116"/>
                      <a:gd name="T16" fmla="*/ 138 w 148"/>
                      <a:gd name="T17" fmla="*/ 45 h 116"/>
                      <a:gd name="T18" fmla="*/ 125 w 148"/>
                      <a:gd name="T19" fmla="*/ 49 h 116"/>
                      <a:gd name="T20" fmla="*/ 133 w 148"/>
                      <a:gd name="T21" fmla="*/ 58 h 116"/>
                      <a:gd name="T22" fmla="*/ 134 w 148"/>
                      <a:gd name="T23" fmla="*/ 67 h 116"/>
                      <a:gd name="T24" fmla="*/ 126 w 148"/>
                      <a:gd name="T25" fmla="*/ 75 h 116"/>
                      <a:gd name="T26" fmla="*/ 109 w 148"/>
                      <a:gd name="T27" fmla="*/ 78 h 116"/>
                      <a:gd name="T28" fmla="*/ 82 w 148"/>
                      <a:gd name="T29" fmla="*/ 76 h 116"/>
                      <a:gd name="T30" fmla="*/ 83 w 148"/>
                      <a:gd name="T31" fmla="*/ 84 h 116"/>
                      <a:gd name="T32" fmla="*/ 82 w 148"/>
                      <a:gd name="T33" fmla="*/ 95 h 116"/>
                      <a:gd name="T34" fmla="*/ 77 w 148"/>
                      <a:gd name="T35" fmla="*/ 104 h 116"/>
                      <a:gd name="T36" fmla="*/ 69 w 148"/>
                      <a:gd name="T37" fmla="*/ 111 h 116"/>
                      <a:gd name="T38" fmla="*/ 59 w 148"/>
                      <a:gd name="T39" fmla="*/ 115 h 116"/>
                      <a:gd name="T40" fmla="*/ 44 w 148"/>
                      <a:gd name="T41" fmla="*/ 115 h 116"/>
                      <a:gd name="T42" fmla="*/ 26 w 148"/>
                      <a:gd name="T43" fmla="*/ 111 h 116"/>
                      <a:gd name="T44" fmla="*/ 15 w 148"/>
                      <a:gd name="T45" fmla="*/ 104 h 116"/>
                      <a:gd name="T46" fmla="*/ 3 w 148"/>
                      <a:gd name="T47" fmla="*/ 91 h 116"/>
                      <a:gd name="T48" fmla="*/ 0 w 148"/>
                      <a:gd name="T49" fmla="*/ 81 h 116"/>
                      <a:gd name="T50" fmla="*/ 5 w 148"/>
                      <a:gd name="T51" fmla="*/ 76 h 116"/>
                      <a:gd name="T52" fmla="*/ 15 w 148"/>
                      <a:gd name="T53" fmla="*/ 73 h 116"/>
                      <a:gd name="T54" fmla="*/ 23 w 148"/>
                      <a:gd name="T55" fmla="*/ 72 h 116"/>
                      <a:gd name="T56" fmla="*/ 20 w 148"/>
                      <a:gd name="T57" fmla="*/ 65 h 116"/>
                      <a:gd name="T58" fmla="*/ 9 w 148"/>
                      <a:gd name="T59" fmla="*/ 60 h 116"/>
                      <a:gd name="T60" fmla="*/ 5 w 148"/>
                      <a:gd name="T61" fmla="*/ 54 h 116"/>
                      <a:gd name="T62" fmla="*/ 10 w 148"/>
                      <a:gd name="T63" fmla="*/ 47 h 116"/>
                      <a:gd name="T64" fmla="*/ 25 w 148"/>
                      <a:gd name="T65" fmla="*/ 43 h 116"/>
                      <a:gd name="T66" fmla="*/ 18 w 148"/>
                      <a:gd name="T67" fmla="*/ 38 h 116"/>
                      <a:gd name="T68" fmla="*/ 18 w 148"/>
                      <a:gd name="T69" fmla="*/ 31 h 116"/>
                      <a:gd name="T70" fmla="*/ 28 w 148"/>
                      <a:gd name="T71" fmla="*/ 27 h 116"/>
                      <a:gd name="T72" fmla="*/ 24 w 148"/>
                      <a:gd name="T73" fmla="*/ 20 h 116"/>
                      <a:gd name="T74" fmla="*/ 30 w 148"/>
                      <a:gd name="T75" fmla="*/ 12 h 116"/>
                      <a:gd name="T76" fmla="*/ 40 w 148"/>
                      <a:gd name="T77" fmla="*/ 8 h 116"/>
                      <a:gd name="T78" fmla="*/ 55 w 148"/>
                      <a:gd name="T79" fmla="*/ 7 h 116"/>
                      <a:gd name="T80" fmla="*/ 63 w 148"/>
                      <a:gd name="T81" fmla="*/ 8 h 116"/>
                      <a:gd name="T82" fmla="*/ 71 w 148"/>
                      <a:gd name="T83" fmla="*/ 9 h 116"/>
                      <a:gd name="T84" fmla="*/ 86 w 148"/>
                      <a:gd name="T85" fmla="*/ 6 h 116"/>
                      <a:gd name="T86" fmla="*/ 111 w 148"/>
                      <a:gd name="T87" fmla="*/ 0 h 1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8"/>
                      <a:gd name="T133" fmla="*/ 0 h 116"/>
                      <a:gd name="T134" fmla="*/ 148 w 148"/>
                      <a:gd name="T135" fmla="*/ 116 h 1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8" h="116">
                        <a:moveTo>
                          <a:pt x="111" y="0"/>
                        </a:moveTo>
                        <a:lnTo>
                          <a:pt x="125" y="2"/>
                        </a:lnTo>
                        <a:lnTo>
                          <a:pt x="133" y="9"/>
                        </a:lnTo>
                        <a:lnTo>
                          <a:pt x="134" y="16"/>
                        </a:lnTo>
                        <a:lnTo>
                          <a:pt x="130" y="21"/>
                        </a:lnTo>
                        <a:lnTo>
                          <a:pt x="137" y="24"/>
                        </a:lnTo>
                        <a:lnTo>
                          <a:pt x="146" y="31"/>
                        </a:lnTo>
                        <a:lnTo>
                          <a:pt x="147" y="40"/>
                        </a:lnTo>
                        <a:lnTo>
                          <a:pt x="138" y="45"/>
                        </a:lnTo>
                        <a:lnTo>
                          <a:pt x="125" y="49"/>
                        </a:lnTo>
                        <a:lnTo>
                          <a:pt x="133" y="58"/>
                        </a:lnTo>
                        <a:lnTo>
                          <a:pt x="134" y="67"/>
                        </a:lnTo>
                        <a:lnTo>
                          <a:pt x="126" y="75"/>
                        </a:lnTo>
                        <a:lnTo>
                          <a:pt x="109" y="78"/>
                        </a:lnTo>
                        <a:lnTo>
                          <a:pt x="82" y="76"/>
                        </a:lnTo>
                        <a:lnTo>
                          <a:pt x="83" y="84"/>
                        </a:lnTo>
                        <a:lnTo>
                          <a:pt x="82" y="95"/>
                        </a:lnTo>
                        <a:lnTo>
                          <a:pt x="77" y="104"/>
                        </a:lnTo>
                        <a:lnTo>
                          <a:pt x="69" y="111"/>
                        </a:lnTo>
                        <a:lnTo>
                          <a:pt x="59" y="115"/>
                        </a:lnTo>
                        <a:lnTo>
                          <a:pt x="44" y="115"/>
                        </a:lnTo>
                        <a:lnTo>
                          <a:pt x="26" y="111"/>
                        </a:lnTo>
                        <a:lnTo>
                          <a:pt x="15" y="104"/>
                        </a:lnTo>
                        <a:lnTo>
                          <a:pt x="3" y="91"/>
                        </a:lnTo>
                        <a:lnTo>
                          <a:pt x="0" y="81"/>
                        </a:lnTo>
                        <a:lnTo>
                          <a:pt x="5" y="76"/>
                        </a:lnTo>
                        <a:lnTo>
                          <a:pt x="15" y="73"/>
                        </a:lnTo>
                        <a:lnTo>
                          <a:pt x="23" y="72"/>
                        </a:lnTo>
                        <a:lnTo>
                          <a:pt x="20" y="65"/>
                        </a:lnTo>
                        <a:lnTo>
                          <a:pt x="9" y="60"/>
                        </a:lnTo>
                        <a:lnTo>
                          <a:pt x="5" y="54"/>
                        </a:lnTo>
                        <a:lnTo>
                          <a:pt x="10" y="47"/>
                        </a:lnTo>
                        <a:lnTo>
                          <a:pt x="25" y="43"/>
                        </a:lnTo>
                        <a:lnTo>
                          <a:pt x="18" y="38"/>
                        </a:lnTo>
                        <a:lnTo>
                          <a:pt x="18" y="31"/>
                        </a:lnTo>
                        <a:lnTo>
                          <a:pt x="28" y="27"/>
                        </a:lnTo>
                        <a:lnTo>
                          <a:pt x="24" y="20"/>
                        </a:lnTo>
                        <a:lnTo>
                          <a:pt x="30" y="12"/>
                        </a:lnTo>
                        <a:lnTo>
                          <a:pt x="40" y="8"/>
                        </a:lnTo>
                        <a:lnTo>
                          <a:pt x="55" y="7"/>
                        </a:lnTo>
                        <a:lnTo>
                          <a:pt x="63" y="8"/>
                        </a:lnTo>
                        <a:lnTo>
                          <a:pt x="71" y="9"/>
                        </a:lnTo>
                        <a:lnTo>
                          <a:pt x="86" y="6"/>
                        </a:lnTo>
                        <a:lnTo>
                          <a:pt x="111"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19"/>
                  <p:cNvSpPr>
                    <a:spLocks/>
                  </p:cNvSpPr>
                  <p:nvPr/>
                </p:nvSpPr>
                <p:spPr bwMode="auto">
                  <a:xfrm>
                    <a:off x="4874" y="2005"/>
                    <a:ext cx="76" cy="9"/>
                  </a:xfrm>
                  <a:custGeom>
                    <a:avLst/>
                    <a:gdLst>
                      <a:gd name="T0" fmla="*/ 0 w 76"/>
                      <a:gd name="T1" fmla="*/ 2 h 9"/>
                      <a:gd name="T2" fmla="*/ 12 w 76"/>
                      <a:gd name="T3" fmla="*/ 5 h 9"/>
                      <a:gd name="T4" fmla="*/ 30 w 76"/>
                      <a:gd name="T5" fmla="*/ 8 h 9"/>
                      <a:gd name="T6" fmla="*/ 47 w 76"/>
                      <a:gd name="T7" fmla="*/ 6 h 9"/>
                      <a:gd name="T8" fmla="*/ 64 w 76"/>
                      <a:gd name="T9" fmla="*/ 4 h 9"/>
                      <a:gd name="T10" fmla="*/ 75 w 76"/>
                      <a:gd name="T11" fmla="*/ 0 h 9"/>
                      <a:gd name="T12" fmla="*/ 0 60000 65536"/>
                      <a:gd name="T13" fmla="*/ 0 60000 65536"/>
                      <a:gd name="T14" fmla="*/ 0 60000 65536"/>
                      <a:gd name="T15" fmla="*/ 0 60000 65536"/>
                      <a:gd name="T16" fmla="*/ 0 60000 65536"/>
                      <a:gd name="T17" fmla="*/ 0 60000 65536"/>
                      <a:gd name="T18" fmla="*/ 0 w 76"/>
                      <a:gd name="T19" fmla="*/ 0 h 9"/>
                      <a:gd name="T20" fmla="*/ 76 w 76"/>
                      <a:gd name="T21" fmla="*/ 9 h 9"/>
                    </a:gdLst>
                    <a:ahLst/>
                    <a:cxnLst>
                      <a:cxn ang="T12">
                        <a:pos x="T0" y="T1"/>
                      </a:cxn>
                      <a:cxn ang="T13">
                        <a:pos x="T2" y="T3"/>
                      </a:cxn>
                      <a:cxn ang="T14">
                        <a:pos x="T4" y="T5"/>
                      </a:cxn>
                      <a:cxn ang="T15">
                        <a:pos x="T6" y="T7"/>
                      </a:cxn>
                      <a:cxn ang="T16">
                        <a:pos x="T8" y="T9"/>
                      </a:cxn>
                      <a:cxn ang="T17">
                        <a:pos x="T10" y="T11"/>
                      </a:cxn>
                    </a:cxnLst>
                    <a:rect l="T18" t="T19" r="T20" b="T21"/>
                    <a:pathLst>
                      <a:path w="76" h="9">
                        <a:moveTo>
                          <a:pt x="0" y="2"/>
                        </a:moveTo>
                        <a:lnTo>
                          <a:pt x="12" y="5"/>
                        </a:lnTo>
                        <a:lnTo>
                          <a:pt x="30" y="8"/>
                        </a:lnTo>
                        <a:lnTo>
                          <a:pt x="47" y="6"/>
                        </a:lnTo>
                        <a:lnTo>
                          <a:pt x="64" y="4"/>
                        </a:lnTo>
                        <a:lnTo>
                          <a:pt x="75"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20"/>
                  <p:cNvSpPr>
                    <a:spLocks/>
                  </p:cNvSpPr>
                  <p:nvPr/>
                </p:nvSpPr>
                <p:spPr bwMode="auto">
                  <a:xfrm>
                    <a:off x="4860" y="2025"/>
                    <a:ext cx="46" cy="9"/>
                  </a:xfrm>
                  <a:custGeom>
                    <a:avLst/>
                    <a:gdLst>
                      <a:gd name="T0" fmla="*/ 45 w 46"/>
                      <a:gd name="T1" fmla="*/ 8 h 9"/>
                      <a:gd name="T2" fmla="*/ 32 w 46"/>
                      <a:gd name="T3" fmla="*/ 8 h 9"/>
                      <a:gd name="T4" fmla="*/ 16 w 46"/>
                      <a:gd name="T5" fmla="*/ 6 h 9"/>
                      <a:gd name="T6" fmla="*/ 0 w 46"/>
                      <a:gd name="T7" fmla="*/ 0 h 9"/>
                      <a:gd name="T8" fmla="*/ 0 60000 65536"/>
                      <a:gd name="T9" fmla="*/ 0 60000 65536"/>
                      <a:gd name="T10" fmla="*/ 0 60000 65536"/>
                      <a:gd name="T11" fmla="*/ 0 60000 65536"/>
                      <a:gd name="T12" fmla="*/ 0 w 46"/>
                      <a:gd name="T13" fmla="*/ 0 h 9"/>
                      <a:gd name="T14" fmla="*/ 46 w 46"/>
                      <a:gd name="T15" fmla="*/ 9 h 9"/>
                    </a:gdLst>
                    <a:ahLst/>
                    <a:cxnLst>
                      <a:cxn ang="T8">
                        <a:pos x="T0" y="T1"/>
                      </a:cxn>
                      <a:cxn ang="T9">
                        <a:pos x="T2" y="T3"/>
                      </a:cxn>
                      <a:cxn ang="T10">
                        <a:pos x="T4" y="T5"/>
                      </a:cxn>
                      <a:cxn ang="T11">
                        <a:pos x="T6" y="T7"/>
                      </a:cxn>
                    </a:cxnLst>
                    <a:rect l="T12" t="T13" r="T14" b="T15"/>
                    <a:pathLst>
                      <a:path w="46" h="9">
                        <a:moveTo>
                          <a:pt x="45" y="8"/>
                        </a:moveTo>
                        <a:lnTo>
                          <a:pt x="32" y="8"/>
                        </a:lnTo>
                        <a:lnTo>
                          <a:pt x="16" y="6"/>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21"/>
                  <p:cNvSpPr>
                    <a:spLocks/>
                  </p:cNvSpPr>
                  <p:nvPr/>
                </p:nvSpPr>
                <p:spPr bwMode="auto">
                  <a:xfrm>
                    <a:off x="4856" y="2034"/>
                    <a:ext cx="42" cy="13"/>
                  </a:xfrm>
                  <a:custGeom>
                    <a:avLst/>
                    <a:gdLst>
                      <a:gd name="T0" fmla="*/ 41 w 42"/>
                      <a:gd name="T1" fmla="*/ 12 h 13"/>
                      <a:gd name="T2" fmla="*/ 30 w 42"/>
                      <a:gd name="T3" fmla="*/ 8 h 13"/>
                      <a:gd name="T4" fmla="*/ 19 w 42"/>
                      <a:gd name="T5" fmla="*/ 8 h 13"/>
                      <a:gd name="T6" fmla="*/ 9 w 42"/>
                      <a:gd name="T7" fmla="*/ 12 h 13"/>
                      <a:gd name="T8" fmla="*/ 6 w 42"/>
                      <a:gd name="T9" fmla="*/ 6 h 13"/>
                      <a:gd name="T10" fmla="*/ 0 w 42"/>
                      <a:gd name="T11" fmla="*/ 0 h 13"/>
                      <a:gd name="T12" fmla="*/ 0 60000 65536"/>
                      <a:gd name="T13" fmla="*/ 0 60000 65536"/>
                      <a:gd name="T14" fmla="*/ 0 60000 65536"/>
                      <a:gd name="T15" fmla="*/ 0 60000 65536"/>
                      <a:gd name="T16" fmla="*/ 0 60000 65536"/>
                      <a:gd name="T17" fmla="*/ 0 60000 65536"/>
                      <a:gd name="T18" fmla="*/ 0 w 42"/>
                      <a:gd name="T19" fmla="*/ 0 h 13"/>
                      <a:gd name="T20" fmla="*/ 42 w 42"/>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2" h="13">
                        <a:moveTo>
                          <a:pt x="41" y="12"/>
                        </a:moveTo>
                        <a:lnTo>
                          <a:pt x="30" y="8"/>
                        </a:lnTo>
                        <a:lnTo>
                          <a:pt x="19" y="8"/>
                        </a:lnTo>
                        <a:lnTo>
                          <a:pt x="9" y="12"/>
                        </a:lnTo>
                        <a:lnTo>
                          <a:pt x="6" y="6"/>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22"/>
                  <p:cNvSpPr>
                    <a:spLocks/>
                  </p:cNvSpPr>
                  <p:nvPr/>
                </p:nvSpPr>
                <p:spPr bwMode="auto">
                  <a:xfrm>
                    <a:off x="4875" y="1980"/>
                    <a:ext cx="76" cy="11"/>
                  </a:xfrm>
                  <a:custGeom>
                    <a:avLst/>
                    <a:gdLst>
                      <a:gd name="T0" fmla="*/ 75 w 76"/>
                      <a:gd name="T1" fmla="*/ 0 h 11"/>
                      <a:gd name="T2" fmla="*/ 64 w 76"/>
                      <a:gd name="T3" fmla="*/ 2 h 11"/>
                      <a:gd name="T4" fmla="*/ 54 w 76"/>
                      <a:gd name="T5" fmla="*/ 3 h 11"/>
                      <a:gd name="T6" fmla="*/ 46 w 76"/>
                      <a:gd name="T7" fmla="*/ 6 h 11"/>
                      <a:gd name="T8" fmla="*/ 38 w 76"/>
                      <a:gd name="T9" fmla="*/ 8 h 11"/>
                      <a:gd name="T10" fmla="*/ 27 w 76"/>
                      <a:gd name="T11" fmla="*/ 10 h 11"/>
                      <a:gd name="T12" fmla="*/ 17 w 76"/>
                      <a:gd name="T13" fmla="*/ 9 h 11"/>
                      <a:gd name="T14" fmla="*/ 8 w 76"/>
                      <a:gd name="T15" fmla="*/ 7 h 11"/>
                      <a:gd name="T16" fmla="*/ 0 w 76"/>
                      <a:gd name="T17" fmla="*/ 4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1"/>
                      <a:gd name="T29" fmla="*/ 76 w 76"/>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1">
                        <a:moveTo>
                          <a:pt x="75" y="0"/>
                        </a:moveTo>
                        <a:lnTo>
                          <a:pt x="64" y="2"/>
                        </a:lnTo>
                        <a:lnTo>
                          <a:pt x="54" y="3"/>
                        </a:lnTo>
                        <a:lnTo>
                          <a:pt x="46" y="6"/>
                        </a:lnTo>
                        <a:lnTo>
                          <a:pt x="38" y="8"/>
                        </a:lnTo>
                        <a:lnTo>
                          <a:pt x="27" y="10"/>
                        </a:lnTo>
                        <a:lnTo>
                          <a:pt x="17" y="9"/>
                        </a:lnTo>
                        <a:lnTo>
                          <a:pt x="8" y="7"/>
                        </a:lnTo>
                        <a:lnTo>
                          <a:pt x="0" y="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nvGrpSpPr>
            <p:cNvPr id="12" name="Group 23"/>
            <p:cNvGrpSpPr>
              <a:grpSpLocks/>
            </p:cNvGrpSpPr>
            <p:nvPr/>
          </p:nvGrpSpPr>
          <p:grpSpPr bwMode="auto">
            <a:xfrm>
              <a:off x="4690" y="1577"/>
              <a:ext cx="365" cy="351"/>
              <a:chOff x="4690" y="1577"/>
              <a:chExt cx="365" cy="351"/>
            </a:xfrm>
          </p:grpSpPr>
          <p:grpSp>
            <p:nvGrpSpPr>
              <p:cNvPr id="43" name="Group 24"/>
              <p:cNvGrpSpPr>
                <a:grpSpLocks/>
              </p:cNvGrpSpPr>
              <p:nvPr/>
            </p:nvGrpSpPr>
            <p:grpSpPr bwMode="auto">
              <a:xfrm>
                <a:off x="4690" y="1632"/>
                <a:ext cx="309" cy="296"/>
                <a:chOff x="4690" y="1632"/>
                <a:chExt cx="309" cy="296"/>
              </a:xfrm>
            </p:grpSpPr>
            <p:sp>
              <p:nvSpPr>
                <p:cNvPr id="45" name="Freeform 25"/>
                <p:cNvSpPr>
                  <a:spLocks/>
                </p:cNvSpPr>
                <p:nvPr/>
              </p:nvSpPr>
              <p:spPr bwMode="auto">
                <a:xfrm>
                  <a:off x="4690" y="1632"/>
                  <a:ext cx="309" cy="296"/>
                </a:xfrm>
                <a:custGeom>
                  <a:avLst/>
                  <a:gdLst>
                    <a:gd name="T0" fmla="*/ 9 w 309"/>
                    <a:gd name="T1" fmla="*/ 80 h 296"/>
                    <a:gd name="T2" fmla="*/ 3 w 309"/>
                    <a:gd name="T3" fmla="*/ 98 h 296"/>
                    <a:gd name="T4" fmla="*/ 0 w 309"/>
                    <a:gd name="T5" fmla="*/ 116 h 296"/>
                    <a:gd name="T6" fmla="*/ 8 w 309"/>
                    <a:gd name="T7" fmla="*/ 156 h 296"/>
                    <a:gd name="T8" fmla="*/ 13 w 309"/>
                    <a:gd name="T9" fmla="*/ 190 h 296"/>
                    <a:gd name="T10" fmla="*/ 28 w 309"/>
                    <a:gd name="T11" fmla="*/ 211 h 296"/>
                    <a:gd name="T12" fmla="*/ 43 w 309"/>
                    <a:gd name="T13" fmla="*/ 236 h 296"/>
                    <a:gd name="T14" fmla="*/ 52 w 309"/>
                    <a:gd name="T15" fmla="*/ 249 h 296"/>
                    <a:gd name="T16" fmla="*/ 65 w 309"/>
                    <a:gd name="T17" fmla="*/ 266 h 296"/>
                    <a:gd name="T18" fmla="*/ 74 w 309"/>
                    <a:gd name="T19" fmla="*/ 279 h 296"/>
                    <a:gd name="T20" fmla="*/ 85 w 309"/>
                    <a:gd name="T21" fmla="*/ 289 h 296"/>
                    <a:gd name="T22" fmla="*/ 95 w 309"/>
                    <a:gd name="T23" fmla="*/ 293 h 296"/>
                    <a:gd name="T24" fmla="*/ 106 w 309"/>
                    <a:gd name="T25" fmla="*/ 295 h 296"/>
                    <a:gd name="T26" fmla="*/ 117 w 309"/>
                    <a:gd name="T27" fmla="*/ 292 h 296"/>
                    <a:gd name="T28" fmla="*/ 126 w 309"/>
                    <a:gd name="T29" fmla="*/ 293 h 296"/>
                    <a:gd name="T30" fmla="*/ 133 w 309"/>
                    <a:gd name="T31" fmla="*/ 291 h 296"/>
                    <a:gd name="T32" fmla="*/ 142 w 309"/>
                    <a:gd name="T33" fmla="*/ 283 h 296"/>
                    <a:gd name="T34" fmla="*/ 156 w 309"/>
                    <a:gd name="T35" fmla="*/ 266 h 296"/>
                    <a:gd name="T36" fmla="*/ 167 w 309"/>
                    <a:gd name="T37" fmla="*/ 246 h 296"/>
                    <a:gd name="T38" fmla="*/ 176 w 309"/>
                    <a:gd name="T39" fmla="*/ 228 h 296"/>
                    <a:gd name="T40" fmla="*/ 180 w 309"/>
                    <a:gd name="T41" fmla="*/ 212 h 296"/>
                    <a:gd name="T42" fmla="*/ 186 w 309"/>
                    <a:gd name="T43" fmla="*/ 200 h 296"/>
                    <a:gd name="T44" fmla="*/ 198 w 309"/>
                    <a:gd name="T45" fmla="*/ 185 h 296"/>
                    <a:gd name="T46" fmla="*/ 210 w 309"/>
                    <a:gd name="T47" fmla="*/ 175 h 296"/>
                    <a:gd name="T48" fmla="*/ 199 w 309"/>
                    <a:gd name="T49" fmla="*/ 168 h 296"/>
                    <a:gd name="T50" fmla="*/ 184 w 309"/>
                    <a:gd name="T51" fmla="*/ 164 h 296"/>
                    <a:gd name="T52" fmla="*/ 196 w 309"/>
                    <a:gd name="T53" fmla="*/ 155 h 296"/>
                    <a:gd name="T54" fmla="*/ 198 w 309"/>
                    <a:gd name="T55" fmla="*/ 147 h 296"/>
                    <a:gd name="T56" fmla="*/ 202 w 309"/>
                    <a:gd name="T57" fmla="*/ 141 h 296"/>
                    <a:gd name="T58" fmla="*/ 209 w 309"/>
                    <a:gd name="T59" fmla="*/ 135 h 296"/>
                    <a:gd name="T60" fmla="*/ 215 w 309"/>
                    <a:gd name="T61" fmla="*/ 138 h 296"/>
                    <a:gd name="T62" fmla="*/ 222 w 309"/>
                    <a:gd name="T63" fmla="*/ 139 h 296"/>
                    <a:gd name="T64" fmla="*/ 228 w 309"/>
                    <a:gd name="T65" fmla="*/ 146 h 296"/>
                    <a:gd name="T66" fmla="*/ 231 w 309"/>
                    <a:gd name="T67" fmla="*/ 153 h 296"/>
                    <a:gd name="T68" fmla="*/ 236 w 309"/>
                    <a:gd name="T69" fmla="*/ 156 h 296"/>
                    <a:gd name="T70" fmla="*/ 245 w 309"/>
                    <a:gd name="T71" fmla="*/ 157 h 296"/>
                    <a:gd name="T72" fmla="*/ 252 w 309"/>
                    <a:gd name="T73" fmla="*/ 155 h 296"/>
                    <a:gd name="T74" fmla="*/ 257 w 309"/>
                    <a:gd name="T75" fmla="*/ 149 h 296"/>
                    <a:gd name="T76" fmla="*/ 264 w 309"/>
                    <a:gd name="T77" fmla="*/ 133 h 296"/>
                    <a:gd name="T78" fmla="*/ 277 w 309"/>
                    <a:gd name="T79" fmla="*/ 122 h 296"/>
                    <a:gd name="T80" fmla="*/ 286 w 309"/>
                    <a:gd name="T81" fmla="*/ 116 h 296"/>
                    <a:gd name="T82" fmla="*/ 288 w 309"/>
                    <a:gd name="T83" fmla="*/ 109 h 296"/>
                    <a:gd name="T84" fmla="*/ 281 w 309"/>
                    <a:gd name="T85" fmla="*/ 93 h 296"/>
                    <a:gd name="T86" fmla="*/ 275 w 309"/>
                    <a:gd name="T87" fmla="*/ 84 h 296"/>
                    <a:gd name="T88" fmla="*/ 282 w 309"/>
                    <a:gd name="T89" fmla="*/ 74 h 296"/>
                    <a:gd name="T90" fmla="*/ 297 w 309"/>
                    <a:gd name="T91" fmla="*/ 64 h 296"/>
                    <a:gd name="T92" fmla="*/ 308 w 309"/>
                    <a:gd name="T93" fmla="*/ 56 h 296"/>
                    <a:gd name="T94" fmla="*/ 300 w 309"/>
                    <a:gd name="T95" fmla="*/ 36 h 296"/>
                    <a:gd name="T96" fmla="*/ 283 w 309"/>
                    <a:gd name="T97" fmla="*/ 20 h 296"/>
                    <a:gd name="T98" fmla="*/ 241 w 309"/>
                    <a:gd name="T99" fmla="*/ 6 h 296"/>
                    <a:gd name="T100" fmla="*/ 197 w 309"/>
                    <a:gd name="T101" fmla="*/ 0 h 296"/>
                    <a:gd name="T102" fmla="*/ 152 w 309"/>
                    <a:gd name="T103" fmla="*/ 2 h 296"/>
                    <a:gd name="T104" fmla="*/ 102 w 309"/>
                    <a:gd name="T105" fmla="*/ 12 h 296"/>
                    <a:gd name="T106" fmla="*/ 87 w 309"/>
                    <a:gd name="T107" fmla="*/ 22 h 296"/>
                    <a:gd name="T108" fmla="*/ 79 w 309"/>
                    <a:gd name="T109" fmla="*/ 33 h 296"/>
                    <a:gd name="T110" fmla="*/ 73 w 309"/>
                    <a:gd name="T111" fmla="*/ 47 h 296"/>
                    <a:gd name="T112" fmla="*/ 67 w 309"/>
                    <a:gd name="T113" fmla="*/ 53 h 296"/>
                    <a:gd name="T114" fmla="*/ 33 w 309"/>
                    <a:gd name="T115" fmla="*/ 65 h 296"/>
                    <a:gd name="T116" fmla="*/ 19 w 309"/>
                    <a:gd name="T117" fmla="*/ 72 h 296"/>
                    <a:gd name="T118" fmla="*/ 9 w 309"/>
                    <a:gd name="T119" fmla="*/ 80 h 2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09"/>
                    <a:gd name="T181" fmla="*/ 0 h 296"/>
                    <a:gd name="T182" fmla="*/ 309 w 309"/>
                    <a:gd name="T183" fmla="*/ 296 h 29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09" h="296">
                      <a:moveTo>
                        <a:pt x="9" y="80"/>
                      </a:moveTo>
                      <a:lnTo>
                        <a:pt x="3" y="98"/>
                      </a:lnTo>
                      <a:lnTo>
                        <a:pt x="0" y="116"/>
                      </a:lnTo>
                      <a:lnTo>
                        <a:pt x="8" y="156"/>
                      </a:lnTo>
                      <a:lnTo>
                        <a:pt x="13" y="190"/>
                      </a:lnTo>
                      <a:lnTo>
                        <a:pt x="28" y="211"/>
                      </a:lnTo>
                      <a:lnTo>
                        <a:pt x="43" y="236"/>
                      </a:lnTo>
                      <a:lnTo>
                        <a:pt x="52" y="249"/>
                      </a:lnTo>
                      <a:lnTo>
                        <a:pt x="65" y="266"/>
                      </a:lnTo>
                      <a:lnTo>
                        <a:pt x="74" y="279"/>
                      </a:lnTo>
                      <a:lnTo>
                        <a:pt x="85" y="289"/>
                      </a:lnTo>
                      <a:lnTo>
                        <a:pt x="95" y="293"/>
                      </a:lnTo>
                      <a:lnTo>
                        <a:pt x="106" y="295"/>
                      </a:lnTo>
                      <a:lnTo>
                        <a:pt x="117" y="292"/>
                      </a:lnTo>
                      <a:lnTo>
                        <a:pt x="126" y="293"/>
                      </a:lnTo>
                      <a:lnTo>
                        <a:pt x="133" y="291"/>
                      </a:lnTo>
                      <a:lnTo>
                        <a:pt x="142" y="283"/>
                      </a:lnTo>
                      <a:lnTo>
                        <a:pt x="156" y="266"/>
                      </a:lnTo>
                      <a:lnTo>
                        <a:pt x="167" y="246"/>
                      </a:lnTo>
                      <a:lnTo>
                        <a:pt x="176" y="228"/>
                      </a:lnTo>
                      <a:lnTo>
                        <a:pt x="180" y="212"/>
                      </a:lnTo>
                      <a:lnTo>
                        <a:pt x="186" y="200"/>
                      </a:lnTo>
                      <a:lnTo>
                        <a:pt x="198" y="185"/>
                      </a:lnTo>
                      <a:lnTo>
                        <a:pt x="210" y="175"/>
                      </a:lnTo>
                      <a:lnTo>
                        <a:pt x="199" y="168"/>
                      </a:lnTo>
                      <a:lnTo>
                        <a:pt x="184" y="164"/>
                      </a:lnTo>
                      <a:lnTo>
                        <a:pt x="196" y="155"/>
                      </a:lnTo>
                      <a:lnTo>
                        <a:pt x="198" y="147"/>
                      </a:lnTo>
                      <a:lnTo>
                        <a:pt x="202" y="141"/>
                      </a:lnTo>
                      <a:lnTo>
                        <a:pt x="209" y="135"/>
                      </a:lnTo>
                      <a:lnTo>
                        <a:pt x="215" y="138"/>
                      </a:lnTo>
                      <a:lnTo>
                        <a:pt x="222" y="139"/>
                      </a:lnTo>
                      <a:lnTo>
                        <a:pt x="228" y="146"/>
                      </a:lnTo>
                      <a:lnTo>
                        <a:pt x="231" y="153"/>
                      </a:lnTo>
                      <a:lnTo>
                        <a:pt x="236" y="156"/>
                      </a:lnTo>
                      <a:lnTo>
                        <a:pt x="245" y="157"/>
                      </a:lnTo>
                      <a:lnTo>
                        <a:pt x="252" y="155"/>
                      </a:lnTo>
                      <a:lnTo>
                        <a:pt x="257" y="149"/>
                      </a:lnTo>
                      <a:lnTo>
                        <a:pt x="264" y="133"/>
                      </a:lnTo>
                      <a:lnTo>
                        <a:pt x="277" y="122"/>
                      </a:lnTo>
                      <a:lnTo>
                        <a:pt x="286" y="116"/>
                      </a:lnTo>
                      <a:lnTo>
                        <a:pt x="288" y="109"/>
                      </a:lnTo>
                      <a:lnTo>
                        <a:pt x="281" y="93"/>
                      </a:lnTo>
                      <a:lnTo>
                        <a:pt x="275" y="84"/>
                      </a:lnTo>
                      <a:lnTo>
                        <a:pt x="282" y="74"/>
                      </a:lnTo>
                      <a:lnTo>
                        <a:pt x="297" y="64"/>
                      </a:lnTo>
                      <a:lnTo>
                        <a:pt x="308" y="56"/>
                      </a:lnTo>
                      <a:lnTo>
                        <a:pt x="300" y="36"/>
                      </a:lnTo>
                      <a:lnTo>
                        <a:pt x="283" y="20"/>
                      </a:lnTo>
                      <a:lnTo>
                        <a:pt x="241" y="6"/>
                      </a:lnTo>
                      <a:lnTo>
                        <a:pt x="197" y="0"/>
                      </a:lnTo>
                      <a:lnTo>
                        <a:pt x="152" y="2"/>
                      </a:lnTo>
                      <a:lnTo>
                        <a:pt x="102" y="12"/>
                      </a:lnTo>
                      <a:lnTo>
                        <a:pt x="87" y="22"/>
                      </a:lnTo>
                      <a:lnTo>
                        <a:pt x="79" y="33"/>
                      </a:lnTo>
                      <a:lnTo>
                        <a:pt x="73" y="47"/>
                      </a:lnTo>
                      <a:lnTo>
                        <a:pt x="67" y="53"/>
                      </a:lnTo>
                      <a:lnTo>
                        <a:pt x="33" y="65"/>
                      </a:lnTo>
                      <a:lnTo>
                        <a:pt x="19" y="72"/>
                      </a:lnTo>
                      <a:lnTo>
                        <a:pt x="9" y="8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6" name="Group 26"/>
                <p:cNvGrpSpPr>
                  <a:grpSpLocks/>
                </p:cNvGrpSpPr>
                <p:nvPr/>
              </p:nvGrpSpPr>
              <p:grpSpPr bwMode="auto">
                <a:xfrm>
                  <a:off x="4726" y="1676"/>
                  <a:ext cx="240" cy="157"/>
                  <a:chOff x="4726" y="1676"/>
                  <a:chExt cx="240" cy="157"/>
                </a:xfrm>
              </p:grpSpPr>
              <p:grpSp>
                <p:nvGrpSpPr>
                  <p:cNvPr id="47" name="Group 27"/>
                  <p:cNvGrpSpPr>
                    <a:grpSpLocks/>
                  </p:cNvGrpSpPr>
                  <p:nvPr/>
                </p:nvGrpSpPr>
                <p:grpSpPr bwMode="auto">
                  <a:xfrm>
                    <a:off x="4726" y="1676"/>
                    <a:ext cx="240" cy="157"/>
                    <a:chOff x="4726" y="1676"/>
                    <a:chExt cx="240" cy="157"/>
                  </a:xfrm>
                </p:grpSpPr>
                <p:sp>
                  <p:nvSpPr>
                    <p:cNvPr id="49" name="Freeform 28"/>
                    <p:cNvSpPr>
                      <a:spLocks/>
                    </p:cNvSpPr>
                    <p:nvPr/>
                  </p:nvSpPr>
                  <p:spPr bwMode="auto">
                    <a:xfrm>
                      <a:off x="4726" y="1692"/>
                      <a:ext cx="73" cy="141"/>
                    </a:xfrm>
                    <a:custGeom>
                      <a:avLst/>
                      <a:gdLst>
                        <a:gd name="T0" fmla="*/ 2 w 73"/>
                        <a:gd name="T1" fmla="*/ 140 h 141"/>
                        <a:gd name="T2" fmla="*/ 12 w 73"/>
                        <a:gd name="T3" fmla="*/ 127 h 141"/>
                        <a:gd name="T4" fmla="*/ 17 w 73"/>
                        <a:gd name="T5" fmla="*/ 117 h 141"/>
                        <a:gd name="T6" fmla="*/ 15 w 73"/>
                        <a:gd name="T7" fmla="*/ 100 h 141"/>
                        <a:gd name="T8" fmla="*/ 6 w 73"/>
                        <a:gd name="T9" fmla="*/ 85 h 141"/>
                        <a:gd name="T10" fmla="*/ 0 w 73"/>
                        <a:gd name="T11" fmla="*/ 68 h 141"/>
                        <a:gd name="T12" fmla="*/ 2 w 73"/>
                        <a:gd name="T13" fmla="*/ 53 h 141"/>
                        <a:gd name="T14" fmla="*/ 16 w 73"/>
                        <a:gd name="T15" fmla="*/ 39 h 141"/>
                        <a:gd name="T16" fmla="*/ 31 w 73"/>
                        <a:gd name="T17" fmla="*/ 29 h 141"/>
                        <a:gd name="T18" fmla="*/ 52 w 73"/>
                        <a:gd name="T19" fmla="*/ 20 h 141"/>
                        <a:gd name="T20" fmla="*/ 72 w 73"/>
                        <a:gd name="T21" fmla="*/ 16 h 141"/>
                        <a:gd name="T22" fmla="*/ 60 w 73"/>
                        <a:gd name="T23" fmla="*/ 15 h 141"/>
                        <a:gd name="T24" fmla="*/ 53 w 73"/>
                        <a:gd name="T25" fmla="*/ 14 h 141"/>
                        <a:gd name="T26" fmla="*/ 48 w 73"/>
                        <a:gd name="T27" fmla="*/ 10 h 141"/>
                        <a:gd name="T28" fmla="*/ 44 w 73"/>
                        <a:gd name="T29" fmla="*/ 4 h 141"/>
                        <a:gd name="T30" fmla="*/ 46 w 73"/>
                        <a:gd name="T31" fmla="*/ 0 h 1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
                        <a:gd name="T49" fmla="*/ 0 h 141"/>
                        <a:gd name="T50" fmla="*/ 73 w 73"/>
                        <a:gd name="T51" fmla="*/ 141 h 1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 h="141">
                          <a:moveTo>
                            <a:pt x="2" y="140"/>
                          </a:moveTo>
                          <a:lnTo>
                            <a:pt x="12" y="127"/>
                          </a:lnTo>
                          <a:lnTo>
                            <a:pt x="17" y="117"/>
                          </a:lnTo>
                          <a:lnTo>
                            <a:pt x="15" y="100"/>
                          </a:lnTo>
                          <a:lnTo>
                            <a:pt x="6" y="85"/>
                          </a:lnTo>
                          <a:lnTo>
                            <a:pt x="0" y="68"/>
                          </a:lnTo>
                          <a:lnTo>
                            <a:pt x="2" y="53"/>
                          </a:lnTo>
                          <a:lnTo>
                            <a:pt x="16" y="39"/>
                          </a:lnTo>
                          <a:lnTo>
                            <a:pt x="31" y="29"/>
                          </a:lnTo>
                          <a:lnTo>
                            <a:pt x="52" y="20"/>
                          </a:lnTo>
                          <a:lnTo>
                            <a:pt x="72" y="16"/>
                          </a:lnTo>
                          <a:lnTo>
                            <a:pt x="60" y="15"/>
                          </a:lnTo>
                          <a:lnTo>
                            <a:pt x="53" y="14"/>
                          </a:lnTo>
                          <a:lnTo>
                            <a:pt x="48" y="10"/>
                          </a:lnTo>
                          <a:lnTo>
                            <a:pt x="44" y="4"/>
                          </a:lnTo>
                          <a:lnTo>
                            <a:pt x="46"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29"/>
                    <p:cNvSpPr>
                      <a:spLocks/>
                    </p:cNvSpPr>
                    <p:nvPr/>
                  </p:nvSpPr>
                  <p:spPr bwMode="auto">
                    <a:xfrm>
                      <a:off x="4828" y="1715"/>
                      <a:ext cx="85" cy="21"/>
                    </a:xfrm>
                    <a:custGeom>
                      <a:avLst/>
                      <a:gdLst>
                        <a:gd name="T0" fmla="*/ 0 w 85"/>
                        <a:gd name="T1" fmla="*/ 10 h 21"/>
                        <a:gd name="T2" fmla="*/ 16 w 85"/>
                        <a:gd name="T3" fmla="*/ 16 h 21"/>
                        <a:gd name="T4" fmla="*/ 32 w 85"/>
                        <a:gd name="T5" fmla="*/ 19 h 21"/>
                        <a:gd name="T6" fmla="*/ 50 w 85"/>
                        <a:gd name="T7" fmla="*/ 20 h 21"/>
                        <a:gd name="T8" fmla="*/ 64 w 85"/>
                        <a:gd name="T9" fmla="*/ 19 h 21"/>
                        <a:gd name="T10" fmla="*/ 76 w 85"/>
                        <a:gd name="T11" fmla="*/ 17 h 21"/>
                        <a:gd name="T12" fmla="*/ 84 w 85"/>
                        <a:gd name="T13" fmla="*/ 11 h 21"/>
                        <a:gd name="T14" fmla="*/ 84 w 85"/>
                        <a:gd name="T15" fmla="*/ 5 h 21"/>
                        <a:gd name="T16" fmla="*/ 74 w 85"/>
                        <a:gd name="T17" fmla="*/ 1 h 21"/>
                        <a:gd name="T18" fmla="*/ 63 w 85"/>
                        <a:gd name="T19" fmla="*/ 0 h 21"/>
                        <a:gd name="T20" fmla="*/ 47 w 85"/>
                        <a:gd name="T21" fmla="*/ 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21"/>
                        <a:gd name="T35" fmla="*/ 85 w 8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21">
                          <a:moveTo>
                            <a:pt x="0" y="10"/>
                          </a:moveTo>
                          <a:lnTo>
                            <a:pt x="16" y="16"/>
                          </a:lnTo>
                          <a:lnTo>
                            <a:pt x="32" y="19"/>
                          </a:lnTo>
                          <a:lnTo>
                            <a:pt x="50" y="20"/>
                          </a:lnTo>
                          <a:lnTo>
                            <a:pt x="64" y="19"/>
                          </a:lnTo>
                          <a:lnTo>
                            <a:pt x="76" y="17"/>
                          </a:lnTo>
                          <a:lnTo>
                            <a:pt x="84" y="11"/>
                          </a:lnTo>
                          <a:lnTo>
                            <a:pt x="84" y="5"/>
                          </a:lnTo>
                          <a:lnTo>
                            <a:pt x="74" y="1"/>
                          </a:lnTo>
                          <a:lnTo>
                            <a:pt x="63" y="0"/>
                          </a:lnTo>
                          <a:lnTo>
                            <a:pt x="47" y="2"/>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30"/>
                    <p:cNvSpPr>
                      <a:spLocks/>
                    </p:cNvSpPr>
                    <p:nvPr/>
                  </p:nvSpPr>
                  <p:spPr bwMode="auto">
                    <a:xfrm>
                      <a:off x="4806" y="1760"/>
                      <a:ext cx="40" cy="30"/>
                    </a:xfrm>
                    <a:custGeom>
                      <a:avLst/>
                      <a:gdLst>
                        <a:gd name="T0" fmla="*/ 39 w 40"/>
                        <a:gd name="T1" fmla="*/ 0 h 30"/>
                        <a:gd name="T2" fmla="*/ 23 w 40"/>
                        <a:gd name="T3" fmla="*/ 3 h 30"/>
                        <a:gd name="T4" fmla="*/ 11 w 40"/>
                        <a:gd name="T5" fmla="*/ 10 h 30"/>
                        <a:gd name="T6" fmla="*/ 3 w 40"/>
                        <a:gd name="T7" fmla="*/ 20 h 30"/>
                        <a:gd name="T8" fmla="*/ 0 w 40"/>
                        <a:gd name="T9" fmla="*/ 29 h 30"/>
                        <a:gd name="T10" fmla="*/ 0 60000 65536"/>
                        <a:gd name="T11" fmla="*/ 0 60000 65536"/>
                        <a:gd name="T12" fmla="*/ 0 60000 65536"/>
                        <a:gd name="T13" fmla="*/ 0 60000 65536"/>
                        <a:gd name="T14" fmla="*/ 0 60000 65536"/>
                        <a:gd name="T15" fmla="*/ 0 w 40"/>
                        <a:gd name="T16" fmla="*/ 0 h 30"/>
                        <a:gd name="T17" fmla="*/ 40 w 40"/>
                        <a:gd name="T18" fmla="*/ 30 h 30"/>
                      </a:gdLst>
                      <a:ahLst/>
                      <a:cxnLst>
                        <a:cxn ang="T10">
                          <a:pos x="T0" y="T1"/>
                        </a:cxn>
                        <a:cxn ang="T11">
                          <a:pos x="T2" y="T3"/>
                        </a:cxn>
                        <a:cxn ang="T12">
                          <a:pos x="T4" y="T5"/>
                        </a:cxn>
                        <a:cxn ang="T13">
                          <a:pos x="T6" y="T7"/>
                        </a:cxn>
                        <a:cxn ang="T14">
                          <a:pos x="T8" y="T9"/>
                        </a:cxn>
                      </a:cxnLst>
                      <a:rect l="T15" t="T16" r="T17" b="T18"/>
                      <a:pathLst>
                        <a:path w="40" h="30">
                          <a:moveTo>
                            <a:pt x="39" y="0"/>
                          </a:moveTo>
                          <a:lnTo>
                            <a:pt x="23" y="3"/>
                          </a:lnTo>
                          <a:lnTo>
                            <a:pt x="11" y="10"/>
                          </a:lnTo>
                          <a:lnTo>
                            <a:pt x="3" y="20"/>
                          </a:lnTo>
                          <a:lnTo>
                            <a:pt x="0" y="29"/>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31"/>
                    <p:cNvSpPr>
                      <a:spLocks/>
                    </p:cNvSpPr>
                    <p:nvPr/>
                  </p:nvSpPr>
                  <p:spPr bwMode="auto">
                    <a:xfrm>
                      <a:off x="4892" y="1688"/>
                      <a:ext cx="31" cy="24"/>
                    </a:xfrm>
                    <a:custGeom>
                      <a:avLst/>
                      <a:gdLst>
                        <a:gd name="T0" fmla="*/ 0 w 31"/>
                        <a:gd name="T1" fmla="*/ 0 h 24"/>
                        <a:gd name="T2" fmla="*/ 14 w 31"/>
                        <a:gd name="T3" fmla="*/ 23 h 24"/>
                        <a:gd name="T4" fmla="*/ 16 w 31"/>
                        <a:gd name="T5" fmla="*/ 17 h 24"/>
                        <a:gd name="T6" fmla="*/ 21 w 31"/>
                        <a:gd name="T7" fmla="*/ 14 h 24"/>
                        <a:gd name="T8" fmla="*/ 30 w 31"/>
                        <a:gd name="T9" fmla="*/ 14 h 24"/>
                        <a:gd name="T10" fmla="*/ 0 60000 65536"/>
                        <a:gd name="T11" fmla="*/ 0 60000 65536"/>
                        <a:gd name="T12" fmla="*/ 0 60000 65536"/>
                        <a:gd name="T13" fmla="*/ 0 60000 65536"/>
                        <a:gd name="T14" fmla="*/ 0 60000 65536"/>
                        <a:gd name="T15" fmla="*/ 0 w 31"/>
                        <a:gd name="T16" fmla="*/ 0 h 24"/>
                        <a:gd name="T17" fmla="*/ 31 w 31"/>
                        <a:gd name="T18" fmla="*/ 24 h 24"/>
                      </a:gdLst>
                      <a:ahLst/>
                      <a:cxnLst>
                        <a:cxn ang="T10">
                          <a:pos x="T0" y="T1"/>
                        </a:cxn>
                        <a:cxn ang="T11">
                          <a:pos x="T2" y="T3"/>
                        </a:cxn>
                        <a:cxn ang="T12">
                          <a:pos x="T4" y="T5"/>
                        </a:cxn>
                        <a:cxn ang="T13">
                          <a:pos x="T6" y="T7"/>
                        </a:cxn>
                        <a:cxn ang="T14">
                          <a:pos x="T8" y="T9"/>
                        </a:cxn>
                      </a:cxnLst>
                      <a:rect l="T15" t="T16" r="T17" b="T18"/>
                      <a:pathLst>
                        <a:path w="31" h="24">
                          <a:moveTo>
                            <a:pt x="0" y="0"/>
                          </a:moveTo>
                          <a:lnTo>
                            <a:pt x="14" y="23"/>
                          </a:lnTo>
                          <a:lnTo>
                            <a:pt x="16" y="17"/>
                          </a:lnTo>
                          <a:lnTo>
                            <a:pt x="21" y="14"/>
                          </a:lnTo>
                          <a:lnTo>
                            <a:pt x="30" y="1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32"/>
                    <p:cNvSpPr>
                      <a:spLocks/>
                    </p:cNvSpPr>
                    <p:nvPr/>
                  </p:nvSpPr>
                  <p:spPr bwMode="auto">
                    <a:xfrm>
                      <a:off x="4914" y="1707"/>
                      <a:ext cx="16" cy="9"/>
                    </a:xfrm>
                    <a:custGeom>
                      <a:avLst/>
                      <a:gdLst>
                        <a:gd name="T0" fmla="*/ 6 w 16"/>
                        <a:gd name="T1" fmla="*/ 7 h 9"/>
                        <a:gd name="T2" fmla="*/ 2 w 16"/>
                        <a:gd name="T3" fmla="*/ 5 h 9"/>
                        <a:gd name="T4" fmla="*/ 0 w 16"/>
                        <a:gd name="T5" fmla="*/ 4 h 9"/>
                        <a:gd name="T6" fmla="*/ 0 w 16"/>
                        <a:gd name="T7" fmla="*/ 1 h 9"/>
                        <a:gd name="T8" fmla="*/ 3 w 16"/>
                        <a:gd name="T9" fmla="*/ 0 h 9"/>
                        <a:gd name="T10" fmla="*/ 7 w 16"/>
                        <a:gd name="T11" fmla="*/ 0 h 9"/>
                        <a:gd name="T12" fmla="*/ 11 w 16"/>
                        <a:gd name="T13" fmla="*/ 1 h 9"/>
                        <a:gd name="T14" fmla="*/ 13 w 16"/>
                        <a:gd name="T15" fmla="*/ 3 h 9"/>
                        <a:gd name="T16" fmla="*/ 13 w 16"/>
                        <a:gd name="T17" fmla="*/ 5 h 9"/>
                        <a:gd name="T18" fmla="*/ 14 w 16"/>
                        <a:gd name="T19" fmla="*/ 7 h 9"/>
                        <a:gd name="T20" fmla="*/ 15 w 16"/>
                        <a:gd name="T21" fmla="*/ 8 h 9"/>
                        <a:gd name="T22" fmla="*/ 11 w 16"/>
                        <a:gd name="T23" fmla="*/ 8 h 9"/>
                        <a:gd name="T24" fmla="*/ 6 w 16"/>
                        <a:gd name="T25" fmla="*/ 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9"/>
                        <a:gd name="T41" fmla="*/ 16 w 16"/>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9">
                          <a:moveTo>
                            <a:pt x="6" y="7"/>
                          </a:moveTo>
                          <a:lnTo>
                            <a:pt x="2" y="5"/>
                          </a:lnTo>
                          <a:lnTo>
                            <a:pt x="0" y="4"/>
                          </a:lnTo>
                          <a:lnTo>
                            <a:pt x="0" y="1"/>
                          </a:lnTo>
                          <a:lnTo>
                            <a:pt x="3" y="0"/>
                          </a:lnTo>
                          <a:lnTo>
                            <a:pt x="7" y="0"/>
                          </a:lnTo>
                          <a:lnTo>
                            <a:pt x="11" y="1"/>
                          </a:lnTo>
                          <a:lnTo>
                            <a:pt x="13" y="3"/>
                          </a:lnTo>
                          <a:lnTo>
                            <a:pt x="13" y="5"/>
                          </a:lnTo>
                          <a:lnTo>
                            <a:pt x="14" y="7"/>
                          </a:lnTo>
                          <a:lnTo>
                            <a:pt x="15" y="8"/>
                          </a:lnTo>
                          <a:lnTo>
                            <a:pt x="11" y="8"/>
                          </a:lnTo>
                          <a:lnTo>
                            <a:pt x="6" y="7"/>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33"/>
                    <p:cNvSpPr>
                      <a:spLocks/>
                    </p:cNvSpPr>
                    <p:nvPr/>
                  </p:nvSpPr>
                  <p:spPr bwMode="auto">
                    <a:xfrm>
                      <a:off x="4924" y="1676"/>
                      <a:ext cx="42" cy="40"/>
                    </a:xfrm>
                    <a:custGeom>
                      <a:avLst/>
                      <a:gdLst>
                        <a:gd name="T0" fmla="*/ 41 w 42"/>
                        <a:gd name="T1" fmla="*/ 39 h 40"/>
                        <a:gd name="T2" fmla="*/ 40 w 42"/>
                        <a:gd name="T3" fmla="*/ 27 h 40"/>
                        <a:gd name="T4" fmla="*/ 32 w 42"/>
                        <a:gd name="T5" fmla="*/ 16 h 40"/>
                        <a:gd name="T6" fmla="*/ 17 w 42"/>
                        <a:gd name="T7" fmla="*/ 13 h 40"/>
                        <a:gd name="T8" fmla="*/ 2 w 42"/>
                        <a:gd name="T9" fmla="*/ 7 h 40"/>
                        <a:gd name="T10" fmla="*/ 0 w 42"/>
                        <a:gd name="T11" fmla="*/ 0 h 40"/>
                        <a:gd name="T12" fmla="*/ 0 60000 65536"/>
                        <a:gd name="T13" fmla="*/ 0 60000 65536"/>
                        <a:gd name="T14" fmla="*/ 0 60000 65536"/>
                        <a:gd name="T15" fmla="*/ 0 60000 65536"/>
                        <a:gd name="T16" fmla="*/ 0 60000 65536"/>
                        <a:gd name="T17" fmla="*/ 0 60000 65536"/>
                        <a:gd name="T18" fmla="*/ 0 w 42"/>
                        <a:gd name="T19" fmla="*/ 0 h 40"/>
                        <a:gd name="T20" fmla="*/ 42 w 4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42" h="40">
                          <a:moveTo>
                            <a:pt x="41" y="39"/>
                          </a:moveTo>
                          <a:lnTo>
                            <a:pt x="40" y="27"/>
                          </a:lnTo>
                          <a:lnTo>
                            <a:pt x="32" y="16"/>
                          </a:lnTo>
                          <a:lnTo>
                            <a:pt x="17" y="13"/>
                          </a:lnTo>
                          <a:lnTo>
                            <a:pt x="2" y="7"/>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34"/>
                    <p:cNvSpPr>
                      <a:spLocks/>
                    </p:cNvSpPr>
                    <p:nvPr/>
                  </p:nvSpPr>
                  <p:spPr bwMode="auto">
                    <a:xfrm>
                      <a:off x="4870" y="1731"/>
                      <a:ext cx="55" cy="39"/>
                    </a:xfrm>
                    <a:custGeom>
                      <a:avLst/>
                      <a:gdLst>
                        <a:gd name="T0" fmla="*/ 28 w 55"/>
                        <a:gd name="T1" fmla="*/ 36 h 39"/>
                        <a:gd name="T2" fmla="*/ 17 w 55"/>
                        <a:gd name="T3" fmla="*/ 38 h 39"/>
                        <a:gd name="T4" fmla="*/ 6 w 55"/>
                        <a:gd name="T5" fmla="*/ 37 h 39"/>
                        <a:gd name="T6" fmla="*/ 0 w 55"/>
                        <a:gd name="T7" fmla="*/ 32 h 39"/>
                        <a:gd name="T8" fmla="*/ 1 w 55"/>
                        <a:gd name="T9" fmla="*/ 25 h 39"/>
                        <a:gd name="T10" fmla="*/ 9 w 55"/>
                        <a:gd name="T11" fmla="*/ 20 h 39"/>
                        <a:gd name="T12" fmla="*/ 26 w 55"/>
                        <a:gd name="T13" fmla="*/ 16 h 39"/>
                        <a:gd name="T14" fmla="*/ 40 w 55"/>
                        <a:gd name="T15" fmla="*/ 11 h 39"/>
                        <a:gd name="T16" fmla="*/ 48 w 55"/>
                        <a:gd name="T17" fmla="*/ 7 h 39"/>
                        <a:gd name="T18" fmla="*/ 54 w 55"/>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9"/>
                        <a:gd name="T32" fmla="*/ 55 w 55"/>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9">
                          <a:moveTo>
                            <a:pt x="28" y="36"/>
                          </a:moveTo>
                          <a:lnTo>
                            <a:pt x="17" y="38"/>
                          </a:lnTo>
                          <a:lnTo>
                            <a:pt x="6" y="37"/>
                          </a:lnTo>
                          <a:lnTo>
                            <a:pt x="0" y="32"/>
                          </a:lnTo>
                          <a:lnTo>
                            <a:pt x="1" y="25"/>
                          </a:lnTo>
                          <a:lnTo>
                            <a:pt x="9" y="20"/>
                          </a:lnTo>
                          <a:lnTo>
                            <a:pt x="26" y="16"/>
                          </a:lnTo>
                          <a:lnTo>
                            <a:pt x="40" y="11"/>
                          </a:lnTo>
                          <a:lnTo>
                            <a:pt x="48" y="7"/>
                          </a:lnTo>
                          <a:lnTo>
                            <a:pt x="54"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8" name="Line 35"/>
                  <p:cNvSpPr>
                    <a:spLocks noChangeShapeType="1"/>
                  </p:cNvSpPr>
                  <p:nvPr/>
                </p:nvSpPr>
                <p:spPr bwMode="auto">
                  <a:xfrm flipH="1" flipV="1">
                    <a:off x="4823" y="1770"/>
                    <a:ext cx="60" cy="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44" name="Freeform 36"/>
              <p:cNvSpPr>
                <a:spLocks/>
              </p:cNvSpPr>
              <p:nvPr/>
            </p:nvSpPr>
            <p:spPr bwMode="auto">
              <a:xfrm>
                <a:off x="4723" y="1577"/>
                <a:ext cx="332" cy="125"/>
              </a:xfrm>
              <a:custGeom>
                <a:avLst/>
                <a:gdLst>
                  <a:gd name="T0" fmla="*/ 12 w 332"/>
                  <a:gd name="T1" fmla="*/ 124 h 125"/>
                  <a:gd name="T2" fmla="*/ 34 w 332"/>
                  <a:gd name="T3" fmla="*/ 117 h 125"/>
                  <a:gd name="T4" fmla="*/ 46 w 332"/>
                  <a:gd name="T5" fmla="*/ 108 h 125"/>
                  <a:gd name="T6" fmla="*/ 54 w 332"/>
                  <a:gd name="T7" fmla="*/ 95 h 125"/>
                  <a:gd name="T8" fmla="*/ 59 w 332"/>
                  <a:gd name="T9" fmla="*/ 84 h 125"/>
                  <a:gd name="T10" fmla="*/ 66 w 332"/>
                  <a:gd name="T11" fmla="*/ 75 h 125"/>
                  <a:gd name="T12" fmla="*/ 80 w 332"/>
                  <a:gd name="T13" fmla="*/ 70 h 125"/>
                  <a:gd name="T14" fmla="*/ 94 w 332"/>
                  <a:gd name="T15" fmla="*/ 67 h 125"/>
                  <a:gd name="T16" fmla="*/ 108 w 332"/>
                  <a:gd name="T17" fmla="*/ 68 h 125"/>
                  <a:gd name="T18" fmla="*/ 121 w 332"/>
                  <a:gd name="T19" fmla="*/ 75 h 125"/>
                  <a:gd name="T20" fmla="*/ 128 w 332"/>
                  <a:gd name="T21" fmla="*/ 84 h 125"/>
                  <a:gd name="T22" fmla="*/ 124 w 332"/>
                  <a:gd name="T23" fmla="*/ 96 h 125"/>
                  <a:gd name="T24" fmla="*/ 112 w 332"/>
                  <a:gd name="T25" fmla="*/ 112 h 125"/>
                  <a:gd name="T26" fmla="*/ 138 w 332"/>
                  <a:gd name="T27" fmla="*/ 116 h 125"/>
                  <a:gd name="T28" fmla="*/ 141 w 332"/>
                  <a:gd name="T29" fmla="*/ 108 h 125"/>
                  <a:gd name="T30" fmla="*/ 154 w 332"/>
                  <a:gd name="T31" fmla="*/ 102 h 125"/>
                  <a:gd name="T32" fmla="*/ 165 w 332"/>
                  <a:gd name="T33" fmla="*/ 94 h 125"/>
                  <a:gd name="T34" fmla="*/ 170 w 332"/>
                  <a:gd name="T35" fmla="*/ 87 h 125"/>
                  <a:gd name="T36" fmla="*/ 173 w 332"/>
                  <a:gd name="T37" fmla="*/ 80 h 125"/>
                  <a:gd name="T38" fmla="*/ 182 w 332"/>
                  <a:gd name="T39" fmla="*/ 84 h 125"/>
                  <a:gd name="T40" fmla="*/ 193 w 332"/>
                  <a:gd name="T41" fmla="*/ 85 h 125"/>
                  <a:gd name="T42" fmla="*/ 204 w 332"/>
                  <a:gd name="T43" fmla="*/ 86 h 125"/>
                  <a:gd name="T44" fmla="*/ 213 w 332"/>
                  <a:gd name="T45" fmla="*/ 85 h 125"/>
                  <a:gd name="T46" fmla="*/ 222 w 332"/>
                  <a:gd name="T47" fmla="*/ 84 h 125"/>
                  <a:gd name="T48" fmla="*/ 230 w 332"/>
                  <a:gd name="T49" fmla="*/ 91 h 125"/>
                  <a:gd name="T50" fmla="*/ 240 w 332"/>
                  <a:gd name="T51" fmla="*/ 99 h 125"/>
                  <a:gd name="T52" fmla="*/ 255 w 332"/>
                  <a:gd name="T53" fmla="*/ 107 h 125"/>
                  <a:gd name="T54" fmla="*/ 268 w 332"/>
                  <a:gd name="T55" fmla="*/ 111 h 125"/>
                  <a:gd name="T56" fmla="*/ 284 w 332"/>
                  <a:gd name="T57" fmla="*/ 115 h 125"/>
                  <a:gd name="T58" fmla="*/ 302 w 332"/>
                  <a:gd name="T59" fmla="*/ 116 h 125"/>
                  <a:gd name="T60" fmla="*/ 317 w 332"/>
                  <a:gd name="T61" fmla="*/ 113 h 125"/>
                  <a:gd name="T62" fmla="*/ 328 w 332"/>
                  <a:gd name="T63" fmla="*/ 106 h 125"/>
                  <a:gd name="T64" fmla="*/ 331 w 332"/>
                  <a:gd name="T65" fmla="*/ 97 h 125"/>
                  <a:gd name="T66" fmla="*/ 326 w 332"/>
                  <a:gd name="T67" fmla="*/ 89 h 125"/>
                  <a:gd name="T68" fmla="*/ 319 w 332"/>
                  <a:gd name="T69" fmla="*/ 77 h 125"/>
                  <a:gd name="T70" fmla="*/ 313 w 332"/>
                  <a:gd name="T71" fmla="*/ 67 h 125"/>
                  <a:gd name="T72" fmla="*/ 307 w 332"/>
                  <a:gd name="T73" fmla="*/ 61 h 125"/>
                  <a:gd name="T74" fmla="*/ 292 w 332"/>
                  <a:gd name="T75" fmla="*/ 52 h 125"/>
                  <a:gd name="T76" fmla="*/ 277 w 332"/>
                  <a:gd name="T77" fmla="*/ 49 h 125"/>
                  <a:gd name="T78" fmla="*/ 263 w 332"/>
                  <a:gd name="T79" fmla="*/ 48 h 125"/>
                  <a:gd name="T80" fmla="*/ 254 w 332"/>
                  <a:gd name="T81" fmla="*/ 49 h 125"/>
                  <a:gd name="T82" fmla="*/ 242 w 332"/>
                  <a:gd name="T83" fmla="*/ 36 h 125"/>
                  <a:gd name="T84" fmla="*/ 225 w 332"/>
                  <a:gd name="T85" fmla="*/ 25 h 125"/>
                  <a:gd name="T86" fmla="*/ 196 w 332"/>
                  <a:gd name="T87" fmla="*/ 14 h 125"/>
                  <a:gd name="T88" fmla="*/ 159 w 332"/>
                  <a:gd name="T89" fmla="*/ 5 h 125"/>
                  <a:gd name="T90" fmla="*/ 122 w 332"/>
                  <a:gd name="T91" fmla="*/ 0 h 125"/>
                  <a:gd name="T92" fmla="*/ 95 w 332"/>
                  <a:gd name="T93" fmla="*/ 2 h 125"/>
                  <a:gd name="T94" fmla="*/ 89 w 332"/>
                  <a:gd name="T95" fmla="*/ 7 h 125"/>
                  <a:gd name="T96" fmla="*/ 83 w 332"/>
                  <a:gd name="T97" fmla="*/ 12 h 125"/>
                  <a:gd name="T98" fmla="*/ 69 w 332"/>
                  <a:gd name="T99" fmla="*/ 17 h 125"/>
                  <a:gd name="T100" fmla="*/ 52 w 332"/>
                  <a:gd name="T101" fmla="*/ 22 h 125"/>
                  <a:gd name="T102" fmla="*/ 39 w 332"/>
                  <a:gd name="T103" fmla="*/ 27 h 125"/>
                  <a:gd name="T104" fmla="*/ 29 w 332"/>
                  <a:gd name="T105" fmla="*/ 32 h 125"/>
                  <a:gd name="T106" fmla="*/ 20 w 332"/>
                  <a:gd name="T107" fmla="*/ 40 h 125"/>
                  <a:gd name="T108" fmla="*/ 14 w 332"/>
                  <a:gd name="T109" fmla="*/ 49 h 125"/>
                  <a:gd name="T110" fmla="*/ 12 w 332"/>
                  <a:gd name="T111" fmla="*/ 58 h 125"/>
                  <a:gd name="T112" fmla="*/ 7 w 332"/>
                  <a:gd name="T113" fmla="*/ 68 h 125"/>
                  <a:gd name="T114" fmla="*/ 2 w 332"/>
                  <a:gd name="T115" fmla="*/ 80 h 125"/>
                  <a:gd name="T116" fmla="*/ 0 w 332"/>
                  <a:gd name="T117" fmla="*/ 94 h 125"/>
                  <a:gd name="T118" fmla="*/ 1 w 332"/>
                  <a:gd name="T119" fmla="*/ 105 h 125"/>
                  <a:gd name="T120" fmla="*/ 5 w 332"/>
                  <a:gd name="T121" fmla="*/ 116 h 125"/>
                  <a:gd name="T122" fmla="*/ 12 w 332"/>
                  <a:gd name="T123" fmla="*/ 124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32"/>
                  <a:gd name="T187" fmla="*/ 0 h 125"/>
                  <a:gd name="T188" fmla="*/ 332 w 332"/>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32" h="125">
                    <a:moveTo>
                      <a:pt x="12" y="124"/>
                    </a:moveTo>
                    <a:lnTo>
                      <a:pt x="34" y="117"/>
                    </a:lnTo>
                    <a:lnTo>
                      <a:pt x="46" y="108"/>
                    </a:lnTo>
                    <a:lnTo>
                      <a:pt x="54" y="95"/>
                    </a:lnTo>
                    <a:lnTo>
                      <a:pt x="59" y="84"/>
                    </a:lnTo>
                    <a:lnTo>
                      <a:pt x="66" y="75"/>
                    </a:lnTo>
                    <a:lnTo>
                      <a:pt x="80" y="70"/>
                    </a:lnTo>
                    <a:lnTo>
                      <a:pt x="94" y="67"/>
                    </a:lnTo>
                    <a:lnTo>
                      <a:pt x="108" y="68"/>
                    </a:lnTo>
                    <a:lnTo>
                      <a:pt x="121" y="75"/>
                    </a:lnTo>
                    <a:lnTo>
                      <a:pt x="128" y="84"/>
                    </a:lnTo>
                    <a:lnTo>
                      <a:pt x="124" y="96"/>
                    </a:lnTo>
                    <a:lnTo>
                      <a:pt x="112" y="112"/>
                    </a:lnTo>
                    <a:lnTo>
                      <a:pt x="138" y="116"/>
                    </a:lnTo>
                    <a:lnTo>
                      <a:pt x="141" y="108"/>
                    </a:lnTo>
                    <a:lnTo>
                      <a:pt x="154" y="102"/>
                    </a:lnTo>
                    <a:lnTo>
                      <a:pt x="165" y="94"/>
                    </a:lnTo>
                    <a:lnTo>
                      <a:pt x="170" y="87"/>
                    </a:lnTo>
                    <a:lnTo>
                      <a:pt x="173" y="80"/>
                    </a:lnTo>
                    <a:lnTo>
                      <a:pt x="182" y="84"/>
                    </a:lnTo>
                    <a:lnTo>
                      <a:pt x="193" y="85"/>
                    </a:lnTo>
                    <a:lnTo>
                      <a:pt x="204" y="86"/>
                    </a:lnTo>
                    <a:lnTo>
                      <a:pt x="213" y="85"/>
                    </a:lnTo>
                    <a:lnTo>
                      <a:pt x="222" y="84"/>
                    </a:lnTo>
                    <a:lnTo>
                      <a:pt x="230" y="91"/>
                    </a:lnTo>
                    <a:lnTo>
                      <a:pt x="240" y="99"/>
                    </a:lnTo>
                    <a:lnTo>
                      <a:pt x="255" y="107"/>
                    </a:lnTo>
                    <a:lnTo>
                      <a:pt x="268" y="111"/>
                    </a:lnTo>
                    <a:lnTo>
                      <a:pt x="284" y="115"/>
                    </a:lnTo>
                    <a:lnTo>
                      <a:pt x="302" y="116"/>
                    </a:lnTo>
                    <a:lnTo>
                      <a:pt x="317" y="113"/>
                    </a:lnTo>
                    <a:lnTo>
                      <a:pt x="328" y="106"/>
                    </a:lnTo>
                    <a:lnTo>
                      <a:pt x="331" y="97"/>
                    </a:lnTo>
                    <a:lnTo>
                      <a:pt x="326" y="89"/>
                    </a:lnTo>
                    <a:lnTo>
                      <a:pt x="319" y="77"/>
                    </a:lnTo>
                    <a:lnTo>
                      <a:pt x="313" y="67"/>
                    </a:lnTo>
                    <a:lnTo>
                      <a:pt x="307" y="61"/>
                    </a:lnTo>
                    <a:lnTo>
                      <a:pt x="292" y="52"/>
                    </a:lnTo>
                    <a:lnTo>
                      <a:pt x="277" y="49"/>
                    </a:lnTo>
                    <a:lnTo>
                      <a:pt x="263" y="48"/>
                    </a:lnTo>
                    <a:lnTo>
                      <a:pt x="254" y="49"/>
                    </a:lnTo>
                    <a:lnTo>
                      <a:pt x="242" y="36"/>
                    </a:lnTo>
                    <a:lnTo>
                      <a:pt x="225" y="25"/>
                    </a:lnTo>
                    <a:lnTo>
                      <a:pt x="196" y="14"/>
                    </a:lnTo>
                    <a:lnTo>
                      <a:pt x="159" y="5"/>
                    </a:lnTo>
                    <a:lnTo>
                      <a:pt x="122" y="0"/>
                    </a:lnTo>
                    <a:lnTo>
                      <a:pt x="95" y="2"/>
                    </a:lnTo>
                    <a:lnTo>
                      <a:pt x="89" y="7"/>
                    </a:lnTo>
                    <a:lnTo>
                      <a:pt x="83" y="12"/>
                    </a:lnTo>
                    <a:lnTo>
                      <a:pt x="69" y="17"/>
                    </a:lnTo>
                    <a:lnTo>
                      <a:pt x="52" y="22"/>
                    </a:lnTo>
                    <a:lnTo>
                      <a:pt x="39" y="27"/>
                    </a:lnTo>
                    <a:lnTo>
                      <a:pt x="29" y="32"/>
                    </a:lnTo>
                    <a:lnTo>
                      <a:pt x="20" y="40"/>
                    </a:lnTo>
                    <a:lnTo>
                      <a:pt x="14" y="49"/>
                    </a:lnTo>
                    <a:lnTo>
                      <a:pt x="12" y="58"/>
                    </a:lnTo>
                    <a:lnTo>
                      <a:pt x="7" y="68"/>
                    </a:lnTo>
                    <a:lnTo>
                      <a:pt x="2" y="80"/>
                    </a:lnTo>
                    <a:lnTo>
                      <a:pt x="0" y="94"/>
                    </a:lnTo>
                    <a:lnTo>
                      <a:pt x="1" y="105"/>
                    </a:lnTo>
                    <a:lnTo>
                      <a:pt x="5" y="116"/>
                    </a:lnTo>
                    <a:lnTo>
                      <a:pt x="12" y="12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 name="Group 37"/>
            <p:cNvGrpSpPr>
              <a:grpSpLocks/>
            </p:cNvGrpSpPr>
            <p:nvPr/>
          </p:nvGrpSpPr>
          <p:grpSpPr bwMode="auto">
            <a:xfrm>
              <a:off x="3585" y="2525"/>
              <a:ext cx="616" cy="112"/>
              <a:chOff x="3585" y="2525"/>
              <a:chExt cx="616" cy="112"/>
            </a:xfrm>
          </p:grpSpPr>
          <p:sp>
            <p:nvSpPr>
              <p:cNvPr id="41" name="Freeform 38"/>
              <p:cNvSpPr>
                <a:spLocks/>
              </p:cNvSpPr>
              <p:nvPr/>
            </p:nvSpPr>
            <p:spPr bwMode="auto">
              <a:xfrm>
                <a:off x="3585" y="2525"/>
                <a:ext cx="608" cy="86"/>
              </a:xfrm>
              <a:custGeom>
                <a:avLst/>
                <a:gdLst>
                  <a:gd name="T0" fmla="*/ 290 w 608"/>
                  <a:gd name="T1" fmla="*/ 0 h 86"/>
                  <a:gd name="T2" fmla="*/ 329 w 608"/>
                  <a:gd name="T3" fmla="*/ 4 h 86"/>
                  <a:gd name="T4" fmla="*/ 361 w 608"/>
                  <a:gd name="T5" fmla="*/ 10 h 86"/>
                  <a:gd name="T6" fmla="*/ 394 w 608"/>
                  <a:gd name="T7" fmla="*/ 19 h 86"/>
                  <a:gd name="T8" fmla="*/ 443 w 608"/>
                  <a:gd name="T9" fmla="*/ 27 h 86"/>
                  <a:gd name="T10" fmla="*/ 477 w 608"/>
                  <a:gd name="T11" fmla="*/ 27 h 86"/>
                  <a:gd name="T12" fmla="*/ 524 w 608"/>
                  <a:gd name="T13" fmla="*/ 33 h 86"/>
                  <a:gd name="T14" fmla="*/ 563 w 608"/>
                  <a:gd name="T15" fmla="*/ 40 h 86"/>
                  <a:gd name="T16" fmla="*/ 604 w 608"/>
                  <a:gd name="T17" fmla="*/ 50 h 86"/>
                  <a:gd name="T18" fmla="*/ 607 w 608"/>
                  <a:gd name="T19" fmla="*/ 62 h 86"/>
                  <a:gd name="T20" fmla="*/ 590 w 608"/>
                  <a:gd name="T21" fmla="*/ 74 h 86"/>
                  <a:gd name="T22" fmla="*/ 555 w 608"/>
                  <a:gd name="T23" fmla="*/ 82 h 86"/>
                  <a:gd name="T24" fmla="*/ 511 w 608"/>
                  <a:gd name="T25" fmla="*/ 84 h 86"/>
                  <a:gd name="T26" fmla="*/ 363 w 608"/>
                  <a:gd name="T27" fmla="*/ 85 h 86"/>
                  <a:gd name="T28" fmla="*/ 307 w 608"/>
                  <a:gd name="T29" fmla="*/ 82 h 86"/>
                  <a:gd name="T30" fmla="*/ 253 w 608"/>
                  <a:gd name="T31" fmla="*/ 80 h 86"/>
                  <a:gd name="T32" fmla="*/ 202 w 608"/>
                  <a:gd name="T33" fmla="*/ 71 h 86"/>
                  <a:gd name="T34" fmla="*/ 172 w 608"/>
                  <a:gd name="T35" fmla="*/ 67 h 86"/>
                  <a:gd name="T36" fmla="*/ 172 w 608"/>
                  <a:gd name="T37" fmla="*/ 78 h 86"/>
                  <a:gd name="T38" fmla="*/ 37 w 608"/>
                  <a:gd name="T39" fmla="*/ 78 h 86"/>
                  <a:gd name="T40" fmla="*/ 16 w 608"/>
                  <a:gd name="T41" fmla="*/ 68 h 86"/>
                  <a:gd name="T42" fmla="*/ 3 w 608"/>
                  <a:gd name="T43" fmla="*/ 50 h 86"/>
                  <a:gd name="T44" fmla="*/ 0 w 608"/>
                  <a:gd name="T45" fmla="*/ 36 h 86"/>
                  <a:gd name="T46" fmla="*/ 3 w 608"/>
                  <a:gd name="T47" fmla="*/ 17 h 86"/>
                  <a:gd name="T48" fmla="*/ 8 w 608"/>
                  <a:gd name="T49" fmla="*/ 3 h 86"/>
                  <a:gd name="T50" fmla="*/ 41 w 608"/>
                  <a:gd name="T51" fmla="*/ 3 h 86"/>
                  <a:gd name="T52" fmla="*/ 83 w 608"/>
                  <a:gd name="T53" fmla="*/ 12 h 86"/>
                  <a:gd name="T54" fmla="*/ 128 w 608"/>
                  <a:gd name="T55" fmla="*/ 21 h 86"/>
                  <a:gd name="T56" fmla="*/ 160 w 608"/>
                  <a:gd name="T57" fmla="*/ 21 h 86"/>
                  <a:gd name="T58" fmla="*/ 195 w 608"/>
                  <a:gd name="T59" fmla="*/ 17 h 86"/>
                  <a:gd name="T60" fmla="*/ 236 w 608"/>
                  <a:gd name="T61" fmla="*/ 12 h 86"/>
                  <a:gd name="T62" fmla="*/ 309 w 608"/>
                  <a:gd name="T63" fmla="*/ 18 h 86"/>
                  <a:gd name="T64" fmla="*/ 290 w 608"/>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8"/>
                  <a:gd name="T100" fmla="*/ 0 h 86"/>
                  <a:gd name="T101" fmla="*/ 608 w 608"/>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8" h="86">
                    <a:moveTo>
                      <a:pt x="290" y="0"/>
                    </a:moveTo>
                    <a:lnTo>
                      <a:pt x="329" y="4"/>
                    </a:lnTo>
                    <a:lnTo>
                      <a:pt x="361" y="10"/>
                    </a:lnTo>
                    <a:lnTo>
                      <a:pt x="394" y="19"/>
                    </a:lnTo>
                    <a:lnTo>
                      <a:pt x="443" y="27"/>
                    </a:lnTo>
                    <a:lnTo>
                      <a:pt x="477" y="27"/>
                    </a:lnTo>
                    <a:lnTo>
                      <a:pt x="524" y="33"/>
                    </a:lnTo>
                    <a:lnTo>
                      <a:pt x="563" y="40"/>
                    </a:lnTo>
                    <a:lnTo>
                      <a:pt x="604" y="50"/>
                    </a:lnTo>
                    <a:lnTo>
                      <a:pt x="607" y="62"/>
                    </a:lnTo>
                    <a:lnTo>
                      <a:pt x="590" y="74"/>
                    </a:lnTo>
                    <a:lnTo>
                      <a:pt x="555" y="82"/>
                    </a:lnTo>
                    <a:lnTo>
                      <a:pt x="511" y="84"/>
                    </a:lnTo>
                    <a:lnTo>
                      <a:pt x="363" y="85"/>
                    </a:lnTo>
                    <a:lnTo>
                      <a:pt x="307" y="82"/>
                    </a:lnTo>
                    <a:lnTo>
                      <a:pt x="253" y="80"/>
                    </a:lnTo>
                    <a:lnTo>
                      <a:pt x="202" y="71"/>
                    </a:lnTo>
                    <a:lnTo>
                      <a:pt x="172" y="67"/>
                    </a:lnTo>
                    <a:lnTo>
                      <a:pt x="172" y="78"/>
                    </a:lnTo>
                    <a:lnTo>
                      <a:pt x="37" y="78"/>
                    </a:lnTo>
                    <a:lnTo>
                      <a:pt x="16" y="68"/>
                    </a:lnTo>
                    <a:lnTo>
                      <a:pt x="3" y="50"/>
                    </a:lnTo>
                    <a:lnTo>
                      <a:pt x="0" y="36"/>
                    </a:lnTo>
                    <a:lnTo>
                      <a:pt x="3" y="17"/>
                    </a:lnTo>
                    <a:lnTo>
                      <a:pt x="8" y="3"/>
                    </a:lnTo>
                    <a:lnTo>
                      <a:pt x="41" y="3"/>
                    </a:lnTo>
                    <a:lnTo>
                      <a:pt x="83" y="12"/>
                    </a:lnTo>
                    <a:lnTo>
                      <a:pt x="128" y="21"/>
                    </a:lnTo>
                    <a:lnTo>
                      <a:pt x="160" y="21"/>
                    </a:lnTo>
                    <a:lnTo>
                      <a:pt x="195" y="17"/>
                    </a:lnTo>
                    <a:lnTo>
                      <a:pt x="236" y="12"/>
                    </a:lnTo>
                    <a:lnTo>
                      <a:pt x="309" y="18"/>
                    </a:lnTo>
                    <a:lnTo>
                      <a:pt x="29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39"/>
              <p:cNvSpPr>
                <a:spLocks/>
              </p:cNvSpPr>
              <p:nvPr/>
            </p:nvSpPr>
            <p:spPr bwMode="auto">
              <a:xfrm>
                <a:off x="3593" y="2552"/>
                <a:ext cx="608" cy="85"/>
              </a:xfrm>
              <a:custGeom>
                <a:avLst/>
                <a:gdLst>
                  <a:gd name="T0" fmla="*/ 290 w 608"/>
                  <a:gd name="T1" fmla="*/ 0 h 85"/>
                  <a:gd name="T2" fmla="*/ 329 w 608"/>
                  <a:gd name="T3" fmla="*/ 3 h 85"/>
                  <a:gd name="T4" fmla="*/ 360 w 608"/>
                  <a:gd name="T5" fmla="*/ 10 h 85"/>
                  <a:gd name="T6" fmla="*/ 394 w 608"/>
                  <a:gd name="T7" fmla="*/ 18 h 85"/>
                  <a:gd name="T8" fmla="*/ 442 w 608"/>
                  <a:gd name="T9" fmla="*/ 27 h 85"/>
                  <a:gd name="T10" fmla="*/ 476 w 608"/>
                  <a:gd name="T11" fmla="*/ 27 h 85"/>
                  <a:gd name="T12" fmla="*/ 524 w 608"/>
                  <a:gd name="T13" fmla="*/ 33 h 85"/>
                  <a:gd name="T14" fmla="*/ 563 w 608"/>
                  <a:gd name="T15" fmla="*/ 40 h 85"/>
                  <a:gd name="T16" fmla="*/ 604 w 608"/>
                  <a:gd name="T17" fmla="*/ 49 h 85"/>
                  <a:gd name="T18" fmla="*/ 607 w 608"/>
                  <a:gd name="T19" fmla="*/ 60 h 85"/>
                  <a:gd name="T20" fmla="*/ 590 w 608"/>
                  <a:gd name="T21" fmla="*/ 73 h 85"/>
                  <a:gd name="T22" fmla="*/ 554 w 608"/>
                  <a:gd name="T23" fmla="*/ 81 h 85"/>
                  <a:gd name="T24" fmla="*/ 510 w 608"/>
                  <a:gd name="T25" fmla="*/ 83 h 85"/>
                  <a:gd name="T26" fmla="*/ 362 w 608"/>
                  <a:gd name="T27" fmla="*/ 84 h 85"/>
                  <a:gd name="T28" fmla="*/ 306 w 608"/>
                  <a:gd name="T29" fmla="*/ 81 h 85"/>
                  <a:gd name="T30" fmla="*/ 252 w 608"/>
                  <a:gd name="T31" fmla="*/ 78 h 85"/>
                  <a:gd name="T32" fmla="*/ 202 w 608"/>
                  <a:gd name="T33" fmla="*/ 70 h 85"/>
                  <a:gd name="T34" fmla="*/ 172 w 608"/>
                  <a:gd name="T35" fmla="*/ 66 h 85"/>
                  <a:gd name="T36" fmla="*/ 172 w 608"/>
                  <a:gd name="T37" fmla="*/ 76 h 85"/>
                  <a:gd name="T38" fmla="*/ 36 w 608"/>
                  <a:gd name="T39" fmla="*/ 77 h 85"/>
                  <a:gd name="T40" fmla="*/ 15 w 608"/>
                  <a:gd name="T41" fmla="*/ 67 h 85"/>
                  <a:gd name="T42" fmla="*/ 3 w 608"/>
                  <a:gd name="T43" fmla="*/ 49 h 85"/>
                  <a:gd name="T44" fmla="*/ 0 w 608"/>
                  <a:gd name="T45" fmla="*/ 36 h 85"/>
                  <a:gd name="T46" fmla="*/ 3 w 608"/>
                  <a:gd name="T47" fmla="*/ 17 h 85"/>
                  <a:gd name="T48" fmla="*/ 8 w 608"/>
                  <a:gd name="T49" fmla="*/ 3 h 85"/>
                  <a:gd name="T50" fmla="*/ 40 w 608"/>
                  <a:gd name="T51" fmla="*/ 3 h 85"/>
                  <a:gd name="T52" fmla="*/ 82 w 608"/>
                  <a:gd name="T53" fmla="*/ 12 h 85"/>
                  <a:gd name="T54" fmla="*/ 127 w 608"/>
                  <a:gd name="T55" fmla="*/ 20 h 85"/>
                  <a:gd name="T56" fmla="*/ 160 w 608"/>
                  <a:gd name="T57" fmla="*/ 21 h 85"/>
                  <a:gd name="T58" fmla="*/ 195 w 608"/>
                  <a:gd name="T59" fmla="*/ 17 h 85"/>
                  <a:gd name="T60" fmla="*/ 235 w 608"/>
                  <a:gd name="T61" fmla="*/ 12 h 85"/>
                  <a:gd name="T62" fmla="*/ 308 w 608"/>
                  <a:gd name="T63" fmla="*/ 18 h 85"/>
                  <a:gd name="T64" fmla="*/ 290 w 608"/>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8"/>
                  <a:gd name="T100" fmla="*/ 0 h 85"/>
                  <a:gd name="T101" fmla="*/ 608 w 608"/>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8" h="85">
                    <a:moveTo>
                      <a:pt x="290" y="0"/>
                    </a:moveTo>
                    <a:lnTo>
                      <a:pt x="329" y="3"/>
                    </a:lnTo>
                    <a:lnTo>
                      <a:pt x="360" y="10"/>
                    </a:lnTo>
                    <a:lnTo>
                      <a:pt x="394" y="18"/>
                    </a:lnTo>
                    <a:lnTo>
                      <a:pt x="442" y="27"/>
                    </a:lnTo>
                    <a:lnTo>
                      <a:pt x="476" y="27"/>
                    </a:lnTo>
                    <a:lnTo>
                      <a:pt x="524" y="33"/>
                    </a:lnTo>
                    <a:lnTo>
                      <a:pt x="563" y="40"/>
                    </a:lnTo>
                    <a:lnTo>
                      <a:pt x="604" y="49"/>
                    </a:lnTo>
                    <a:lnTo>
                      <a:pt x="607" y="60"/>
                    </a:lnTo>
                    <a:lnTo>
                      <a:pt x="590" y="73"/>
                    </a:lnTo>
                    <a:lnTo>
                      <a:pt x="554" y="81"/>
                    </a:lnTo>
                    <a:lnTo>
                      <a:pt x="510" y="83"/>
                    </a:lnTo>
                    <a:lnTo>
                      <a:pt x="362" y="84"/>
                    </a:lnTo>
                    <a:lnTo>
                      <a:pt x="306" y="81"/>
                    </a:lnTo>
                    <a:lnTo>
                      <a:pt x="252" y="78"/>
                    </a:lnTo>
                    <a:lnTo>
                      <a:pt x="202" y="70"/>
                    </a:lnTo>
                    <a:lnTo>
                      <a:pt x="172" y="66"/>
                    </a:lnTo>
                    <a:lnTo>
                      <a:pt x="172" y="76"/>
                    </a:lnTo>
                    <a:lnTo>
                      <a:pt x="36" y="77"/>
                    </a:lnTo>
                    <a:lnTo>
                      <a:pt x="15" y="67"/>
                    </a:lnTo>
                    <a:lnTo>
                      <a:pt x="3" y="49"/>
                    </a:lnTo>
                    <a:lnTo>
                      <a:pt x="0" y="36"/>
                    </a:lnTo>
                    <a:lnTo>
                      <a:pt x="3" y="17"/>
                    </a:lnTo>
                    <a:lnTo>
                      <a:pt x="8" y="3"/>
                    </a:lnTo>
                    <a:lnTo>
                      <a:pt x="40" y="3"/>
                    </a:lnTo>
                    <a:lnTo>
                      <a:pt x="82" y="12"/>
                    </a:lnTo>
                    <a:lnTo>
                      <a:pt x="127" y="20"/>
                    </a:lnTo>
                    <a:lnTo>
                      <a:pt x="160" y="21"/>
                    </a:lnTo>
                    <a:lnTo>
                      <a:pt x="195" y="17"/>
                    </a:lnTo>
                    <a:lnTo>
                      <a:pt x="235" y="12"/>
                    </a:lnTo>
                    <a:lnTo>
                      <a:pt x="308" y="18"/>
                    </a:lnTo>
                    <a:lnTo>
                      <a:pt x="29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 name="Group 40"/>
            <p:cNvGrpSpPr>
              <a:grpSpLocks/>
            </p:cNvGrpSpPr>
            <p:nvPr/>
          </p:nvGrpSpPr>
          <p:grpSpPr bwMode="auto">
            <a:xfrm>
              <a:off x="3410" y="1549"/>
              <a:ext cx="483" cy="1033"/>
              <a:chOff x="3410" y="1549"/>
              <a:chExt cx="483" cy="1033"/>
            </a:xfrm>
          </p:grpSpPr>
          <p:sp>
            <p:nvSpPr>
              <p:cNvPr id="39" name="Freeform 41"/>
              <p:cNvSpPr>
                <a:spLocks/>
              </p:cNvSpPr>
              <p:nvPr/>
            </p:nvSpPr>
            <p:spPr bwMode="auto">
              <a:xfrm>
                <a:off x="3410" y="1549"/>
                <a:ext cx="483" cy="1033"/>
              </a:xfrm>
              <a:custGeom>
                <a:avLst/>
                <a:gdLst>
                  <a:gd name="T0" fmla="*/ 136 w 483"/>
                  <a:gd name="T1" fmla="*/ 0 h 1033"/>
                  <a:gd name="T2" fmla="*/ 187 w 483"/>
                  <a:gd name="T3" fmla="*/ 44 h 1033"/>
                  <a:gd name="T4" fmla="*/ 226 w 483"/>
                  <a:gd name="T5" fmla="*/ 85 h 1033"/>
                  <a:gd name="T6" fmla="*/ 243 w 483"/>
                  <a:gd name="T7" fmla="*/ 114 h 1033"/>
                  <a:gd name="T8" fmla="*/ 345 w 483"/>
                  <a:gd name="T9" fmla="*/ 243 h 1033"/>
                  <a:gd name="T10" fmla="*/ 385 w 483"/>
                  <a:gd name="T11" fmla="*/ 320 h 1033"/>
                  <a:gd name="T12" fmla="*/ 390 w 483"/>
                  <a:gd name="T13" fmla="*/ 393 h 1033"/>
                  <a:gd name="T14" fmla="*/ 396 w 483"/>
                  <a:gd name="T15" fmla="*/ 497 h 1033"/>
                  <a:gd name="T16" fmla="*/ 402 w 483"/>
                  <a:gd name="T17" fmla="*/ 555 h 1033"/>
                  <a:gd name="T18" fmla="*/ 422 w 483"/>
                  <a:gd name="T19" fmla="*/ 600 h 1033"/>
                  <a:gd name="T20" fmla="*/ 432 w 483"/>
                  <a:gd name="T21" fmla="*/ 639 h 1033"/>
                  <a:gd name="T22" fmla="*/ 431 w 483"/>
                  <a:gd name="T23" fmla="*/ 676 h 1033"/>
                  <a:gd name="T24" fmla="*/ 415 w 483"/>
                  <a:gd name="T25" fmla="*/ 703 h 1033"/>
                  <a:gd name="T26" fmla="*/ 408 w 483"/>
                  <a:gd name="T27" fmla="*/ 736 h 1033"/>
                  <a:gd name="T28" fmla="*/ 413 w 483"/>
                  <a:gd name="T29" fmla="*/ 790 h 1033"/>
                  <a:gd name="T30" fmla="*/ 416 w 483"/>
                  <a:gd name="T31" fmla="*/ 881 h 1033"/>
                  <a:gd name="T32" fmla="*/ 425 w 483"/>
                  <a:gd name="T33" fmla="*/ 925 h 1033"/>
                  <a:gd name="T34" fmla="*/ 449 w 483"/>
                  <a:gd name="T35" fmla="*/ 964 h 1033"/>
                  <a:gd name="T36" fmla="*/ 482 w 483"/>
                  <a:gd name="T37" fmla="*/ 1005 h 1033"/>
                  <a:gd name="T38" fmla="*/ 419 w 483"/>
                  <a:gd name="T39" fmla="*/ 1018 h 1033"/>
                  <a:gd name="T40" fmla="*/ 350 w 483"/>
                  <a:gd name="T41" fmla="*/ 1032 h 1033"/>
                  <a:gd name="T42" fmla="*/ 300 w 483"/>
                  <a:gd name="T43" fmla="*/ 1029 h 1033"/>
                  <a:gd name="T44" fmla="*/ 197 w 483"/>
                  <a:gd name="T45" fmla="*/ 1015 h 1033"/>
                  <a:gd name="T46" fmla="*/ 184 w 483"/>
                  <a:gd name="T47" fmla="*/ 966 h 1033"/>
                  <a:gd name="T48" fmla="*/ 175 w 483"/>
                  <a:gd name="T49" fmla="*/ 924 h 1033"/>
                  <a:gd name="T50" fmla="*/ 181 w 483"/>
                  <a:gd name="T51" fmla="*/ 895 h 1033"/>
                  <a:gd name="T52" fmla="*/ 189 w 483"/>
                  <a:gd name="T53" fmla="*/ 854 h 1033"/>
                  <a:gd name="T54" fmla="*/ 181 w 483"/>
                  <a:gd name="T55" fmla="*/ 817 h 1033"/>
                  <a:gd name="T56" fmla="*/ 158 w 483"/>
                  <a:gd name="T57" fmla="*/ 780 h 1033"/>
                  <a:gd name="T58" fmla="*/ 142 w 483"/>
                  <a:gd name="T59" fmla="*/ 753 h 1033"/>
                  <a:gd name="T60" fmla="*/ 136 w 483"/>
                  <a:gd name="T61" fmla="*/ 709 h 1033"/>
                  <a:gd name="T62" fmla="*/ 125 w 483"/>
                  <a:gd name="T63" fmla="*/ 686 h 1033"/>
                  <a:gd name="T64" fmla="*/ 113 w 483"/>
                  <a:gd name="T65" fmla="*/ 602 h 1033"/>
                  <a:gd name="T66" fmla="*/ 96 w 483"/>
                  <a:gd name="T67" fmla="*/ 535 h 1033"/>
                  <a:gd name="T68" fmla="*/ 85 w 483"/>
                  <a:gd name="T69" fmla="*/ 484 h 1033"/>
                  <a:gd name="T70" fmla="*/ 68 w 483"/>
                  <a:gd name="T71" fmla="*/ 464 h 1033"/>
                  <a:gd name="T72" fmla="*/ 49 w 483"/>
                  <a:gd name="T73" fmla="*/ 408 h 1033"/>
                  <a:gd name="T74" fmla="*/ 37 w 483"/>
                  <a:gd name="T75" fmla="*/ 344 h 1033"/>
                  <a:gd name="T76" fmla="*/ 42 w 483"/>
                  <a:gd name="T77" fmla="*/ 286 h 1033"/>
                  <a:gd name="T78" fmla="*/ 38 w 483"/>
                  <a:gd name="T79" fmla="*/ 249 h 1033"/>
                  <a:gd name="T80" fmla="*/ 22 w 483"/>
                  <a:gd name="T81" fmla="*/ 202 h 1033"/>
                  <a:gd name="T82" fmla="*/ 16 w 483"/>
                  <a:gd name="T83" fmla="*/ 158 h 1033"/>
                  <a:gd name="T84" fmla="*/ 8 w 483"/>
                  <a:gd name="T85" fmla="*/ 105 h 1033"/>
                  <a:gd name="T86" fmla="*/ 0 w 483"/>
                  <a:gd name="T87" fmla="*/ 61 h 1033"/>
                  <a:gd name="T88" fmla="*/ 13 w 483"/>
                  <a:gd name="T89" fmla="*/ 36 h 1033"/>
                  <a:gd name="T90" fmla="*/ 39 w 483"/>
                  <a:gd name="T91" fmla="*/ 19 h 1033"/>
                  <a:gd name="T92" fmla="*/ 81 w 483"/>
                  <a:gd name="T93" fmla="*/ 5 h 1033"/>
                  <a:gd name="T94" fmla="*/ 136 w 483"/>
                  <a:gd name="T95" fmla="*/ 0 h 10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83"/>
                  <a:gd name="T145" fmla="*/ 0 h 1033"/>
                  <a:gd name="T146" fmla="*/ 483 w 483"/>
                  <a:gd name="T147" fmla="*/ 1033 h 103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83" h="1033">
                    <a:moveTo>
                      <a:pt x="136" y="0"/>
                    </a:moveTo>
                    <a:lnTo>
                      <a:pt x="187" y="44"/>
                    </a:lnTo>
                    <a:lnTo>
                      <a:pt x="226" y="85"/>
                    </a:lnTo>
                    <a:lnTo>
                      <a:pt x="243" y="114"/>
                    </a:lnTo>
                    <a:lnTo>
                      <a:pt x="345" y="243"/>
                    </a:lnTo>
                    <a:lnTo>
                      <a:pt x="385" y="320"/>
                    </a:lnTo>
                    <a:lnTo>
                      <a:pt x="390" y="393"/>
                    </a:lnTo>
                    <a:lnTo>
                      <a:pt x="396" y="497"/>
                    </a:lnTo>
                    <a:lnTo>
                      <a:pt x="402" y="555"/>
                    </a:lnTo>
                    <a:lnTo>
                      <a:pt x="422" y="600"/>
                    </a:lnTo>
                    <a:lnTo>
                      <a:pt x="432" y="639"/>
                    </a:lnTo>
                    <a:lnTo>
                      <a:pt x="431" y="676"/>
                    </a:lnTo>
                    <a:lnTo>
                      <a:pt x="415" y="703"/>
                    </a:lnTo>
                    <a:lnTo>
                      <a:pt x="408" y="736"/>
                    </a:lnTo>
                    <a:lnTo>
                      <a:pt x="413" y="790"/>
                    </a:lnTo>
                    <a:lnTo>
                      <a:pt x="416" y="881"/>
                    </a:lnTo>
                    <a:lnTo>
                      <a:pt x="425" y="925"/>
                    </a:lnTo>
                    <a:lnTo>
                      <a:pt x="449" y="964"/>
                    </a:lnTo>
                    <a:lnTo>
                      <a:pt x="482" y="1005"/>
                    </a:lnTo>
                    <a:lnTo>
                      <a:pt x="419" y="1018"/>
                    </a:lnTo>
                    <a:lnTo>
                      <a:pt x="350" y="1032"/>
                    </a:lnTo>
                    <a:lnTo>
                      <a:pt x="300" y="1029"/>
                    </a:lnTo>
                    <a:lnTo>
                      <a:pt x="197" y="1015"/>
                    </a:lnTo>
                    <a:lnTo>
                      <a:pt x="184" y="966"/>
                    </a:lnTo>
                    <a:lnTo>
                      <a:pt x="175" y="924"/>
                    </a:lnTo>
                    <a:lnTo>
                      <a:pt x="181" y="895"/>
                    </a:lnTo>
                    <a:lnTo>
                      <a:pt x="189" y="854"/>
                    </a:lnTo>
                    <a:lnTo>
                      <a:pt x="181" y="817"/>
                    </a:lnTo>
                    <a:lnTo>
                      <a:pt x="158" y="780"/>
                    </a:lnTo>
                    <a:lnTo>
                      <a:pt x="142" y="753"/>
                    </a:lnTo>
                    <a:lnTo>
                      <a:pt x="136" y="709"/>
                    </a:lnTo>
                    <a:lnTo>
                      <a:pt x="125" y="686"/>
                    </a:lnTo>
                    <a:lnTo>
                      <a:pt x="113" y="602"/>
                    </a:lnTo>
                    <a:lnTo>
                      <a:pt x="96" y="535"/>
                    </a:lnTo>
                    <a:lnTo>
                      <a:pt x="85" y="484"/>
                    </a:lnTo>
                    <a:lnTo>
                      <a:pt x="68" y="464"/>
                    </a:lnTo>
                    <a:lnTo>
                      <a:pt x="49" y="408"/>
                    </a:lnTo>
                    <a:lnTo>
                      <a:pt x="37" y="344"/>
                    </a:lnTo>
                    <a:lnTo>
                      <a:pt x="42" y="286"/>
                    </a:lnTo>
                    <a:lnTo>
                      <a:pt x="38" y="249"/>
                    </a:lnTo>
                    <a:lnTo>
                      <a:pt x="22" y="202"/>
                    </a:lnTo>
                    <a:lnTo>
                      <a:pt x="16" y="158"/>
                    </a:lnTo>
                    <a:lnTo>
                      <a:pt x="8" y="105"/>
                    </a:lnTo>
                    <a:lnTo>
                      <a:pt x="0" y="61"/>
                    </a:lnTo>
                    <a:lnTo>
                      <a:pt x="13" y="36"/>
                    </a:lnTo>
                    <a:lnTo>
                      <a:pt x="39" y="19"/>
                    </a:lnTo>
                    <a:lnTo>
                      <a:pt x="81" y="5"/>
                    </a:lnTo>
                    <a:lnTo>
                      <a:pt x="136"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42"/>
              <p:cNvSpPr>
                <a:spLocks/>
              </p:cNvSpPr>
              <p:nvPr/>
            </p:nvSpPr>
            <p:spPr bwMode="auto">
              <a:xfrm>
                <a:off x="3472" y="1835"/>
                <a:ext cx="120" cy="428"/>
              </a:xfrm>
              <a:custGeom>
                <a:avLst/>
                <a:gdLst>
                  <a:gd name="T0" fmla="*/ 92 w 120"/>
                  <a:gd name="T1" fmla="*/ 427 h 428"/>
                  <a:gd name="T2" fmla="*/ 92 w 120"/>
                  <a:gd name="T3" fmla="*/ 370 h 428"/>
                  <a:gd name="T4" fmla="*/ 108 w 120"/>
                  <a:gd name="T5" fmla="*/ 339 h 428"/>
                  <a:gd name="T6" fmla="*/ 119 w 120"/>
                  <a:gd name="T7" fmla="*/ 312 h 428"/>
                  <a:gd name="T8" fmla="*/ 92 w 120"/>
                  <a:gd name="T9" fmla="*/ 283 h 428"/>
                  <a:gd name="T10" fmla="*/ 92 w 120"/>
                  <a:gd name="T11" fmla="*/ 269 h 428"/>
                  <a:gd name="T12" fmla="*/ 80 w 120"/>
                  <a:gd name="T13" fmla="*/ 246 h 428"/>
                  <a:gd name="T14" fmla="*/ 63 w 120"/>
                  <a:gd name="T15" fmla="*/ 225 h 428"/>
                  <a:gd name="T16" fmla="*/ 69 w 120"/>
                  <a:gd name="T17" fmla="*/ 194 h 428"/>
                  <a:gd name="T18" fmla="*/ 46 w 120"/>
                  <a:gd name="T19" fmla="*/ 178 h 428"/>
                  <a:gd name="T20" fmla="*/ 34 w 120"/>
                  <a:gd name="T21" fmla="*/ 147 h 428"/>
                  <a:gd name="T22" fmla="*/ 34 w 120"/>
                  <a:gd name="T23" fmla="*/ 114 h 428"/>
                  <a:gd name="T24" fmla="*/ 28 w 120"/>
                  <a:gd name="T25" fmla="*/ 80 h 428"/>
                  <a:gd name="T26" fmla="*/ 11 w 120"/>
                  <a:gd name="T27" fmla="*/ 47 h 428"/>
                  <a:gd name="T28" fmla="*/ 0 w 120"/>
                  <a:gd name="T29" fmla="*/ 10 h 428"/>
                  <a:gd name="T30" fmla="*/ 0 w 120"/>
                  <a:gd name="T31" fmla="*/ 0 h 4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428"/>
                  <a:gd name="T50" fmla="*/ 120 w 120"/>
                  <a:gd name="T51" fmla="*/ 428 h 4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428">
                    <a:moveTo>
                      <a:pt x="92" y="427"/>
                    </a:moveTo>
                    <a:lnTo>
                      <a:pt x="92" y="370"/>
                    </a:lnTo>
                    <a:lnTo>
                      <a:pt x="108" y="339"/>
                    </a:lnTo>
                    <a:lnTo>
                      <a:pt x="119" y="312"/>
                    </a:lnTo>
                    <a:lnTo>
                      <a:pt x="92" y="283"/>
                    </a:lnTo>
                    <a:lnTo>
                      <a:pt x="92" y="269"/>
                    </a:lnTo>
                    <a:lnTo>
                      <a:pt x="80" y="246"/>
                    </a:lnTo>
                    <a:lnTo>
                      <a:pt x="63" y="225"/>
                    </a:lnTo>
                    <a:lnTo>
                      <a:pt x="69" y="194"/>
                    </a:lnTo>
                    <a:lnTo>
                      <a:pt x="46" y="178"/>
                    </a:lnTo>
                    <a:lnTo>
                      <a:pt x="34" y="147"/>
                    </a:lnTo>
                    <a:lnTo>
                      <a:pt x="34" y="114"/>
                    </a:lnTo>
                    <a:lnTo>
                      <a:pt x="28" y="80"/>
                    </a:lnTo>
                    <a:lnTo>
                      <a:pt x="11" y="47"/>
                    </a:lnTo>
                    <a:lnTo>
                      <a:pt x="0" y="10"/>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 name="Group 43"/>
            <p:cNvGrpSpPr>
              <a:grpSpLocks/>
            </p:cNvGrpSpPr>
            <p:nvPr/>
          </p:nvGrpSpPr>
          <p:grpSpPr bwMode="auto">
            <a:xfrm>
              <a:off x="3505" y="1492"/>
              <a:ext cx="1238" cy="562"/>
              <a:chOff x="3505" y="1492"/>
              <a:chExt cx="1238" cy="562"/>
            </a:xfrm>
          </p:grpSpPr>
          <p:sp>
            <p:nvSpPr>
              <p:cNvPr id="16" name="Freeform 44"/>
              <p:cNvSpPr>
                <a:spLocks/>
              </p:cNvSpPr>
              <p:nvPr/>
            </p:nvSpPr>
            <p:spPr bwMode="auto">
              <a:xfrm>
                <a:off x="4254" y="1859"/>
                <a:ext cx="455" cy="149"/>
              </a:xfrm>
              <a:custGeom>
                <a:avLst/>
                <a:gdLst>
                  <a:gd name="T0" fmla="*/ 385 w 455"/>
                  <a:gd name="T1" fmla="*/ 0 h 149"/>
                  <a:gd name="T2" fmla="*/ 448 w 455"/>
                  <a:gd name="T3" fmla="*/ 26 h 149"/>
                  <a:gd name="T4" fmla="*/ 454 w 455"/>
                  <a:gd name="T5" fmla="*/ 39 h 149"/>
                  <a:gd name="T6" fmla="*/ 450 w 455"/>
                  <a:gd name="T7" fmla="*/ 60 h 149"/>
                  <a:gd name="T8" fmla="*/ 439 w 455"/>
                  <a:gd name="T9" fmla="*/ 77 h 149"/>
                  <a:gd name="T10" fmla="*/ 420 w 455"/>
                  <a:gd name="T11" fmla="*/ 92 h 149"/>
                  <a:gd name="T12" fmla="*/ 384 w 455"/>
                  <a:gd name="T13" fmla="*/ 109 h 149"/>
                  <a:gd name="T14" fmla="*/ 338 w 455"/>
                  <a:gd name="T15" fmla="*/ 123 h 149"/>
                  <a:gd name="T16" fmla="*/ 279 w 455"/>
                  <a:gd name="T17" fmla="*/ 137 h 149"/>
                  <a:gd name="T18" fmla="*/ 222 w 455"/>
                  <a:gd name="T19" fmla="*/ 146 h 149"/>
                  <a:gd name="T20" fmla="*/ 159 w 455"/>
                  <a:gd name="T21" fmla="*/ 148 h 149"/>
                  <a:gd name="T22" fmla="*/ 108 w 455"/>
                  <a:gd name="T23" fmla="*/ 147 h 149"/>
                  <a:gd name="T24" fmla="*/ 57 w 455"/>
                  <a:gd name="T25" fmla="*/ 133 h 149"/>
                  <a:gd name="T26" fmla="*/ 0 w 455"/>
                  <a:gd name="T27" fmla="*/ 117 h 149"/>
                  <a:gd name="T28" fmla="*/ 80 w 455"/>
                  <a:gd name="T29" fmla="*/ 127 h 149"/>
                  <a:gd name="T30" fmla="*/ 165 w 455"/>
                  <a:gd name="T31" fmla="*/ 130 h 149"/>
                  <a:gd name="T32" fmla="*/ 228 w 455"/>
                  <a:gd name="T33" fmla="*/ 117 h 149"/>
                  <a:gd name="T34" fmla="*/ 301 w 455"/>
                  <a:gd name="T35" fmla="*/ 97 h 149"/>
                  <a:gd name="T36" fmla="*/ 352 w 455"/>
                  <a:gd name="T37" fmla="*/ 66 h 149"/>
                  <a:gd name="T38" fmla="*/ 385 w 455"/>
                  <a:gd name="T39" fmla="*/ 0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5"/>
                  <a:gd name="T61" fmla="*/ 0 h 149"/>
                  <a:gd name="T62" fmla="*/ 455 w 455"/>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5" h="149">
                    <a:moveTo>
                      <a:pt x="385" y="0"/>
                    </a:moveTo>
                    <a:lnTo>
                      <a:pt x="448" y="26"/>
                    </a:lnTo>
                    <a:lnTo>
                      <a:pt x="454" y="39"/>
                    </a:lnTo>
                    <a:lnTo>
                      <a:pt x="450" y="60"/>
                    </a:lnTo>
                    <a:lnTo>
                      <a:pt x="439" y="77"/>
                    </a:lnTo>
                    <a:lnTo>
                      <a:pt x="420" y="92"/>
                    </a:lnTo>
                    <a:lnTo>
                      <a:pt x="384" y="109"/>
                    </a:lnTo>
                    <a:lnTo>
                      <a:pt x="338" y="123"/>
                    </a:lnTo>
                    <a:lnTo>
                      <a:pt x="279" y="137"/>
                    </a:lnTo>
                    <a:lnTo>
                      <a:pt x="222" y="146"/>
                    </a:lnTo>
                    <a:lnTo>
                      <a:pt x="159" y="148"/>
                    </a:lnTo>
                    <a:lnTo>
                      <a:pt x="108" y="147"/>
                    </a:lnTo>
                    <a:lnTo>
                      <a:pt x="57" y="133"/>
                    </a:lnTo>
                    <a:lnTo>
                      <a:pt x="0" y="117"/>
                    </a:lnTo>
                    <a:lnTo>
                      <a:pt x="80" y="127"/>
                    </a:lnTo>
                    <a:lnTo>
                      <a:pt x="165" y="130"/>
                    </a:lnTo>
                    <a:lnTo>
                      <a:pt x="228" y="117"/>
                    </a:lnTo>
                    <a:lnTo>
                      <a:pt x="301" y="97"/>
                    </a:lnTo>
                    <a:lnTo>
                      <a:pt x="352" y="66"/>
                    </a:lnTo>
                    <a:lnTo>
                      <a:pt x="385"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45"/>
              <p:cNvSpPr>
                <a:spLocks/>
              </p:cNvSpPr>
              <p:nvPr/>
            </p:nvSpPr>
            <p:spPr bwMode="auto">
              <a:xfrm>
                <a:off x="4549" y="1859"/>
                <a:ext cx="194" cy="114"/>
              </a:xfrm>
              <a:custGeom>
                <a:avLst/>
                <a:gdLst>
                  <a:gd name="T0" fmla="*/ 149 w 194"/>
                  <a:gd name="T1" fmla="*/ 2 h 114"/>
                  <a:gd name="T2" fmla="*/ 180 w 194"/>
                  <a:gd name="T3" fmla="*/ 0 h 114"/>
                  <a:gd name="T4" fmla="*/ 190 w 194"/>
                  <a:gd name="T5" fmla="*/ 6 h 114"/>
                  <a:gd name="T6" fmla="*/ 193 w 194"/>
                  <a:gd name="T7" fmla="*/ 17 h 114"/>
                  <a:gd name="T8" fmla="*/ 184 w 194"/>
                  <a:gd name="T9" fmla="*/ 32 h 114"/>
                  <a:gd name="T10" fmla="*/ 164 w 194"/>
                  <a:gd name="T11" fmla="*/ 39 h 114"/>
                  <a:gd name="T12" fmla="*/ 141 w 194"/>
                  <a:gd name="T13" fmla="*/ 41 h 114"/>
                  <a:gd name="T14" fmla="*/ 118 w 194"/>
                  <a:gd name="T15" fmla="*/ 73 h 114"/>
                  <a:gd name="T16" fmla="*/ 66 w 194"/>
                  <a:gd name="T17" fmla="*/ 94 h 114"/>
                  <a:gd name="T18" fmla="*/ 32 w 194"/>
                  <a:gd name="T19" fmla="*/ 106 h 114"/>
                  <a:gd name="T20" fmla="*/ 0 w 194"/>
                  <a:gd name="T21" fmla="*/ 113 h 114"/>
                  <a:gd name="T22" fmla="*/ 39 w 194"/>
                  <a:gd name="T23" fmla="*/ 86 h 114"/>
                  <a:gd name="T24" fmla="*/ 64 w 194"/>
                  <a:gd name="T25" fmla="*/ 71 h 114"/>
                  <a:gd name="T26" fmla="*/ 86 w 194"/>
                  <a:gd name="T27" fmla="*/ 52 h 114"/>
                  <a:gd name="T28" fmla="*/ 121 w 194"/>
                  <a:gd name="T29" fmla="*/ 26 h 114"/>
                  <a:gd name="T30" fmla="*/ 131 w 194"/>
                  <a:gd name="T31" fmla="*/ 21 h 114"/>
                  <a:gd name="T32" fmla="*/ 136 w 194"/>
                  <a:gd name="T33" fmla="*/ 15 h 114"/>
                  <a:gd name="T34" fmla="*/ 139 w 194"/>
                  <a:gd name="T35" fmla="*/ 9 h 114"/>
                  <a:gd name="T36" fmla="*/ 149 w 194"/>
                  <a:gd name="T37" fmla="*/ 2 h 1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4"/>
                  <a:gd name="T58" fmla="*/ 0 h 114"/>
                  <a:gd name="T59" fmla="*/ 194 w 194"/>
                  <a:gd name="T60" fmla="*/ 114 h 1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4" h="114">
                    <a:moveTo>
                      <a:pt x="149" y="2"/>
                    </a:moveTo>
                    <a:lnTo>
                      <a:pt x="180" y="0"/>
                    </a:lnTo>
                    <a:lnTo>
                      <a:pt x="190" y="6"/>
                    </a:lnTo>
                    <a:lnTo>
                      <a:pt x="193" y="17"/>
                    </a:lnTo>
                    <a:lnTo>
                      <a:pt x="184" y="32"/>
                    </a:lnTo>
                    <a:lnTo>
                      <a:pt x="164" y="39"/>
                    </a:lnTo>
                    <a:lnTo>
                      <a:pt x="141" y="41"/>
                    </a:lnTo>
                    <a:lnTo>
                      <a:pt x="118" y="73"/>
                    </a:lnTo>
                    <a:lnTo>
                      <a:pt x="66" y="94"/>
                    </a:lnTo>
                    <a:lnTo>
                      <a:pt x="32" y="106"/>
                    </a:lnTo>
                    <a:lnTo>
                      <a:pt x="0" y="113"/>
                    </a:lnTo>
                    <a:lnTo>
                      <a:pt x="39" y="86"/>
                    </a:lnTo>
                    <a:lnTo>
                      <a:pt x="64" y="71"/>
                    </a:lnTo>
                    <a:lnTo>
                      <a:pt x="86" y="52"/>
                    </a:lnTo>
                    <a:lnTo>
                      <a:pt x="121" y="26"/>
                    </a:lnTo>
                    <a:lnTo>
                      <a:pt x="131" y="21"/>
                    </a:lnTo>
                    <a:lnTo>
                      <a:pt x="136" y="15"/>
                    </a:lnTo>
                    <a:lnTo>
                      <a:pt x="139" y="9"/>
                    </a:lnTo>
                    <a:lnTo>
                      <a:pt x="149" y="2"/>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8" name="Group 46"/>
              <p:cNvGrpSpPr>
                <a:grpSpLocks/>
              </p:cNvGrpSpPr>
              <p:nvPr/>
            </p:nvGrpSpPr>
            <p:grpSpPr bwMode="auto">
              <a:xfrm>
                <a:off x="3505" y="1492"/>
                <a:ext cx="1226" cy="562"/>
                <a:chOff x="3505" y="1492"/>
                <a:chExt cx="1226" cy="562"/>
              </a:xfrm>
            </p:grpSpPr>
            <p:grpSp>
              <p:nvGrpSpPr>
                <p:cNvPr id="19" name="Group 47"/>
                <p:cNvGrpSpPr>
                  <a:grpSpLocks/>
                </p:cNvGrpSpPr>
                <p:nvPr/>
              </p:nvGrpSpPr>
              <p:grpSpPr bwMode="auto">
                <a:xfrm>
                  <a:off x="3505" y="1492"/>
                  <a:ext cx="1226" cy="562"/>
                  <a:chOff x="3505" y="1492"/>
                  <a:chExt cx="1226" cy="562"/>
                </a:xfrm>
              </p:grpSpPr>
              <p:grpSp>
                <p:nvGrpSpPr>
                  <p:cNvPr id="31" name="Group 48"/>
                  <p:cNvGrpSpPr>
                    <a:grpSpLocks/>
                  </p:cNvGrpSpPr>
                  <p:nvPr/>
                </p:nvGrpSpPr>
                <p:grpSpPr bwMode="auto">
                  <a:xfrm>
                    <a:off x="3505" y="1492"/>
                    <a:ext cx="1226" cy="562"/>
                    <a:chOff x="3505" y="1492"/>
                    <a:chExt cx="1226" cy="562"/>
                  </a:xfrm>
                </p:grpSpPr>
                <p:grpSp>
                  <p:nvGrpSpPr>
                    <p:cNvPr id="33" name="Group 49"/>
                    <p:cNvGrpSpPr>
                      <a:grpSpLocks/>
                    </p:cNvGrpSpPr>
                    <p:nvPr/>
                  </p:nvGrpSpPr>
                  <p:grpSpPr bwMode="auto">
                    <a:xfrm>
                      <a:off x="3717" y="1492"/>
                      <a:ext cx="204" cy="167"/>
                      <a:chOff x="3717" y="1492"/>
                      <a:chExt cx="204" cy="167"/>
                    </a:xfrm>
                  </p:grpSpPr>
                  <p:sp>
                    <p:nvSpPr>
                      <p:cNvPr id="35" name="Freeform 50"/>
                      <p:cNvSpPr>
                        <a:spLocks/>
                      </p:cNvSpPr>
                      <p:nvPr/>
                    </p:nvSpPr>
                    <p:spPr bwMode="auto">
                      <a:xfrm>
                        <a:off x="3717" y="1492"/>
                        <a:ext cx="204" cy="167"/>
                      </a:xfrm>
                      <a:custGeom>
                        <a:avLst/>
                        <a:gdLst>
                          <a:gd name="T0" fmla="*/ 203 w 204"/>
                          <a:gd name="T1" fmla="*/ 102 h 167"/>
                          <a:gd name="T2" fmla="*/ 171 w 204"/>
                          <a:gd name="T3" fmla="*/ 88 h 167"/>
                          <a:gd name="T4" fmla="*/ 158 w 204"/>
                          <a:gd name="T5" fmla="*/ 76 h 167"/>
                          <a:gd name="T6" fmla="*/ 163 w 204"/>
                          <a:gd name="T7" fmla="*/ 65 h 167"/>
                          <a:gd name="T8" fmla="*/ 164 w 204"/>
                          <a:gd name="T9" fmla="*/ 57 h 167"/>
                          <a:gd name="T10" fmla="*/ 159 w 204"/>
                          <a:gd name="T11" fmla="*/ 50 h 167"/>
                          <a:gd name="T12" fmla="*/ 149 w 204"/>
                          <a:gd name="T13" fmla="*/ 47 h 167"/>
                          <a:gd name="T14" fmla="*/ 157 w 204"/>
                          <a:gd name="T15" fmla="*/ 40 h 167"/>
                          <a:gd name="T16" fmla="*/ 155 w 204"/>
                          <a:gd name="T17" fmla="*/ 33 h 167"/>
                          <a:gd name="T18" fmla="*/ 147 w 204"/>
                          <a:gd name="T19" fmla="*/ 26 h 167"/>
                          <a:gd name="T20" fmla="*/ 137 w 204"/>
                          <a:gd name="T21" fmla="*/ 24 h 167"/>
                          <a:gd name="T22" fmla="*/ 126 w 204"/>
                          <a:gd name="T23" fmla="*/ 22 h 167"/>
                          <a:gd name="T24" fmla="*/ 115 w 204"/>
                          <a:gd name="T25" fmla="*/ 23 h 167"/>
                          <a:gd name="T26" fmla="*/ 120 w 204"/>
                          <a:gd name="T27" fmla="*/ 17 h 167"/>
                          <a:gd name="T28" fmla="*/ 117 w 204"/>
                          <a:gd name="T29" fmla="*/ 9 h 167"/>
                          <a:gd name="T30" fmla="*/ 111 w 204"/>
                          <a:gd name="T31" fmla="*/ 7 h 167"/>
                          <a:gd name="T32" fmla="*/ 102 w 204"/>
                          <a:gd name="T33" fmla="*/ 5 h 167"/>
                          <a:gd name="T34" fmla="*/ 92 w 204"/>
                          <a:gd name="T35" fmla="*/ 6 h 167"/>
                          <a:gd name="T36" fmla="*/ 82 w 204"/>
                          <a:gd name="T37" fmla="*/ 8 h 167"/>
                          <a:gd name="T38" fmla="*/ 75 w 204"/>
                          <a:gd name="T39" fmla="*/ 2 h 167"/>
                          <a:gd name="T40" fmla="*/ 61 w 204"/>
                          <a:gd name="T41" fmla="*/ 0 h 167"/>
                          <a:gd name="T42" fmla="*/ 42 w 204"/>
                          <a:gd name="T43" fmla="*/ 0 h 167"/>
                          <a:gd name="T44" fmla="*/ 22 w 204"/>
                          <a:gd name="T45" fmla="*/ 4 h 167"/>
                          <a:gd name="T46" fmla="*/ 10 w 204"/>
                          <a:gd name="T47" fmla="*/ 11 h 167"/>
                          <a:gd name="T48" fmla="*/ 2 w 204"/>
                          <a:gd name="T49" fmla="*/ 17 h 167"/>
                          <a:gd name="T50" fmla="*/ 0 w 204"/>
                          <a:gd name="T51" fmla="*/ 27 h 167"/>
                          <a:gd name="T52" fmla="*/ 3 w 204"/>
                          <a:gd name="T53" fmla="*/ 37 h 167"/>
                          <a:gd name="T54" fmla="*/ 10 w 204"/>
                          <a:gd name="T55" fmla="*/ 48 h 167"/>
                          <a:gd name="T56" fmla="*/ 16 w 204"/>
                          <a:gd name="T57" fmla="*/ 61 h 167"/>
                          <a:gd name="T58" fmla="*/ 25 w 204"/>
                          <a:gd name="T59" fmla="*/ 74 h 167"/>
                          <a:gd name="T60" fmla="*/ 42 w 204"/>
                          <a:gd name="T61" fmla="*/ 84 h 167"/>
                          <a:gd name="T62" fmla="*/ 74 w 204"/>
                          <a:gd name="T63" fmla="*/ 98 h 167"/>
                          <a:gd name="T64" fmla="*/ 107 w 204"/>
                          <a:gd name="T65" fmla="*/ 106 h 167"/>
                          <a:gd name="T66" fmla="*/ 142 w 204"/>
                          <a:gd name="T67" fmla="*/ 112 h 167"/>
                          <a:gd name="T68" fmla="*/ 181 w 204"/>
                          <a:gd name="T69" fmla="*/ 138 h 167"/>
                          <a:gd name="T70" fmla="*/ 196 w 204"/>
                          <a:gd name="T71" fmla="*/ 166 h 167"/>
                          <a:gd name="T72" fmla="*/ 203 w 204"/>
                          <a:gd name="T73" fmla="*/ 102 h 1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4"/>
                          <a:gd name="T112" fmla="*/ 0 h 167"/>
                          <a:gd name="T113" fmla="*/ 204 w 204"/>
                          <a:gd name="T114" fmla="*/ 167 h 1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4" h="167">
                            <a:moveTo>
                              <a:pt x="203" y="102"/>
                            </a:moveTo>
                            <a:lnTo>
                              <a:pt x="171" y="88"/>
                            </a:lnTo>
                            <a:lnTo>
                              <a:pt x="158" y="76"/>
                            </a:lnTo>
                            <a:lnTo>
                              <a:pt x="163" y="65"/>
                            </a:lnTo>
                            <a:lnTo>
                              <a:pt x="164" y="57"/>
                            </a:lnTo>
                            <a:lnTo>
                              <a:pt x="159" y="50"/>
                            </a:lnTo>
                            <a:lnTo>
                              <a:pt x="149" y="47"/>
                            </a:lnTo>
                            <a:lnTo>
                              <a:pt x="157" y="40"/>
                            </a:lnTo>
                            <a:lnTo>
                              <a:pt x="155" y="33"/>
                            </a:lnTo>
                            <a:lnTo>
                              <a:pt x="147" y="26"/>
                            </a:lnTo>
                            <a:lnTo>
                              <a:pt x="137" y="24"/>
                            </a:lnTo>
                            <a:lnTo>
                              <a:pt x="126" y="22"/>
                            </a:lnTo>
                            <a:lnTo>
                              <a:pt x="115" y="23"/>
                            </a:lnTo>
                            <a:lnTo>
                              <a:pt x="120" y="17"/>
                            </a:lnTo>
                            <a:lnTo>
                              <a:pt x="117" y="9"/>
                            </a:lnTo>
                            <a:lnTo>
                              <a:pt x="111" y="7"/>
                            </a:lnTo>
                            <a:lnTo>
                              <a:pt x="102" y="5"/>
                            </a:lnTo>
                            <a:lnTo>
                              <a:pt x="92" y="6"/>
                            </a:lnTo>
                            <a:lnTo>
                              <a:pt x="82" y="8"/>
                            </a:lnTo>
                            <a:lnTo>
                              <a:pt x="75" y="2"/>
                            </a:lnTo>
                            <a:lnTo>
                              <a:pt x="61" y="0"/>
                            </a:lnTo>
                            <a:lnTo>
                              <a:pt x="42" y="0"/>
                            </a:lnTo>
                            <a:lnTo>
                              <a:pt x="22" y="4"/>
                            </a:lnTo>
                            <a:lnTo>
                              <a:pt x="10" y="11"/>
                            </a:lnTo>
                            <a:lnTo>
                              <a:pt x="2" y="17"/>
                            </a:lnTo>
                            <a:lnTo>
                              <a:pt x="0" y="27"/>
                            </a:lnTo>
                            <a:lnTo>
                              <a:pt x="3" y="37"/>
                            </a:lnTo>
                            <a:lnTo>
                              <a:pt x="10" y="48"/>
                            </a:lnTo>
                            <a:lnTo>
                              <a:pt x="16" y="61"/>
                            </a:lnTo>
                            <a:lnTo>
                              <a:pt x="25" y="74"/>
                            </a:lnTo>
                            <a:lnTo>
                              <a:pt x="42" y="84"/>
                            </a:lnTo>
                            <a:lnTo>
                              <a:pt x="74" y="98"/>
                            </a:lnTo>
                            <a:lnTo>
                              <a:pt x="107" y="106"/>
                            </a:lnTo>
                            <a:lnTo>
                              <a:pt x="142" y="112"/>
                            </a:lnTo>
                            <a:lnTo>
                              <a:pt x="181" y="138"/>
                            </a:lnTo>
                            <a:lnTo>
                              <a:pt x="196" y="166"/>
                            </a:lnTo>
                            <a:lnTo>
                              <a:pt x="203" y="102"/>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Freeform 51"/>
                      <p:cNvSpPr>
                        <a:spLocks/>
                      </p:cNvSpPr>
                      <p:nvPr/>
                    </p:nvSpPr>
                    <p:spPr bwMode="auto">
                      <a:xfrm>
                        <a:off x="3758" y="1501"/>
                        <a:ext cx="43" cy="33"/>
                      </a:xfrm>
                      <a:custGeom>
                        <a:avLst/>
                        <a:gdLst>
                          <a:gd name="T0" fmla="*/ 2 w 43"/>
                          <a:gd name="T1" fmla="*/ 32 h 33"/>
                          <a:gd name="T2" fmla="*/ 0 w 43"/>
                          <a:gd name="T3" fmla="*/ 23 h 33"/>
                          <a:gd name="T4" fmla="*/ 1 w 43"/>
                          <a:gd name="T5" fmla="*/ 14 h 33"/>
                          <a:gd name="T6" fmla="*/ 8 w 43"/>
                          <a:gd name="T7" fmla="*/ 7 h 33"/>
                          <a:gd name="T8" fmla="*/ 17 w 43"/>
                          <a:gd name="T9" fmla="*/ 4 h 33"/>
                          <a:gd name="T10" fmla="*/ 26 w 43"/>
                          <a:gd name="T11" fmla="*/ 2 h 33"/>
                          <a:gd name="T12" fmla="*/ 33 w 43"/>
                          <a:gd name="T13" fmla="*/ 2 h 33"/>
                          <a:gd name="T14" fmla="*/ 42 w 43"/>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33"/>
                          <a:gd name="T26" fmla="*/ 43 w 43"/>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33">
                            <a:moveTo>
                              <a:pt x="2" y="32"/>
                            </a:moveTo>
                            <a:lnTo>
                              <a:pt x="0" y="23"/>
                            </a:lnTo>
                            <a:lnTo>
                              <a:pt x="1" y="14"/>
                            </a:lnTo>
                            <a:lnTo>
                              <a:pt x="8" y="7"/>
                            </a:lnTo>
                            <a:lnTo>
                              <a:pt x="17" y="4"/>
                            </a:lnTo>
                            <a:lnTo>
                              <a:pt x="26" y="2"/>
                            </a:lnTo>
                            <a:lnTo>
                              <a:pt x="33" y="2"/>
                            </a:lnTo>
                            <a:lnTo>
                              <a:pt x="42"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Freeform 52"/>
                      <p:cNvSpPr>
                        <a:spLocks/>
                      </p:cNvSpPr>
                      <p:nvPr/>
                    </p:nvSpPr>
                    <p:spPr bwMode="auto">
                      <a:xfrm>
                        <a:off x="3793" y="1516"/>
                        <a:ext cx="35" cy="32"/>
                      </a:xfrm>
                      <a:custGeom>
                        <a:avLst/>
                        <a:gdLst>
                          <a:gd name="T0" fmla="*/ 34 w 35"/>
                          <a:gd name="T1" fmla="*/ 0 h 32"/>
                          <a:gd name="T2" fmla="*/ 18 w 35"/>
                          <a:gd name="T3" fmla="*/ 1 h 32"/>
                          <a:gd name="T4" fmla="*/ 6 w 35"/>
                          <a:gd name="T5" fmla="*/ 5 h 32"/>
                          <a:gd name="T6" fmla="*/ 0 w 35"/>
                          <a:gd name="T7" fmla="*/ 11 h 32"/>
                          <a:gd name="T8" fmla="*/ 2 w 35"/>
                          <a:gd name="T9" fmla="*/ 16 h 32"/>
                          <a:gd name="T10" fmla="*/ 10 w 35"/>
                          <a:gd name="T11" fmla="*/ 23 h 32"/>
                          <a:gd name="T12" fmla="*/ 13 w 35"/>
                          <a:gd name="T13" fmla="*/ 31 h 32"/>
                          <a:gd name="T14" fmla="*/ 0 60000 65536"/>
                          <a:gd name="T15" fmla="*/ 0 60000 65536"/>
                          <a:gd name="T16" fmla="*/ 0 60000 65536"/>
                          <a:gd name="T17" fmla="*/ 0 60000 65536"/>
                          <a:gd name="T18" fmla="*/ 0 60000 65536"/>
                          <a:gd name="T19" fmla="*/ 0 60000 65536"/>
                          <a:gd name="T20" fmla="*/ 0 60000 65536"/>
                          <a:gd name="T21" fmla="*/ 0 w 35"/>
                          <a:gd name="T22" fmla="*/ 0 h 32"/>
                          <a:gd name="T23" fmla="*/ 35 w 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2">
                            <a:moveTo>
                              <a:pt x="34" y="0"/>
                            </a:moveTo>
                            <a:lnTo>
                              <a:pt x="18" y="1"/>
                            </a:lnTo>
                            <a:lnTo>
                              <a:pt x="6" y="5"/>
                            </a:lnTo>
                            <a:lnTo>
                              <a:pt x="0" y="11"/>
                            </a:lnTo>
                            <a:lnTo>
                              <a:pt x="2" y="16"/>
                            </a:lnTo>
                            <a:lnTo>
                              <a:pt x="10" y="23"/>
                            </a:lnTo>
                            <a:lnTo>
                              <a:pt x="13" y="3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3"/>
                      <p:cNvSpPr>
                        <a:spLocks/>
                      </p:cNvSpPr>
                      <p:nvPr/>
                    </p:nvSpPr>
                    <p:spPr bwMode="auto">
                      <a:xfrm>
                        <a:off x="3825" y="1536"/>
                        <a:ext cx="39" cy="26"/>
                      </a:xfrm>
                      <a:custGeom>
                        <a:avLst/>
                        <a:gdLst>
                          <a:gd name="T0" fmla="*/ 38 w 39"/>
                          <a:gd name="T1" fmla="*/ 3 h 26"/>
                          <a:gd name="T2" fmla="*/ 24 w 39"/>
                          <a:gd name="T3" fmla="*/ 0 h 26"/>
                          <a:gd name="T4" fmla="*/ 12 w 39"/>
                          <a:gd name="T5" fmla="*/ 1 h 26"/>
                          <a:gd name="T6" fmla="*/ 3 w 39"/>
                          <a:gd name="T7" fmla="*/ 6 h 26"/>
                          <a:gd name="T8" fmla="*/ 0 w 39"/>
                          <a:gd name="T9" fmla="*/ 13 h 26"/>
                          <a:gd name="T10" fmla="*/ 5 w 39"/>
                          <a:gd name="T11" fmla="*/ 18 h 26"/>
                          <a:gd name="T12" fmla="*/ 12 w 39"/>
                          <a:gd name="T13" fmla="*/ 25 h 26"/>
                          <a:gd name="T14" fmla="*/ 0 60000 65536"/>
                          <a:gd name="T15" fmla="*/ 0 60000 65536"/>
                          <a:gd name="T16" fmla="*/ 0 60000 65536"/>
                          <a:gd name="T17" fmla="*/ 0 60000 65536"/>
                          <a:gd name="T18" fmla="*/ 0 60000 65536"/>
                          <a:gd name="T19" fmla="*/ 0 60000 65536"/>
                          <a:gd name="T20" fmla="*/ 0 60000 65536"/>
                          <a:gd name="T21" fmla="*/ 0 w 39"/>
                          <a:gd name="T22" fmla="*/ 0 h 26"/>
                          <a:gd name="T23" fmla="*/ 39 w 3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6">
                            <a:moveTo>
                              <a:pt x="38" y="3"/>
                            </a:moveTo>
                            <a:lnTo>
                              <a:pt x="24" y="0"/>
                            </a:lnTo>
                            <a:lnTo>
                              <a:pt x="12" y="1"/>
                            </a:lnTo>
                            <a:lnTo>
                              <a:pt x="3" y="6"/>
                            </a:lnTo>
                            <a:lnTo>
                              <a:pt x="0" y="13"/>
                            </a:lnTo>
                            <a:lnTo>
                              <a:pt x="5" y="18"/>
                            </a:lnTo>
                            <a:lnTo>
                              <a:pt x="12" y="25"/>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 name="Freeform 54"/>
                    <p:cNvSpPr>
                      <a:spLocks/>
                    </p:cNvSpPr>
                    <p:nvPr/>
                  </p:nvSpPr>
                  <p:spPr bwMode="auto">
                    <a:xfrm>
                      <a:off x="3505" y="1523"/>
                      <a:ext cx="1226" cy="531"/>
                    </a:xfrm>
                    <a:custGeom>
                      <a:avLst/>
                      <a:gdLst>
                        <a:gd name="T0" fmla="*/ 472 w 1226"/>
                        <a:gd name="T1" fmla="*/ 407 h 531"/>
                        <a:gd name="T2" fmla="*/ 432 w 1226"/>
                        <a:gd name="T3" fmla="*/ 439 h 531"/>
                        <a:gd name="T4" fmla="*/ 395 w 1226"/>
                        <a:gd name="T5" fmla="*/ 457 h 531"/>
                        <a:gd name="T6" fmla="*/ 347 w 1226"/>
                        <a:gd name="T7" fmla="*/ 473 h 531"/>
                        <a:gd name="T8" fmla="*/ 337 w 1226"/>
                        <a:gd name="T9" fmla="*/ 492 h 531"/>
                        <a:gd name="T10" fmla="*/ 316 w 1226"/>
                        <a:gd name="T11" fmla="*/ 508 h 531"/>
                        <a:gd name="T12" fmla="*/ 297 w 1226"/>
                        <a:gd name="T13" fmla="*/ 530 h 531"/>
                        <a:gd name="T14" fmla="*/ 284 w 1226"/>
                        <a:gd name="T15" fmla="*/ 469 h 531"/>
                        <a:gd name="T16" fmla="*/ 267 w 1226"/>
                        <a:gd name="T17" fmla="*/ 429 h 531"/>
                        <a:gd name="T18" fmla="*/ 284 w 1226"/>
                        <a:gd name="T19" fmla="*/ 359 h 531"/>
                        <a:gd name="T20" fmla="*/ 255 w 1226"/>
                        <a:gd name="T21" fmla="*/ 322 h 531"/>
                        <a:gd name="T22" fmla="*/ 216 w 1226"/>
                        <a:gd name="T23" fmla="*/ 255 h 531"/>
                        <a:gd name="T24" fmla="*/ 143 w 1226"/>
                        <a:gd name="T25" fmla="*/ 180 h 531"/>
                        <a:gd name="T26" fmla="*/ 121 w 1226"/>
                        <a:gd name="T27" fmla="*/ 134 h 531"/>
                        <a:gd name="T28" fmla="*/ 80 w 1226"/>
                        <a:gd name="T29" fmla="*/ 77 h 531"/>
                        <a:gd name="T30" fmla="*/ 36 w 1226"/>
                        <a:gd name="T31" fmla="*/ 36 h 531"/>
                        <a:gd name="T32" fmla="*/ 0 w 1226"/>
                        <a:gd name="T33" fmla="*/ 21 h 531"/>
                        <a:gd name="T34" fmla="*/ 41 w 1226"/>
                        <a:gd name="T35" fmla="*/ 8 h 531"/>
                        <a:gd name="T36" fmla="*/ 97 w 1226"/>
                        <a:gd name="T37" fmla="*/ 0 h 531"/>
                        <a:gd name="T38" fmla="*/ 163 w 1226"/>
                        <a:gd name="T39" fmla="*/ 4 h 531"/>
                        <a:gd name="T40" fmla="*/ 230 w 1226"/>
                        <a:gd name="T41" fmla="*/ 16 h 531"/>
                        <a:gd name="T42" fmla="*/ 292 w 1226"/>
                        <a:gd name="T43" fmla="*/ 32 h 531"/>
                        <a:gd name="T44" fmla="*/ 336 w 1226"/>
                        <a:gd name="T45" fmla="*/ 47 h 531"/>
                        <a:gd name="T46" fmla="*/ 354 w 1226"/>
                        <a:gd name="T47" fmla="*/ 41 h 531"/>
                        <a:gd name="T48" fmla="*/ 382 w 1226"/>
                        <a:gd name="T49" fmla="*/ 32 h 531"/>
                        <a:gd name="T50" fmla="*/ 387 w 1226"/>
                        <a:gd name="T51" fmla="*/ 9 h 531"/>
                        <a:gd name="T52" fmla="*/ 414 w 1226"/>
                        <a:gd name="T53" fmla="*/ 21 h 531"/>
                        <a:gd name="T54" fmla="*/ 449 w 1226"/>
                        <a:gd name="T55" fmla="*/ 26 h 531"/>
                        <a:gd name="T56" fmla="*/ 498 w 1226"/>
                        <a:gd name="T57" fmla="*/ 32 h 531"/>
                        <a:gd name="T58" fmla="*/ 545 w 1226"/>
                        <a:gd name="T59" fmla="*/ 35 h 531"/>
                        <a:gd name="T60" fmla="*/ 589 w 1226"/>
                        <a:gd name="T61" fmla="*/ 38 h 531"/>
                        <a:gd name="T62" fmla="*/ 651 w 1226"/>
                        <a:gd name="T63" fmla="*/ 36 h 531"/>
                        <a:gd name="T64" fmla="*/ 704 w 1226"/>
                        <a:gd name="T65" fmla="*/ 49 h 531"/>
                        <a:gd name="T66" fmla="*/ 749 w 1226"/>
                        <a:gd name="T67" fmla="*/ 72 h 531"/>
                        <a:gd name="T68" fmla="*/ 793 w 1226"/>
                        <a:gd name="T69" fmla="*/ 106 h 531"/>
                        <a:gd name="T70" fmla="*/ 827 w 1226"/>
                        <a:gd name="T71" fmla="*/ 132 h 531"/>
                        <a:gd name="T72" fmla="*/ 869 w 1226"/>
                        <a:gd name="T73" fmla="*/ 153 h 531"/>
                        <a:gd name="T74" fmla="*/ 914 w 1226"/>
                        <a:gd name="T75" fmla="*/ 169 h 531"/>
                        <a:gd name="T76" fmla="*/ 951 w 1226"/>
                        <a:gd name="T77" fmla="*/ 185 h 531"/>
                        <a:gd name="T78" fmla="*/ 971 w 1226"/>
                        <a:gd name="T79" fmla="*/ 207 h 531"/>
                        <a:gd name="T80" fmla="*/ 1041 w 1226"/>
                        <a:gd name="T81" fmla="*/ 203 h 531"/>
                        <a:gd name="T82" fmla="*/ 1129 w 1226"/>
                        <a:gd name="T83" fmla="*/ 211 h 531"/>
                        <a:gd name="T84" fmla="*/ 1111 w 1226"/>
                        <a:gd name="T85" fmla="*/ 187 h 531"/>
                        <a:gd name="T86" fmla="*/ 1203 w 1226"/>
                        <a:gd name="T87" fmla="*/ 194 h 531"/>
                        <a:gd name="T88" fmla="*/ 1209 w 1226"/>
                        <a:gd name="T89" fmla="*/ 258 h 531"/>
                        <a:gd name="T90" fmla="*/ 1215 w 1226"/>
                        <a:gd name="T91" fmla="*/ 312 h 531"/>
                        <a:gd name="T92" fmla="*/ 1225 w 1226"/>
                        <a:gd name="T93" fmla="*/ 329 h 531"/>
                        <a:gd name="T94" fmla="*/ 1203 w 1226"/>
                        <a:gd name="T95" fmla="*/ 336 h 531"/>
                        <a:gd name="T96" fmla="*/ 1180 w 1226"/>
                        <a:gd name="T97" fmla="*/ 336 h 531"/>
                        <a:gd name="T98" fmla="*/ 1157 w 1226"/>
                        <a:gd name="T99" fmla="*/ 372 h 531"/>
                        <a:gd name="T100" fmla="*/ 1111 w 1226"/>
                        <a:gd name="T101" fmla="*/ 413 h 531"/>
                        <a:gd name="T102" fmla="*/ 1078 w 1226"/>
                        <a:gd name="T103" fmla="*/ 433 h 531"/>
                        <a:gd name="T104" fmla="*/ 1039 w 1226"/>
                        <a:gd name="T105" fmla="*/ 446 h 531"/>
                        <a:gd name="T106" fmla="*/ 965 w 1226"/>
                        <a:gd name="T107" fmla="*/ 466 h 531"/>
                        <a:gd name="T108" fmla="*/ 891 w 1226"/>
                        <a:gd name="T109" fmla="*/ 474 h 531"/>
                        <a:gd name="T110" fmla="*/ 811 w 1226"/>
                        <a:gd name="T111" fmla="*/ 476 h 531"/>
                        <a:gd name="T112" fmla="*/ 752 w 1226"/>
                        <a:gd name="T113" fmla="*/ 469 h 531"/>
                        <a:gd name="T114" fmla="*/ 699 w 1226"/>
                        <a:gd name="T115" fmla="*/ 458 h 531"/>
                        <a:gd name="T116" fmla="*/ 653 w 1226"/>
                        <a:gd name="T117" fmla="*/ 443 h 531"/>
                        <a:gd name="T118" fmla="*/ 618 w 1226"/>
                        <a:gd name="T119" fmla="*/ 423 h 531"/>
                        <a:gd name="T120" fmla="*/ 590 w 1226"/>
                        <a:gd name="T121" fmla="*/ 406 h 531"/>
                        <a:gd name="T122" fmla="*/ 534 w 1226"/>
                        <a:gd name="T123" fmla="*/ 397 h 531"/>
                        <a:gd name="T124" fmla="*/ 472 w 1226"/>
                        <a:gd name="T125" fmla="*/ 407 h 5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26"/>
                        <a:gd name="T190" fmla="*/ 0 h 531"/>
                        <a:gd name="T191" fmla="*/ 1226 w 1226"/>
                        <a:gd name="T192" fmla="*/ 531 h 5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26" h="531">
                          <a:moveTo>
                            <a:pt x="472" y="407"/>
                          </a:moveTo>
                          <a:lnTo>
                            <a:pt x="432" y="439"/>
                          </a:lnTo>
                          <a:lnTo>
                            <a:pt x="395" y="457"/>
                          </a:lnTo>
                          <a:lnTo>
                            <a:pt x="347" y="473"/>
                          </a:lnTo>
                          <a:lnTo>
                            <a:pt x="337" y="492"/>
                          </a:lnTo>
                          <a:lnTo>
                            <a:pt x="316" y="508"/>
                          </a:lnTo>
                          <a:lnTo>
                            <a:pt x="297" y="530"/>
                          </a:lnTo>
                          <a:lnTo>
                            <a:pt x="284" y="469"/>
                          </a:lnTo>
                          <a:lnTo>
                            <a:pt x="267" y="429"/>
                          </a:lnTo>
                          <a:lnTo>
                            <a:pt x="284" y="359"/>
                          </a:lnTo>
                          <a:lnTo>
                            <a:pt x="255" y="322"/>
                          </a:lnTo>
                          <a:lnTo>
                            <a:pt x="216" y="255"/>
                          </a:lnTo>
                          <a:lnTo>
                            <a:pt x="143" y="180"/>
                          </a:lnTo>
                          <a:lnTo>
                            <a:pt x="121" y="134"/>
                          </a:lnTo>
                          <a:lnTo>
                            <a:pt x="80" y="77"/>
                          </a:lnTo>
                          <a:lnTo>
                            <a:pt x="36" y="36"/>
                          </a:lnTo>
                          <a:lnTo>
                            <a:pt x="0" y="21"/>
                          </a:lnTo>
                          <a:lnTo>
                            <a:pt x="41" y="8"/>
                          </a:lnTo>
                          <a:lnTo>
                            <a:pt x="97" y="0"/>
                          </a:lnTo>
                          <a:lnTo>
                            <a:pt x="163" y="4"/>
                          </a:lnTo>
                          <a:lnTo>
                            <a:pt x="230" y="16"/>
                          </a:lnTo>
                          <a:lnTo>
                            <a:pt x="292" y="32"/>
                          </a:lnTo>
                          <a:lnTo>
                            <a:pt x="336" y="47"/>
                          </a:lnTo>
                          <a:lnTo>
                            <a:pt x="354" y="41"/>
                          </a:lnTo>
                          <a:lnTo>
                            <a:pt x="382" y="32"/>
                          </a:lnTo>
                          <a:lnTo>
                            <a:pt x="387" y="9"/>
                          </a:lnTo>
                          <a:lnTo>
                            <a:pt x="414" y="21"/>
                          </a:lnTo>
                          <a:lnTo>
                            <a:pt x="449" y="26"/>
                          </a:lnTo>
                          <a:lnTo>
                            <a:pt x="498" y="32"/>
                          </a:lnTo>
                          <a:lnTo>
                            <a:pt x="545" y="35"/>
                          </a:lnTo>
                          <a:lnTo>
                            <a:pt x="589" y="38"/>
                          </a:lnTo>
                          <a:lnTo>
                            <a:pt x="651" y="36"/>
                          </a:lnTo>
                          <a:lnTo>
                            <a:pt x="704" y="49"/>
                          </a:lnTo>
                          <a:lnTo>
                            <a:pt x="749" y="72"/>
                          </a:lnTo>
                          <a:lnTo>
                            <a:pt x="793" y="106"/>
                          </a:lnTo>
                          <a:lnTo>
                            <a:pt x="827" y="132"/>
                          </a:lnTo>
                          <a:lnTo>
                            <a:pt x="869" y="153"/>
                          </a:lnTo>
                          <a:lnTo>
                            <a:pt x="914" y="169"/>
                          </a:lnTo>
                          <a:lnTo>
                            <a:pt x="951" y="185"/>
                          </a:lnTo>
                          <a:lnTo>
                            <a:pt x="971" y="207"/>
                          </a:lnTo>
                          <a:lnTo>
                            <a:pt x="1041" y="203"/>
                          </a:lnTo>
                          <a:lnTo>
                            <a:pt x="1129" y="211"/>
                          </a:lnTo>
                          <a:lnTo>
                            <a:pt x="1111" y="187"/>
                          </a:lnTo>
                          <a:lnTo>
                            <a:pt x="1203" y="194"/>
                          </a:lnTo>
                          <a:lnTo>
                            <a:pt x="1209" y="258"/>
                          </a:lnTo>
                          <a:lnTo>
                            <a:pt x="1215" y="312"/>
                          </a:lnTo>
                          <a:lnTo>
                            <a:pt x="1225" y="329"/>
                          </a:lnTo>
                          <a:lnTo>
                            <a:pt x="1203" y="336"/>
                          </a:lnTo>
                          <a:lnTo>
                            <a:pt x="1180" y="336"/>
                          </a:lnTo>
                          <a:lnTo>
                            <a:pt x="1157" y="372"/>
                          </a:lnTo>
                          <a:lnTo>
                            <a:pt x="1111" y="413"/>
                          </a:lnTo>
                          <a:lnTo>
                            <a:pt x="1078" y="433"/>
                          </a:lnTo>
                          <a:lnTo>
                            <a:pt x="1039" y="446"/>
                          </a:lnTo>
                          <a:lnTo>
                            <a:pt x="965" y="466"/>
                          </a:lnTo>
                          <a:lnTo>
                            <a:pt x="891" y="474"/>
                          </a:lnTo>
                          <a:lnTo>
                            <a:pt x="811" y="476"/>
                          </a:lnTo>
                          <a:lnTo>
                            <a:pt x="752" y="469"/>
                          </a:lnTo>
                          <a:lnTo>
                            <a:pt x="699" y="458"/>
                          </a:lnTo>
                          <a:lnTo>
                            <a:pt x="653" y="443"/>
                          </a:lnTo>
                          <a:lnTo>
                            <a:pt x="618" y="423"/>
                          </a:lnTo>
                          <a:lnTo>
                            <a:pt x="590" y="406"/>
                          </a:lnTo>
                          <a:lnTo>
                            <a:pt x="534" y="397"/>
                          </a:lnTo>
                          <a:lnTo>
                            <a:pt x="472" y="407"/>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 name="Freeform 55"/>
                  <p:cNvSpPr>
                    <a:spLocks/>
                  </p:cNvSpPr>
                  <p:nvPr/>
                </p:nvSpPr>
                <p:spPr bwMode="auto">
                  <a:xfrm>
                    <a:off x="3842" y="1568"/>
                    <a:ext cx="643" cy="263"/>
                  </a:xfrm>
                  <a:custGeom>
                    <a:avLst/>
                    <a:gdLst>
                      <a:gd name="T0" fmla="*/ 0 w 643"/>
                      <a:gd name="T1" fmla="*/ 0 h 263"/>
                      <a:gd name="T2" fmla="*/ 44 w 643"/>
                      <a:gd name="T3" fmla="*/ 23 h 263"/>
                      <a:gd name="T4" fmla="*/ 84 w 643"/>
                      <a:gd name="T5" fmla="*/ 36 h 263"/>
                      <a:gd name="T6" fmla="*/ 120 w 643"/>
                      <a:gd name="T7" fmla="*/ 52 h 263"/>
                      <a:gd name="T8" fmla="*/ 139 w 643"/>
                      <a:gd name="T9" fmla="*/ 67 h 263"/>
                      <a:gd name="T10" fmla="*/ 156 w 643"/>
                      <a:gd name="T11" fmla="*/ 81 h 263"/>
                      <a:gd name="T12" fmla="*/ 184 w 643"/>
                      <a:gd name="T13" fmla="*/ 93 h 263"/>
                      <a:gd name="T14" fmla="*/ 219 w 643"/>
                      <a:gd name="T15" fmla="*/ 102 h 263"/>
                      <a:gd name="T16" fmla="*/ 244 w 643"/>
                      <a:gd name="T17" fmla="*/ 116 h 263"/>
                      <a:gd name="T18" fmla="*/ 264 w 643"/>
                      <a:gd name="T19" fmla="*/ 132 h 263"/>
                      <a:gd name="T20" fmla="*/ 287 w 643"/>
                      <a:gd name="T21" fmla="*/ 152 h 263"/>
                      <a:gd name="T22" fmla="*/ 304 w 643"/>
                      <a:gd name="T23" fmla="*/ 172 h 263"/>
                      <a:gd name="T24" fmla="*/ 322 w 643"/>
                      <a:gd name="T25" fmla="*/ 199 h 263"/>
                      <a:gd name="T26" fmla="*/ 343 w 643"/>
                      <a:gd name="T27" fmla="*/ 222 h 263"/>
                      <a:gd name="T28" fmla="*/ 368 w 643"/>
                      <a:gd name="T29" fmla="*/ 238 h 263"/>
                      <a:gd name="T30" fmla="*/ 402 w 643"/>
                      <a:gd name="T31" fmla="*/ 251 h 263"/>
                      <a:gd name="T32" fmla="*/ 434 w 643"/>
                      <a:gd name="T33" fmla="*/ 257 h 263"/>
                      <a:gd name="T34" fmla="*/ 467 w 643"/>
                      <a:gd name="T35" fmla="*/ 262 h 263"/>
                      <a:gd name="T36" fmla="*/ 503 w 643"/>
                      <a:gd name="T37" fmla="*/ 260 h 263"/>
                      <a:gd name="T38" fmla="*/ 537 w 643"/>
                      <a:gd name="T39" fmla="*/ 256 h 263"/>
                      <a:gd name="T40" fmla="*/ 574 w 643"/>
                      <a:gd name="T41" fmla="*/ 246 h 263"/>
                      <a:gd name="T42" fmla="*/ 602 w 643"/>
                      <a:gd name="T43" fmla="*/ 233 h 263"/>
                      <a:gd name="T44" fmla="*/ 623 w 643"/>
                      <a:gd name="T45" fmla="*/ 217 h 263"/>
                      <a:gd name="T46" fmla="*/ 636 w 643"/>
                      <a:gd name="T47" fmla="*/ 199 h 263"/>
                      <a:gd name="T48" fmla="*/ 642 w 643"/>
                      <a:gd name="T49" fmla="*/ 179 h 263"/>
                      <a:gd name="T50" fmla="*/ 635 w 643"/>
                      <a:gd name="T51" fmla="*/ 160 h 2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3"/>
                      <a:gd name="T79" fmla="*/ 0 h 263"/>
                      <a:gd name="T80" fmla="*/ 643 w 643"/>
                      <a:gd name="T81" fmla="*/ 263 h 2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3" h="263">
                        <a:moveTo>
                          <a:pt x="0" y="0"/>
                        </a:moveTo>
                        <a:lnTo>
                          <a:pt x="44" y="23"/>
                        </a:lnTo>
                        <a:lnTo>
                          <a:pt x="84" y="36"/>
                        </a:lnTo>
                        <a:lnTo>
                          <a:pt x="120" y="52"/>
                        </a:lnTo>
                        <a:lnTo>
                          <a:pt x="139" y="67"/>
                        </a:lnTo>
                        <a:lnTo>
                          <a:pt x="156" y="81"/>
                        </a:lnTo>
                        <a:lnTo>
                          <a:pt x="184" y="93"/>
                        </a:lnTo>
                        <a:lnTo>
                          <a:pt x="219" y="102"/>
                        </a:lnTo>
                        <a:lnTo>
                          <a:pt x="244" y="116"/>
                        </a:lnTo>
                        <a:lnTo>
                          <a:pt x="264" y="132"/>
                        </a:lnTo>
                        <a:lnTo>
                          <a:pt x="287" y="152"/>
                        </a:lnTo>
                        <a:lnTo>
                          <a:pt x="304" y="172"/>
                        </a:lnTo>
                        <a:lnTo>
                          <a:pt x="322" y="199"/>
                        </a:lnTo>
                        <a:lnTo>
                          <a:pt x="343" y="222"/>
                        </a:lnTo>
                        <a:lnTo>
                          <a:pt x="368" y="238"/>
                        </a:lnTo>
                        <a:lnTo>
                          <a:pt x="402" y="251"/>
                        </a:lnTo>
                        <a:lnTo>
                          <a:pt x="434" y="257"/>
                        </a:lnTo>
                        <a:lnTo>
                          <a:pt x="467" y="262"/>
                        </a:lnTo>
                        <a:lnTo>
                          <a:pt x="503" y="260"/>
                        </a:lnTo>
                        <a:lnTo>
                          <a:pt x="537" y="256"/>
                        </a:lnTo>
                        <a:lnTo>
                          <a:pt x="574" y="246"/>
                        </a:lnTo>
                        <a:lnTo>
                          <a:pt x="602" y="233"/>
                        </a:lnTo>
                        <a:lnTo>
                          <a:pt x="623" y="217"/>
                        </a:lnTo>
                        <a:lnTo>
                          <a:pt x="636" y="199"/>
                        </a:lnTo>
                        <a:lnTo>
                          <a:pt x="642" y="179"/>
                        </a:lnTo>
                        <a:lnTo>
                          <a:pt x="635" y="16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 name="Group 56"/>
                <p:cNvGrpSpPr>
                  <a:grpSpLocks/>
                </p:cNvGrpSpPr>
                <p:nvPr/>
              </p:nvGrpSpPr>
              <p:grpSpPr bwMode="auto">
                <a:xfrm>
                  <a:off x="3949" y="1596"/>
                  <a:ext cx="773" cy="400"/>
                  <a:chOff x="3949" y="1596"/>
                  <a:chExt cx="773" cy="400"/>
                </a:xfrm>
              </p:grpSpPr>
              <p:sp>
                <p:nvSpPr>
                  <p:cNvPr id="21" name="Line 57"/>
                  <p:cNvSpPr>
                    <a:spLocks noChangeShapeType="1"/>
                  </p:cNvSpPr>
                  <p:nvPr/>
                </p:nvSpPr>
                <p:spPr bwMode="auto">
                  <a:xfrm>
                    <a:off x="4464" y="1785"/>
                    <a:ext cx="155" cy="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58"/>
                  <p:cNvSpPr>
                    <a:spLocks/>
                  </p:cNvSpPr>
                  <p:nvPr/>
                </p:nvSpPr>
                <p:spPr bwMode="auto">
                  <a:xfrm>
                    <a:off x="4064" y="1751"/>
                    <a:ext cx="72" cy="90"/>
                  </a:xfrm>
                  <a:custGeom>
                    <a:avLst/>
                    <a:gdLst>
                      <a:gd name="T0" fmla="*/ 8 w 72"/>
                      <a:gd name="T1" fmla="*/ 89 h 90"/>
                      <a:gd name="T2" fmla="*/ 0 w 72"/>
                      <a:gd name="T3" fmla="*/ 66 h 90"/>
                      <a:gd name="T4" fmla="*/ 10 w 72"/>
                      <a:gd name="T5" fmla="*/ 41 h 90"/>
                      <a:gd name="T6" fmla="*/ 33 w 72"/>
                      <a:gd name="T7" fmla="*/ 17 h 90"/>
                      <a:gd name="T8" fmla="*/ 71 w 72"/>
                      <a:gd name="T9" fmla="*/ 0 h 90"/>
                      <a:gd name="T10" fmla="*/ 0 60000 65536"/>
                      <a:gd name="T11" fmla="*/ 0 60000 65536"/>
                      <a:gd name="T12" fmla="*/ 0 60000 65536"/>
                      <a:gd name="T13" fmla="*/ 0 60000 65536"/>
                      <a:gd name="T14" fmla="*/ 0 60000 65536"/>
                      <a:gd name="T15" fmla="*/ 0 w 72"/>
                      <a:gd name="T16" fmla="*/ 0 h 90"/>
                      <a:gd name="T17" fmla="*/ 72 w 72"/>
                      <a:gd name="T18" fmla="*/ 90 h 90"/>
                    </a:gdLst>
                    <a:ahLst/>
                    <a:cxnLst>
                      <a:cxn ang="T10">
                        <a:pos x="T0" y="T1"/>
                      </a:cxn>
                      <a:cxn ang="T11">
                        <a:pos x="T2" y="T3"/>
                      </a:cxn>
                      <a:cxn ang="T12">
                        <a:pos x="T4" y="T5"/>
                      </a:cxn>
                      <a:cxn ang="T13">
                        <a:pos x="T6" y="T7"/>
                      </a:cxn>
                      <a:cxn ang="T14">
                        <a:pos x="T8" y="T9"/>
                      </a:cxn>
                    </a:cxnLst>
                    <a:rect l="T15" t="T16" r="T17" b="T18"/>
                    <a:pathLst>
                      <a:path w="72" h="90">
                        <a:moveTo>
                          <a:pt x="8" y="89"/>
                        </a:moveTo>
                        <a:lnTo>
                          <a:pt x="0" y="66"/>
                        </a:lnTo>
                        <a:lnTo>
                          <a:pt x="10" y="41"/>
                        </a:lnTo>
                        <a:lnTo>
                          <a:pt x="33" y="17"/>
                        </a:lnTo>
                        <a:lnTo>
                          <a:pt x="71"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59"/>
                  <p:cNvSpPr>
                    <a:spLocks/>
                  </p:cNvSpPr>
                  <p:nvPr/>
                </p:nvSpPr>
                <p:spPr bwMode="auto">
                  <a:xfrm>
                    <a:off x="4103" y="1769"/>
                    <a:ext cx="47" cy="96"/>
                  </a:xfrm>
                  <a:custGeom>
                    <a:avLst/>
                    <a:gdLst>
                      <a:gd name="T0" fmla="*/ 46 w 47"/>
                      <a:gd name="T1" fmla="*/ 95 h 96"/>
                      <a:gd name="T2" fmla="*/ 22 w 47"/>
                      <a:gd name="T3" fmla="*/ 86 h 96"/>
                      <a:gd name="T4" fmla="*/ 8 w 47"/>
                      <a:gd name="T5" fmla="*/ 73 h 96"/>
                      <a:gd name="T6" fmla="*/ 0 w 47"/>
                      <a:gd name="T7" fmla="*/ 52 h 96"/>
                      <a:gd name="T8" fmla="*/ 5 w 47"/>
                      <a:gd name="T9" fmla="*/ 34 h 96"/>
                      <a:gd name="T10" fmla="*/ 22 w 47"/>
                      <a:gd name="T11" fmla="*/ 14 h 96"/>
                      <a:gd name="T12" fmla="*/ 43 w 47"/>
                      <a:gd name="T13" fmla="*/ 0 h 96"/>
                      <a:gd name="T14" fmla="*/ 0 60000 65536"/>
                      <a:gd name="T15" fmla="*/ 0 60000 65536"/>
                      <a:gd name="T16" fmla="*/ 0 60000 65536"/>
                      <a:gd name="T17" fmla="*/ 0 60000 65536"/>
                      <a:gd name="T18" fmla="*/ 0 60000 65536"/>
                      <a:gd name="T19" fmla="*/ 0 60000 65536"/>
                      <a:gd name="T20" fmla="*/ 0 60000 65536"/>
                      <a:gd name="T21" fmla="*/ 0 w 47"/>
                      <a:gd name="T22" fmla="*/ 0 h 96"/>
                      <a:gd name="T23" fmla="*/ 47 w 47"/>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96">
                        <a:moveTo>
                          <a:pt x="46" y="95"/>
                        </a:moveTo>
                        <a:lnTo>
                          <a:pt x="22" y="86"/>
                        </a:lnTo>
                        <a:lnTo>
                          <a:pt x="8" y="73"/>
                        </a:lnTo>
                        <a:lnTo>
                          <a:pt x="0" y="52"/>
                        </a:lnTo>
                        <a:lnTo>
                          <a:pt x="5" y="34"/>
                        </a:lnTo>
                        <a:lnTo>
                          <a:pt x="22" y="14"/>
                        </a:lnTo>
                        <a:lnTo>
                          <a:pt x="43"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60"/>
                  <p:cNvSpPr>
                    <a:spLocks/>
                  </p:cNvSpPr>
                  <p:nvPr/>
                </p:nvSpPr>
                <p:spPr bwMode="auto">
                  <a:xfrm>
                    <a:off x="4169" y="1781"/>
                    <a:ext cx="37" cy="44"/>
                  </a:xfrm>
                  <a:custGeom>
                    <a:avLst/>
                    <a:gdLst>
                      <a:gd name="T0" fmla="*/ 0 w 37"/>
                      <a:gd name="T1" fmla="*/ 0 h 44"/>
                      <a:gd name="T2" fmla="*/ 1 w 37"/>
                      <a:gd name="T3" fmla="*/ 18 h 44"/>
                      <a:gd name="T4" fmla="*/ 16 w 37"/>
                      <a:gd name="T5" fmla="*/ 35 h 44"/>
                      <a:gd name="T6" fmla="*/ 36 w 37"/>
                      <a:gd name="T7" fmla="*/ 43 h 44"/>
                      <a:gd name="T8" fmla="*/ 0 60000 65536"/>
                      <a:gd name="T9" fmla="*/ 0 60000 65536"/>
                      <a:gd name="T10" fmla="*/ 0 60000 65536"/>
                      <a:gd name="T11" fmla="*/ 0 60000 65536"/>
                      <a:gd name="T12" fmla="*/ 0 w 37"/>
                      <a:gd name="T13" fmla="*/ 0 h 44"/>
                      <a:gd name="T14" fmla="*/ 37 w 37"/>
                      <a:gd name="T15" fmla="*/ 44 h 44"/>
                    </a:gdLst>
                    <a:ahLst/>
                    <a:cxnLst>
                      <a:cxn ang="T8">
                        <a:pos x="T0" y="T1"/>
                      </a:cxn>
                      <a:cxn ang="T9">
                        <a:pos x="T2" y="T3"/>
                      </a:cxn>
                      <a:cxn ang="T10">
                        <a:pos x="T4" y="T5"/>
                      </a:cxn>
                      <a:cxn ang="T11">
                        <a:pos x="T6" y="T7"/>
                      </a:cxn>
                    </a:cxnLst>
                    <a:rect l="T12" t="T13" r="T14" b="T15"/>
                    <a:pathLst>
                      <a:path w="37" h="44">
                        <a:moveTo>
                          <a:pt x="0" y="0"/>
                        </a:moveTo>
                        <a:lnTo>
                          <a:pt x="1" y="18"/>
                        </a:lnTo>
                        <a:lnTo>
                          <a:pt x="16" y="35"/>
                        </a:lnTo>
                        <a:lnTo>
                          <a:pt x="36" y="4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61"/>
                  <p:cNvSpPr>
                    <a:spLocks/>
                  </p:cNvSpPr>
                  <p:nvPr/>
                </p:nvSpPr>
                <p:spPr bwMode="auto">
                  <a:xfrm>
                    <a:off x="3949" y="1719"/>
                    <a:ext cx="173" cy="57"/>
                  </a:xfrm>
                  <a:custGeom>
                    <a:avLst/>
                    <a:gdLst>
                      <a:gd name="T0" fmla="*/ 0 w 173"/>
                      <a:gd name="T1" fmla="*/ 56 h 57"/>
                      <a:gd name="T2" fmla="*/ 15 w 173"/>
                      <a:gd name="T3" fmla="*/ 38 h 57"/>
                      <a:gd name="T4" fmla="*/ 39 w 173"/>
                      <a:gd name="T5" fmla="*/ 20 h 57"/>
                      <a:gd name="T6" fmla="*/ 67 w 173"/>
                      <a:gd name="T7" fmla="*/ 8 h 57"/>
                      <a:gd name="T8" fmla="*/ 95 w 173"/>
                      <a:gd name="T9" fmla="*/ 2 h 57"/>
                      <a:gd name="T10" fmla="*/ 120 w 173"/>
                      <a:gd name="T11" fmla="*/ 0 h 57"/>
                      <a:gd name="T12" fmla="*/ 150 w 173"/>
                      <a:gd name="T13" fmla="*/ 4 h 57"/>
                      <a:gd name="T14" fmla="*/ 172 w 173"/>
                      <a:gd name="T15" fmla="*/ 11 h 57"/>
                      <a:gd name="T16" fmla="*/ 0 60000 65536"/>
                      <a:gd name="T17" fmla="*/ 0 60000 65536"/>
                      <a:gd name="T18" fmla="*/ 0 60000 65536"/>
                      <a:gd name="T19" fmla="*/ 0 60000 65536"/>
                      <a:gd name="T20" fmla="*/ 0 60000 65536"/>
                      <a:gd name="T21" fmla="*/ 0 60000 65536"/>
                      <a:gd name="T22" fmla="*/ 0 60000 65536"/>
                      <a:gd name="T23" fmla="*/ 0 60000 65536"/>
                      <a:gd name="T24" fmla="*/ 0 w 173"/>
                      <a:gd name="T25" fmla="*/ 0 h 57"/>
                      <a:gd name="T26" fmla="*/ 173 w 173"/>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3" h="57">
                        <a:moveTo>
                          <a:pt x="0" y="56"/>
                        </a:moveTo>
                        <a:lnTo>
                          <a:pt x="15" y="38"/>
                        </a:lnTo>
                        <a:lnTo>
                          <a:pt x="39" y="20"/>
                        </a:lnTo>
                        <a:lnTo>
                          <a:pt x="67" y="8"/>
                        </a:lnTo>
                        <a:lnTo>
                          <a:pt x="95" y="2"/>
                        </a:lnTo>
                        <a:lnTo>
                          <a:pt x="120" y="0"/>
                        </a:lnTo>
                        <a:lnTo>
                          <a:pt x="150" y="4"/>
                        </a:lnTo>
                        <a:lnTo>
                          <a:pt x="172" y="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62"/>
                  <p:cNvSpPr>
                    <a:spLocks/>
                  </p:cNvSpPr>
                  <p:nvPr/>
                </p:nvSpPr>
                <p:spPr bwMode="auto">
                  <a:xfrm>
                    <a:off x="4095" y="1859"/>
                    <a:ext cx="370" cy="137"/>
                  </a:xfrm>
                  <a:custGeom>
                    <a:avLst/>
                    <a:gdLst>
                      <a:gd name="T0" fmla="*/ 0 w 370"/>
                      <a:gd name="T1" fmla="*/ 70 h 137"/>
                      <a:gd name="T2" fmla="*/ 56 w 370"/>
                      <a:gd name="T3" fmla="*/ 61 h 137"/>
                      <a:gd name="T4" fmla="*/ 108 w 370"/>
                      <a:gd name="T5" fmla="*/ 49 h 137"/>
                      <a:gd name="T6" fmla="*/ 161 w 370"/>
                      <a:gd name="T7" fmla="*/ 33 h 137"/>
                      <a:gd name="T8" fmla="*/ 211 w 370"/>
                      <a:gd name="T9" fmla="*/ 16 h 137"/>
                      <a:gd name="T10" fmla="*/ 250 w 370"/>
                      <a:gd name="T11" fmla="*/ 0 h 137"/>
                      <a:gd name="T12" fmla="*/ 266 w 370"/>
                      <a:gd name="T13" fmla="*/ 25 h 137"/>
                      <a:gd name="T14" fmla="*/ 294 w 370"/>
                      <a:gd name="T15" fmla="*/ 50 h 137"/>
                      <a:gd name="T16" fmla="*/ 327 w 370"/>
                      <a:gd name="T17" fmla="*/ 73 h 137"/>
                      <a:gd name="T18" fmla="*/ 369 w 370"/>
                      <a:gd name="T19" fmla="*/ 90 h 137"/>
                      <a:gd name="T20" fmla="*/ 331 w 370"/>
                      <a:gd name="T21" fmla="*/ 108 h 137"/>
                      <a:gd name="T22" fmla="*/ 297 w 370"/>
                      <a:gd name="T23" fmla="*/ 120 h 137"/>
                      <a:gd name="T24" fmla="*/ 250 w 370"/>
                      <a:gd name="T25" fmla="*/ 130 h 137"/>
                      <a:gd name="T26" fmla="*/ 206 w 370"/>
                      <a:gd name="T27" fmla="*/ 136 h 137"/>
                      <a:gd name="T28" fmla="*/ 176 w 370"/>
                      <a:gd name="T29" fmla="*/ 135 h 137"/>
                      <a:gd name="T30" fmla="*/ 151 w 370"/>
                      <a:gd name="T31" fmla="*/ 131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0"/>
                      <a:gd name="T49" fmla="*/ 0 h 137"/>
                      <a:gd name="T50" fmla="*/ 370 w 370"/>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0" h="137">
                        <a:moveTo>
                          <a:pt x="0" y="70"/>
                        </a:moveTo>
                        <a:lnTo>
                          <a:pt x="56" y="61"/>
                        </a:lnTo>
                        <a:lnTo>
                          <a:pt x="108" y="49"/>
                        </a:lnTo>
                        <a:lnTo>
                          <a:pt x="161" y="33"/>
                        </a:lnTo>
                        <a:lnTo>
                          <a:pt x="211" y="16"/>
                        </a:lnTo>
                        <a:lnTo>
                          <a:pt x="250" y="0"/>
                        </a:lnTo>
                        <a:lnTo>
                          <a:pt x="266" y="25"/>
                        </a:lnTo>
                        <a:lnTo>
                          <a:pt x="294" y="50"/>
                        </a:lnTo>
                        <a:lnTo>
                          <a:pt x="327" y="73"/>
                        </a:lnTo>
                        <a:lnTo>
                          <a:pt x="369" y="90"/>
                        </a:lnTo>
                        <a:lnTo>
                          <a:pt x="331" y="108"/>
                        </a:lnTo>
                        <a:lnTo>
                          <a:pt x="297" y="120"/>
                        </a:lnTo>
                        <a:lnTo>
                          <a:pt x="250" y="130"/>
                        </a:lnTo>
                        <a:lnTo>
                          <a:pt x="206" y="136"/>
                        </a:lnTo>
                        <a:lnTo>
                          <a:pt x="176" y="135"/>
                        </a:lnTo>
                        <a:lnTo>
                          <a:pt x="151" y="13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63"/>
                  <p:cNvSpPr>
                    <a:spLocks/>
                  </p:cNvSpPr>
                  <p:nvPr/>
                </p:nvSpPr>
                <p:spPr bwMode="auto">
                  <a:xfrm>
                    <a:off x="4231" y="1902"/>
                    <a:ext cx="124" cy="85"/>
                  </a:xfrm>
                  <a:custGeom>
                    <a:avLst/>
                    <a:gdLst>
                      <a:gd name="T0" fmla="*/ 0 w 124"/>
                      <a:gd name="T1" fmla="*/ 0 h 85"/>
                      <a:gd name="T2" fmla="*/ 29 w 124"/>
                      <a:gd name="T3" fmla="*/ 61 h 85"/>
                      <a:gd name="T4" fmla="*/ 123 w 124"/>
                      <a:gd name="T5" fmla="*/ 84 h 85"/>
                      <a:gd name="T6" fmla="*/ 0 60000 65536"/>
                      <a:gd name="T7" fmla="*/ 0 60000 65536"/>
                      <a:gd name="T8" fmla="*/ 0 60000 65536"/>
                      <a:gd name="T9" fmla="*/ 0 w 124"/>
                      <a:gd name="T10" fmla="*/ 0 h 85"/>
                      <a:gd name="T11" fmla="*/ 124 w 124"/>
                      <a:gd name="T12" fmla="*/ 85 h 85"/>
                    </a:gdLst>
                    <a:ahLst/>
                    <a:cxnLst>
                      <a:cxn ang="T6">
                        <a:pos x="T0" y="T1"/>
                      </a:cxn>
                      <a:cxn ang="T7">
                        <a:pos x="T2" y="T3"/>
                      </a:cxn>
                      <a:cxn ang="T8">
                        <a:pos x="T4" y="T5"/>
                      </a:cxn>
                    </a:cxnLst>
                    <a:rect l="T9" t="T10" r="T11" b="T12"/>
                    <a:pathLst>
                      <a:path w="124" h="85">
                        <a:moveTo>
                          <a:pt x="0" y="0"/>
                        </a:moveTo>
                        <a:lnTo>
                          <a:pt x="29" y="61"/>
                        </a:lnTo>
                        <a:lnTo>
                          <a:pt x="123" y="84"/>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64"/>
                  <p:cNvSpPr>
                    <a:spLocks/>
                  </p:cNvSpPr>
                  <p:nvPr/>
                </p:nvSpPr>
                <p:spPr bwMode="auto">
                  <a:xfrm>
                    <a:off x="4044" y="1596"/>
                    <a:ext cx="49" cy="81"/>
                  </a:xfrm>
                  <a:custGeom>
                    <a:avLst/>
                    <a:gdLst>
                      <a:gd name="T0" fmla="*/ 0 w 49"/>
                      <a:gd name="T1" fmla="*/ 0 h 81"/>
                      <a:gd name="T2" fmla="*/ 21 w 49"/>
                      <a:gd name="T3" fmla="*/ 10 h 81"/>
                      <a:gd name="T4" fmla="*/ 34 w 49"/>
                      <a:gd name="T5" fmla="*/ 23 h 81"/>
                      <a:gd name="T6" fmla="*/ 35 w 49"/>
                      <a:gd name="T7" fmla="*/ 36 h 81"/>
                      <a:gd name="T8" fmla="*/ 44 w 49"/>
                      <a:gd name="T9" fmla="*/ 51 h 81"/>
                      <a:gd name="T10" fmla="*/ 48 w 49"/>
                      <a:gd name="T11" fmla="*/ 66 h 81"/>
                      <a:gd name="T12" fmla="*/ 48 w 49"/>
                      <a:gd name="T13" fmla="*/ 80 h 81"/>
                      <a:gd name="T14" fmla="*/ 0 60000 65536"/>
                      <a:gd name="T15" fmla="*/ 0 60000 65536"/>
                      <a:gd name="T16" fmla="*/ 0 60000 65536"/>
                      <a:gd name="T17" fmla="*/ 0 60000 65536"/>
                      <a:gd name="T18" fmla="*/ 0 60000 65536"/>
                      <a:gd name="T19" fmla="*/ 0 60000 65536"/>
                      <a:gd name="T20" fmla="*/ 0 60000 65536"/>
                      <a:gd name="T21" fmla="*/ 0 w 49"/>
                      <a:gd name="T22" fmla="*/ 0 h 81"/>
                      <a:gd name="T23" fmla="*/ 49 w 49"/>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81">
                        <a:moveTo>
                          <a:pt x="0" y="0"/>
                        </a:moveTo>
                        <a:lnTo>
                          <a:pt x="21" y="10"/>
                        </a:lnTo>
                        <a:lnTo>
                          <a:pt x="34" y="23"/>
                        </a:lnTo>
                        <a:lnTo>
                          <a:pt x="35" y="36"/>
                        </a:lnTo>
                        <a:lnTo>
                          <a:pt x="44" y="51"/>
                        </a:lnTo>
                        <a:lnTo>
                          <a:pt x="48" y="66"/>
                        </a:lnTo>
                        <a:lnTo>
                          <a:pt x="48" y="8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65"/>
                  <p:cNvSpPr>
                    <a:spLocks/>
                  </p:cNvSpPr>
                  <p:nvPr/>
                </p:nvSpPr>
                <p:spPr bwMode="auto">
                  <a:xfrm>
                    <a:off x="4033" y="1612"/>
                    <a:ext cx="46" cy="47"/>
                  </a:xfrm>
                  <a:custGeom>
                    <a:avLst/>
                    <a:gdLst>
                      <a:gd name="T0" fmla="*/ 9 w 46"/>
                      <a:gd name="T1" fmla="*/ 0 h 47"/>
                      <a:gd name="T2" fmla="*/ 0 w 46"/>
                      <a:gd name="T3" fmla="*/ 9 h 47"/>
                      <a:gd name="T4" fmla="*/ 2 w 46"/>
                      <a:gd name="T5" fmla="*/ 20 h 47"/>
                      <a:gd name="T6" fmla="*/ 9 w 46"/>
                      <a:gd name="T7" fmla="*/ 29 h 47"/>
                      <a:gd name="T8" fmla="*/ 20 w 46"/>
                      <a:gd name="T9" fmla="*/ 36 h 47"/>
                      <a:gd name="T10" fmla="*/ 28 w 46"/>
                      <a:gd name="T11" fmla="*/ 41 h 47"/>
                      <a:gd name="T12" fmla="*/ 45 w 46"/>
                      <a:gd name="T13" fmla="*/ 46 h 47"/>
                      <a:gd name="T14" fmla="*/ 0 60000 65536"/>
                      <a:gd name="T15" fmla="*/ 0 60000 65536"/>
                      <a:gd name="T16" fmla="*/ 0 60000 65536"/>
                      <a:gd name="T17" fmla="*/ 0 60000 65536"/>
                      <a:gd name="T18" fmla="*/ 0 60000 65536"/>
                      <a:gd name="T19" fmla="*/ 0 60000 65536"/>
                      <a:gd name="T20" fmla="*/ 0 60000 65536"/>
                      <a:gd name="T21" fmla="*/ 0 w 46"/>
                      <a:gd name="T22" fmla="*/ 0 h 47"/>
                      <a:gd name="T23" fmla="*/ 46 w 46"/>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7">
                        <a:moveTo>
                          <a:pt x="9" y="0"/>
                        </a:moveTo>
                        <a:lnTo>
                          <a:pt x="0" y="9"/>
                        </a:lnTo>
                        <a:lnTo>
                          <a:pt x="2" y="20"/>
                        </a:lnTo>
                        <a:lnTo>
                          <a:pt x="9" y="29"/>
                        </a:lnTo>
                        <a:lnTo>
                          <a:pt x="20" y="36"/>
                        </a:lnTo>
                        <a:lnTo>
                          <a:pt x="28" y="41"/>
                        </a:lnTo>
                        <a:lnTo>
                          <a:pt x="45" y="46"/>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66"/>
                  <p:cNvSpPr>
                    <a:spLocks/>
                  </p:cNvSpPr>
                  <p:nvPr/>
                </p:nvSpPr>
                <p:spPr bwMode="auto">
                  <a:xfrm>
                    <a:off x="4482" y="1713"/>
                    <a:ext cx="240" cy="277"/>
                  </a:xfrm>
                  <a:custGeom>
                    <a:avLst/>
                    <a:gdLst>
                      <a:gd name="T0" fmla="*/ 239 w 240"/>
                      <a:gd name="T1" fmla="*/ 144 h 277"/>
                      <a:gd name="T2" fmla="*/ 210 w 240"/>
                      <a:gd name="T3" fmla="*/ 147 h 277"/>
                      <a:gd name="T4" fmla="*/ 202 w 240"/>
                      <a:gd name="T5" fmla="*/ 157 h 277"/>
                      <a:gd name="T6" fmla="*/ 197 w 240"/>
                      <a:gd name="T7" fmla="*/ 165 h 277"/>
                      <a:gd name="T8" fmla="*/ 182 w 240"/>
                      <a:gd name="T9" fmla="*/ 170 h 277"/>
                      <a:gd name="T10" fmla="*/ 143 w 240"/>
                      <a:gd name="T11" fmla="*/ 199 h 277"/>
                      <a:gd name="T12" fmla="*/ 113 w 240"/>
                      <a:gd name="T13" fmla="*/ 225 h 277"/>
                      <a:gd name="T14" fmla="*/ 75 w 240"/>
                      <a:gd name="T15" fmla="*/ 247 h 277"/>
                      <a:gd name="T16" fmla="*/ 60 w 240"/>
                      <a:gd name="T17" fmla="*/ 261 h 277"/>
                      <a:gd name="T18" fmla="*/ 0 w 240"/>
                      <a:gd name="T19" fmla="*/ 276 h 277"/>
                      <a:gd name="T20" fmla="*/ 25 w 240"/>
                      <a:gd name="T21" fmla="*/ 264 h 277"/>
                      <a:gd name="T22" fmla="*/ 50 w 240"/>
                      <a:gd name="T23" fmla="*/ 243 h 277"/>
                      <a:gd name="T24" fmla="*/ 59 w 240"/>
                      <a:gd name="T25" fmla="*/ 225 h 277"/>
                      <a:gd name="T26" fmla="*/ 63 w 240"/>
                      <a:gd name="T27" fmla="*/ 202 h 277"/>
                      <a:gd name="T28" fmla="*/ 53 w 240"/>
                      <a:gd name="T29" fmla="*/ 175 h 277"/>
                      <a:gd name="T30" fmla="*/ 81 w 240"/>
                      <a:gd name="T31" fmla="*/ 158 h 277"/>
                      <a:gd name="T32" fmla="*/ 84 w 240"/>
                      <a:gd name="T33" fmla="*/ 131 h 277"/>
                      <a:gd name="T34" fmla="*/ 84 w 240"/>
                      <a:gd name="T35" fmla="*/ 119 h 277"/>
                      <a:gd name="T36" fmla="*/ 163 w 240"/>
                      <a:gd name="T37" fmla="*/ 149 h 277"/>
                      <a:gd name="T38" fmla="*/ 124 w 240"/>
                      <a:gd name="T39" fmla="*/ 112 h 277"/>
                      <a:gd name="T40" fmla="*/ 134 w 240"/>
                      <a:gd name="T41" fmla="*/ 92 h 277"/>
                      <a:gd name="T42" fmla="*/ 152 w 240"/>
                      <a:gd name="T43" fmla="*/ 61 h 277"/>
                      <a:gd name="T44" fmla="*/ 154 w 240"/>
                      <a:gd name="T45" fmla="*/ 38 h 277"/>
                      <a:gd name="T46" fmla="*/ 143 w 240"/>
                      <a:gd name="T47" fmla="*/ 19 h 277"/>
                      <a:gd name="T48" fmla="*/ 132 w 240"/>
                      <a:gd name="T49" fmla="*/ 0 h 2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0"/>
                      <a:gd name="T76" fmla="*/ 0 h 277"/>
                      <a:gd name="T77" fmla="*/ 240 w 240"/>
                      <a:gd name="T78" fmla="*/ 277 h 2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0" h="277">
                        <a:moveTo>
                          <a:pt x="239" y="144"/>
                        </a:moveTo>
                        <a:lnTo>
                          <a:pt x="210" y="147"/>
                        </a:lnTo>
                        <a:lnTo>
                          <a:pt x="202" y="157"/>
                        </a:lnTo>
                        <a:lnTo>
                          <a:pt x="197" y="165"/>
                        </a:lnTo>
                        <a:lnTo>
                          <a:pt x="182" y="170"/>
                        </a:lnTo>
                        <a:lnTo>
                          <a:pt x="143" y="199"/>
                        </a:lnTo>
                        <a:lnTo>
                          <a:pt x="113" y="225"/>
                        </a:lnTo>
                        <a:lnTo>
                          <a:pt x="75" y="247"/>
                        </a:lnTo>
                        <a:lnTo>
                          <a:pt x="60" y="261"/>
                        </a:lnTo>
                        <a:lnTo>
                          <a:pt x="0" y="276"/>
                        </a:lnTo>
                        <a:lnTo>
                          <a:pt x="25" y="264"/>
                        </a:lnTo>
                        <a:lnTo>
                          <a:pt x="50" y="243"/>
                        </a:lnTo>
                        <a:lnTo>
                          <a:pt x="59" y="225"/>
                        </a:lnTo>
                        <a:lnTo>
                          <a:pt x="63" y="202"/>
                        </a:lnTo>
                        <a:lnTo>
                          <a:pt x="53" y="175"/>
                        </a:lnTo>
                        <a:lnTo>
                          <a:pt x="81" y="158"/>
                        </a:lnTo>
                        <a:lnTo>
                          <a:pt x="84" y="131"/>
                        </a:lnTo>
                        <a:lnTo>
                          <a:pt x="84" y="119"/>
                        </a:lnTo>
                        <a:lnTo>
                          <a:pt x="163" y="149"/>
                        </a:lnTo>
                        <a:lnTo>
                          <a:pt x="124" y="112"/>
                        </a:lnTo>
                        <a:lnTo>
                          <a:pt x="134" y="92"/>
                        </a:lnTo>
                        <a:lnTo>
                          <a:pt x="152" y="61"/>
                        </a:lnTo>
                        <a:lnTo>
                          <a:pt x="154" y="38"/>
                        </a:lnTo>
                        <a:lnTo>
                          <a:pt x="143" y="19"/>
                        </a:lnTo>
                        <a:lnTo>
                          <a:pt x="132"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sp>
        <p:nvSpPr>
          <p:cNvPr id="5" name="TextBox 4">
            <a:extLst>
              <a:ext uri="{FF2B5EF4-FFF2-40B4-BE49-F238E27FC236}">
                <a16:creationId xmlns:a16="http://schemas.microsoft.com/office/drawing/2014/main" id="{5A668BDB-C0ED-4968-9584-53C1850BC25E}"/>
              </a:ext>
            </a:extLst>
          </p:cNvPr>
          <p:cNvSpPr txBox="1"/>
          <p:nvPr/>
        </p:nvSpPr>
        <p:spPr>
          <a:xfrm>
            <a:off x="807957" y="1701651"/>
            <a:ext cx="2581836" cy="523220"/>
          </a:xfrm>
          <a:prstGeom prst="rect">
            <a:avLst/>
          </a:prstGeom>
          <a:noFill/>
        </p:spPr>
        <p:txBody>
          <a:bodyPr wrap="square" rtlCol="0">
            <a:spAutoFit/>
          </a:bodyPr>
          <a:lstStyle/>
          <a:p>
            <a:r>
              <a:rPr lang="en-US" sz="2800" b="1" dirty="0">
                <a:solidFill>
                  <a:schemeClr val="accent5"/>
                </a:solidFill>
              </a:rPr>
              <a:t>Is to…</a:t>
            </a:r>
          </a:p>
        </p:txBody>
      </p:sp>
      <p:sp>
        <p:nvSpPr>
          <p:cNvPr id="71" name="TextBox 70">
            <a:extLst>
              <a:ext uri="{FF2B5EF4-FFF2-40B4-BE49-F238E27FC236}">
                <a16:creationId xmlns:a16="http://schemas.microsoft.com/office/drawing/2014/main" id="{99B43378-8BA3-4100-AD8E-04FAD06D2E08}"/>
              </a:ext>
            </a:extLst>
          </p:cNvPr>
          <p:cNvSpPr txBox="1"/>
          <p:nvPr/>
        </p:nvSpPr>
        <p:spPr>
          <a:xfrm>
            <a:off x="807957" y="4530320"/>
            <a:ext cx="2581836" cy="523220"/>
          </a:xfrm>
          <a:prstGeom prst="rect">
            <a:avLst/>
          </a:prstGeom>
          <a:noFill/>
        </p:spPr>
        <p:txBody>
          <a:bodyPr wrap="square" rtlCol="0">
            <a:spAutoFit/>
          </a:bodyPr>
          <a:lstStyle/>
          <a:p>
            <a:r>
              <a:rPr lang="en-US" sz="2800" b="1" dirty="0">
                <a:solidFill>
                  <a:srgbClr val="FF0000"/>
                </a:solidFill>
              </a:rPr>
              <a:t>Is Not to…</a:t>
            </a:r>
          </a:p>
        </p:txBody>
      </p:sp>
      <p:sp>
        <p:nvSpPr>
          <p:cNvPr id="72" name="Rectangle 71">
            <a:extLst>
              <a:ext uri="{FF2B5EF4-FFF2-40B4-BE49-F238E27FC236}">
                <a16:creationId xmlns:a16="http://schemas.microsoft.com/office/drawing/2014/main" id="{55F3D091-CAA3-44EB-A1ED-15BB58C44FAD}"/>
              </a:ext>
            </a:extLst>
          </p:cNvPr>
          <p:cNvSpPr/>
          <p:nvPr/>
        </p:nvSpPr>
        <p:spPr>
          <a:xfrm>
            <a:off x="841462" y="5159599"/>
            <a:ext cx="7315200" cy="954107"/>
          </a:xfrm>
          <a:prstGeom prst="rect">
            <a:avLst/>
          </a:prstGeom>
        </p:spPr>
        <p:txBody>
          <a:bodyPr>
            <a:spAutoFit/>
          </a:bodyPr>
          <a:lstStyle/>
          <a:p>
            <a:pPr marL="457200" indent="-457200">
              <a:buFont typeface="Arial" panose="020B0604020202020204" pitchFamily="34" charset="0"/>
              <a:buChar char="•"/>
            </a:pPr>
            <a:r>
              <a:rPr lang="en-US" sz="2800" dirty="0">
                <a:latin typeface="+mj-lt"/>
                <a:cs typeface="Segoe UI" pitchFamily="34" charset="0"/>
              </a:rPr>
              <a:t>Criticize</a:t>
            </a:r>
          </a:p>
          <a:p>
            <a:pPr marL="457200" indent="-457200">
              <a:buFont typeface="Arial" panose="020B0604020202020204" pitchFamily="34" charset="0"/>
              <a:buChar char="•"/>
            </a:pPr>
            <a:r>
              <a:rPr lang="en-US" sz="2800" dirty="0">
                <a:latin typeface="+mj-lt"/>
                <a:cs typeface="Segoe UI" pitchFamily="34" charset="0"/>
              </a:rPr>
              <a:t>Provide Suggestions</a:t>
            </a:r>
          </a:p>
        </p:txBody>
      </p:sp>
    </p:spTree>
    <p:extLst>
      <p:ext uri="{BB962C8B-B14F-4D97-AF65-F5344CB8AC3E}">
        <p14:creationId xmlns:p14="http://schemas.microsoft.com/office/powerpoint/2010/main" val="352268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155B2C-52D2-4DC9-B29B-00003DD9DF5F}"/>
              </a:ext>
            </a:extLst>
          </p:cNvPr>
          <p:cNvSpPr>
            <a:spLocks noGrp="1"/>
          </p:cNvSpPr>
          <p:nvPr>
            <p:ph type="title"/>
          </p:nvPr>
        </p:nvSpPr>
        <p:spPr/>
        <p:txBody>
          <a:bodyPr/>
          <a:lstStyle/>
          <a:p>
            <a:r>
              <a:rPr lang="en-US" dirty="0"/>
              <a:t>Scope of Screen</a:t>
            </a:r>
          </a:p>
        </p:txBody>
      </p:sp>
      <p:sp>
        <p:nvSpPr>
          <p:cNvPr id="6" name="Slide Number Placeholder 5"/>
          <p:cNvSpPr>
            <a:spLocks noGrp="1"/>
          </p:cNvSpPr>
          <p:nvPr>
            <p:ph type="sldNum" sz="quarter" idx="10"/>
          </p:nvPr>
        </p:nvSpPr>
        <p:spPr/>
        <p:txBody>
          <a:bodyPr/>
          <a:lstStyle/>
          <a:p>
            <a:fld id="{19A725F3-83D0-4529-A15C-9D644B8C51E0}" type="slidenum">
              <a:rPr lang="en-US" smtClean="0"/>
              <a:pPr/>
              <a:t>4</a:t>
            </a:fld>
            <a:endParaRPr lang="en-US"/>
          </a:p>
        </p:txBody>
      </p:sp>
      <p:sp>
        <p:nvSpPr>
          <p:cNvPr id="5" name="Date Placeholder 4"/>
          <p:cNvSpPr>
            <a:spLocks noGrp="1"/>
          </p:cNvSpPr>
          <p:nvPr>
            <p:ph type="dt" sz="half" idx="12"/>
          </p:nvPr>
        </p:nvSpPr>
        <p:spPr/>
        <p:txBody>
          <a:bodyPr/>
          <a:lstStyle/>
          <a:p>
            <a:fld id="{F8FD815F-6498-43E0-B928-EBC5AA04CA32}" type="datetime1">
              <a:rPr lang="en-US" smtClean="0"/>
              <a:t>1/7/2020</a:t>
            </a:fld>
            <a:endParaRPr lang="en-US" dirty="0"/>
          </a:p>
        </p:txBody>
      </p:sp>
      <p:sp>
        <p:nvSpPr>
          <p:cNvPr id="4" name="Content Placeholder 3"/>
          <p:cNvSpPr>
            <a:spLocks noGrp="1"/>
          </p:cNvSpPr>
          <p:nvPr>
            <p:ph sz="quarter" idx="4294967295"/>
          </p:nvPr>
        </p:nvSpPr>
        <p:spPr>
          <a:xfrm>
            <a:off x="644951" y="1631861"/>
            <a:ext cx="13382625" cy="5619750"/>
          </a:xfrm>
        </p:spPr>
        <p:txBody>
          <a:bodyPr>
            <a:normAutofit/>
          </a:bodyPr>
          <a:lstStyle/>
          <a:p>
            <a:r>
              <a:rPr lang="en-US" sz="3600" dirty="0">
                <a:solidFill>
                  <a:schemeClr val="accent5"/>
                </a:solidFill>
              </a:rPr>
              <a:t>Verification</a:t>
            </a:r>
            <a:endParaRPr lang="en-US" sz="3300" dirty="0">
              <a:solidFill>
                <a:schemeClr val="accent5"/>
              </a:solidFill>
            </a:endParaRPr>
          </a:p>
          <a:p>
            <a:pPr lvl="1">
              <a:buSzPct val="75000"/>
            </a:pPr>
            <a:r>
              <a:rPr lang="en-US" sz="2600" dirty="0">
                <a:solidFill>
                  <a:schemeClr val="tx1">
                    <a:tint val="75000"/>
                  </a:schemeClr>
                </a:solidFill>
              </a:rPr>
              <a:t>Have we done the job right?</a:t>
            </a:r>
          </a:p>
          <a:p>
            <a:pPr>
              <a:buSzPct val="75000"/>
            </a:pPr>
            <a:r>
              <a:rPr lang="en-US" sz="3600" dirty="0">
                <a:solidFill>
                  <a:schemeClr val="accent5"/>
                </a:solidFill>
              </a:rPr>
              <a:t>Validation</a:t>
            </a:r>
            <a:endParaRPr lang="en-US" sz="2600" dirty="0">
              <a:solidFill>
                <a:schemeClr val="accent5"/>
              </a:solidFill>
            </a:endParaRPr>
          </a:p>
          <a:p>
            <a:pPr lvl="1">
              <a:buSzPct val="75000"/>
            </a:pPr>
            <a:r>
              <a:rPr lang="en-US" sz="2600" dirty="0">
                <a:solidFill>
                  <a:schemeClr val="tx1">
                    <a:tint val="75000"/>
                  </a:schemeClr>
                </a:solidFill>
              </a:rPr>
              <a:t>Have we done the right job?</a:t>
            </a:r>
          </a:p>
          <a:p>
            <a:r>
              <a:rPr lang="en-US" sz="3600" dirty="0">
                <a:solidFill>
                  <a:schemeClr val="accent5"/>
                </a:solidFill>
              </a:rPr>
              <a:t>Effectiveness</a:t>
            </a:r>
          </a:p>
          <a:p>
            <a:pPr lvl="1">
              <a:buSzPct val="75000"/>
            </a:pPr>
            <a:r>
              <a:rPr lang="en-US" sz="2600" dirty="0">
                <a:solidFill>
                  <a:schemeClr val="tx1">
                    <a:tint val="75000"/>
                  </a:schemeClr>
                </a:solidFill>
              </a:rPr>
              <a:t>Discontinuities that are not usually found during technical reviews.</a:t>
            </a:r>
          </a:p>
          <a:p>
            <a:pPr lvl="1">
              <a:buSzPct val="75000"/>
            </a:pPr>
            <a:r>
              <a:rPr lang="en-US" sz="2600" dirty="0">
                <a:solidFill>
                  <a:schemeClr val="tx1">
                    <a:tint val="75000"/>
                  </a:schemeClr>
                </a:solidFill>
              </a:rPr>
              <a:t>Discontinuities that cannot be found through testing.</a:t>
            </a:r>
          </a:p>
          <a:p>
            <a:pPr lvl="1">
              <a:buSzPct val="75000"/>
            </a:pPr>
            <a:r>
              <a:rPr lang="en-US" sz="2600" dirty="0">
                <a:solidFill>
                  <a:schemeClr val="tx1">
                    <a:tint val="75000"/>
                  </a:schemeClr>
                </a:solidFill>
              </a:rPr>
              <a:t>Minimize discontinuity fan-out through early detection and correction.</a:t>
            </a:r>
          </a:p>
        </p:txBody>
      </p:sp>
    </p:spTree>
    <p:extLst>
      <p:ext uri="{BB962C8B-B14F-4D97-AF65-F5344CB8AC3E}">
        <p14:creationId xmlns:p14="http://schemas.microsoft.com/office/powerpoint/2010/main" val="249206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6772-DDBA-435C-B874-6CD0D3ED0079}"/>
              </a:ext>
            </a:extLst>
          </p:cNvPr>
          <p:cNvSpPr>
            <a:spLocks noGrp="1"/>
          </p:cNvSpPr>
          <p:nvPr>
            <p:ph type="title"/>
          </p:nvPr>
        </p:nvSpPr>
        <p:spPr/>
        <p:txBody>
          <a:bodyPr/>
          <a:lstStyle/>
          <a:p>
            <a:r>
              <a:rPr lang="en-US" dirty="0"/>
              <a:t>Screens Vs Technical Review</a:t>
            </a:r>
          </a:p>
        </p:txBody>
      </p:sp>
      <p:sp>
        <p:nvSpPr>
          <p:cNvPr id="3" name="Slide Number Placeholder 2">
            <a:extLst>
              <a:ext uri="{FF2B5EF4-FFF2-40B4-BE49-F238E27FC236}">
                <a16:creationId xmlns:a16="http://schemas.microsoft.com/office/drawing/2014/main" id="{E6D7DE5D-753A-4E22-9E55-31F973A373C6}"/>
              </a:ext>
            </a:extLst>
          </p:cNvPr>
          <p:cNvSpPr>
            <a:spLocks noGrp="1"/>
          </p:cNvSpPr>
          <p:nvPr>
            <p:ph type="sldNum" sz="quarter" idx="10"/>
          </p:nvPr>
        </p:nvSpPr>
        <p:spPr/>
        <p:txBody>
          <a:bodyPr/>
          <a:lstStyle/>
          <a:p>
            <a:fld id="{19A725F3-83D0-4529-A15C-9D644B8C51E0}" type="slidenum">
              <a:rPr lang="en-US" smtClean="0"/>
              <a:pPr/>
              <a:t>5</a:t>
            </a:fld>
            <a:endParaRPr lang="en-US"/>
          </a:p>
        </p:txBody>
      </p:sp>
      <p:sp>
        <p:nvSpPr>
          <p:cNvPr id="4" name="Date Placeholder 3">
            <a:extLst>
              <a:ext uri="{FF2B5EF4-FFF2-40B4-BE49-F238E27FC236}">
                <a16:creationId xmlns:a16="http://schemas.microsoft.com/office/drawing/2014/main" id="{0E2B4ED3-9F27-48FC-B645-5B3BE7CE644A}"/>
              </a:ext>
            </a:extLst>
          </p:cNvPr>
          <p:cNvSpPr>
            <a:spLocks noGrp="1"/>
          </p:cNvSpPr>
          <p:nvPr>
            <p:ph type="dt" sz="half" idx="12"/>
          </p:nvPr>
        </p:nvSpPr>
        <p:spPr/>
        <p:txBody>
          <a:bodyPr/>
          <a:lstStyle/>
          <a:p>
            <a:fld id="{AE1FA659-5661-4A38-A0E5-AC08706CE0A1}" type="datetime1">
              <a:rPr lang="en-US" smtClean="0"/>
              <a:t>1/7/2020</a:t>
            </a:fld>
            <a:endParaRPr lang="en-US"/>
          </a:p>
        </p:txBody>
      </p:sp>
      <p:graphicFrame>
        <p:nvGraphicFramePr>
          <p:cNvPr id="5" name="Table 4">
            <a:extLst>
              <a:ext uri="{FF2B5EF4-FFF2-40B4-BE49-F238E27FC236}">
                <a16:creationId xmlns:a16="http://schemas.microsoft.com/office/drawing/2014/main" id="{D1D779B4-ABFB-459C-B2C3-020F85E7E529}"/>
              </a:ext>
            </a:extLst>
          </p:cNvPr>
          <p:cNvGraphicFramePr>
            <a:graphicFrameLocks noGrp="1"/>
          </p:cNvGraphicFramePr>
          <p:nvPr>
            <p:extLst>
              <p:ext uri="{D42A27DB-BD31-4B8C-83A1-F6EECF244321}">
                <p14:modId xmlns:p14="http://schemas.microsoft.com/office/powerpoint/2010/main" val="3199195401"/>
              </p:ext>
            </p:extLst>
          </p:nvPr>
        </p:nvGraphicFramePr>
        <p:xfrm>
          <a:off x="644950" y="1598702"/>
          <a:ext cx="13142768" cy="2767584"/>
        </p:xfrm>
        <a:graphic>
          <a:graphicData uri="http://schemas.openxmlformats.org/drawingml/2006/table">
            <a:tbl>
              <a:tblPr firstRow="1" bandRow="1">
                <a:tableStyleId>{5C22544A-7EE6-4342-B048-85BDC9FD1C3A}</a:tableStyleId>
              </a:tblPr>
              <a:tblGrid>
                <a:gridCol w="6571384">
                  <a:extLst>
                    <a:ext uri="{9D8B030D-6E8A-4147-A177-3AD203B41FA5}">
                      <a16:colId xmlns:a16="http://schemas.microsoft.com/office/drawing/2014/main" val="2337126985"/>
                    </a:ext>
                  </a:extLst>
                </a:gridCol>
                <a:gridCol w="6571384">
                  <a:extLst>
                    <a:ext uri="{9D8B030D-6E8A-4147-A177-3AD203B41FA5}">
                      <a16:colId xmlns:a16="http://schemas.microsoft.com/office/drawing/2014/main" val="667062310"/>
                    </a:ext>
                  </a:extLst>
                </a:gridCol>
              </a:tblGrid>
              <a:tr h="370840">
                <a:tc>
                  <a:txBody>
                    <a:bodyPr/>
                    <a:lstStyle/>
                    <a:p>
                      <a:pPr algn="ctr"/>
                      <a:r>
                        <a:rPr lang="en-US" sz="2800" b="0" dirty="0">
                          <a:solidFill>
                            <a:schemeClr val="tx1"/>
                          </a:solidFill>
                        </a:rPr>
                        <a:t>Technical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800" b="0" dirty="0">
                          <a:solidFill>
                            <a:schemeClr val="tx1"/>
                          </a:solidFill>
                        </a:rPr>
                        <a:t>Screen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388838254"/>
                  </a:ext>
                </a:extLst>
              </a:tr>
              <a:tr h="370840">
                <a:tc>
                  <a:txBody>
                    <a:bodyPr/>
                    <a:lstStyle/>
                    <a:p>
                      <a:pPr marL="342900" indent="-342900">
                        <a:buFont typeface="Wingdings" panose="05000000000000000000" pitchFamily="2" charset="2"/>
                        <a:buChar char="q"/>
                      </a:pPr>
                      <a:r>
                        <a:rPr lang="en-US" dirty="0"/>
                        <a:t>Performed during the process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Wingdings" panose="05000000000000000000" pitchFamily="2" charset="2"/>
                        <a:buChar char="q"/>
                      </a:pPr>
                      <a:r>
                        <a:rPr lang="en-US" dirty="0"/>
                        <a:t>Final conformity check, performed after completion of Process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146310"/>
                  </a:ext>
                </a:extLst>
              </a:tr>
              <a:tr h="370840">
                <a:tc>
                  <a:txBody>
                    <a:bodyPr/>
                    <a:lstStyle/>
                    <a:p>
                      <a:pPr marL="342900" indent="-342900">
                        <a:buFont typeface="Wingdings" panose="05000000000000000000" pitchFamily="2" charset="2"/>
                        <a:buChar char="q"/>
                      </a:pPr>
                      <a:r>
                        <a:rPr lang="en-US" dirty="0"/>
                        <a:t>Is an internally performed, project’s internal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109728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t>Is an independently performed, public event</a:t>
                      </a:r>
                    </a:p>
                    <a:p>
                      <a:pPr marL="342900" indent="-342900">
                        <a:buFont typeface="Wingdings" panose="05000000000000000000" pitchFamily="2" charset="2"/>
                        <a:buChar char="q"/>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645205"/>
                  </a:ext>
                </a:extLst>
              </a:tr>
              <a:tr h="370840">
                <a:tc>
                  <a:txBody>
                    <a:bodyPr/>
                    <a:lstStyle/>
                    <a:p>
                      <a:pPr marL="342900" marR="0" lvl="0" indent="-342900" algn="l" defTabSz="109728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t>Is an semi-formal QA process between peers.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109728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t>Is a formal Quality Assurance process with multiple roles &amp; views.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4186800"/>
                  </a:ext>
                </a:extLst>
              </a:tr>
            </a:tbl>
          </a:graphicData>
        </a:graphic>
      </p:graphicFrame>
    </p:spTree>
    <p:extLst>
      <p:ext uri="{BB962C8B-B14F-4D97-AF65-F5344CB8AC3E}">
        <p14:creationId xmlns:p14="http://schemas.microsoft.com/office/powerpoint/2010/main" val="419094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4903D1-6130-4ACD-B0C2-01F71DA2B604}"/>
              </a:ext>
            </a:extLst>
          </p:cNvPr>
          <p:cNvSpPr>
            <a:spLocks noGrp="1"/>
          </p:cNvSpPr>
          <p:nvPr>
            <p:ph type="title"/>
          </p:nvPr>
        </p:nvSpPr>
        <p:spPr/>
        <p:txBody>
          <a:bodyPr/>
          <a:lstStyle/>
          <a:p>
            <a:r>
              <a:rPr lang="en-US" dirty="0"/>
              <a:t>We’re Only Humans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6</a:t>
            </a:fld>
            <a:endParaRPr lang="en-US"/>
          </a:p>
        </p:txBody>
      </p:sp>
      <p:sp>
        <p:nvSpPr>
          <p:cNvPr id="5" name="Date Placeholder 4"/>
          <p:cNvSpPr>
            <a:spLocks noGrp="1"/>
          </p:cNvSpPr>
          <p:nvPr>
            <p:ph type="dt" sz="half" idx="12"/>
          </p:nvPr>
        </p:nvSpPr>
        <p:spPr/>
        <p:txBody>
          <a:bodyPr/>
          <a:lstStyle/>
          <a:p>
            <a:fld id="{CE248586-4AEB-440C-BB00-25103872003F}" type="datetime1">
              <a:rPr lang="en-US" smtClean="0"/>
              <a:t>1/7/2020</a:t>
            </a:fld>
            <a:endParaRPr lang="en-US" dirty="0"/>
          </a:p>
        </p:txBody>
      </p:sp>
      <p:sp>
        <p:nvSpPr>
          <p:cNvPr id="4" name="Content Placeholder 3"/>
          <p:cNvSpPr>
            <a:spLocks noGrp="1"/>
          </p:cNvSpPr>
          <p:nvPr>
            <p:ph sz="quarter" idx="4294967295"/>
          </p:nvPr>
        </p:nvSpPr>
        <p:spPr>
          <a:xfrm>
            <a:off x="644951" y="1658268"/>
            <a:ext cx="13382625" cy="5619750"/>
          </a:xfrm>
        </p:spPr>
        <p:txBody>
          <a:bodyPr/>
          <a:lstStyle/>
          <a:p>
            <a:pPr marL="0" indent="0" algn="just">
              <a:buNone/>
            </a:pPr>
            <a:r>
              <a:rPr lang="en-US" sz="3300" dirty="0"/>
              <a:t>Software is produced in the human mind. Processes, tools, techniques, etc. can only aid us in this highly complex human endeavor - and being human, we make mistakes. But following the rules of Screens can help us improve on our end result. Try this exercise. Put down your pen or pencil. Now count the number of times the letter “e” appears in this paragraph. And make a note.</a:t>
            </a:r>
          </a:p>
          <a:p>
            <a:endParaRPr lang="en-US" dirty="0">
              <a:solidFill>
                <a:schemeClr val="tx1">
                  <a:tint val="75000"/>
                </a:schemeClr>
              </a:solidFill>
            </a:endParaRPr>
          </a:p>
        </p:txBody>
      </p:sp>
    </p:spTree>
    <p:extLst>
      <p:ext uri="{BB962C8B-B14F-4D97-AF65-F5344CB8AC3E}">
        <p14:creationId xmlns:p14="http://schemas.microsoft.com/office/powerpoint/2010/main" val="329390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2C9-927E-432D-9726-E3A8435F7ED6}"/>
              </a:ext>
            </a:extLst>
          </p:cNvPr>
          <p:cNvSpPr>
            <a:spLocks noGrp="1"/>
          </p:cNvSpPr>
          <p:nvPr>
            <p:ph type="title"/>
          </p:nvPr>
        </p:nvSpPr>
        <p:spPr/>
        <p:txBody>
          <a:bodyPr/>
          <a:lstStyle/>
          <a:p>
            <a:r>
              <a:rPr lang="en-US" dirty="0"/>
              <a:t>Types of Screens</a:t>
            </a:r>
          </a:p>
        </p:txBody>
      </p:sp>
      <p:sp>
        <p:nvSpPr>
          <p:cNvPr id="3" name="Slide Number Placeholder 2">
            <a:extLst>
              <a:ext uri="{FF2B5EF4-FFF2-40B4-BE49-F238E27FC236}">
                <a16:creationId xmlns:a16="http://schemas.microsoft.com/office/drawing/2014/main" id="{7B626F5A-5554-4061-9DFE-B6942721587A}"/>
              </a:ext>
            </a:extLst>
          </p:cNvPr>
          <p:cNvSpPr>
            <a:spLocks noGrp="1"/>
          </p:cNvSpPr>
          <p:nvPr>
            <p:ph type="sldNum" sz="quarter" idx="10"/>
          </p:nvPr>
        </p:nvSpPr>
        <p:spPr/>
        <p:txBody>
          <a:bodyPr/>
          <a:lstStyle/>
          <a:p>
            <a:fld id="{19A725F3-83D0-4529-A15C-9D644B8C51E0}" type="slidenum">
              <a:rPr lang="en-US" smtClean="0"/>
              <a:pPr/>
              <a:t>7</a:t>
            </a:fld>
            <a:endParaRPr lang="en-US"/>
          </a:p>
        </p:txBody>
      </p:sp>
      <p:sp>
        <p:nvSpPr>
          <p:cNvPr id="4" name="Date Placeholder 3">
            <a:extLst>
              <a:ext uri="{FF2B5EF4-FFF2-40B4-BE49-F238E27FC236}">
                <a16:creationId xmlns:a16="http://schemas.microsoft.com/office/drawing/2014/main" id="{395D096A-1E58-4C3E-AA91-12CE76DE5D0A}"/>
              </a:ext>
            </a:extLst>
          </p:cNvPr>
          <p:cNvSpPr>
            <a:spLocks noGrp="1"/>
          </p:cNvSpPr>
          <p:nvPr>
            <p:ph type="dt" sz="half" idx="12"/>
          </p:nvPr>
        </p:nvSpPr>
        <p:spPr/>
        <p:txBody>
          <a:bodyPr/>
          <a:lstStyle/>
          <a:p>
            <a:fld id="{AE1FA659-5661-4A38-A0E5-AC08706CE0A1}" type="datetime1">
              <a:rPr lang="en-US" smtClean="0"/>
              <a:t>1/7/2020</a:t>
            </a:fld>
            <a:endParaRPr lang="en-US"/>
          </a:p>
        </p:txBody>
      </p:sp>
      <p:graphicFrame>
        <p:nvGraphicFramePr>
          <p:cNvPr id="6" name="Table 5">
            <a:extLst>
              <a:ext uri="{FF2B5EF4-FFF2-40B4-BE49-F238E27FC236}">
                <a16:creationId xmlns:a16="http://schemas.microsoft.com/office/drawing/2014/main" id="{6DAC2C18-AB53-4AFB-ACB3-BD902ED9AC7D}"/>
              </a:ext>
            </a:extLst>
          </p:cNvPr>
          <p:cNvGraphicFramePr>
            <a:graphicFrameLocks noGrp="1"/>
          </p:cNvGraphicFramePr>
          <p:nvPr>
            <p:extLst>
              <p:ext uri="{D42A27DB-BD31-4B8C-83A1-F6EECF244321}">
                <p14:modId xmlns:p14="http://schemas.microsoft.com/office/powerpoint/2010/main" val="2620749290"/>
              </p:ext>
            </p:extLst>
          </p:nvPr>
        </p:nvGraphicFramePr>
        <p:xfrm>
          <a:off x="644950" y="1407871"/>
          <a:ext cx="13071050" cy="5193792"/>
        </p:xfrm>
        <a:graphic>
          <a:graphicData uri="http://schemas.openxmlformats.org/drawingml/2006/table">
            <a:tbl>
              <a:tblPr firstRow="1" bandRow="1"/>
              <a:tblGrid>
                <a:gridCol w="6535525">
                  <a:extLst>
                    <a:ext uri="{9D8B030D-6E8A-4147-A177-3AD203B41FA5}">
                      <a16:colId xmlns:a16="http://schemas.microsoft.com/office/drawing/2014/main" val="973461684"/>
                    </a:ext>
                  </a:extLst>
                </a:gridCol>
                <a:gridCol w="6535525">
                  <a:extLst>
                    <a:ext uri="{9D8B030D-6E8A-4147-A177-3AD203B41FA5}">
                      <a16:colId xmlns:a16="http://schemas.microsoft.com/office/drawing/2014/main" val="190184901"/>
                    </a:ext>
                  </a:extLst>
                </a:gridCol>
              </a:tblGrid>
              <a:tr h="370840">
                <a:tc>
                  <a:txBody>
                    <a:bodyPr/>
                    <a:lstStyle/>
                    <a:p>
                      <a:r>
                        <a:rPr lang="en-US" sz="2400" dirty="0">
                          <a:solidFill>
                            <a:schemeClr val="accent5"/>
                          </a:solidFill>
                        </a:rPr>
                        <a:t>Technical Screen</a:t>
                      </a:r>
                    </a:p>
                    <a:p>
                      <a:pPr marL="342900" indent="-342900">
                        <a:buFont typeface="Wingdings" panose="05000000000000000000" pitchFamily="2" charset="2"/>
                        <a:buChar char="q"/>
                      </a:pPr>
                      <a:r>
                        <a:rPr lang="en-US" dirty="0"/>
                        <a:t>Performed on Technical Products</a:t>
                      </a:r>
                    </a:p>
                    <a:p>
                      <a:pPr marL="342900" indent="-342900">
                        <a:buFont typeface="Wingdings" panose="05000000000000000000" pitchFamily="2" charset="2"/>
                        <a:buChar char="q"/>
                      </a:pPr>
                      <a:r>
                        <a:rPr lang="en-US" dirty="0"/>
                        <a:t>Focus is on Verification &amp; Validation</a:t>
                      </a:r>
                    </a:p>
                    <a:p>
                      <a:pPr marL="342900" indent="-342900">
                        <a:buFont typeface="Wingdings" panose="05000000000000000000" pitchFamily="2" charset="2"/>
                        <a:buChar char="q"/>
                      </a:pPr>
                      <a:endParaRPr lang="en-US" dirty="0"/>
                    </a:p>
                  </a:txBody>
                  <a:tcPr/>
                </a:tc>
                <a:tc>
                  <a:txBody>
                    <a:bodyPr/>
                    <a:lstStyle/>
                    <a:p>
                      <a:r>
                        <a:rPr lang="en-US" sz="2400" dirty="0">
                          <a:solidFill>
                            <a:schemeClr val="accent5"/>
                          </a:solidFill>
                        </a:rPr>
                        <a:t>Management Screen</a:t>
                      </a:r>
                    </a:p>
                    <a:p>
                      <a:pPr marL="342900" indent="-342900">
                        <a:buFont typeface="Wingdings" panose="05000000000000000000" pitchFamily="2" charset="2"/>
                        <a:buChar char="q"/>
                      </a:pPr>
                      <a:r>
                        <a:rPr lang="en-US" dirty="0"/>
                        <a:t>To ensure management</a:t>
                      </a:r>
                    </a:p>
                    <a:p>
                      <a:pPr marL="891540" lvl="1" indent="-342900">
                        <a:buFont typeface="Wingdings" panose="05000000000000000000" pitchFamily="2" charset="2"/>
                        <a:buChar char="§"/>
                      </a:pPr>
                      <a:r>
                        <a:rPr lang="en-US" dirty="0"/>
                        <a:t>Understands &amp; Commits to the project</a:t>
                      </a:r>
                    </a:p>
                    <a:p>
                      <a:pPr marL="891540" lvl="1" indent="-342900">
                        <a:buFont typeface="Wingdings" panose="05000000000000000000" pitchFamily="2" charset="2"/>
                        <a:buChar char="§"/>
                      </a:pPr>
                      <a:r>
                        <a:rPr lang="en-US" dirty="0"/>
                        <a:t>Knows &amp; Commits to solve the problems</a:t>
                      </a:r>
                    </a:p>
                    <a:p>
                      <a:pPr marL="891540" lvl="1" indent="-342900">
                        <a:buFont typeface="Wingdings" panose="05000000000000000000" pitchFamily="2" charset="2"/>
                        <a:buChar char="§"/>
                      </a:pPr>
                      <a:r>
                        <a:rPr lang="en-US" dirty="0"/>
                        <a:t>Understands and solves conflicts</a:t>
                      </a:r>
                    </a:p>
                    <a:p>
                      <a:pPr marL="891540" lvl="1" indent="-342900">
                        <a:buFont typeface="Wingdings" panose="05000000000000000000" pitchFamily="2" charset="2"/>
                        <a:buChar char="§"/>
                      </a:pPr>
                      <a:r>
                        <a:rPr lang="en-US" dirty="0"/>
                        <a:t>Understands and synchronize the stakeholders</a:t>
                      </a:r>
                    </a:p>
                  </a:txBody>
                  <a:tcPr/>
                </a:tc>
                <a:extLst>
                  <a:ext uri="{0D108BD9-81ED-4DB2-BD59-A6C34878D82A}">
                    <a16:rowId xmlns:a16="http://schemas.microsoft.com/office/drawing/2014/main" val="1082540100"/>
                  </a:ext>
                </a:extLst>
              </a:tr>
              <a:tr h="370840">
                <a:tc>
                  <a:txBody>
                    <a:bodyPr/>
                    <a:lstStyle/>
                    <a:p>
                      <a:r>
                        <a:rPr lang="en-US" sz="2400" dirty="0">
                          <a:solidFill>
                            <a:schemeClr val="accent5"/>
                          </a:solidFill>
                        </a:rPr>
                        <a:t>Readiness Screen</a:t>
                      </a:r>
                    </a:p>
                    <a:p>
                      <a:pPr marL="342900" indent="-342900">
                        <a:buFont typeface="Wingdings" panose="05000000000000000000" pitchFamily="2" charset="2"/>
                        <a:buChar char="q"/>
                      </a:pPr>
                      <a:r>
                        <a:rPr lang="en-US" dirty="0"/>
                        <a:t>To ensure product is ready for next phase</a:t>
                      </a:r>
                    </a:p>
                    <a:p>
                      <a:pPr marL="342900" indent="-342900">
                        <a:buFont typeface="Wingdings" panose="05000000000000000000" pitchFamily="2" charset="2"/>
                        <a:buChar char="q"/>
                      </a:pPr>
                      <a:r>
                        <a:rPr lang="en-US" dirty="0"/>
                        <a:t>Readiness screen combines purposes of Technical and Management screens</a:t>
                      </a:r>
                    </a:p>
                  </a:txBody>
                  <a:tcPr/>
                </a:tc>
                <a:tc>
                  <a:txBody>
                    <a:bodyPr/>
                    <a:lstStyle/>
                    <a:p>
                      <a:r>
                        <a:rPr lang="en-US" sz="2400" dirty="0">
                          <a:solidFill>
                            <a:schemeClr val="accent5"/>
                          </a:solidFill>
                        </a:rPr>
                        <a:t>Configuration Screen</a:t>
                      </a:r>
                    </a:p>
                    <a:p>
                      <a:pPr marL="342900" indent="-342900">
                        <a:buFont typeface="Wingdings" panose="05000000000000000000" pitchFamily="2" charset="2"/>
                        <a:buChar char="q"/>
                      </a:pPr>
                      <a:r>
                        <a:rPr lang="en-US" dirty="0"/>
                        <a:t>Perform functional inspection of the product to check against intended functionality.</a:t>
                      </a:r>
                    </a:p>
                    <a:p>
                      <a:pPr marL="342900" indent="-342900">
                        <a:buFont typeface="Wingdings" panose="05000000000000000000" pitchFamily="2" charset="2"/>
                        <a:buChar char="q"/>
                      </a:pPr>
                      <a:r>
                        <a:rPr lang="en-US" dirty="0"/>
                        <a:t>Performs physical inspection of the product to check against the configuration expectations of the product.</a:t>
                      </a:r>
                    </a:p>
                  </a:txBody>
                  <a:tcPr/>
                </a:tc>
                <a:extLst>
                  <a:ext uri="{0D108BD9-81ED-4DB2-BD59-A6C34878D82A}">
                    <a16:rowId xmlns:a16="http://schemas.microsoft.com/office/drawing/2014/main" val="2254855077"/>
                  </a:ext>
                </a:extLst>
              </a:tr>
            </a:tbl>
          </a:graphicData>
        </a:graphic>
      </p:graphicFrame>
    </p:spTree>
    <p:extLst>
      <p:ext uri="{BB962C8B-B14F-4D97-AF65-F5344CB8AC3E}">
        <p14:creationId xmlns:p14="http://schemas.microsoft.com/office/powerpoint/2010/main" val="377141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9B23-1C5E-42A5-A6E6-0766D7E60F3C}"/>
              </a:ext>
            </a:extLst>
          </p:cNvPr>
          <p:cNvSpPr>
            <a:spLocks noGrp="1"/>
          </p:cNvSpPr>
          <p:nvPr>
            <p:ph type="title"/>
          </p:nvPr>
        </p:nvSpPr>
        <p:spPr/>
        <p:txBody>
          <a:bodyPr/>
          <a:lstStyle/>
          <a:p>
            <a:r>
              <a:rPr lang="en-US" dirty="0"/>
              <a:t>Screen Roles</a:t>
            </a:r>
          </a:p>
        </p:txBody>
      </p:sp>
      <p:sp>
        <p:nvSpPr>
          <p:cNvPr id="3" name="Slide Number Placeholder 2">
            <a:extLst>
              <a:ext uri="{FF2B5EF4-FFF2-40B4-BE49-F238E27FC236}">
                <a16:creationId xmlns:a16="http://schemas.microsoft.com/office/drawing/2014/main" id="{BA38E2FE-EA80-4C33-8B10-954E27EB8046}"/>
              </a:ext>
            </a:extLst>
          </p:cNvPr>
          <p:cNvSpPr>
            <a:spLocks noGrp="1"/>
          </p:cNvSpPr>
          <p:nvPr>
            <p:ph type="sldNum" sz="quarter" idx="10"/>
          </p:nvPr>
        </p:nvSpPr>
        <p:spPr/>
        <p:txBody>
          <a:bodyPr/>
          <a:lstStyle/>
          <a:p>
            <a:fld id="{19A725F3-83D0-4529-A15C-9D644B8C51E0}" type="slidenum">
              <a:rPr lang="en-US" smtClean="0"/>
              <a:pPr/>
              <a:t>8</a:t>
            </a:fld>
            <a:endParaRPr lang="en-US"/>
          </a:p>
        </p:txBody>
      </p:sp>
      <p:sp>
        <p:nvSpPr>
          <p:cNvPr id="4" name="Date Placeholder 3">
            <a:extLst>
              <a:ext uri="{FF2B5EF4-FFF2-40B4-BE49-F238E27FC236}">
                <a16:creationId xmlns:a16="http://schemas.microsoft.com/office/drawing/2014/main" id="{E0DA9DBD-159C-4FDA-9072-5A9B8ED33045}"/>
              </a:ext>
            </a:extLst>
          </p:cNvPr>
          <p:cNvSpPr>
            <a:spLocks noGrp="1"/>
          </p:cNvSpPr>
          <p:nvPr>
            <p:ph type="dt" sz="half" idx="12"/>
          </p:nvPr>
        </p:nvSpPr>
        <p:spPr/>
        <p:txBody>
          <a:bodyPr/>
          <a:lstStyle/>
          <a:p>
            <a:fld id="{AE1FA659-5661-4A38-A0E5-AC08706CE0A1}" type="datetime1">
              <a:rPr lang="en-US" smtClean="0"/>
              <a:t>1/7/2020</a:t>
            </a:fld>
            <a:endParaRPr lang="en-US"/>
          </a:p>
        </p:txBody>
      </p:sp>
      <p:graphicFrame>
        <p:nvGraphicFramePr>
          <p:cNvPr id="5" name="Table 4">
            <a:extLst>
              <a:ext uri="{FF2B5EF4-FFF2-40B4-BE49-F238E27FC236}">
                <a16:creationId xmlns:a16="http://schemas.microsoft.com/office/drawing/2014/main" id="{5BB17793-F56F-4336-A311-A56717AD84E5}"/>
              </a:ext>
            </a:extLst>
          </p:cNvPr>
          <p:cNvGraphicFramePr>
            <a:graphicFrameLocks noGrp="1"/>
          </p:cNvGraphicFramePr>
          <p:nvPr>
            <p:extLst>
              <p:ext uri="{D42A27DB-BD31-4B8C-83A1-F6EECF244321}">
                <p14:modId xmlns:p14="http://schemas.microsoft.com/office/powerpoint/2010/main" val="3879554994"/>
              </p:ext>
            </p:extLst>
          </p:nvPr>
        </p:nvGraphicFramePr>
        <p:xfrm>
          <a:off x="742950" y="1287058"/>
          <a:ext cx="13106400" cy="6066240"/>
        </p:xfrm>
        <a:graphic>
          <a:graphicData uri="http://schemas.openxmlformats.org/drawingml/2006/table">
            <a:tbl>
              <a:tblPr firstRow="1" bandRow="1"/>
              <a:tblGrid>
                <a:gridCol w="3943350">
                  <a:extLst>
                    <a:ext uri="{9D8B030D-6E8A-4147-A177-3AD203B41FA5}">
                      <a16:colId xmlns:a16="http://schemas.microsoft.com/office/drawing/2014/main" val="1231877081"/>
                    </a:ext>
                  </a:extLst>
                </a:gridCol>
                <a:gridCol w="9163050">
                  <a:extLst>
                    <a:ext uri="{9D8B030D-6E8A-4147-A177-3AD203B41FA5}">
                      <a16:colId xmlns:a16="http://schemas.microsoft.com/office/drawing/2014/main" val="1226534263"/>
                    </a:ext>
                  </a:extLst>
                </a:gridCol>
              </a:tblGrid>
              <a:tr h="1213248">
                <a:tc>
                  <a:txBody>
                    <a:bodyPr/>
                    <a:lstStyle/>
                    <a:p>
                      <a:endParaRPr lang="en-US" dirty="0"/>
                    </a:p>
                  </a:txBody>
                  <a:tcPr/>
                </a:tc>
                <a:tc>
                  <a:txBody>
                    <a:bodyPr/>
                    <a:lstStyle/>
                    <a:p>
                      <a:pPr marL="342900" indent="-342900">
                        <a:buFont typeface="Wingdings" panose="05000000000000000000" pitchFamily="2" charset="2"/>
                        <a:buChar char="q"/>
                      </a:pPr>
                      <a:r>
                        <a:rPr lang="en-US" dirty="0"/>
                        <a:t>Person who selects and assigns Screen Team Leader</a:t>
                      </a:r>
                    </a:p>
                    <a:p>
                      <a:pPr marL="342900" indent="-342900">
                        <a:buFont typeface="Wingdings" panose="05000000000000000000" pitchFamily="2" charset="2"/>
                        <a:buChar char="q"/>
                      </a:pPr>
                      <a:r>
                        <a:rPr lang="en-US" dirty="0"/>
                        <a:t>Person who is responsible to take decisions in case of escalations.</a:t>
                      </a:r>
                    </a:p>
                  </a:txBody>
                  <a:tcPr/>
                </a:tc>
                <a:extLst>
                  <a:ext uri="{0D108BD9-81ED-4DB2-BD59-A6C34878D82A}">
                    <a16:rowId xmlns:a16="http://schemas.microsoft.com/office/drawing/2014/main" val="4170531424"/>
                  </a:ext>
                </a:extLst>
              </a:tr>
              <a:tr h="1213248">
                <a:tc>
                  <a:txBody>
                    <a:bodyPr/>
                    <a:lstStyle/>
                    <a:p>
                      <a:endParaRPr lang="en-US"/>
                    </a:p>
                  </a:txBody>
                  <a:tcPr/>
                </a:tc>
                <a:tc>
                  <a:txBody>
                    <a:bodyPr/>
                    <a:lstStyle/>
                    <a:p>
                      <a:pPr marL="342900" indent="-342900">
                        <a:buFont typeface="Wingdings" panose="05000000000000000000" pitchFamily="2" charset="2"/>
                        <a:buChar char="q"/>
                      </a:pPr>
                      <a:r>
                        <a:rPr lang="en-US" dirty="0"/>
                        <a:t>The person assigned to head the Screening team.</a:t>
                      </a:r>
                    </a:p>
                    <a:p>
                      <a:pPr marL="342900" indent="-342900">
                        <a:buFont typeface="Wingdings" panose="05000000000000000000" pitchFamily="2" charset="2"/>
                        <a:buChar char="q"/>
                      </a:pPr>
                      <a:r>
                        <a:rPr lang="en-US" dirty="0"/>
                        <a:t>Assigning a good Screening Team Leader is the key to a successful Screen.</a:t>
                      </a:r>
                    </a:p>
                  </a:txBody>
                  <a:tcPr/>
                </a:tc>
                <a:extLst>
                  <a:ext uri="{0D108BD9-81ED-4DB2-BD59-A6C34878D82A}">
                    <a16:rowId xmlns:a16="http://schemas.microsoft.com/office/drawing/2014/main" val="2727659184"/>
                  </a:ext>
                </a:extLst>
              </a:tr>
              <a:tr h="1213248">
                <a:tc>
                  <a:txBody>
                    <a:bodyPr/>
                    <a:lstStyle/>
                    <a:p>
                      <a:endParaRPr lang="en-US"/>
                    </a:p>
                  </a:txBody>
                  <a:tcPr/>
                </a:tc>
                <a:tc>
                  <a:txBody>
                    <a:bodyPr/>
                    <a:lstStyle/>
                    <a:p>
                      <a:pPr marL="342900" indent="-342900">
                        <a:buFont typeface="Wingdings" panose="05000000000000000000" pitchFamily="2" charset="2"/>
                        <a:buChar char="q"/>
                      </a:pPr>
                      <a:r>
                        <a:rPr lang="en-US" dirty="0"/>
                        <a:t>The person assigned to take notes.</a:t>
                      </a:r>
                    </a:p>
                    <a:p>
                      <a:endParaRPr lang="en-US" dirty="0"/>
                    </a:p>
                  </a:txBody>
                  <a:tcPr/>
                </a:tc>
                <a:extLst>
                  <a:ext uri="{0D108BD9-81ED-4DB2-BD59-A6C34878D82A}">
                    <a16:rowId xmlns:a16="http://schemas.microsoft.com/office/drawing/2014/main" val="3448479143"/>
                  </a:ext>
                </a:extLst>
              </a:tr>
              <a:tr h="1213248">
                <a:tc>
                  <a:txBody>
                    <a:bodyPr/>
                    <a:lstStyle/>
                    <a:p>
                      <a:endParaRPr lang="en-US"/>
                    </a:p>
                  </a:txBody>
                  <a:tcPr/>
                </a:tc>
                <a:tc>
                  <a:txBody>
                    <a:bodyPr/>
                    <a:lstStyle/>
                    <a:p>
                      <a:pPr marL="342900" indent="-342900">
                        <a:buFont typeface="Wingdings" panose="05000000000000000000" pitchFamily="2" charset="2"/>
                        <a:buChar char="q"/>
                      </a:pPr>
                      <a:r>
                        <a:rPr lang="en-US" dirty="0"/>
                        <a:t>The person represents the creator(s) of the products</a:t>
                      </a:r>
                    </a:p>
                    <a:p>
                      <a:pPr marL="342900" indent="-342900">
                        <a:buFont typeface="Wingdings" panose="05000000000000000000" pitchFamily="2" charset="2"/>
                        <a:buChar char="q"/>
                      </a:pPr>
                      <a:r>
                        <a:rPr lang="en-US" dirty="0"/>
                        <a:t>The person assigned to give a pre-screening briefing, answer questions and provide clarifications.</a:t>
                      </a:r>
                    </a:p>
                  </a:txBody>
                  <a:tcPr/>
                </a:tc>
                <a:extLst>
                  <a:ext uri="{0D108BD9-81ED-4DB2-BD59-A6C34878D82A}">
                    <a16:rowId xmlns:a16="http://schemas.microsoft.com/office/drawing/2014/main" val="3686683033"/>
                  </a:ext>
                </a:extLst>
              </a:tr>
              <a:tr h="1213248">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31472662"/>
                  </a:ext>
                </a:extLst>
              </a:tr>
            </a:tbl>
          </a:graphicData>
        </a:graphic>
      </p:graphicFrame>
      <p:pic>
        <p:nvPicPr>
          <p:cNvPr id="7" name="Graphic 6" descr="Person eating">
            <a:extLst>
              <a:ext uri="{FF2B5EF4-FFF2-40B4-BE49-F238E27FC236}">
                <a16:creationId xmlns:a16="http://schemas.microsoft.com/office/drawing/2014/main" id="{11571CFB-87E0-4A1F-8C5D-13EBFB5B5A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576" y="1420635"/>
            <a:ext cx="914400" cy="914400"/>
          </a:xfrm>
          <a:prstGeom prst="rect">
            <a:avLst/>
          </a:prstGeom>
        </p:spPr>
      </p:pic>
      <p:sp>
        <p:nvSpPr>
          <p:cNvPr id="8" name="TextBox 7">
            <a:extLst>
              <a:ext uri="{FF2B5EF4-FFF2-40B4-BE49-F238E27FC236}">
                <a16:creationId xmlns:a16="http://schemas.microsoft.com/office/drawing/2014/main" id="{7B7282C7-1E72-4CE7-B4BB-80EE2FE7AEFE}"/>
              </a:ext>
            </a:extLst>
          </p:cNvPr>
          <p:cNvSpPr txBox="1"/>
          <p:nvPr/>
        </p:nvSpPr>
        <p:spPr>
          <a:xfrm>
            <a:off x="2036976" y="1516723"/>
            <a:ext cx="2609850" cy="830997"/>
          </a:xfrm>
          <a:prstGeom prst="rect">
            <a:avLst/>
          </a:prstGeom>
          <a:noFill/>
        </p:spPr>
        <p:txBody>
          <a:bodyPr wrap="square" rtlCol="0">
            <a:spAutoFit/>
          </a:bodyPr>
          <a:lstStyle/>
          <a:p>
            <a:r>
              <a:rPr lang="en-US" sz="2400" b="1" dirty="0">
                <a:solidFill>
                  <a:schemeClr val="accent5"/>
                </a:solidFill>
              </a:rPr>
              <a:t>Screen Authority</a:t>
            </a:r>
          </a:p>
        </p:txBody>
      </p:sp>
      <p:sp>
        <p:nvSpPr>
          <p:cNvPr id="9" name="TextBox 8">
            <a:extLst>
              <a:ext uri="{FF2B5EF4-FFF2-40B4-BE49-F238E27FC236}">
                <a16:creationId xmlns:a16="http://schemas.microsoft.com/office/drawing/2014/main" id="{982776A5-2596-4A6A-A4F2-7D6FC7D97E09}"/>
              </a:ext>
            </a:extLst>
          </p:cNvPr>
          <p:cNvSpPr txBox="1"/>
          <p:nvPr/>
        </p:nvSpPr>
        <p:spPr>
          <a:xfrm>
            <a:off x="2036976" y="2612155"/>
            <a:ext cx="2609850" cy="830997"/>
          </a:xfrm>
          <a:prstGeom prst="rect">
            <a:avLst/>
          </a:prstGeom>
          <a:noFill/>
        </p:spPr>
        <p:txBody>
          <a:bodyPr wrap="square" rtlCol="0">
            <a:spAutoFit/>
          </a:bodyPr>
          <a:lstStyle/>
          <a:p>
            <a:r>
              <a:rPr lang="en-US" sz="2400" b="1" dirty="0">
                <a:solidFill>
                  <a:schemeClr val="accent5"/>
                </a:solidFill>
              </a:rPr>
              <a:t>Screen Team Leader</a:t>
            </a:r>
          </a:p>
        </p:txBody>
      </p:sp>
      <p:sp>
        <p:nvSpPr>
          <p:cNvPr id="10" name="TextBox 9">
            <a:extLst>
              <a:ext uri="{FF2B5EF4-FFF2-40B4-BE49-F238E27FC236}">
                <a16:creationId xmlns:a16="http://schemas.microsoft.com/office/drawing/2014/main" id="{3B2A3943-010C-40EF-A8AF-0E3E6E9A4711}"/>
              </a:ext>
            </a:extLst>
          </p:cNvPr>
          <p:cNvSpPr txBox="1"/>
          <p:nvPr/>
        </p:nvSpPr>
        <p:spPr>
          <a:xfrm>
            <a:off x="2036976" y="4027009"/>
            <a:ext cx="2609850" cy="461665"/>
          </a:xfrm>
          <a:prstGeom prst="rect">
            <a:avLst/>
          </a:prstGeom>
          <a:noFill/>
        </p:spPr>
        <p:txBody>
          <a:bodyPr wrap="square" rtlCol="0">
            <a:spAutoFit/>
          </a:bodyPr>
          <a:lstStyle/>
          <a:p>
            <a:r>
              <a:rPr lang="en-US" sz="2400" b="1" dirty="0">
                <a:solidFill>
                  <a:schemeClr val="accent5"/>
                </a:solidFill>
              </a:rPr>
              <a:t>Scribe</a:t>
            </a:r>
          </a:p>
        </p:txBody>
      </p:sp>
      <p:sp>
        <p:nvSpPr>
          <p:cNvPr id="11" name="TextBox 10">
            <a:extLst>
              <a:ext uri="{FF2B5EF4-FFF2-40B4-BE49-F238E27FC236}">
                <a16:creationId xmlns:a16="http://schemas.microsoft.com/office/drawing/2014/main" id="{1CF342F6-EFD1-4D36-8EF4-0DA9B939A2C8}"/>
              </a:ext>
            </a:extLst>
          </p:cNvPr>
          <p:cNvSpPr txBox="1"/>
          <p:nvPr/>
        </p:nvSpPr>
        <p:spPr>
          <a:xfrm>
            <a:off x="2036976" y="5228488"/>
            <a:ext cx="2609850" cy="461665"/>
          </a:xfrm>
          <a:prstGeom prst="rect">
            <a:avLst/>
          </a:prstGeom>
          <a:noFill/>
        </p:spPr>
        <p:txBody>
          <a:bodyPr wrap="square" rtlCol="0">
            <a:spAutoFit/>
          </a:bodyPr>
          <a:lstStyle/>
          <a:p>
            <a:r>
              <a:rPr lang="en-US" sz="2400" b="1" dirty="0">
                <a:solidFill>
                  <a:schemeClr val="accent5"/>
                </a:solidFill>
              </a:rPr>
              <a:t>Author</a:t>
            </a:r>
          </a:p>
        </p:txBody>
      </p:sp>
      <p:sp>
        <p:nvSpPr>
          <p:cNvPr id="12" name="TextBox 11">
            <a:extLst>
              <a:ext uri="{FF2B5EF4-FFF2-40B4-BE49-F238E27FC236}">
                <a16:creationId xmlns:a16="http://schemas.microsoft.com/office/drawing/2014/main" id="{3DD94A6D-C92C-4075-8BF3-01A699B9B034}"/>
              </a:ext>
            </a:extLst>
          </p:cNvPr>
          <p:cNvSpPr txBox="1"/>
          <p:nvPr/>
        </p:nvSpPr>
        <p:spPr>
          <a:xfrm>
            <a:off x="6552513" y="6525217"/>
            <a:ext cx="1487274" cy="461665"/>
          </a:xfrm>
          <a:prstGeom prst="rect">
            <a:avLst/>
          </a:prstGeom>
          <a:noFill/>
        </p:spPr>
        <p:txBody>
          <a:bodyPr wrap="square" rtlCol="0">
            <a:spAutoFit/>
          </a:bodyPr>
          <a:lstStyle/>
          <a:p>
            <a:pPr algn="ctr"/>
            <a:r>
              <a:rPr lang="en-US" sz="2400" b="1" dirty="0">
                <a:solidFill>
                  <a:schemeClr val="accent5"/>
                </a:solidFill>
              </a:rPr>
              <a:t>AND</a:t>
            </a:r>
          </a:p>
        </p:txBody>
      </p:sp>
      <p:pic>
        <p:nvPicPr>
          <p:cNvPr id="14" name="Graphic 13" descr="Lecturer">
            <a:extLst>
              <a:ext uri="{FF2B5EF4-FFF2-40B4-BE49-F238E27FC236}">
                <a16:creationId xmlns:a16="http://schemas.microsoft.com/office/drawing/2014/main" id="{8BD19623-35B4-4886-88FB-169DE056A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952" y="2646770"/>
            <a:ext cx="914400" cy="914400"/>
          </a:xfrm>
          <a:prstGeom prst="rect">
            <a:avLst/>
          </a:prstGeom>
        </p:spPr>
      </p:pic>
      <p:pic>
        <p:nvPicPr>
          <p:cNvPr id="16" name="Graphic 15" descr="Teacher">
            <a:extLst>
              <a:ext uri="{FF2B5EF4-FFF2-40B4-BE49-F238E27FC236}">
                <a16:creationId xmlns:a16="http://schemas.microsoft.com/office/drawing/2014/main" id="{857EE9EB-8AEB-48D3-88B6-6E936BAFB0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5952" y="3800641"/>
            <a:ext cx="914400" cy="914400"/>
          </a:xfrm>
          <a:prstGeom prst="rect">
            <a:avLst/>
          </a:prstGeom>
        </p:spPr>
      </p:pic>
      <p:pic>
        <p:nvPicPr>
          <p:cNvPr id="18" name="Graphic 17" descr="School girl">
            <a:extLst>
              <a:ext uri="{FF2B5EF4-FFF2-40B4-BE49-F238E27FC236}">
                <a16:creationId xmlns:a16="http://schemas.microsoft.com/office/drawing/2014/main" id="{C1467524-4026-40C1-9008-F8D36B2BF5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5952" y="5002120"/>
            <a:ext cx="914400" cy="914400"/>
          </a:xfrm>
          <a:prstGeom prst="rect">
            <a:avLst/>
          </a:prstGeom>
        </p:spPr>
      </p:pic>
    </p:spTree>
    <p:extLst>
      <p:ext uri="{BB962C8B-B14F-4D97-AF65-F5344CB8AC3E}">
        <p14:creationId xmlns:p14="http://schemas.microsoft.com/office/powerpoint/2010/main" val="140881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97CF45-6026-44DA-8FB1-11698704B631}"/>
              </a:ext>
            </a:extLst>
          </p:cNvPr>
          <p:cNvSpPr>
            <a:spLocks noGrp="1"/>
          </p:cNvSpPr>
          <p:nvPr>
            <p:ph type="title"/>
          </p:nvPr>
        </p:nvSpPr>
        <p:spPr>
          <a:xfrm>
            <a:off x="644951" y="607124"/>
            <a:ext cx="13340500" cy="683264"/>
          </a:xfrm>
        </p:spPr>
        <p:txBody>
          <a:bodyPr/>
          <a:lstStyle/>
          <a:p>
            <a:r>
              <a:rPr lang="en-US" dirty="0"/>
              <a:t>Gentle Screener</a:t>
            </a:r>
          </a:p>
        </p:txBody>
      </p:sp>
      <p:sp>
        <p:nvSpPr>
          <p:cNvPr id="6" name="Slide Number Placeholder 5"/>
          <p:cNvSpPr>
            <a:spLocks noGrp="1"/>
          </p:cNvSpPr>
          <p:nvPr>
            <p:ph type="sldNum" sz="quarter" idx="10"/>
          </p:nvPr>
        </p:nvSpPr>
        <p:spPr/>
        <p:txBody>
          <a:bodyPr/>
          <a:lstStyle/>
          <a:p>
            <a:fld id="{19A725F3-83D0-4529-A15C-9D644B8C51E0}" type="slidenum">
              <a:rPr lang="en-US" smtClean="0"/>
              <a:pPr/>
              <a:t>9</a:t>
            </a:fld>
            <a:endParaRPr lang="en-US"/>
          </a:p>
        </p:txBody>
      </p:sp>
      <p:sp>
        <p:nvSpPr>
          <p:cNvPr id="5" name="Date Placeholder 4"/>
          <p:cNvSpPr>
            <a:spLocks noGrp="1"/>
          </p:cNvSpPr>
          <p:nvPr>
            <p:ph type="dt" sz="half" idx="12"/>
          </p:nvPr>
        </p:nvSpPr>
        <p:spPr/>
        <p:txBody>
          <a:bodyPr/>
          <a:lstStyle/>
          <a:p>
            <a:fld id="{6773B35C-53A3-4BAB-A01B-D5A200717C3D}" type="datetime1">
              <a:rPr lang="en-US" smtClean="0"/>
              <a:t>1/7/2020</a:t>
            </a:fld>
            <a:endParaRPr lang="en-US" dirty="0"/>
          </a:p>
        </p:txBody>
      </p:sp>
      <p:graphicFrame>
        <p:nvGraphicFramePr>
          <p:cNvPr id="15" name="Object 3">
            <a:hlinkClick r:id="" action="ppaction://ole?verb=0"/>
          </p:cNvPr>
          <p:cNvGraphicFramePr>
            <a:graphicFrameLocks/>
          </p:cNvGraphicFramePr>
          <p:nvPr>
            <p:extLst>
              <p:ext uri="{D42A27DB-BD31-4B8C-83A1-F6EECF244321}">
                <p14:modId xmlns:p14="http://schemas.microsoft.com/office/powerpoint/2010/main" val="2403038027"/>
              </p:ext>
            </p:extLst>
          </p:nvPr>
        </p:nvGraphicFramePr>
        <p:xfrm>
          <a:off x="5162000" y="1990962"/>
          <a:ext cx="4306402" cy="4901552"/>
        </p:xfrm>
        <a:graphic>
          <a:graphicData uri="http://schemas.openxmlformats.org/presentationml/2006/ole">
            <mc:AlternateContent xmlns:mc="http://schemas.openxmlformats.org/markup-compatibility/2006">
              <mc:Choice xmlns:v="urn:schemas-microsoft-com:vml" Requires="v">
                <p:oleObj spid="_x0000_s16456" name="Clip" r:id="rId4" imgW="3495600" imgH="3974760" progId="MS_ClipArt_Gallery.5">
                  <p:embed/>
                </p:oleObj>
              </mc:Choice>
              <mc:Fallback>
                <p:oleObj name="Clip" r:id="rId4" imgW="3495600" imgH="397476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000" y="1990962"/>
                        <a:ext cx="4306402" cy="49015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30841835"/>
      </p:ext>
    </p:extLst>
  </p:cSld>
  <p:clrMapOvr>
    <a:masterClrMapping/>
  </p:clrMapOvr>
</p:sld>
</file>

<file path=ppt/theme/theme1.xml><?xml version="1.0" encoding="utf-8"?>
<a:theme xmlns:a="http://schemas.openxmlformats.org/drawingml/2006/main" name="KPIT">
  <a:themeElements>
    <a:clrScheme name="KPIT Colour Palette">
      <a:dk1>
        <a:srgbClr val="161718"/>
      </a:dk1>
      <a:lt1>
        <a:srgbClr val="FFFFFF"/>
      </a:lt1>
      <a:dk2>
        <a:srgbClr val="4D5154"/>
      </a:dk2>
      <a:lt2>
        <a:srgbClr val="E6E7E8"/>
      </a:lt2>
      <a:accent1>
        <a:srgbClr val="B0FF45"/>
      </a:accent1>
      <a:accent2>
        <a:srgbClr val="8FDB00"/>
      </a:accent2>
      <a:accent3>
        <a:srgbClr val="428003"/>
      </a:accent3>
      <a:accent4>
        <a:srgbClr val="753DFF"/>
      </a:accent4>
      <a:accent5>
        <a:srgbClr val="622AD8"/>
      </a:accent5>
      <a:accent6>
        <a:srgbClr val="7F7F7F"/>
      </a:accent6>
      <a:hlink>
        <a:srgbClr val="753DFF"/>
      </a:hlink>
      <a:folHlink>
        <a:srgbClr val="A5A5A5"/>
      </a:folHlink>
    </a:clrScheme>
    <a:fontScheme name="KPIT">
      <a:majorFont>
        <a:latin typeface="Work Sans Medium"/>
        <a:ea typeface=""/>
        <a:cs typeface=""/>
      </a:majorFont>
      <a:minorFont>
        <a:latin typeface="Work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_Template.potx" id="{EC1C2989-5ED9-492E-ACEE-801C464CEE49}" vid="{81ED022E-040A-4949-B352-FF86EFC925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76503A751F2B49816500A1D4503F72" ma:contentTypeVersion="0" ma:contentTypeDescription="Create a new document." ma:contentTypeScope="" ma:versionID="37deb97729d9ab30c43ca4bdca505e3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5B59595-ED73-488E-A4A7-8238AA5B8631}">
  <ds:schemaRefs>
    <ds:schemaRef ds:uri="http://schemas.microsoft.com/sharepoint/v3/contenttype/forms"/>
  </ds:schemaRefs>
</ds:datastoreItem>
</file>

<file path=customXml/itemProps2.xml><?xml version="1.0" encoding="utf-8"?>
<ds:datastoreItem xmlns:ds="http://schemas.openxmlformats.org/officeDocument/2006/customXml" ds:itemID="{BF7A4333-DDC9-4396-88CB-32F10EF89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95450F3-7A75-4599-8E03-BD55157DA506}">
  <ds:schemaRefs>
    <ds:schemaRef ds:uri="http://schemas.microsoft.com/office/2006/documentManagement/types"/>
    <ds:schemaRef ds:uri="http://purl.org/dc/terms/"/>
    <ds:schemaRef ds:uri="http://schemas.microsoft.com/office/2006/metadata/properties"/>
    <ds:schemaRef ds:uri="http://purl.org/dc/elements/1.1/"/>
    <ds:schemaRef ds:uri="http://purl.org/dc/dcmitype/"/>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Presentation_Template</Template>
  <TotalTime>9183</TotalTime>
  <Words>2747</Words>
  <Application>Microsoft Office PowerPoint</Application>
  <PresentationFormat>Custom</PresentationFormat>
  <Paragraphs>387</Paragraphs>
  <Slides>24</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Calibri</vt:lpstr>
      <vt:lpstr>Segoe UI</vt:lpstr>
      <vt:lpstr>Trebuchet MS</vt:lpstr>
      <vt:lpstr>Wingdings</vt:lpstr>
      <vt:lpstr>Work Sans</vt:lpstr>
      <vt:lpstr>Work Sans Light</vt:lpstr>
      <vt:lpstr>Work Sans Medium</vt:lpstr>
      <vt:lpstr>KPIT</vt:lpstr>
      <vt:lpstr>Clip</vt:lpstr>
      <vt:lpstr>Basic Software Development Process Methodology  Unit 3 – Screen</vt:lpstr>
      <vt:lpstr>Uniphase</vt:lpstr>
      <vt:lpstr>Purpose of Screen</vt:lpstr>
      <vt:lpstr>Scope of Screen</vt:lpstr>
      <vt:lpstr>Screens Vs Technical Review</vt:lpstr>
      <vt:lpstr>We’re Only Humans</vt:lpstr>
      <vt:lpstr>Types of Screens</vt:lpstr>
      <vt:lpstr>Screen Roles</vt:lpstr>
      <vt:lpstr>Gentle Screener</vt:lpstr>
      <vt:lpstr>Screen Views</vt:lpstr>
      <vt:lpstr>Screening Team Size</vt:lpstr>
      <vt:lpstr>Screening Phases</vt:lpstr>
      <vt:lpstr>Major Discontinuities</vt:lpstr>
      <vt:lpstr>After Individual Screening</vt:lpstr>
      <vt:lpstr>Screen Meeting </vt:lpstr>
      <vt:lpstr>Meting Do’s</vt:lpstr>
      <vt:lpstr>Meeting Do Not’s</vt:lpstr>
      <vt:lpstr>Meeting Activities</vt:lpstr>
      <vt:lpstr>Meeting Activities</vt:lpstr>
      <vt:lpstr>Post-Meeting Activities</vt:lpstr>
      <vt:lpstr>Post-Meeting</vt:lpstr>
      <vt:lpstr>What Setting the Screen Does</vt:lpstr>
      <vt:lpstr>It’s Not Personal</vt:lpstr>
      <vt:lpstr>Thank You</vt:lpstr>
    </vt:vector>
  </TitlesOfParts>
  <Company>KPIT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SDPM Screen</dc:title>
  <dc:creator>KPIT</dc:creator>
  <dc:description>Config ID: CGSPGAPA PA 006_x000d_
_x000d_
Refer Revision History.txt for details</dc:description>
  <cp:lastModifiedBy>Kavitha Buradagunta</cp:lastModifiedBy>
  <cp:revision>354</cp:revision>
  <dcterms:created xsi:type="dcterms:W3CDTF">2013-08-13T05:50:28Z</dcterms:created>
  <dcterms:modified xsi:type="dcterms:W3CDTF">2020-01-07T06:47:24Z</dcterms:modified>
</cp:coreProperties>
</file>