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aven Pro" charset="0"/>
      <p:regular r:id="rId24"/>
      <p:bold r:id="rId25"/>
    </p:embeddedFont>
    <p:embeddedFont>
      <p:font typeface="Nunit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568a63adb7_0_8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568a63adb7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6ae4c5d6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6ae4c5d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6ae4c5d6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6ae4c5d6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568a63adb7_0_8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568a63adb7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56ae4c5d6c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56ae4c5d6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6ae4c5d6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6ae4c5d6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6ae4c5d6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6ae4c5d6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6ae4c5d6c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6ae4c5d6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6ae4c5d6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6ae4c5d6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56ae4c5d6c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56ae4c5d6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68a63adb7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68a63adb7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6ae4c5d6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6ae4c5d6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5c8c03b43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5c8c03b43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68a63adb7_0_8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68a63adb7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68a63adb7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68a63adb7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568a63adb7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568a63adb7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568a63adb7_0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568a63adb7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568a63adb7_0_8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568a63adb7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568a63adb7_0_8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568a63adb7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568a63adb7_0_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568a63adb7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python.org/about/gettingstarted/" TargetMode="External"/><Relationship Id="rId3" Type="http://schemas.openxmlformats.org/officeDocument/2006/relationships/hyperlink" Target="https://en.wikipedia.org/wiki/Digital_image_processing" TargetMode="External"/><Relationship Id="rId7" Type="http://schemas.openxmlformats.org/officeDocument/2006/relationships/hyperlink" Target="https://numpy.org/learn"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docs.opencv.org/4.x/d9/df8/tutorial_root.html" TargetMode="External"/><Relationship Id="rId5" Type="http://schemas.openxmlformats.org/officeDocument/2006/relationships/hyperlink" Target="https://en.wikipedia.org/wiki/Automatic_number-plate_recognition" TargetMode="External"/><Relationship Id="rId4" Type="http://schemas.openxmlformats.org/officeDocument/2006/relationships/hyperlink" Target="https://www.researchgate.net/publication/299858935_Proposal_for_Automatic_License_and_Number_Plate_Recognition_System_for_Vehicle_Identification" TargetMode="External"/><Relationship Id="rId9" Type="http://schemas.openxmlformats.org/officeDocument/2006/relationships/hyperlink" Target="https://pypi.org/project/pytesserac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15125" y="523750"/>
            <a:ext cx="8039400" cy="926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b="0"/>
              <a:t>License Plate Recognition System using Python and Opencv</a:t>
            </a:r>
            <a:endParaRPr b="0"/>
          </a:p>
          <a:p>
            <a:pPr marL="0" lvl="0" indent="0" algn="ctr" rtl="0">
              <a:spcBef>
                <a:spcPts val="0"/>
              </a:spcBef>
              <a:spcAft>
                <a:spcPts val="0"/>
              </a:spcAft>
              <a:buNone/>
            </a:pPr>
            <a:endParaRPr b="0"/>
          </a:p>
        </p:txBody>
      </p:sp>
      <p:sp>
        <p:nvSpPr>
          <p:cNvPr id="278" name="Google Shape;278;p13"/>
          <p:cNvSpPr txBox="1">
            <a:spLocks noGrp="1"/>
          </p:cNvSpPr>
          <p:nvPr>
            <p:ph type="subTitle" idx="1"/>
          </p:nvPr>
        </p:nvSpPr>
        <p:spPr>
          <a:xfrm>
            <a:off x="1186600" y="3035075"/>
            <a:ext cx="2681100" cy="14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Submitted By</a:t>
            </a:r>
            <a:endParaRPr sz="2000" b="1"/>
          </a:p>
          <a:p>
            <a:pPr marL="0" lvl="0" indent="0" algn="l" rtl="0">
              <a:spcBef>
                <a:spcPts val="0"/>
              </a:spcBef>
              <a:spcAft>
                <a:spcPts val="0"/>
              </a:spcAft>
              <a:buNone/>
            </a:pPr>
            <a:endParaRPr sz="1800"/>
          </a:p>
          <a:p>
            <a:pPr marL="0" lvl="0" indent="0" algn="l" rtl="0">
              <a:spcBef>
                <a:spcPts val="0"/>
              </a:spcBef>
              <a:spcAft>
                <a:spcPts val="0"/>
              </a:spcAft>
              <a:buNone/>
            </a:pPr>
            <a:r>
              <a:rPr lang="en" sz="1800"/>
              <a:t>R170851  S Vivek</a:t>
            </a:r>
            <a:endParaRPr sz="1800"/>
          </a:p>
          <a:p>
            <a:pPr marL="0" lvl="0" indent="0" algn="l" rtl="0">
              <a:spcBef>
                <a:spcPts val="0"/>
              </a:spcBef>
              <a:spcAft>
                <a:spcPts val="0"/>
              </a:spcAft>
              <a:buNone/>
            </a:pPr>
            <a:r>
              <a:rPr lang="en" sz="1800"/>
              <a:t>R170854  T Babji</a:t>
            </a:r>
            <a:endParaRPr sz="1800"/>
          </a:p>
          <a:p>
            <a:pPr marL="0" lvl="0" indent="0" algn="l" rtl="0">
              <a:spcBef>
                <a:spcPts val="0"/>
              </a:spcBef>
              <a:spcAft>
                <a:spcPts val="0"/>
              </a:spcAft>
              <a:buNone/>
            </a:pPr>
            <a:r>
              <a:rPr lang="en" sz="1800"/>
              <a:t>R170856  U Govardhan</a:t>
            </a:r>
            <a:endParaRPr sz="1800"/>
          </a:p>
        </p:txBody>
      </p:sp>
      <p:sp>
        <p:nvSpPr>
          <p:cNvPr id="279" name="Google Shape;279;p13"/>
          <p:cNvSpPr txBox="1"/>
          <p:nvPr/>
        </p:nvSpPr>
        <p:spPr>
          <a:xfrm>
            <a:off x="552300" y="1450450"/>
            <a:ext cx="8039400" cy="89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00"/>
          </a:p>
          <a:p>
            <a:pPr marL="0" lvl="0" indent="0" algn="ctr" rtl="0">
              <a:spcBef>
                <a:spcPts val="0"/>
              </a:spcBef>
              <a:spcAft>
                <a:spcPts val="0"/>
              </a:spcAft>
              <a:buNone/>
            </a:pPr>
            <a:r>
              <a:rPr lang="en" sz="2200">
                <a:solidFill>
                  <a:schemeClr val="lt1"/>
                </a:solidFill>
                <a:latin typeface="Maven Pro"/>
                <a:ea typeface="Maven Pro"/>
                <a:cs typeface="Maven Pro"/>
                <a:sym typeface="Maven Pro"/>
              </a:rPr>
              <a:t>Rajiv Gandhi University of Knowledge and Technology     </a:t>
            </a:r>
            <a:endParaRPr sz="2200">
              <a:solidFill>
                <a:schemeClr val="lt1"/>
              </a:solidFill>
              <a:latin typeface="Maven Pro"/>
              <a:ea typeface="Maven Pro"/>
              <a:cs typeface="Maven Pro"/>
              <a:sym typeface="Maven Pro"/>
            </a:endParaRPr>
          </a:p>
          <a:p>
            <a:pPr marL="0" lvl="0" indent="0" algn="ctr" rtl="0">
              <a:spcBef>
                <a:spcPts val="0"/>
              </a:spcBef>
              <a:spcAft>
                <a:spcPts val="0"/>
              </a:spcAft>
              <a:buNone/>
            </a:pPr>
            <a:r>
              <a:rPr lang="en" sz="2200">
                <a:solidFill>
                  <a:schemeClr val="lt1"/>
                </a:solidFill>
                <a:latin typeface="Maven Pro"/>
                <a:ea typeface="Maven Pro"/>
                <a:cs typeface="Maven Pro"/>
                <a:sym typeface="Maven Pro"/>
              </a:rPr>
              <a:t>Rk Valley</a:t>
            </a:r>
            <a:endParaRPr sz="100"/>
          </a:p>
        </p:txBody>
      </p:sp>
      <p:sp>
        <p:nvSpPr>
          <p:cNvPr id="280" name="Google Shape;280;p13"/>
          <p:cNvSpPr txBox="1"/>
          <p:nvPr/>
        </p:nvSpPr>
        <p:spPr>
          <a:xfrm>
            <a:off x="5438700" y="2981350"/>
            <a:ext cx="300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Nunito"/>
                <a:ea typeface="Nunito"/>
                <a:cs typeface="Nunito"/>
                <a:sym typeface="Nunito"/>
              </a:rPr>
              <a:t>Project Guide</a:t>
            </a:r>
            <a:endParaRPr sz="2000" b="1">
              <a:solidFill>
                <a:schemeClr val="lt1"/>
              </a:solidFill>
              <a:latin typeface="Nunito"/>
              <a:ea typeface="Nunito"/>
              <a:cs typeface="Nunito"/>
              <a:sym typeface="Nunito"/>
            </a:endParaRPr>
          </a:p>
          <a:p>
            <a:pPr marL="0" lvl="0" indent="0" algn="l" rtl="0">
              <a:spcBef>
                <a:spcPts val="0"/>
              </a:spcBef>
              <a:spcAft>
                <a:spcPts val="0"/>
              </a:spcAft>
              <a:buNone/>
            </a:pPr>
            <a:endParaRPr sz="1800">
              <a:solidFill>
                <a:schemeClr val="lt1"/>
              </a:solidFill>
              <a:latin typeface="Nunito"/>
              <a:ea typeface="Nunito"/>
              <a:cs typeface="Nunito"/>
              <a:sym typeface="Nunito"/>
            </a:endParaRPr>
          </a:p>
          <a:p>
            <a:pPr marL="0" lvl="0" indent="0" algn="l" rtl="0">
              <a:spcBef>
                <a:spcPts val="0"/>
              </a:spcBef>
              <a:spcAft>
                <a:spcPts val="0"/>
              </a:spcAft>
              <a:buNone/>
            </a:pPr>
            <a:r>
              <a:rPr lang="en" sz="1800">
                <a:solidFill>
                  <a:schemeClr val="lt1"/>
                </a:solidFill>
                <a:latin typeface="Nunito"/>
                <a:ea typeface="Nunito"/>
                <a:cs typeface="Nunito"/>
                <a:sym typeface="Nunito"/>
              </a:rPr>
              <a:t>Mr. P Santhosh Kumar</a:t>
            </a:r>
            <a:endParaRPr sz="1800">
              <a:solidFill>
                <a:schemeClr val="lt1"/>
              </a:solidFill>
              <a:latin typeface="Nunito"/>
              <a:ea typeface="Nunito"/>
              <a:cs typeface="Nunito"/>
              <a:sym typeface="Nunito"/>
            </a:endParaRPr>
          </a:p>
        </p:txBody>
      </p:sp>
      <p:pic>
        <p:nvPicPr>
          <p:cNvPr id="281" name="Google Shape;281;p13"/>
          <p:cNvPicPr preferRelativeResize="0"/>
          <p:nvPr/>
        </p:nvPicPr>
        <p:blipFill>
          <a:blip r:embed="rId3">
            <a:alphaModFix amt="78000"/>
          </a:blip>
          <a:stretch>
            <a:fillRect/>
          </a:stretch>
        </p:blipFill>
        <p:spPr>
          <a:xfrm>
            <a:off x="110450" y="903149"/>
            <a:ext cx="1350600" cy="16686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54"/>
        <p:cNvGrpSpPr/>
        <p:nvPr/>
      </p:nvGrpSpPr>
      <p:grpSpPr>
        <a:xfrm>
          <a:off x="0" y="0"/>
          <a:ext cx="0" cy="0"/>
          <a:chOff x="0" y="0"/>
          <a:chExt cx="0" cy="0"/>
        </a:xfrm>
      </p:grpSpPr>
      <p:sp>
        <p:nvSpPr>
          <p:cNvPr id="355" name="Google Shape;355;p22"/>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Test Cases</a:t>
            </a:r>
            <a:endParaRPr sz="2700"/>
          </a:p>
        </p:txBody>
      </p:sp>
      <p:sp>
        <p:nvSpPr>
          <p:cNvPr id="356" name="Google Shape;356;p22"/>
          <p:cNvSpPr txBox="1">
            <a:spLocks noGrp="1"/>
          </p:cNvSpPr>
          <p:nvPr>
            <p:ph type="body" idx="1"/>
          </p:nvPr>
        </p:nvSpPr>
        <p:spPr>
          <a:xfrm>
            <a:off x="1141500" y="1195100"/>
            <a:ext cx="7923300" cy="3504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endParaRPr sz="7200" b="1" u="sng">
              <a:solidFill>
                <a:srgbClr val="000000"/>
              </a:solidFill>
            </a:endParaRPr>
          </a:p>
          <a:p>
            <a:pPr marL="0" lvl="0" indent="0" algn="l" rtl="0">
              <a:spcBef>
                <a:spcPts val="1200"/>
              </a:spcBef>
              <a:spcAft>
                <a:spcPts val="0"/>
              </a:spcAft>
              <a:buNone/>
            </a:pPr>
            <a:endParaRPr sz="1800" b="1">
              <a:solidFill>
                <a:srgbClr val="000000"/>
              </a:solidFill>
            </a:endParaRPr>
          </a:p>
          <a:p>
            <a:pPr marL="0" lvl="0" indent="0" algn="l" rtl="0">
              <a:spcBef>
                <a:spcPts val="1200"/>
              </a:spcBef>
              <a:spcAft>
                <a:spcPts val="0"/>
              </a:spcAft>
              <a:buNone/>
            </a:pPr>
            <a:endParaRPr sz="1800" b="1">
              <a:solidFill>
                <a:srgbClr val="000000"/>
              </a:solidFill>
            </a:endParaRPr>
          </a:p>
          <a:p>
            <a:pPr marL="0" lvl="0" indent="0" algn="l" rtl="0">
              <a:spcBef>
                <a:spcPts val="1200"/>
              </a:spcBef>
              <a:spcAft>
                <a:spcPts val="0"/>
              </a:spcAft>
              <a:buNone/>
            </a:pPr>
            <a:endParaRPr sz="1800" b="1">
              <a:solidFill>
                <a:srgbClr val="000000"/>
              </a:solidFill>
            </a:endParaRPr>
          </a:p>
          <a:p>
            <a:pPr marL="914400" lvl="0" indent="457200" algn="l" rtl="0">
              <a:spcBef>
                <a:spcPts val="1200"/>
              </a:spcBef>
              <a:spcAft>
                <a:spcPts val="1200"/>
              </a:spcAft>
              <a:buNone/>
            </a:pPr>
            <a:r>
              <a:rPr lang="en" sz="1800" b="1">
                <a:solidFill>
                  <a:srgbClr val="000000"/>
                </a:solidFill>
              </a:rPr>
              <a:t>Input Image						     Output</a:t>
            </a:r>
            <a:endParaRPr sz="1800" b="1">
              <a:solidFill>
                <a:srgbClr val="000000"/>
              </a:solidFill>
            </a:endParaRPr>
          </a:p>
        </p:txBody>
      </p:sp>
      <p:pic>
        <p:nvPicPr>
          <p:cNvPr id="357" name="Google Shape;357;p22"/>
          <p:cNvPicPr preferRelativeResize="0"/>
          <p:nvPr/>
        </p:nvPicPr>
        <p:blipFill>
          <a:blip r:embed="rId3">
            <a:alphaModFix/>
          </a:blip>
          <a:stretch>
            <a:fillRect/>
          </a:stretch>
        </p:blipFill>
        <p:spPr>
          <a:xfrm>
            <a:off x="462575" y="1574325"/>
            <a:ext cx="4049726" cy="2311724"/>
          </a:xfrm>
          <a:prstGeom prst="rect">
            <a:avLst/>
          </a:prstGeom>
          <a:noFill/>
          <a:ln>
            <a:noFill/>
          </a:ln>
        </p:spPr>
      </p:pic>
      <p:pic>
        <p:nvPicPr>
          <p:cNvPr id="358" name="Google Shape;358;p22"/>
          <p:cNvPicPr preferRelativeResize="0"/>
          <p:nvPr/>
        </p:nvPicPr>
        <p:blipFill>
          <a:blip r:embed="rId4">
            <a:alphaModFix/>
          </a:blip>
          <a:stretch>
            <a:fillRect/>
          </a:stretch>
        </p:blipFill>
        <p:spPr>
          <a:xfrm>
            <a:off x="4921175" y="1598324"/>
            <a:ext cx="4049725" cy="22290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62"/>
        <p:cNvGrpSpPr/>
        <p:nvPr/>
      </p:nvGrpSpPr>
      <p:grpSpPr>
        <a:xfrm>
          <a:off x="0" y="0"/>
          <a:ext cx="0" cy="0"/>
          <a:chOff x="0" y="0"/>
          <a:chExt cx="0" cy="0"/>
        </a:xfrm>
      </p:grpSpPr>
      <p:sp>
        <p:nvSpPr>
          <p:cNvPr id="363" name="Google Shape;363;p23"/>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Demonstration and Screenshots :</a:t>
            </a:r>
            <a:endParaRPr sz="3100"/>
          </a:p>
        </p:txBody>
      </p:sp>
      <p:sp>
        <p:nvSpPr>
          <p:cNvPr id="364" name="Google Shape;364;p23"/>
          <p:cNvSpPr txBox="1">
            <a:spLocks noGrp="1"/>
          </p:cNvSpPr>
          <p:nvPr>
            <p:ph type="body" idx="1"/>
          </p:nvPr>
        </p:nvSpPr>
        <p:spPr>
          <a:xfrm>
            <a:off x="1141500" y="1034075"/>
            <a:ext cx="7923300" cy="36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00000"/>
                </a:solidFill>
              </a:rPr>
              <a:t>Importing Modules :</a:t>
            </a:r>
            <a:endParaRPr sz="1800" b="1">
              <a:solidFill>
                <a:srgbClr val="000000"/>
              </a:solidFill>
            </a:endParaRPr>
          </a:p>
          <a:p>
            <a:pPr marL="457200" lvl="0" indent="0" algn="l" rtl="0">
              <a:spcBef>
                <a:spcPts val="1200"/>
              </a:spcBef>
              <a:spcAft>
                <a:spcPts val="0"/>
              </a:spcAft>
              <a:buNone/>
            </a:pPr>
            <a:r>
              <a:rPr lang="en" sz="1800">
                <a:solidFill>
                  <a:srgbClr val="000000"/>
                </a:solidFill>
              </a:rPr>
              <a:t>Before applying machine learning , we need to import required      modules in python file to implement the Licence Plate Recognition System.</a:t>
            </a:r>
            <a:endParaRPr sz="1800">
              <a:solidFill>
                <a:srgbClr val="000000"/>
              </a:solidFill>
            </a:endParaRPr>
          </a:p>
          <a:p>
            <a:pPr marL="457200" lvl="0" indent="0" algn="l" rtl="0">
              <a:spcBef>
                <a:spcPts val="1200"/>
              </a:spcBef>
              <a:spcAft>
                <a:spcPts val="1200"/>
              </a:spcAft>
              <a:buNone/>
            </a:pPr>
            <a:endParaRPr sz="1800">
              <a:solidFill>
                <a:srgbClr val="000000"/>
              </a:solidFill>
            </a:endParaRPr>
          </a:p>
        </p:txBody>
      </p:sp>
      <p:pic>
        <p:nvPicPr>
          <p:cNvPr id="365" name="Google Shape;365;p23"/>
          <p:cNvPicPr preferRelativeResize="0"/>
          <p:nvPr/>
        </p:nvPicPr>
        <p:blipFill rotWithShape="1">
          <a:blip r:embed="rId3">
            <a:alphaModFix/>
          </a:blip>
          <a:srcRect l="3720" r="-3719"/>
          <a:stretch/>
        </p:blipFill>
        <p:spPr>
          <a:xfrm>
            <a:off x="958713" y="2786625"/>
            <a:ext cx="7226575" cy="14705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69"/>
        <p:cNvGrpSpPr/>
        <p:nvPr/>
      </p:nvGrpSpPr>
      <p:grpSpPr>
        <a:xfrm>
          <a:off x="0" y="0"/>
          <a:ext cx="0" cy="0"/>
          <a:chOff x="0" y="0"/>
          <a:chExt cx="0" cy="0"/>
        </a:xfrm>
      </p:grpSpPr>
      <p:sp>
        <p:nvSpPr>
          <p:cNvPr id="370" name="Google Shape;370;p24"/>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Demonstration and Screenshots :</a:t>
            </a:r>
            <a:endParaRPr sz="3100"/>
          </a:p>
        </p:txBody>
      </p:sp>
      <p:sp>
        <p:nvSpPr>
          <p:cNvPr id="371" name="Google Shape;371;p24"/>
          <p:cNvSpPr txBox="1">
            <a:spLocks noGrp="1"/>
          </p:cNvSpPr>
          <p:nvPr>
            <p:ph type="body" idx="1"/>
          </p:nvPr>
        </p:nvSpPr>
        <p:spPr>
          <a:xfrm>
            <a:off x="1141500" y="1034075"/>
            <a:ext cx="7923300" cy="36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00000"/>
                </a:solidFill>
              </a:rPr>
              <a:t>Reading Image and Converting it into Gray scale Image :</a:t>
            </a:r>
            <a:endParaRPr sz="1800" b="1">
              <a:solidFill>
                <a:srgbClr val="000000"/>
              </a:solidFill>
            </a:endParaRPr>
          </a:p>
          <a:p>
            <a:pPr marL="457200" lvl="0" indent="0" algn="l" rtl="0">
              <a:spcBef>
                <a:spcPts val="1200"/>
              </a:spcBef>
              <a:spcAft>
                <a:spcPts val="0"/>
              </a:spcAft>
              <a:buNone/>
            </a:pPr>
            <a:r>
              <a:rPr lang="en" sz="1800">
                <a:solidFill>
                  <a:srgbClr val="000000"/>
                </a:solidFill>
              </a:rPr>
              <a:t>By using openCV , we can read image from user with the help of cv2.imread(‘path’) method.After reading image, we need to apply gray scale on input image which simplifies the algorithms and reduces a computational requirements of machine learning.</a:t>
            </a:r>
            <a:endParaRPr sz="1800">
              <a:solidFill>
                <a:srgbClr val="000000"/>
              </a:solidFill>
            </a:endParaRPr>
          </a:p>
          <a:p>
            <a:pPr marL="457200" lvl="0" indent="0" algn="l" rtl="0">
              <a:spcBef>
                <a:spcPts val="1200"/>
              </a:spcBef>
              <a:spcAft>
                <a:spcPts val="1200"/>
              </a:spcAft>
              <a:buNone/>
            </a:pPr>
            <a:endParaRPr sz="1800">
              <a:solidFill>
                <a:srgbClr val="000000"/>
              </a:solidFill>
            </a:endParaRPr>
          </a:p>
        </p:txBody>
      </p:sp>
      <p:pic>
        <p:nvPicPr>
          <p:cNvPr id="372" name="Google Shape;372;p24"/>
          <p:cNvPicPr preferRelativeResize="0"/>
          <p:nvPr/>
        </p:nvPicPr>
        <p:blipFill>
          <a:blip r:embed="rId3">
            <a:alphaModFix/>
          </a:blip>
          <a:stretch>
            <a:fillRect/>
          </a:stretch>
        </p:blipFill>
        <p:spPr>
          <a:xfrm>
            <a:off x="1933275" y="2885625"/>
            <a:ext cx="5277451" cy="19199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76"/>
        <p:cNvGrpSpPr/>
        <p:nvPr/>
      </p:nvGrpSpPr>
      <p:grpSpPr>
        <a:xfrm>
          <a:off x="0" y="0"/>
          <a:ext cx="0" cy="0"/>
          <a:chOff x="0" y="0"/>
          <a:chExt cx="0" cy="0"/>
        </a:xfrm>
      </p:grpSpPr>
      <p:sp>
        <p:nvSpPr>
          <p:cNvPr id="377" name="Google Shape;377;p25"/>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Demonstration and Screenshots :</a:t>
            </a:r>
            <a:endParaRPr sz="3100"/>
          </a:p>
        </p:txBody>
      </p:sp>
      <p:sp>
        <p:nvSpPr>
          <p:cNvPr id="378" name="Google Shape;378;p25"/>
          <p:cNvSpPr txBox="1">
            <a:spLocks noGrp="1"/>
          </p:cNvSpPr>
          <p:nvPr>
            <p:ph type="body" idx="1"/>
          </p:nvPr>
        </p:nvSpPr>
        <p:spPr>
          <a:xfrm>
            <a:off x="1141500" y="1034075"/>
            <a:ext cx="7923300" cy="36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00000"/>
                </a:solidFill>
              </a:rPr>
              <a:t>Applying BilateralFilter and Canny Edge Detection :</a:t>
            </a:r>
            <a:endParaRPr sz="1800" b="1">
              <a:solidFill>
                <a:srgbClr val="000000"/>
              </a:solidFill>
            </a:endParaRPr>
          </a:p>
          <a:p>
            <a:pPr marL="0" lvl="0" indent="0" algn="l" rtl="0">
              <a:spcBef>
                <a:spcPts val="1200"/>
              </a:spcBef>
              <a:spcAft>
                <a:spcPts val="0"/>
              </a:spcAft>
              <a:buNone/>
            </a:pPr>
            <a:r>
              <a:rPr lang="en" sz="1800">
                <a:solidFill>
                  <a:srgbClr val="000000"/>
                </a:solidFill>
              </a:rPr>
              <a:t>Applying BilateralFilter on gray scale image to reduce the noise in it. This process will  make gray scale image so smoothen which will help to find required  edges on image by using Canny Edge Detection method.</a:t>
            </a:r>
            <a:endParaRPr sz="1800">
              <a:solidFill>
                <a:srgbClr val="000000"/>
              </a:solidFill>
            </a:endParaRPr>
          </a:p>
          <a:p>
            <a:pPr marL="0" lvl="0" indent="0" algn="l" rtl="0">
              <a:lnSpc>
                <a:spcPct val="225000"/>
              </a:lnSpc>
              <a:spcBef>
                <a:spcPts val="1200"/>
              </a:spcBef>
              <a:spcAft>
                <a:spcPts val="0"/>
              </a:spcAft>
              <a:buNone/>
            </a:pPr>
            <a:endParaRPr sz="1650">
              <a:solidFill>
                <a:srgbClr val="0A0B09"/>
              </a:solidFill>
              <a:highlight>
                <a:srgbClr val="FFFFFF"/>
              </a:highlight>
              <a:latin typeface="Arial"/>
              <a:ea typeface="Arial"/>
              <a:cs typeface="Arial"/>
              <a:sym typeface="Arial"/>
            </a:endParaRPr>
          </a:p>
          <a:p>
            <a:pPr marL="0" lvl="0" indent="0" algn="l" rtl="0">
              <a:spcBef>
                <a:spcPts val="200"/>
              </a:spcBef>
              <a:spcAft>
                <a:spcPts val="0"/>
              </a:spcAft>
              <a:buNone/>
            </a:pPr>
            <a:endParaRPr sz="1800">
              <a:solidFill>
                <a:srgbClr val="000000"/>
              </a:solidFill>
            </a:endParaRPr>
          </a:p>
          <a:p>
            <a:pPr marL="0" lvl="0" indent="0" algn="l" rtl="0">
              <a:spcBef>
                <a:spcPts val="1200"/>
              </a:spcBef>
              <a:spcAft>
                <a:spcPts val="0"/>
              </a:spcAft>
              <a:buNone/>
            </a:pPr>
            <a:endParaRPr sz="1800" b="1">
              <a:solidFill>
                <a:srgbClr val="000000"/>
              </a:solidFill>
            </a:endParaRPr>
          </a:p>
          <a:p>
            <a:pPr marL="0" lvl="0" indent="0" algn="l" rtl="0">
              <a:spcBef>
                <a:spcPts val="1200"/>
              </a:spcBef>
              <a:spcAft>
                <a:spcPts val="1200"/>
              </a:spcAft>
              <a:buNone/>
            </a:pPr>
            <a:endParaRPr sz="1800" b="1">
              <a:solidFill>
                <a:srgbClr val="000000"/>
              </a:solidFill>
            </a:endParaRPr>
          </a:p>
        </p:txBody>
      </p:sp>
      <p:pic>
        <p:nvPicPr>
          <p:cNvPr id="379" name="Google Shape;379;p25"/>
          <p:cNvPicPr preferRelativeResize="0"/>
          <p:nvPr/>
        </p:nvPicPr>
        <p:blipFill>
          <a:blip r:embed="rId3">
            <a:alphaModFix/>
          </a:blip>
          <a:stretch>
            <a:fillRect/>
          </a:stretch>
        </p:blipFill>
        <p:spPr>
          <a:xfrm>
            <a:off x="2012861" y="2571750"/>
            <a:ext cx="5118277" cy="23937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Demonstration and Screenshots :</a:t>
            </a:r>
            <a:endParaRPr sz="3100"/>
          </a:p>
        </p:txBody>
      </p:sp>
      <p:sp>
        <p:nvSpPr>
          <p:cNvPr id="385" name="Google Shape;385;p26"/>
          <p:cNvSpPr txBox="1">
            <a:spLocks noGrp="1"/>
          </p:cNvSpPr>
          <p:nvPr>
            <p:ph type="body" idx="1"/>
          </p:nvPr>
        </p:nvSpPr>
        <p:spPr>
          <a:xfrm>
            <a:off x="1141500" y="1034075"/>
            <a:ext cx="7923300" cy="36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00000"/>
                </a:solidFill>
              </a:rPr>
              <a:t>Finding the Contours from edged image :</a:t>
            </a:r>
            <a:endParaRPr sz="1800" b="1">
              <a:solidFill>
                <a:srgbClr val="000000"/>
              </a:solidFill>
            </a:endParaRPr>
          </a:p>
          <a:p>
            <a:pPr marL="457200" lvl="0" indent="0" algn="l" rtl="0">
              <a:spcBef>
                <a:spcPts val="1200"/>
              </a:spcBef>
              <a:spcAft>
                <a:spcPts val="0"/>
              </a:spcAft>
              <a:buNone/>
            </a:pPr>
            <a:r>
              <a:rPr lang="en" sz="1800">
                <a:solidFill>
                  <a:srgbClr val="000000"/>
                </a:solidFill>
              </a:rPr>
              <a:t>The contours are a useful tool for shape analysis and object detection and recognition. We need to find contours for rectangular shape in edged image to detect the license plate in input image.</a:t>
            </a:r>
            <a:endParaRPr sz="1650">
              <a:solidFill>
                <a:srgbClr val="0A0B09"/>
              </a:solidFill>
              <a:highlight>
                <a:srgbClr val="FFFFFF"/>
              </a:highlight>
              <a:latin typeface="Arial"/>
              <a:ea typeface="Arial"/>
              <a:cs typeface="Arial"/>
              <a:sym typeface="Arial"/>
            </a:endParaRPr>
          </a:p>
          <a:p>
            <a:pPr marL="0" lvl="0" indent="0" algn="l" rtl="0">
              <a:spcBef>
                <a:spcPts val="1200"/>
              </a:spcBef>
              <a:spcAft>
                <a:spcPts val="0"/>
              </a:spcAft>
              <a:buNone/>
            </a:pPr>
            <a:endParaRPr sz="1800">
              <a:solidFill>
                <a:srgbClr val="000000"/>
              </a:solidFill>
            </a:endParaRPr>
          </a:p>
          <a:p>
            <a:pPr marL="0" lvl="0" indent="0" algn="l" rtl="0">
              <a:spcBef>
                <a:spcPts val="1200"/>
              </a:spcBef>
              <a:spcAft>
                <a:spcPts val="0"/>
              </a:spcAft>
              <a:buNone/>
            </a:pPr>
            <a:endParaRPr sz="1800" b="1">
              <a:solidFill>
                <a:srgbClr val="000000"/>
              </a:solidFill>
            </a:endParaRPr>
          </a:p>
          <a:p>
            <a:pPr marL="0" lvl="0" indent="0" algn="l" rtl="0">
              <a:spcBef>
                <a:spcPts val="1200"/>
              </a:spcBef>
              <a:spcAft>
                <a:spcPts val="1200"/>
              </a:spcAft>
              <a:buNone/>
            </a:pPr>
            <a:endParaRPr sz="1800" b="1">
              <a:solidFill>
                <a:srgbClr val="000000"/>
              </a:solidFill>
            </a:endParaRPr>
          </a:p>
        </p:txBody>
      </p:sp>
      <p:pic>
        <p:nvPicPr>
          <p:cNvPr id="386" name="Google Shape;386;p26"/>
          <p:cNvPicPr preferRelativeResize="0"/>
          <p:nvPr/>
        </p:nvPicPr>
        <p:blipFill>
          <a:blip r:embed="rId3">
            <a:alphaModFix/>
          </a:blip>
          <a:stretch>
            <a:fillRect/>
          </a:stretch>
        </p:blipFill>
        <p:spPr>
          <a:xfrm>
            <a:off x="1239710" y="2625350"/>
            <a:ext cx="6664581" cy="22770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90"/>
        <p:cNvGrpSpPr/>
        <p:nvPr/>
      </p:nvGrpSpPr>
      <p:grpSpPr>
        <a:xfrm>
          <a:off x="0" y="0"/>
          <a:ext cx="0" cy="0"/>
          <a:chOff x="0" y="0"/>
          <a:chExt cx="0" cy="0"/>
        </a:xfrm>
      </p:grpSpPr>
      <p:sp>
        <p:nvSpPr>
          <p:cNvPr id="391" name="Google Shape;391;p27"/>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Demonstration and Screenshots :</a:t>
            </a:r>
            <a:endParaRPr sz="3100"/>
          </a:p>
        </p:txBody>
      </p:sp>
      <p:sp>
        <p:nvSpPr>
          <p:cNvPr id="392" name="Google Shape;392;p27"/>
          <p:cNvSpPr txBox="1">
            <a:spLocks noGrp="1"/>
          </p:cNvSpPr>
          <p:nvPr>
            <p:ph type="body" idx="1"/>
          </p:nvPr>
        </p:nvSpPr>
        <p:spPr>
          <a:xfrm>
            <a:off x="1141500" y="1101050"/>
            <a:ext cx="7923300" cy="3666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b="1">
                <a:solidFill>
                  <a:srgbClr val="000000"/>
                </a:solidFill>
              </a:rPr>
              <a:t>Rectangle shape detection : </a:t>
            </a:r>
            <a:endParaRPr sz="1800" b="1">
              <a:solidFill>
                <a:srgbClr val="000000"/>
              </a:solidFill>
            </a:endParaRPr>
          </a:p>
        </p:txBody>
      </p:sp>
      <p:pic>
        <p:nvPicPr>
          <p:cNvPr id="393" name="Google Shape;393;p27"/>
          <p:cNvPicPr preferRelativeResize="0"/>
          <p:nvPr/>
        </p:nvPicPr>
        <p:blipFill>
          <a:blip r:embed="rId3">
            <a:alphaModFix/>
          </a:blip>
          <a:stretch>
            <a:fillRect/>
          </a:stretch>
        </p:blipFill>
        <p:spPr>
          <a:xfrm>
            <a:off x="1745763" y="1510775"/>
            <a:ext cx="5652474" cy="34706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97"/>
        <p:cNvGrpSpPr/>
        <p:nvPr/>
      </p:nvGrpSpPr>
      <p:grpSpPr>
        <a:xfrm>
          <a:off x="0" y="0"/>
          <a:ext cx="0" cy="0"/>
          <a:chOff x="0" y="0"/>
          <a:chExt cx="0" cy="0"/>
        </a:xfrm>
      </p:grpSpPr>
      <p:sp>
        <p:nvSpPr>
          <p:cNvPr id="398" name="Google Shape;398;p28"/>
          <p:cNvSpPr txBox="1">
            <a:spLocks noGrp="1"/>
          </p:cNvSpPr>
          <p:nvPr>
            <p:ph type="title"/>
          </p:nvPr>
        </p:nvSpPr>
        <p:spPr>
          <a:xfrm>
            <a:off x="1056750" y="2903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Demonstration and Screenshots :</a:t>
            </a:r>
            <a:endParaRPr sz="3100"/>
          </a:p>
        </p:txBody>
      </p:sp>
      <p:sp>
        <p:nvSpPr>
          <p:cNvPr id="399" name="Google Shape;399;p28"/>
          <p:cNvSpPr txBox="1">
            <a:spLocks noGrp="1"/>
          </p:cNvSpPr>
          <p:nvPr>
            <p:ph type="body" idx="1"/>
          </p:nvPr>
        </p:nvSpPr>
        <p:spPr>
          <a:xfrm>
            <a:off x="1141500" y="900125"/>
            <a:ext cx="7923300" cy="36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00000"/>
                </a:solidFill>
              </a:rPr>
              <a:t>Cropped image of license plate :</a:t>
            </a:r>
            <a:endParaRPr sz="1800" b="1">
              <a:solidFill>
                <a:srgbClr val="000000"/>
              </a:solidFill>
            </a:endParaRPr>
          </a:p>
          <a:p>
            <a:pPr marL="0" lvl="0" indent="0" algn="l" rtl="0">
              <a:spcBef>
                <a:spcPts val="1200"/>
              </a:spcBef>
              <a:spcAft>
                <a:spcPts val="0"/>
              </a:spcAft>
              <a:buNone/>
            </a:pPr>
            <a:r>
              <a:rPr lang="en" sz="1800">
                <a:solidFill>
                  <a:srgbClr val="000000"/>
                </a:solidFill>
              </a:rPr>
              <a:t>Once rectangular shape is detected ,we need to crop license plate with the help of the rectangular shape contours to apply OCR tool.</a:t>
            </a:r>
            <a:endParaRPr sz="1800">
              <a:solidFill>
                <a:srgbClr val="000000"/>
              </a:solidFill>
            </a:endParaRPr>
          </a:p>
          <a:p>
            <a:pPr marL="0" lvl="0" indent="0" algn="l" rtl="0">
              <a:spcBef>
                <a:spcPts val="1200"/>
              </a:spcBef>
              <a:spcAft>
                <a:spcPts val="1200"/>
              </a:spcAft>
              <a:buNone/>
            </a:pPr>
            <a:endParaRPr sz="1800" b="1">
              <a:solidFill>
                <a:srgbClr val="000000"/>
              </a:solidFill>
            </a:endParaRPr>
          </a:p>
        </p:txBody>
      </p:sp>
      <p:pic>
        <p:nvPicPr>
          <p:cNvPr id="400" name="Google Shape;400;p28"/>
          <p:cNvPicPr preferRelativeResize="0"/>
          <p:nvPr/>
        </p:nvPicPr>
        <p:blipFill>
          <a:blip r:embed="rId3">
            <a:alphaModFix/>
          </a:blip>
          <a:stretch>
            <a:fillRect/>
          </a:stretch>
        </p:blipFill>
        <p:spPr>
          <a:xfrm>
            <a:off x="2033750" y="2128225"/>
            <a:ext cx="5076501" cy="28545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404"/>
        <p:cNvGrpSpPr/>
        <p:nvPr/>
      </p:nvGrpSpPr>
      <p:grpSpPr>
        <a:xfrm>
          <a:off x="0" y="0"/>
          <a:ext cx="0" cy="0"/>
          <a:chOff x="0" y="0"/>
          <a:chExt cx="0" cy="0"/>
        </a:xfrm>
      </p:grpSpPr>
      <p:sp>
        <p:nvSpPr>
          <p:cNvPr id="405" name="Google Shape;405;p29"/>
          <p:cNvSpPr txBox="1">
            <a:spLocks noGrp="1"/>
          </p:cNvSpPr>
          <p:nvPr>
            <p:ph type="title"/>
          </p:nvPr>
        </p:nvSpPr>
        <p:spPr>
          <a:xfrm>
            <a:off x="1056750" y="2903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Demonstration and Screenshots :</a:t>
            </a:r>
            <a:endParaRPr sz="3100"/>
          </a:p>
        </p:txBody>
      </p:sp>
      <p:sp>
        <p:nvSpPr>
          <p:cNvPr id="406" name="Google Shape;406;p29"/>
          <p:cNvSpPr txBox="1">
            <a:spLocks noGrp="1"/>
          </p:cNvSpPr>
          <p:nvPr>
            <p:ph type="body" idx="1"/>
          </p:nvPr>
        </p:nvSpPr>
        <p:spPr>
          <a:xfrm>
            <a:off x="1141500" y="900125"/>
            <a:ext cx="7923300" cy="36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00000"/>
                </a:solidFill>
              </a:rPr>
              <a:t>Extracting characters from cropped image :</a:t>
            </a:r>
            <a:endParaRPr sz="1800" b="1">
              <a:solidFill>
                <a:srgbClr val="000000"/>
              </a:solidFill>
            </a:endParaRPr>
          </a:p>
          <a:p>
            <a:pPr marL="0" lvl="0" indent="0" algn="l" rtl="0">
              <a:spcBef>
                <a:spcPts val="1200"/>
              </a:spcBef>
              <a:spcAft>
                <a:spcPts val="1200"/>
              </a:spcAft>
              <a:buNone/>
            </a:pPr>
            <a:r>
              <a:rPr lang="en" sz="1800">
                <a:solidFill>
                  <a:srgbClr val="000000"/>
                </a:solidFill>
              </a:rPr>
              <a:t>Here we apply EasyOCR to recognize and read the characters from cropped image . These identified characters are the characters of license plate of input image, simply called as license plate number</a:t>
            </a:r>
            <a:endParaRPr sz="1800" b="1">
              <a:solidFill>
                <a:srgbClr val="000000"/>
              </a:solidFill>
            </a:endParaRPr>
          </a:p>
        </p:txBody>
      </p:sp>
      <p:pic>
        <p:nvPicPr>
          <p:cNvPr id="407" name="Google Shape;407;p29"/>
          <p:cNvPicPr preferRelativeResize="0"/>
          <p:nvPr/>
        </p:nvPicPr>
        <p:blipFill>
          <a:blip r:embed="rId3">
            <a:alphaModFix/>
          </a:blip>
          <a:stretch>
            <a:fillRect/>
          </a:stretch>
        </p:blipFill>
        <p:spPr>
          <a:xfrm>
            <a:off x="1839352" y="2726325"/>
            <a:ext cx="5465297" cy="18398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411"/>
        <p:cNvGrpSpPr/>
        <p:nvPr/>
      </p:nvGrpSpPr>
      <p:grpSpPr>
        <a:xfrm>
          <a:off x="0" y="0"/>
          <a:ext cx="0" cy="0"/>
          <a:chOff x="0" y="0"/>
          <a:chExt cx="0" cy="0"/>
        </a:xfrm>
      </p:grpSpPr>
      <p:sp>
        <p:nvSpPr>
          <p:cNvPr id="412" name="Google Shape;412;p30"/>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Demonstration and Screenshots :</a:t>
            </a:r>
            <a:endParaRPr sz="3100"/>
          </a:p>
        </p:txBody>
      </p:sp>
      <p:sp>
        <p:nvSpPr>
          <p:cNvPr id="413" name="Google Shape;413;p30"/>
          <p:cNvSpPr txBox="1">
            <a:spLocks noGrp="1"/>
          </p:cNvSpPr>
          <p:nvPr>
            <p:ph type="body" idx="1"/>
          </p:nvPr>
        </p:nvSpPr>
        <p:spPr>
          <a:xfrm>
            <a:off x="1141500" y="1034075"/>
            <a:ext cx="7923300" cy="3666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b="1">
                <a:solidFill>
                  <a:srgbClr val="000000"/>
                </a:solidFill>
              </a:rPr>
              <a:t>GUI for display license plate number using Tkinter :</a:t>
            </a:r>
            <a:endParaRPr sz="1800" b="1">
              <a:solidFill>
                <a:srgbClr val="000000"/>
              </a:solidFill>
            </a:endParaRPr>
          </a:p>
        </p:txBody>
      </p:sp>
      <p:pic>
        <p:nvPicPr>
          <p:cNvPr id="414" name="Google Shape;414;p30"/>
          <p:cNvPicPr preferRelativeResize="0"/>
          <p:nvPr/>
        </p:nvPicPr>
        <p:blipFill>
          <a:blip r:embed="rId3">
            <a:alphaModFix/>
          </a:blip>
          <a:stretch>
            <a:fillRect/>
          </a:stretch>
        </p:blipFill>
        <p:spPr>
          <a:xfrm>
            <a:off x="235350" y="1884375"/>
            <a:ext cx="8673301" cy="26595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418"/>
        <p:cNvGrpSpPr/>
        <p:nvPr/>
      </p:nvGrpSpPr>
      <p:grpSpPr>
        <a:xfrm>
          <a:off x="0" y="0"/>
          <a:ext cx="0" cy="0"/>
          <a:chOff x="0" y="0"/>
          <a:chExt cx="0" cy="0"/>
        </a:xfrm>
      </p:grpSpPr>
      <p:sp>
        <p:nvSpPr>
          <p:cNvPr id="419" name="Google Shape;419;p31"/>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Future Enhancements :</a:t>
            </a:r>
            <a:endParaRPr sz="3100"/>
          </a:p>
        </p:txBody>
      </p:sp>
      <p:sp>
        <p:nvSpPr>
          <p:cNvPr id="420" name="Google Shape;420;p31"/>
          <p:cNvSpPr txBox="1">
            <a:spLocks noGrp="1"/>
          </p:cNvSpPr>
          <p:nvPr>
            <p:ph type="body" idx="1"/>
          </p:nvPr>
        </p:nvSpPr>
        <p:spPr>
          <a:xfrm>
            <a:off x="1141500" y="1034075"/>
            <a:ext cx="7923300" cy="366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sz="1800">
                <a:solidFill>
                  <a:srgbClr val="000000"/>
                </a:solidFill>
              </a:rPr>
              <a:t>The project currently works with given input image only and can be modified in future to be implemented to extract license plate automatically</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Efficiency of the project can be increased by improving the characters segmentation algorithm so it can be applicable to various types of car’s images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Image processing speed can be increased by installing faster processors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More number of characters datasets can be trained with the project, so we can detect and recognize the characters of  different types of fonts which can be used in license plate</a:t>
            </a:r>
            <a:endParaRPr sz="180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285"/>
        <p:cNvGrpSpPr/>
        <p:nvPr/>
      </p:nvGrpSpPr>
      <p:grpSpPr>
        <a:xfrm>
          <a:off x="0" y="0"/>
          <a:ext cx="0" cy="0"/>
          <a:chOff x="0" y="0"/>
          <a:chExt cx="0" cy="0"/>
        </a:xfrm>
      </p:grpSpPr>
      <p:sp>
        <p:nvSpPr>
          <p:cNvPr id="286" name="Google Shape;286;p14"/>
          <p:cNvSpPr txBox="1">
            <a:spLocks noGrp="1"/>
          </p:cNvSpPr>
          <p:nvPr>
            <p:ph type="title"/>
          </p:nvPr>
        </p:nvSpPr>
        <p:spPr>
          <a:xfrm>
            <a:off x="1303800" y="765475"/>
            <a:ext cx="7030500" cy="83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Contents : </a:t>
            </a:r>
            <a:endParaRPr sz="2200"/>
          </a:p>
        </p:txBody>
      </p:sp>
      <p:sp>
        <p:nvSpPr>
          <p:cNvPr id="287" name="Google Shape;287;p14"/>
          <p:cNvSpPr txBox="1">
            <a:spLocks noGrp="1"/>
          </p:cNvSpPr>
          <p:nvPr>
            <p:ph type="body" idx="1"/>
          </p:nvPr>
        </p:nvSpPr>
        <p:spPr>
          <a:xfrm>
            <a:off x="1303800" y="1423525"/>
            <a:ext cx="7030500" cy="310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Introduction</a:t>
            </a:r>
            <a:endParaRPr sz="1800"/>
          </a:p>
          <a:p>
            <a:pPr marL="457200" lvl="0" indent="-342900" algn="l" rtl="0">
              <a:spcBef>
                <a:spcPts val="0"/>
              </a:spcBef>
              <a:spcAft>
                <a:spcPts val="0"/>
              </a:spcAft>
              <a:buSzPts val="1800"/>
              <a:buChar char="-"/>
            </a:pPr>
            <a:r>
              <a:rPr lang="en" sz="1800"/>
              <a:t>Technologies Used</a:t>
            </a:r>
            <a:endParaRPr sz="1800"/>
          </a:p>
          <a:p>
            <a:pPr marL="457200" lvl="0" indent="-342900" algn="l" rtl="0">
              <a:spcBef>
                <a:spcPts val="0"/>
              </a:spcBef>
              <a:spcAft>
                <a:spcPts val="0"/>
              </a:spcAft>
              <a:buSzPts val="1800"/>
              <a:buChar char="-"/>
            </a:pPr>
            <a:r>
              <a:rPr lang="en" sz="1800"/>
              <a:t>Module’s Information</a:t>
            </a:r>
            <a:endParaRPr sz="1800"/>
          </a:p>
          <a:p>
            <a:pPr marL="457200" lvl="0" indent="-342900" algn="l" rtl="0">
              <a:spcBef>
                <a:spcPts val="0"/>
              </a:spcBef>
              <a:spcAft>
                <a:spcPts val="0"/>
              </a:spcAft>
              <a:buSzPts val="1800"/>
              <a:buChar char="-"/>
            </a:pPr>
            <a:r>
              <a:rPr lang="en" sz="1800"/>
              <a:t>Data Flow Diagram</a:t>
            </a:r>
            <a:endParaRPr sz="1800"/>
          </a:p>
          <a:p>
            <a:pPr marL="457200" lvl="0" indent="-342900" algn="l" rtl="0">
              <a:spcBef>
                <a:spcPts val="0"/>
              </a:spcBef>
              <a:spcAft>
                <a:spcPts val="0"/>
              </a:spcAft>
              <a:buSzPts val="1800"/>
              <a:buChar char="-"/>
            </a:pPr>
            <a:r>
              <a:rPr lang="en" sz="1800"/>
              <a:t>Test Cases</a:t>
            </a:r>
            <a:endParaRPr sz="1800"/>
          </a:p>
          <a:p>
            <a:pPr marL="457200" lvl="0" indent="-342900" algn="l" rtl="0">
              <a:spcBef>
                <a:spcPts val="0"/>
              </a:spcBef>
              <a:spcAft>
                <a:spcPts val="0"/>
              </a:spcAft>
              <a:buSzPts val="1800"/>
              <a:buChar char="-"/>
            </a:pPr>
            <a:r>
              <a:rPr lang="en" sz="1800"/>
              <a:t>Demonstration and Screenshots</a:t>
            </a:r>
            <a:endParaRPr sz="1800"/>
          </a:p>
          <a:p>
            <a:pPr marL="457200" lvl="0" indent="-342900" algn="l" rtl="0">
              <a:spcBef>
                <a:spcPts val="0"/>
              </a:spcBef>
              <a:spcAft>
                <a:spcPts val="0"/>
              </a:spcAft>
              <a:buSzPts val="1800"/>
              <a:buChar char="-"/>
            </a:pPr>
            <a:r>
              <a:rPr lang="en" sz="1800"/>
              <a:t>Future Enhancements</a:t>
            </a:r>
            <a:endParaRPr sz="1800"/>
          </a:p>
          <a:p>
            <a:pPr marL="457200" lvl="0" indent="-342900" algn="l" rtl="0">
              <a:spcBef>
                <a:spcPts val="0"/>
              </a:spcBef>
              <a:spcAft>
                <a:spcPts val="0"/>
              </a:spcAft>
              <a:buSzPts val="1800"/>
              <a:buChar char="-"/>
            </a:pPr>
            <a:r>
              <a:rPr lang="en" sz="1800"/>
              <a:t>Sources</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424"/>
        <p:cNvGrpSpPr/>
        <p:nvPr/>
      </p:nvGrpSpPr>
      <p:grpSpPr>
        <a:xfrm>
          <a:off x="0" y="0"/>
          <a:ext cx="0" cy="0"/>
          <a:chOff x="0" y="0"/>
          <a:chExt cx="0" cy="0"/>
        </a:xfrm>
      </p:grpSpPr>
      <p:sp>
        <p:nvSpPr>
          <p:cNvPr id="425" name="Google Shape;425;p32"/>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Nunito"/>
                <a:ea typeface="Nunito"/>
                <a:cs typeface="Nunito"/>
                <a:sym typeface="Nunito"/>
              </a:rPr>
              <a:t>Sources :</a:t>
            </a:r>
            <a:endParaRPr sz="3100"/>
          </a:p>
        </p:txBody>
      </p:sp>
      <p:sp>
        <p:nvSpPr>
          <p:cNvPr id="426" name="Google Shape;426;p32"/>
          <p:cNvSpPr txBox="1">
            <a:spLocks noGrp="1"/>
          </p:cNvSpPr>
          <p:nvPr>
            <p:ph type="body" idx="1"/>
          </p:nvPr>
        </p:nvSpPr>
        <p:spPr>
          <a:xfrm>
            <a:off x="1141500" y="1034075"/>
            <a:ext cx="7923300" cy="366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sz="1800" b="1" u="sng">
                <a:solidFill>
                  <a:schemeClr val="hlink"/>
                </a:solidFill>
                <a:hlinkClick r:id="rId3"/>
              </a:rPr>
              <a:t>https://en.wikipedia.org/wiki/Digital_image_processing</a:t>
            </a:r>
            <a:endParaRPr sz="1800" b="1">
              <a:solidFill>
                <a:srgbClr val="000000"/>
              </a:solidFill>
            </a:endParaRPr>
          </a:p>
          <a:p>
            <a:pPr marL="457200" lvl="0" indent="-342900" algn="l" rtl="0">
              <a:spcBef>
                <a:spcPts val="0"/>
              </a:spcBef>
              <a:spcAft>
                <a:spcPts val="0"/>
              </a:spcAft>
              <a:buClr>
                <a:srgbClr val="000000"/>
              </a:buClr>
              <a:buSzPts val="1800"/>
              <a:buChar char="-"/>
            </a:pPr>
            <a:r>
              <a:rPr lang="en" sz="1800" b="1" u="sng">
                <a:solidFill>
                  <a:schemeClr val="hlink"/>
                </a:solidFill>
                <a:hlinkClick r:id="rId4"/>
              </a:rPr>
              <a:t>https://www.researchgate.net/publication/299858935_Proposal_for_Automatic_License_and_Number_Plate_Recognition_System_for_Vehicle_Identification</a:t>
            </a:r>
            <a:endParaRPr sz="1800" b="1">
              <a:solidFill>
                <a:srgbClr val="000000"/>
              </a:solidFill>
            </a:endParaRPr>
          </a:p>
          <a:p>
            <a:pPr marL="457200" lvl="0" indent="-342900" algn="l" rtl="0">
              <a:spcBef>
                <a:spcPts val="0"/>
              </a:spcBef>
              <a:spcAft>
                <a:spcPts val="0"/>
              </a:spcAft>
              <a:buClr>
                <a:srgbClr val="000000"/>
              </a:buClr>
              <a:buSzPts val="1800"/>
              <a:buChar char="-"/>
            </a:pPr>
            <a:r>
              <a:rPr lang="en" sz="1800" b="1" u="sng">
                <a:solidFill>
                  <a:schemeClr val="hlink"/>
                </a:solidFill>
                <a:hlinkClick r:id="rId5"/>
              </a:rPr>
              <a:t>https://en.wikipedia.org/wiki/Automatic_number-plate_recognition</a:t>
            </a:r>
            <a:endParaRPr sz="1800" b="1">
              <a:solidFill>
                <a:srgbClr val="000000"/>
              </a:solidFill>
            </a:endParaRPr>
          </a:p>
          <a:p>
            <a:pPr marL="457200" lvl="0" indent="-342900" algn="l" rtl="0">
              <a:spcBef>
                <a:spcPts val="0"/>
              </a:spcBef>
              <a:spcAft>
                <a:spcPts val="0"/>
              </a:spcAft>
              <a:buClr>
                <a:srgbClr val="000000"/>
              </a:buClr>
              <a:buSzPts val="1800"/>
              <a:buChar char="-"/>
            </a:pPr>
            <a:r>
              <a:rPr lang="en" sz="1800" b="1" u="sng">
                <a:solidFill>
                  <a:schemeClr val="hlink"/>
                </a:solidFill>
                <a:hlinkClick r:id="rId6"/>
              </a:rPr>
              <a:t>https://docs.opencv.org/4.x/d9/df8/tutorial_root.html</a:t>
            </a:r>
            <a:endParaRPr sz="1800" b="1">
              <a:solidFill>
                <a:srgbClr val="000000"/>
              </a:solidFill>
            </a:endParaRPr>
          </a:p>
          <a:p>
            <a:pPr marL="457200" lvl="0" indent="-342900" algn="l" rtl="0">
              <a:spcBef>
                <a:spcPts val="0"/>
              </a:spcBef>
              <a:spcAft>
                <a:spcPts val="0"/>
              </a:spcAft>
              <a:buClr>
                <a:srgbClr val="000000"/>
              </a:buClr>
              <a:buSzPts val="1800"/>
              <a:buChar char="-"/>
            </a:pPr>
            <a:r>
              <a:rPr lang="en" sz="1800" b="1" u="sng">
                <a:solidFill>
                  <a:schemeClr val="hlink"/>
                </a:solidFill>
                <a:hlinkClick r:id="rId7"/>
              </a:rPr>
              <a:t>https://numpy.org/learn</a:t>
            </a:r>
            <a:endParaRPr sz="1800" b="1">
              <a:solidFill>
                <a:srgbClr val="000000"/>
              </a:solidFill>
            </a:endParaRPr>
          </a:p>
          <a:p>
            <a:pPr marL="457200" lvl="0" indent="-342900" algn="l" rtl="0">
              <a:spcBef>
                <a:spcPts val="0"/>
              </a:spcBef>
              <a:spcAft>
                <a:spcPts val="0"/>
              </a:spcAft>
              <a:buClr>
                <a:srgbClr val="000000"/>
              </a:buClr>
              <a:buSzPts val="1800"/>
              <a:buChar char="-"/>
            </a:pPr>
            <a:r>
              <a:rPr lang="en" sz="1800" b="1" u="sng">
                <a:solidFill>
                  <a:schemeClr val="hlink"/>
                </a:solidFill>
                <a:hlinkClick r:id="rId8"/>
              </a:rPr>
              <a:t>https://www.python.org/about/gettingstarted/</a:t>
            </a:r>
            <a:endParaRPr sz="1800" b="1">
              <a:solidFill>
                <a:srgbClr val="000000"/>
              </a:solidFill>
            </a:endParaRPr>
          </a:p>
          <a:p>
            <a:pPr marL="457200" lvl="0" indent="-342900" algn="l" rtl="0">
              <a:spcBef>
                <a:spcPts val="0"/>
              </a:spcBef>
              <a:spcAft>
                <a:spcPts val="0"/>
              </a:spcAft>
              <a:buClr>
                <a:srgbClr val="000000"/>
              </a:buClr>
              <a:buSzPts val="1800"/>
              <a:buChar char="-"/>
            </a:pPr>
            <a:r>
              <a:rPr lang="en" sz="1800" b="1" u="sng">
                <a:solidFill>
                  <a:schemeClr val="hlink"/>
                </a:solidFill>
                <a:hlinkClick r:id="rId9"/>
              </a:rPr>
              <a:t>https://pypi.org/project/pytesseract/</a:t>
            </a:r>
            <a:r>
              <a:rPr lang="en" sz="1800" b="1">
                <a:solidFill>
                  <a:srgbClr val="000000"/>
                </a:solidFill>
              </a:rPr>
              <a:t> </a:t>
            </a:r>
            <a:endParaRPr sz="1800" b="1">
              <a:solidFill>
                <a:srgbClr val="000000"/>
              </a:solidFill>
            </a:endParaRPr>
          </a:p>
          <a:p>
            <a:pPr marL="457200" lvl="0" indent="0" algn="l" rtl="0">
              <a:spcBef>
                <a:spcPts val="1200"/>
              </a:spcBef>
              <a:spcAft>
                <a:spcPts val="1200"/>
              </a:spcAft>
              <a:buNone/>
            </a:pPr>
            <a:endParaRPr sz="1800" b="1">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430"/>
        <p:cNvGrpSpPr/>
        <p:nvPr/>
      </p:nvGrpSpPr>
      <p:grpSpPr>
        <a:xfrm>
          <a:off x="0" y="0"/>
          <a:ext cx="0" cy="0"/>
          <a:chOff x="0" y="0"/>
          <a:chExt cx="0" cy="0"/>
        </a:xfrm>
      </p:grpSpPr>
      <p:sp>
        <p:nvSpPr>
          <p:cNvPr id="431" name="Google Shape;431;p33"/>
          <p:cNvSpPr txBox="1">
            <a:spLocks noGrp="1"/>
          </p:cNvSpPr>
          <p:nvPr>
            <p:ph type="body" idx="1"/>
          </p:nvPr>
        </p:nvSpPr>
        <p:spPr>
          <a:xfrm>
            <a:off x="1141500" y="1034075"/>
            <a:ext cx="7923300" cy="3666000"/>
          </a:xfrm>
          <a:prstGeom prst="rect">
            <a:avLst/>
          </a:prstGeom>
        </p:spPr>
        <p:txBody>
          <a:bodyPr spcFirstLastPara="1" wrap="square" lIns="91425" tIns="91425" rIns="91425" bIns="91425" anchor="t" anchorCtr="0">
            <a:normAutofit/>
          </a:bodyPr>
          <a:lstStyle/>
          <a:p>
            <a:pPr marL="457200" lvl="0" indent="0" algn="ctr" rtl="0">
              <a:spcBef>
                <a:spcPts val="0"/>
              </a:spcBef>
              <a:spcAft>
                <a:spcPts val="0"/>
              </a:spcAft>
              <a:buNone/>
            </a:pPr>
            <a:r>
              <a:rPr lang="en-US" sz="2800" b="1" dirty="0" smtClean="0">
                <a:solidFill>
                  <a:srgbClr val="000000"/>
                </a:solidFill>
              </a:rPr>
              <a:t>THANK YOU</a:t>
            </a:r>
          </a:p>
          <a:p>
            <a:pPr marL="457200" lvl="0" indent="0" algn="ctr" rtl="0">
              <a:spcBef>
                <a:spcPts val="0"/>
              </a:spcBef>
              <a:spcAft>
                <a:spcPts val="0"/>
              </a:spcAft>
              <a:buNone/>
            </a:pPr>
            <a:endParaRPr sz="2800" b="1">
              <a:solidFill>
                <a:srgbClr val="000000"/>
              </a:solidFill>
            </a:endParaRPr>
          </a:p>
        </p:txBody>
      </p:sp>
      <p:pic>
        <p:nvPicPr>
          <p:cNvPr id="3" name="Picture 2" descr="601px-Handshake1.svg.png"/>
          <p:cNvPicPr>
            <a:picLocks noChangeAspect="1"/>
          </p:cNvPicPr>
          <p:nvPr/>
        </p:nvPicPr>
        <p:blipFill>
          <a:blip r:embed="rId3"/>
          <a:stretch>
            <a:fillRect/>
          </a:stretch>
        </p:blipFill>
        <p:spPr>
          <a:xfrm rot="514665">
            <a:off x="3450813" y="1708903"/>
            <a:ext cx="3455826" cy="34443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765475"/>
            <a:ext cx="7030500" cy="83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Introduction :</a:t>
            </a:r>
            <a:endParaRPr sz="2200"/>
          </a:p>
        </p:txBody>
      </p:sp>
      <p:sp>
        <p:nvSpPr>
          <p:cNvPr id="293" name="Google Shape;293;p15"/>
          <p:cNvSpPr txBox="1">
            <a:spLocks noGrp="1"/>
          </p:cNvSpPr>
          <p:nvPr>
            <p:ph type="body" idx="1"/>
          </p:nvPr>
        </p:nvSpPr>
        <p:spPr>
          <a:xfrm>
            <a:off x="1303800" y="1423525"/>
            <a:ext cx="7030500" cy="310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License Plate Recognition(LPR) is a type of technology, mainly software that enables computer systems to read automatically the registration number (license number) of vehicles from digital pictures.</a:t>
            </a:r>
            <a:endParaRPr sz="1800"/>
          </a:p>
          <a:p>
            <a:pPr marL="457200" lvl="0" indent="-342900" algn="l" rtl="0">
              <a:spcBef>
                <a:spcPts val="0"/>
              </a:spcBef>
              <a:spcAft>
                <a:spcPts val="0"/>
              </a:spcAft>
              <a:buSzPts val="1800"/>
              <a:buChar char="-"/>
            </a:pPr>
            <a:r>
              <a:rPr lang="en" sz="1800"/>
              <a:t>License Plate Recognition Systems use the concept of optical character recognition to read the characters on a vehicle license plate.In other words, LPR takes the image of a vehicle as the input and outputs the characters written on its license plate </a:t>
            </a:r>
            <a:endParaRPr sz="1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7062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Steps : </a:t>
            </a:r>
            <a:endParaRPr sz="2200"/>
          </a:p>
        </p:txBody>
      </p:sp>
      <p:sp>
        <p:nvSpPr>
          <p:cNvPr id="299" name="Google Shape;299;p16"/>
          <p:cNvSpPr txBox="1">
            <a:spLocks noGrp="1"/>
          </p:cNvSpPr>
          <p:nvPr>
            <p:ph type="body" idx="1"/>
          </p:nvPr>
        </p:nvSpPr>
        <p:spPr>
          <a:xfrm>
            <a:off x="1303800" y="1195225"/>
            <a:ext cx="7030500" cy="340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This License Plate Recognition System takes three major steps to get license plate number :</a:t>
            </a:r>
            <a:endParaRPr sz="1800"/>
          </a:p>
          <a:p>
            <a:pPr marL="457200" lvl="0" indent="0" algn="l" rtl="0">
              <a:spcBef>
                <a:spcPts val="1200"/>
              </a:spcBef>
              <a:spcAft>
                <a:spcPts val="1200"/>
              </a:spcAft>
              <a:buNone/>
            </a:pPr>
            <a:r>
              <a:rPr lang="en" sz="2000"/>
              <a:t>					</a:t>
            </a:r>
            <a:endParaRPr sz="2000"/>
          </a:p>
        </p:txBody>
      </p:sp>
      <p:sp>
        <p:nvSpPr>
          <p:cNvPr id="300" name="Google Shape;300;p16"/>
          <p:cNvSpPr txBox="1"/>
          <p:nvPr/>
        </p:nvSpPr>
        <p:spPr>
          <a:xfrm>
            <a:off x="3167275" y="2007700"/>
            <a:ext cx="311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Nunito"/>
                <a:ea typeface="Nunito"/>
                <a:cs typeface="Nunito"/>
                <a:sym typeface="Nunito"/>
              </a:rPr>
              <a:t>License Plate Recognition</a:t>
            </a:r>
            <a:endParaRPr sz="1800">
              <a:latin typeface="Nunito"/>
              <a:ea typeface="Nunito"/>
              <a:cs typeface="Nunito"/>
              <a:sym typeface="Nunito"/>
            </a:endParaRPr>
          </a:p>
        </p:txBody>
      </p:sp>
      <p:sp>
        <p:nvSpPr>
          <p:cNvPr id="301" name="Google Shape;301;p16"/>
          <p:cNvSpPr txBox="1"/>
          <p:nvPr/>
        </p:nvSpPr>
        <p:spPr>
          <a:xfrm>
            <a:off x="3196225" y="3084475"/>
            <a:ext cx="305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Nunito"/>
                <a:ea typeface="Nunito"/>
                <a:cs typeface="Nunito"/>
                <a:sym typeface="Nunito"/>
              </a:rPr>
              <a:t>Character Segmentation</a:t>
            </a:r>
            <a:endParaRPr sz="1800">
              <a:latin typeface="Nunito"/>
              <a:ea typeface="Nunito"/>
              <a:cs typeface="Nunito"/>
              <a:sym typeface="Nunito"/>
            </a:endParaRPr>
          </a:p>
        </p:txBody>
      </p:sp>
      <p:sp>
        <p:nvSpPr>
          <p:cNvPr id="302" name="Google Shape;302;p16"/>
          <p:cNvSpPr txBox="1"/>
          <p:nvPr/>
        </p:nvSpPr>
        <p:spPr>
          <a:xfrm>
            <a:off x="3290100" y="4241975"/>
            <a:ext cx="3057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Nunito"/>
                <a:ea typeface="Nunito"/>
                <a:cs typeface="Nunito"/>
                <a:sym typeface="Nunito"/>
              </a:rPr>
              <a:t>Character Recognition</a:t>
            </a:r>
            <a:endParaRPr sz="1900">
              <a:latin typeface="Nunito"/>
              <a:ea typeface="Nunito"/>
              <a:cs typeface="Nunito"/>
              <a:sym typeface="Nunito"/>
            </a:endParaRPr>
          </a:p>
        </p:txBody>
      </p:sp>
      <p:sp>
        <p:nvSpPr>
          <p:cNvPr id="303" name="Google Shape;303;p16"/>
          <p:cNvSpPr/>
          <p:nvPr/>
        </p:nvSpPr>
        <p:spPr>
          <a:xfrm>
            <a:off x="4604275" y="2528553"/>
            <a:ext cx="241800" cy="550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4604275" y="3634275"/>
            <a:ext cx="241800" cy="550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08"/>
        <p:cNvGrpSpPr/>
        <p:nvPr/>
      </p:nvGrpSpPr>
      <p:grpSpPr>
        <a:xfrm>
          <a:off x="0" y="0"/>
          <a:ext cx="0" cy="0"/>
          <a:chOff x="0" y="0"/>
          <a:chExt cx="0" cy="0"/>
        </a:xfrm>
      </p:grpSpPr>
      <p:sp>
        <p:nvSpPr>
          <p:cNvPr id="309" name="Google Shape;309;p17"/>
          <p:cNvSpPr txBox="1">
            <a:spLocks noGrp="1"/>
          </p:cNvSpPr>
          <p:nvPr>
            <p:ph type="title"/>
          </p:nvPr>
        </p:nvSpPr>
        <p:spPr>
          <a:xfrm>
            <a:off x="1290350" y="671475"/>
            <a:ext cx="7030500" cy="64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Cont. :</a:t>
            </a:r>
            <a:r>
              <a:rPr lang="en"/>
              <a:t> </a:t>
            </a:r>
            <a:endParaRPr/>
          </a:p>
        </p:txBody>
      </p:sp>
      <p:sp>
        <p:nvSpPr>
          <p:cNvPr id="310" name="Google Shape;310;p17"/>
          <p:cNvSpPr txBox="1">
            <a:spLocks noGrp="1"/>
          </p:cNvSpPr>
          <p:nvPr>
            <p:ph type="body" idx="1"/>
          </p:nvPr>
        </p:nvSpPr>
        <p:spPr>
          <a:xfrm>
            <a:off x="1128075" y="1262375"/>
            <a:ext cx="7789200" cy="33438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en" sz="7200" u="sng">
                <a:solidFill>
                  <a:srgbClr val="000000"/>
                </a:solidFill>
              </a:rPr>
              <a:t>License Plate Recognition :</a:t>
            </a:r>
            <a:endParaRPr sz="7200" u="sng">
              <a:solidFill>
                <a:srgbClr val="000000"/>
              </a:solidFill>
            </a:endParaRPr>
          </a:p>
          <a:p>
            <a:pPr marL="0" lvl="0" indent="457200" algn="l" rtl="0">
              <a:spcBef>
                <a:spcPts val="0"/>
              </a:spcBef>
              <a:spcAft>
                <a:spcPts val="0"/>
              </a:spcAft>
              <a:buNone/>
            </a:pPr>
            <a:r>
              <a:rPr lang="en" sz="7200"/>
              <a:t>This  is the first and probably the most important stage of the system .It  is at this stage that the position of the license plate is determined.The input at this stage is an image of the vehicle and the output is license plate.</a:t>
            </a:r>
            <a:endParaRPr sz="7200"/>
          </a:p>
          <a:p>
            <a:pPr marL="0" lvl="0" indent="0" algn="l" rtl="0">
              <a:lnSpc>
                <a:spcPct val="100000"/>
              </a:lnSpc>
              <a:spcBef>
                <a:spcPts val="1200"/>
              </a:spcBef>
              <a:spcAft>
                <a:spcPts val="0"/>
              </a:spcAft>
              <a:buNone/>
            </a:pPr>
            <a:r>
              <a:rPr lang="en" sz="7200" u="sng">
                <a:solidFill>
                  <a:srgbClr val="000000"/>
                </a:solidFill>
              </a:rPr>
              <a:t>Character Segmentation :</a:t>
            </a:r>
            <a:endParaRPr sz="7200" u="sng">
              <a:solidFill>
                <a:srgbClr val="000000"/>
              </a:solidFill>
            </a:endParaRPr>
          </a:p>
          <a:p>
            <a:pPr marL="0" lvl="0" indent="457200" algn="l" rtl="0">
              <a:lnSpc>
                <a:spcPct val="100000"/>
              </a:lnSpc>
              <a:spcBef>
                <a:spcPts val="0"/>
              </a:spcBef>
              <a:spcAft>
                <a:spcPts val="0"/>
              </a:spcAft>
              <a:buNone/>
            </a:pPr>
            <a:r>
              <a:rPr lang="en" sz="7200">
                <a:solidFill>
                  <a:srgbClr val="000000"/>
                </a:solidFill>
              </a:rPr>
              <a:t>It’s at this stage the characters on the license plate are mapped out and segmented into individual images.</a:t>
            </a:r>
            <a:endParaRPr sz="7200">
              <a:solidFill>
                <a:srgbClr val="000000"/>
              </a:solidFill>
            </a:endParaRPr>
          </a:p>
          <a:p>
            <a:pPr marL="0" lvl="0" indent="0" algn="l" rtl="0">
              <a:lnSpc>
                <a:spcPct val="100000"/>
              </a:lnSpc>
              <a:spcBef>
                <a:spcPts val="0"/>
              </a:spcBef>
              <a:spcAft>
                <a:spcPts val="0"/>
              </a:spcAft>
              <a:buNone/>
            </a:pPr>
            <a:endParaRPr sz="7200">
              <a:solidFill>
                <a:srgbClr val="000000"/>
              </a:solidFill>
            </a:endParaRPr>
          </a:p>
          <a:p>
            <a:pPr marL="0" lvl="0" indent="0" algn="l" rtl="0">
              <a:lnSpc>
                <a:spcPct val="100000"/>
              </a:lnSpc>
              <a:spcBef>
                <a:spcPts val="0"/>
              </a:spcBef>
              <a:spcAft>
                <a:spcPts val="0"/>
              </a:spcAft>
              <a:buNone/>
            </a:pPr>
            <a:r>
              <a:rPr lang="en" sz="7200" u="sng">
                <a:solidFill>
                  <a:srgbClr val="000000"/>
                </a:solidFill>
              </a:rPr>
              <a:t>Character Recognition :</a:t>
            </a:r>
            <a:endParaRPr sz="7200" u="sng">
              <a:solidFill>
                <a:srgbClr val="000000"/>
              </a:solidFill>
            </a:endParaRPr>
          </a:p>
          <a:p>
            <a:pPr marL="0" lvl="0" indent="0" algn="l" rtl="0">
              <a:lnSpc>
                <a:spcPct val="100000"/>
              </a:lnSpc>
              <a:spcBef>
                <a:spcPts val="0"/>
              </a:spcBef>
              <a:spcAft>
                <a:spcPts val="0"/>
              </a:spcAft>
              <a:buNone/>
            </a:pPr>
            <a:r>
              <a:rPr lang="en" sz="7200" b="1">
                <a:solidFill>
                  <a:srgbClr val="000000"/>
                </a:solidFill>
              </a:rPr>
              <a:t>	</a:t>
            </a:r>
            <a:r>
              <a:rPr lang="en" sz="7200">
                <a:solidFill>
                  <a:srgbClr val="000000"/>
                </a:solidFill>
              </a:rPr>
              <a:t>This is where we wrap things up . The characters earlier segmented are identified here . We have used machine learning for this.</a:t>
            </a:r>
            <a:endParaRPr sz="7200">
              <a:solidFill>
                <a:srgbClr val="000000"/>
              </a:solidFill>
            </a:endParaRPr>
          </a:p>
          <a:p>
            <a:pPr marL="0" lvl="0" indent="0" algn="l" rtl="0">
              <a:lnSpc>
                <a:spcPct val="100000"/>
              </a:lnSpc>
              <a:spcBef>
                <a:spcPts val="0"/>
              </a:spcBef>
              <a:spcAft>
                <a:spcPts val="0"/>
              </a:spcAft>
              <a:buNone/>
            </a:pPr>
            <a:endParaRPr sz="7200">
              <a:solidFill>
                <a:srgbClr val="000000"/>
              </a:solidFill>
            </a:endParaRPr>
          </a:p>
          <a:p>
            <a:pPr marL="0" lvl="0" indent="0" algn="l" rtl="0">
              <a:lnSpc>
                <a:spcPct val="100000"/>
              </a:lnSpc>
              <a:spcBef>
                <a:spcPts val="0"/>
              </a:spcBef>
              <a:spcAft>
                <a:spcPts val="0"/>
              </a:spcAft>
              <a:buNone/>
            </a:pPr>
            <a:endParaRPr sz="8000">
              <a:solidFill>
                <a:srgbClr val="000000"/>
              </a:solidFill>
            </a:endParaRPr>
          </a:p>
          <a:p>
            <a:pPr marL="0" lvl="0" indent="0" algn="l" rtl="0">
              <a:lnSpc>
                <a:spcPct val="100000"/>
              </a:lnSpc>
              <a:spcBef>
                <a:spcPts val="0"/>
              </a:spcBef>
              <a:spcAft>
                <a:spcPts val="0"/>
              </a:spcAft>
              <a:buNone/>
            </a:pPr>
            <a:endParaRPr sz="2352">
              <a:solidFill>
                <a:srgbClr val="000000"/>
              </a:solidFill>
            </a:endParaRPr>
          </a:p>
          <a:p>
            <a:pPr marL="0" lvl="0" indent="0" algn="l" rtl="0">
              <a:lnSpc>
                <a:spcPct val="100000"/>
              </a:lnSpc>
              <a:spcBef>
                <a:spcPts val="0"/>
              </a:spcBef>
              <a:spcAft>
                <a:spcPts val="0"/>
              </a:spcAft>
              <a:buNone/>
            </a:pPr>
            <a:endParaRPr sz="2000" b="1">
              <a:solidFill>
                <a:srgbClr val="000000"/>
              </a:solidFill>
            </a:endParaRPr>
          </a:p>
          <a:p>
            <a:pPr marL="0" lvl="0" indent="0" algn="l" rtl="0">
              <a:spcBef>
                <a:spcPts val="0"/>
              </a:spcBef>
              <a:spcAft>
                <a:spcPts val="0"/>
              </a:spcAft>
              <a:buNone/>
            </a:pPr>
            <a:endParaRPr sz="2035"/>
          </a:p>
          <a:p>
            <a:pPr marL="0" lvl="0" indent="0" algn="l" rtl="0">
              <a:spcBef>
                <a:spcPts val="1200"/>
              </a:spcBef>
              <a:spcAft>
                <a:spcPts val="0"/>
              </a:spcAft>
              <a:buNone/>
            </a:pPr>
            <a:endParaRPr sz="2135"/>
          </a:p>
          <a:p>
            <a:pPr marL="0" lvl="0" indent="0" algn="l" rtl="0">
              <a:spcBef>
                <a:spcPts val="1200"/>
              </a:spcBef>
              <a:spcAft>
                <a:spcPts val="0"/>
              </a:spcAft>
              <a:buNone/>
            </a:pPr>
            <a:endParaRPr sz="2000"/>
          </a:p>
          <a:p>
            <a:pPr marL="0" lvl="0" indent="0" algn="l" rtl="0">
              <a:spcBef>
                <a:spcPts val="1200"/>
              </a:spcBef>
              <a:spcAft>
                <a:spcPts val="1200"/>
              </a:spcAft>
              <a:buNone/>
            </a:pPr>
            <a:endParaRPr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14"/>
        <p:cNvGrpSpPr/>
        <p:nvPr/>
      </p:nvGrpSpPr>
      <p:grpSpPr>
        <a:xfrm>
          <a:off x="0" y="0"/>
          <a:ext cx="0" cy="0"/>
          <a:chOff x="0" y="0"/>
          <a:chExt cx="0" cy="0"/>
        </a:xfrm>
      </p:grpSpPr>
      <p:sp>
        <p:nvSpPr>
          <p:cNvPr id="315" name="Google Shape;315;p18"/>
          <p:cNvSpPr txBox="1">
            <a:spLocks noGrp="1"/>
          </p:cNvSpPr>
          <p:nvPr>
            <p:ph type="title"/>
          </p:nvPr>
        </p:nvSpPr>
        <p:spPr>
          <a:xfrm>
            <a:off x="1128075" y="665825"/>
            <a:ext cx="70305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Technologies Used</a:t>
            </a:r>
            <a:endParaRPr sz="2700"/>
          </a:p>
        </p:txBody>
      </p:sp>
      <p:sp>
        <p:nvSpPr>
          <p:cNvPr id="316" name="Google Shape;316;p18"/>
          <p:cNvSpPr txBox="1">
            <a:spLocks noGrp="1"/>
          </p:cNvSpPr>
          <p:nvPr>
            <p:ph type="body" idx="1"/>
          </p:nvPr>
        </p:nvSpPr>
        <p:spPr>
          <a:xfrm>
            <a:off x="1128075" y="993775"/>
            <a:ext cx="7923300" cy="3760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75"/>
              <a:buNone/>
            </a:pPr>
            <a:endParaRPr sz="2000" b="1">
              <a:solidFill>
                <a:srgbClr val="000000"/>
              </a:solidFill>
            </a:endParaRPr>
          </a:p>
          <a:p>
            <a:pPr marL="0" lvl="0" indent="0" algn="l" rtl="0">
              <a:lnSpc>
                <a:spcPct val="80000"/>
              </a:lnSpc>
              <a:spcBef>
                <a:spcPts val="0"/>
              </a:spcBef>
              <a:spcAft>
                <a:spcPts val="0"/>
              </a:spcAft>
              <a:buSzPts val="275"/>
              <a:buNone/>
            </a:pPr>
            <a:r>
              <a:rPr lang="en" sz="2000" b="1">
                <a:solidFill>
                  <a:srgbClr val="000000"/>
                </a:solidFill>
              </a:rPr>
              <a:t>Operating Systems :</a:t>
            </a:r>
            <a:r>
              <a:rPr lang="en" sz="1800" b="1">
                <a:solidFill>
                  <a:srgbClr val="000000"/>
                </a:solidFill>
              </a:rPr>
              <a:t> </a:t>
            </a:r>
            <a:endParaRPr sz="1800" b="1">
              <a:solidFill>
                <a:srgbClr val="000000"/>
              </a:solidFill>
            </a:endParaRPr>
          </a:p>
          <a:p>
            <a:pPr marL="0" lvl="0" indent="0" algn="l" rtl="0">
              <a:lnSpc>
                <a:spcPct val="80000"/>
              </a:lnSpc>
              <a:spcBef>
                <a:spcPts val="0"/>
              </a:spcBef>
              <a:spcAft>
                <a:spcPts val="0"/>
              </a:spcAft>
              <a:buSzPts val="275"/>
              <a:buNone/>
            </a:pPr>
            <a:r>
              <a:rPr lang="en" sz="1800" b="1">
                <a:solidFill>
                  <a:srgbClr val="000000"/>
                </a:solidFill>
              </a:rPr>
              <a:t>  </a:t>
            </a:r>
            <a:r>
              <a:rPr lang="en" sz="1800" u="sng">
                <a:solidFill>
                  <a:srgbClr val="000000"/>
                </a:solidFill>
              </a:rPr>
              <a:t>Window</a:t>
            </a:r>
            <a:r>
              <a:rPr lang="en" sz="1800">
                <a:solidFill>
                  <a:srgbClr val="000000"/>
                </a:solidFill>
              </a:rPr>
              <a:t> </a:t>
            </a:r>
            <a:r>
              <a:rPr lang="en" sz="1800" u="sng">
                <a:solidFill>
                  <a:srgbClr val="000000"/>
                </a:solidFill>
              </a:rPr>
              <a:t>10</a:t>
            </a:r>
            <a:endParaRPr sz="1800" u="sng">
              <a:solidFill>
                <a:srgbClr val="000000"/>
              </a:solidFill>
            </a:endParaRPr>
          </a:p>
          <a:p>
            <a:pPr marL="0" lvl="0" indent="0" algn="l" rtl="0">
              <a:lnSpc>
                <a:spcPct val="80000"/>
              </a:lnSpc>
              <a:spcBef>
                <a:spcPts val="0"/>
              </a:spcBef>
              <a:spcAft>
                <a:spcPts val="0"/>
              </a:spcAft>
              <a:buSzPts val="275"/>
              <a:buNone/>
            </a:pPr>
            <a:r>
              <a:rPr lang="en" sz="1800">
                <a:solidFill>
                  <a:srgbClr val="000000"/>
                </a:solidFill>
              </a:rPr>
              <a:t>	-Window 10  is a Microsoft System for personal computers.</a:t>
            </a:r>
            <a:endParaRPr sz="1800">
              <a:solidFill>
                <a:srgbClr val="000000"/>
              </a:solidFill>
            </a:endParaRPr>
          </a:p>
          <a:p>
            <a:pPr marL="0" lvl="0" indent="0" algn="l" rtl="0">
              <a:lnSpc>
                <a:spcPct val="80000"/>
              </a:lnSpc>
              <a:spcBef>
                <a:spcPts val="0"/>
              </a:spcBef>
              <a:spcAft>
                <a:spcPts val="0"/>
              </a:spcAft>
              <a:buSzPts val="275"/>
              <a:buNone/>
            </a:pPr>
            <a:endParaRPr sz="1800">
              <a:solidFill>
                <a:srgbClr val="000000"/>
              </a:solidFill>
            </a:endParaRPr>
          </a:p>
          <a:p>
            <a:pPr marL="0" lvl="0" indent="0" algn="l" rtl="0">
              <a:lnSpc>
                <a:spcPct val="80000"/>
              </a:lnSpc>
              <a:spcBef>
                <a:spcPts val="0"/>
              </a:spcBef>
              <a:spcAft>
                <a:spcPts val="0"/>
              </a:spcAft>
              <a:buSzPts val="275"/>
              <a:buNone/>
            </a:pPr>
            <a:r>
              <a:rPr lang="en" sz="1800" b="1">
                <a:solidFill>
                  <a:srgbClr val="000000"/>
                </a:solidFill>
              </a:rPr>
              <a:t>  </a:t>
            </a:r>
            <a:r>
              <a:rPr lang="en" sz="1800" u="sng">
                <a:solidFill>
                  <a:srgbClr val="000000"/>
                </a:solidFill>
              </a:rPr>
              <a:t>Ubuntu</a:t>
            </a:r>
            <a:r>
              <a:rPr lang="en" sz="1800">
                <a:solidFill>
                  <a:srgbClr val="000000"/>
                </a:solidFill>
              </a:rPr>
              <a:t>  </a:t>
            </a:r>
            <a:r>
              <a:rPr lang="en" sz="1800" u="sng">
                <a:solidFill>
                  <a:srgbClr val="000000"/>
                </a:solidFill>
              </a:rPr>
              <a:t>20.04</a:t>
            </a:r>
            <a:endParaRPr sz="1800" u="sng">
              <a:solidFill>
                <a:srgbClr val="000000"/>
              </a:solidFill>
            </a:endParaRPr>
          </a:p>
          <a:p>
            <a:pPr marL="457200" lvl="0" indent="0" algn="l" rtl="0">
              <a:lnSpc>
                <a:spcPct val="80000"/>
              </a:lnSpc>
              <a:spcBef>
                <a:spcPts val="0"/>
              </a:spcBef>
              <a:spcAft>
                <a:spcPts val="0"/>
              </a:spcAft>
              <a:buSzPts val="275"/>
              <a:buNone/>
            </a:pPr>
            <a:r>
              <a:rPr lang="en" sz="1800">
                <a:solidFill>
                  <a:srgbClr val="000000"/>
                </a:solidFill>
              </a:rPr>
              <a:t>-Ubuntu is free and open source operating system and Linux distribution based on the Debian.</a:t>
            </a:r>
            <a:endParaRPr sz="1800">
              <a:solidFill>
                <a:srgbClr val="000000"/>
              </a:solidFill>
            </a:endParaRPr>
          </a:p>
          <a:p>
            <a:pPr marL="0" lvl="0" indent="0" algn="l" rtl="0">
              <a:lnSpc>
                <a:spcPct val="80000"/>
              </a:lnSpc>
              <a:spcBef>
                <a:spcPts val="0"/>
              </a:spcBef>
              <a:spcAft>
                <a:spcPts val="0"/>
              </a:spcAft>
              <a:buSzPts val="275"/>
              <a:buNone/>
            </a:pPr>
            <a:endParaRPr sz="1800">
              <a:solidFill>
                <a:srgbClr val="000000"/>
              </a:solidFill>
            </a:endParaRPr>
          </a:p>
          <a:p>
            <a:pPr marL="0" lvl="0" indent="0" algn="l" rtl="0">
              <a:lnSpc>
                <a:spcPct val="80000"/>
              </a:lnSpc>
              <a:spcBef>
                <a:spcPts val="0"/>
              </a:spcBef>
              <a:spcAft>
                <a:spcPts val="0"/>
              </a:spcAft>
              <a:buSzPts val="275"/>
              <a:buNone/>
            </a:pPr>
            <a:r>
              <a:rPr lang="en" sz="1800" b="1">
                <a:solidFill>
                  <a:srgbClr val="000000"/>
                </a:solidFill>
              </a:rPr>
              <a:t>Programming Language :</a:t>
            </a:r>
            <a:endParaRPr sz="1800" b="1">
              <a:solidFill>
                <a:srgbClr val="000000"/>
              </a:solidFill>
            </a:endParaRPr>
          </a:p>
          <a:p>
            <a:pPr marL="0" lvl="0" indent="0" algn="l" rtl="0">
              <a:lnSpc>
                <a:spcPct val="80000"/>
              </a:lnSpc>
              <a:spcBef>
                <a:spcPts val="0"/>
              </a:spcBef>
              <a:spcAft>
                <a:spcPts val="0"/>
              </a:spcAft>
              <a:buSzPts val="275"/>
              <a:buNone/>
            </a:pPr>
            <a:endParaRPr sz="1800" b="1">
              <a:solidFill>
                <a:srgbClr val="000000"/>
              </a:solidFill>
            </a:endParaRPr>
          </a:p>
          <a:p>
            <a:pPr marL="0" lvl="0" indent="0" algn="l" rtl="0">
              <a:lnSpc>
                <a:spcPct val="80000"/>
              </a:lnSpc>
              <a:spcBef>
                <a:spcPts val="0"/>
              </a:spcBef>
              <a:spcAft>
                <a:spcPts val="0"/>
              </a:spcAft>
              <a:buSzPts val="275"/>
              <a:buNone/>
            </a:pPr>
            <a:r>
              <a:rPr lang="en" sz="1800" b="1">
                <a:solidFill>
                  <a:srgbClr val="000000"/>
                </a:solidFill>
              </a:rPr>
              <a:t>  </a:t>
            </a:r>
            <a:r>
              <a:rPr lang="en" sz="1800" u="sng">
                <a:solidFill>
                  <a:srgbClr val="000000"/>
                </a:solidFill>
              </a:rPr>
              <a:t>Python</a:t>
            </a:r>
            <a:endParaRPr sz="1800" u="sng">
              <a:solidFill>
                <a:srgbClr val="000000"/>
              </a:solidFill>
            </a:endParaRPr>
          </a:p>
          <a:p>
            <a:pPr marL="457200" lvl="0" indent="0" algn="l" rtl="0">
              <a:lnSpc>
                <a:spcPct val="80000"/>
              </a:lnSpc>
              <a:spcBef>
                <a:spcPts val="0"/>
              </a:spcBef>
              <a:spcAft>
                <a:spcPts val="0"/>
              </a:spcAft>
              <a:buSzPts val="275"/>
              <a:buNone/>
            </a:pPr>
            <a:r>
              <a:rPr lang="en" sz="1800">
                <a:solidFill>
                  <a:srgbClr val="000000"/>
                </a:solidFill>
              </a:rPr>
              <a:t>-Python is a high-level, general-purpose programming language .Its design philosophy emphasizes code readability  with use of significant indentation.</a:t>
            </a:r>
            <a:endParaRPr sz="1800">
              <a:solidFill>
                <a:srgbClr val="000000"/>
              </a:solidFill>
            </a:endParaRPr>
          </a:p>
          <a:p>
            <a:pPr marL="0" lvl="0" indent="0" algn="l" rtl="0">
              <a:lnSpc>
                <a:spcPct val="80000"/>
              </a:lnSpc>
              <a:spcBef>
                <a:spcPts val="0"/>
              </a:spcBef>
              <a:spcAft>
                <a:spcPts val="0"/>
              </a:spcAft>
              <a:buSzPts val="275"/>
              <a:buNone/>
            </a:pPr>
            <a:endParaRPr sz="1800">
              <a:solidFill>
                <a:srgbClr val="000000"/>
              </a:solidFill>
            </a:endParaRPr>
          </a:p>
          <a:p>
            <a:pPr marL="0" lvl="0" indent="0" algn="l" rtl="0">
              <a:lnSpc>
                <a:spcPct val="80000"/>
              </a:lnSpc>
              <a:spcBef>
                <a:spcPts val="0"/>
              </a:spcBef>
              <a:spcAft>
                <a:spcPts val="0"/>
              </a:spcAft>
              <a:buSzPts val="275"/>
              <a:buNone/>
            </a:pPr>
            <a:endParaRPr sz="1800">
              <a:solidFill>
                <a:srgbClr val="000000"/>
              </a:solidFill>
            </a:endParaRPr>
          </a:p>
          <a:p>
            <a:pPr marL="0" lvl="0" indent="0" algn="l" rtl="0">
              <a:lnSpc>
                <a:spcPct val="80000"/>
              </a:lnSpc>
              <a:spcBef>
                <a:spcPts val="0"/>
              </a:spcBef>
              <a:spcAft>
                <a:spcPts val="0"/>
              </a:spcAft>
              <a:buSzPts val="275"/>
              <a:buNone/>
            </a:pPr>
            <a:r>
              <a:rPr lang="en" sz="1800">
                <a:solidFill>
                  <a:srgbClr val="000000"/>
                </a:solidFill>
              </a:rPr>
              <a:t>	</a:t>
            </a:r>
            <a:endParaRPr sz="1800">
              <a:solidFill>
                <a:srgbClr val="000000"/>
              </a:solidFill>
            </a:endParaRPr>
          </a:p>
          <a:p>
            <a:pPr marL="0" lvl="0" indent="0" algn="l" rtl="0">
              <a:lnSpc>
                <a:spcPct val="80000"/>
              </a:lnSpc>
              <a:spcBef>
                <a:spcPts val="0"/>
              </a:spcBef>
              <a:spcAft>
                <a:spcPts val="0"/>
              </a:spcAft>
              <a:buSzPts val="275"/>
              <a:buNone/>
            </a:pPr>
            <a:endParaRPr sz="1800" b="1">
              <a:solidFill>
                <a:srgbClr val="000000"/>
              </a:solidFill>
            </a:endParaRPr>
          </a:p>
          <a:p>
            <a:pPr marL="0" lvl="0" indent="0" algn="l" rtl="0">
              <a:lnSpc>
                <a:spcPct val="80000"/>
              </a:lnSpc>
              <a:spcBef>
                <a:spcPts val="0"/>
              </a:spcBef>
              <a:spcAft>
                <a:spcPts val="0"/>
              </a:spcAft>
              <a:buSzPts val="275"/>
              <a:buNone/>
            </a:pPr>
            <a:endParaRPr sz="1800">
              <a:solidFill>
                <a:srgbClr val="000000"/>
              </a:solidFill>
            </a:endParaRPr>
          </a:p>
          <a:p>
            <a:pPr marL="0" lvl="0" indent="0" algn="l" rtl="0">
              <a:lnSpc>
                <a:spcPct val="80000"/>
              </a:lnSpc>
              <a:spcBef>
                <a:spcPts val="0"/>
              </a:spcBef>
              <a:spcAft>
                <a:spcPts val="0"/>
              </a:spcAft>
              <a:buSzPts val="275"/>
              <a:buNone/>
            </a:pPr>
            <a:endParaRPr sz="1800" b="1">
              <a:solidFill>
                <a:srgbClr val="000000"/>
              </a:solidFill>
            </a:endParaRPr>
          </a:p>
          <a:p>
            <a:pPr marL="0" lvl="0" indent="0" algn="l" rtl="0">
              <a:lnSpc>
                <a:spcPct val="95000"/>
              </a:lnSpc>
              <a:spcBef>
                <a:spcPts val="0"/>
              </a:spcBef>
              <a:spcAft>
                <a:spcPts val="0"/>
              </a:spcAft>
              <a:buSzPts val="275"/>
              <a:buNone/>
            </a:pPr>
            <a:endParaRPr sz="1800"/>
          </a:p>
          <a:p>
            <a:pPr marL="0" lvl="0" indent="0" algn="l" rtl="0">
              <a:lnSpc>
                <a:spcPct val="95000"/>
              </a:lnSpc>
              <a:spcBef>
                <a:spcPts val="1200"/>
              </a:spcBef>
              <a:spcAft>
                <a:spcPts val="0"/>
              </a:spcAft>
              <a:buSzPts val="275"/>
              <a:buNone/>
            </a:pPr>
            <a:endParaRPr sz="1800"/>
          </a:p>
          <a:p>
            <a:pPr marL="0" lvl="0" indent="0" algn="l" rtl="0">
              <a:lnSpc>
                <a:spcPct val="95000"/>
              </a:lnSpc>
              <a:spcBef>
                <a:spcPts val="1200"/>
              </a:spcBef>
              <a:spcAft>
                <a:spcPts val="0"/>
              </a:spcAft>
              <a:buSzPts val="275"/>
              <a:buNone/>
            </a:pPr>
            <a:endParaRPr sz="1800"/>
          </a:p>
          <a:p>
            <a:pPr marL="0" lvl="0" indent="0" algn="l" rtl="0">
              <a:lnSpc>
                <a:spcPct val="95000"/>
              </a:lnSpc>
              <a:spcBef>
                <a:spcPts val="1200"/>
              </a:spcBef>
              <a:spcAft>
                <a:spcPts val="1200"/>
              </a:spcAft>
              <a:buSzPts val="275"/>
              <a:buNone/>
            </a:pPr>
            <a:endParaRPr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775" y="585275"/>
            <a:ext cx="70305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Module’s Information</a:t>
            </a:r>
            <a:endParaRPr sz="2700"/>
          </a:p>
        </p:txBody>
      </p:sp>
      <p:sp>
        <p:nvSpPr>
          <p:cNvPr id="322" name="Google Shape;322;p19"/>
          <p:cNvSpPr txBox="1">
            <a:spLocks noGrp="1"/>
          </p:cNvSpPr>
          <p:nvPr>
            <p:ph type="body" idx="1"/>
          </p:nvPr>
        </p:nvSpPr>
        <p:spPr>
          <a:xfrm>
            <a:off x="1128075" y="1262375"/>
            <a:ext cx="7789200" cy="35589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en" sz="7200">
                <a:solidFill>
                  <a:srgbClr val="000000"/>
                </a:solidFill>
              </a:rPr>
              <a:t>  </a:t>
            </a:r>
            <a:r>
              <a:rPr lang="en" sz="7200" u="sng">
                <a:solidFill>
                  <a:srgbClr val="000000"/>
                </a:solidFill>
              </a:rPr>
              <a:t>OpenCV</a:t>
            </a:r>
            <a:endParaRPr sz="7200" u="sng">
              <a:solidFill>
                <a:srgbClr val="000000"/>
              </a:solidFill>
            </a:endParaRPr>
          </a:p>
          <a:p>
            <a:pPr marL="0" lvl="0" indent="457200" algn="l" rtl="0">
              <a:lnSpc>
                <a:spcPct val="100000"/>
              </a:lnSpc>
              <a:spcBef>
                <a:spcPts val="0"/>
              </a:spcBef>
              <a:spcAft>
                <a:spcPts val="0"/>
              </a:spcAft>
              <a:buNone/>
            </a:pPr>
            <a:r>
              <a:rPr lang="en" sz="7200">
                <a:solidFill>
                  <a:srgbClr val="000000"/>
                </a:solidFill>
              </a:rPr>
              <a:t>- Opencv is library of python programming functions mainly aimed at </a:t>
            </a:r>
            <a:endParaRPr sz="7200">
              <a:solidFill>
                <a:srgbClr val="000000"/>
              </a:solidFill>
            </a:endParaRPr>
          </a:p>
          <a:p>
            <a:pPr marL="457200" lvl="0" indent="0" algn="l" rtl="0">
              <a:lnSpc>
                <a:spcPct val="100000"/>
              </a:lnSpc>
              <a:spcBef>
                <a:spcPts val="0"/>
              </a:spcBef>
              <a:spcAft>
                <a:spcPts val="0"/>
              </a:spcAft>
              <a:buNone/>
            </a:pPr>
            <a:r>
              <a:rPr lang="en" sz="7200">
                <a:solidFill>
                  <a:srgbClr val="000000"/>
                </a:solidFill>
              </a:rPr>
              <a:t>  real-time computer vision.</a:t>
            </a:r>
            <a:endParaRPr sz="7200">
              <a:solidFill>
                <a:srgbClr val="000000"/>
              </a:solidFill>
            </a:endParaRPr>
          </a:p>
          <a:p>
            <a:pPr marL="0" lvl="0" indent="0" algn="l" rtl="0">
              <a:lnSpc>
                <a:spcPct val="100000"/>
              </a:lnSpc>
              <a:spcBef>
                <a:spcPts val="0"/>
              </a:spcBef>
              <a:spcAft>
                <a:spcPts val="0"/>
              </a:spcAft>
              <a:buNone/>
            </a:pPr>
            <a:endParaRPr sz="8000">
              <a:solidFill>
                <a:srgbClr val="000000"/>
              </a:solidFill>
            </a:endParaRPr>
          </a:p>
          <a:p>
            <a:pPr marL="0" lvl="0" indent="0" algn="l" rtl="0">
              <a:lnSpc>
                <a:spcPct val="100000"/>
              </a:lnSpc>
              <a:spcBef>
                <a:spcPts val="0"/>
              </a:spcBef>
              <a:spcAft>
                <a:spcPts val="0"/>
              </a:spcAft>
              <a:buNone/>
            </a:pPr>
            <a:r>
              <a:rPr lang="en" sz="8000">
                <a:solidFill>
                  <a:srgbClr val="000000"/>
                </a:solidFill>
              </a:rPr>
              <a:t>  </a:t>
            </a:r>
            <a:r>
              <a:rPr lang="en" sz="7200" u="sng">
                <a:solidFill>
                  <a:srgbClr val="000000"/>
                </a:solidFill>
              </a:rPr>
              <a:t>Numpy</a:t>
            </a:r>
            <a:endParaRPr sz="7200" u="sng">
              <a:solidFill>
                <a:srgbClr val="000000"/>
              </a:solidFill>
            </a:endParaRPr>
          </a:p>
          <a:p>
            <a:pPr marL="0" lvl="0" indent="0" algn="l" rtl="0">
              <a:lnSpc>
                <a:spcPct val="100000"/>
              </a:lnSpc>
              <a:spcBef>
                <a:spcPts val="0"/>
              </a:spcBef>
              <a:spcAft>
                <a:spcPts val="0"/>
              </a:spcAft>
              <a:buNone/>
            </a:pPr>
            <a:r>
              <a:rPr lang="en" sz="7200">
                <a:solidFill>
                  <a:srgbClr val="000000"/>
                </a:solidFill>
              </a:rPr>
              <a:t>	-Numpy is used for general purpose array processing package. It </a:t>
            </a:r>
            <a:endParaRPr sz="7200">
              <a:solidFill>
                <a:srgbClr val="000000"/>
              </a:solidFill>
            </a:endParaRPr>
          </a:p>
          <a:p>
            <a:pPr marL="0" lvl="0" indent="457200" algn="l" rtl="0">
              <a:lnSpc>
                <a:spcPct val="100000"/>
              </a:lnSpc>
              <a:spcBef>
                <a:spcPts val="0"/>
              </a:spcBef>
              <a:spcAft>
                <a:spcPts val="0"/>
              </a:spcAft>
              <a:buNone/>
            </a:pPr>
            <a:r>
              <a:rPr lang="en" sz="7200">
                <a:solidFill>
                  <a:srgbClr val="000000"/>
                </a:solidFill>
              </a:rPr>
              <a:t>  provides a high-performance mainly multi-dimensional array  object </a:t>
            </a:r>
            <a:endParaRPr sz="7200">
              <a:solidFill>
                <a:srgbClr val="000000"/>
              </a:solidFill>
            </a:endParaRPr>
          </a:p>
          <a:p>
            <a:pPr marL="457200" lvl="0" indent="0" algn="l" rtl="0">
              <a:lnSpc>
                <a:spcPct val="100000"/>
              </a:lnSpc>
              <a:spcBef>
                <a:spcPts val="0"/>
              </a:spcBef>
              <a:spcAft>
                <a:spcPts val="0"/>
              </a:spcAft>
              <a:buNone/>
            </a:pPr>
            <a:r>
              <a:rPr lang="en" sz="7200">
                <a:solidFill>
                  <a:srgbClr val="000000"/>
                </a:solidFill>
              </a:rPr>
              <a:t>  and tool for working with these arrays .</a:t>
            </a:r>
            <a:endParaRPr sz="7200">
              <a:solidFill>
                <a:srgbClr val="000000"/>
              </a:solidFill>
            </a:endParaRPr>
          </a:p>
          <a:p>
            <a:pPr marL="0" lvl="0" indent="0" algn="l" rtl="0">
              <a:lnSpc>
                <a:spcPct val="100000"/>
              </a:lnSpc>
              <a:spcBef>
                <a:spcPts val="0"/>
              </a:spcBef>
              <a:spcAft>
                <a:spcPts val="0"/>
              </a:spcAft>
              <a:buNone/>
            </a:pPr>
            <a:endParaRPr sz="8000">
              <a:solidFill>
                <a:srgbClr val="000000"/>
              </a:solidFill>
            </a:endParaRPr>
          </a:p>
          <a:p>
            <a:pPr marL="0" lvl="0" indent="0" algn="l" rtl="0">
              <a:lnSpc>
                <a:spcPct val="100000"/>
              </a:lnSpc>
              <a:spcBef>
                <a:spcPts val="0"/>
              </a:spcBef>
              <a:spcAft>
                <a:spcPts val="0"/>
              </a:spcAft>
              <a:buNone/>
            </a:pPr>
            <a:r>
              <a:rPr lang="en" sz="8000">
                <a:solidFill>
                  <a:srgbClr val="000000"/>
                </a:solidFill>
              </a:rPr>
              <a:t>  </a:t>
            </a:r>
            <a:r>
              <a:rPr lang="en" sz="7200" u="sng">
                <a:solidFill>
                  <a:srgbClr val="000000"/>
                </a:solidFill>
              </a:rPr>
              <a:t>Pytesseract</a:t>
            </a:r>
            <a:endParaRPr sz="7200" u="sng">
              <a:solidFill>
                <a:srgbClr val="000000"/>
              </a:solidFill>
            </a:endParaRPr>
          </a:p>
          <a:p>
            <a:pPr marL="0" lvl="0" indent="0" algn="l" rtl="0">
              <a:lnSpc>
                <a:spcPct val="100000"/>
              </a:lnSpc>
              <a:spcBef>
                <a:spcPts val="0"/>
              </a:spcBef>
              <a:spcAft>
                <a:spcPts val="0"/>
              </a:spcAft>
              <a:buNone/>
            </a:pPr>
            <a:r>
              <a:rPr lang="en" sz="8000" u="sng">
                <a:solidFill>
                  <a:srgbClr val="000000"/>
                </a:solidFill>
              </a:rPr>
              <a:t>	</a:t>
            </a:r>
            <a:r>
              <a:rPr lang="en" sz="8000">
                <a:solidFill>
                  <a:srgbClr val="000000"/>
                </a:solidFill>
              </a:rPr>
              <a:t>-</a:t>
            </a:r>
            <a:r>
              <a:rPr lang="en" sz="7200">
                <a:solidFill>
                  <a:srgbClr val="000000"/>
                </a:solidFill>
              </a:rPr>
              <a:t> Python-tesseract is an optical character recognition (OCR) tool for     </a:t>
            </a:r>
            <a:endParaRPr sz="7200">
              <a:solidFill>
                <a:srgbClr val="000000"/>
              </a:solidFill>
            </a:endParaRPr>
          </a:p>
          <a:p>
            <a:pPr marL="457200" lvl="0" indent="0" algn="l" rtl="0">
              <a:lnSpc>
                <a:spcPct val="100000"/>
              </a:lnSpc>
              <a:spcBef>
                <a:spcPts val="0"/>
              </a:spcBef>
              <a:spcAft>
                <a:spcPts val="0"/>
              </a:spcAft>
              <a:buNone/>
            </a:pPr>
            <a:r>
              <a:rPr lang="en" sz="7200">
                <a:solidFill>
                  <a:srgbClr val="000000"/>
                </a:solidFill>
              </a:rPr>
              <a:t>   python . It will recognize and read the text  embedded in the  </a:t>
            </a:r>
            <a:endParaRPr sz="7200">
              <a:solidFill>
                <a:srgbClr val="000000"/>
              </a:solidFill>
            </a:endParaRPr>
          </a:p>
          <a:p>
            <a:pPr marL="457200" lvl="0" indent="0" algn="l" rtl="0">
              <a:lnSpc>
                <a:spcPct val="100000"/>
              </a:lnSpc>
              <a:spcBef>
                <a:spcPts val="0"/>
              </a:spcBef>
              <a:spcAft>
                <a:spcPts val="0"/>
              </a:spcAft>
              <a:buNone/>
            </a:pPr>
            <a:r>
              <a:rPr lang="en" sz="7200">
                <a:solidFill>
                  <a:srgbClr val="000000"/>
                </a:solidFill>
              </a:rPr>
              <a:t>   images.</a:t>
            </a:r>
            <a:endParaRPr sz="7200">
              <a:solidFill>
                <a:srgbClr val="000000"/>
              </a:solidFill>
            </a:endParaRPr>
          </a:p>
          <a:p>
            <a:pPr marL="0" lvl="0" indent="0" algn="l" rtl="0">
              <a:lnSpc>
                <a:spcPct val="100000"/>
              </a:lnSpc>
              <a:spcBef>
                <a:spcPts val="0"/>
              </a:spcBef>
              <a:spcAft>
                <a:spcPts val="0"/>
              </a:spcAft>
              <a:buNone/>
            </a:pPr>
            <a:endParaRPr sz="8000">
              <a:solidFill>
                <a:srgbClr val="000000"/>
              </a:solidFill>
            </a:endParaRPr>
          </a:p>
          <a:p>
            <a:pPr marL="0" lvl="0" indent="0" algn="l" rtl="0">
              <a:lnSpc>
                <a:spcPct val="100000"/>
              </a:lnSpc>
              <a:spcBef>
                <a:spcPts val="0"/>
              </a:spcBef>
              <a:spcAft>
                <a:spcPts val="0"/>
              </a:spcAft>
              <a:buNone/>
            </a:pPr>
            <a:endParaRPr sz="8000">
              <a:solidFill>
                <a:srgbClr val="000000"/>
              </a:solidFill>
            </a:endParaRPr>
          </a:p>
          <a:p>
            <a:pPr marL="0" lvl="0" indent="0" algn="l" rtl="0">
              <a:lnSpc>
                <a:spcPct val="100000"/>
              </a:lnSpc>
              <a:spcBef>
                <a:spcPts val="0"/>
              </a:spcBef>
              <a:spcAft>
                <a:spcPts val="0"/>
              </a:spcAft>
              <a:buNone/>
            </a:pPr>
            <a:r>
              <a:rPr lang="en" sz="8000">
                <a:solidFill>
                  <a:srgbClr val="000000"/>
                </a:solidFill>
              </a:rPr>
              <a:t>	</a:t>
            </a:r>
            <a:endParaRPr sz="8000">
              <a:solidFill>
                <a:srgbClr val="000000"/>
              </a:solidFill>
            </a:endParaRPr>
          </a:p>
          <a:p>
            <a:pPr marL="0" lvl="0" indent="0" algn="l" rtl="0">
              <a:lnSpc>
                <a:spcPct val="100000"/>
              </a:lnSpc>
              <a:spcBef>
                <a:spcPts val="0"/>
              </a:spcBef>
              <a:spcAft>
                <a:spcPts val="0"/>
              </a:spcAft>
              <a:buNone/>
            </a:pPr>
            <a:endParaRPr sz="8000" b="1">
              <a:solidFill>
                <a:srgbClr val="000000"/>
              </a:solidFill>
            </a:endParaRPr>
          </a:p>
          <a:p>
            <a:pPr marL="0" lvl="0" indent="0" algn="l" rtl="0">
              <a:lnSpc>
                <a:spcPct val="100000"/>
              </a:lnSpc>
              <a:spcBef>
                <a:spcPts val="0"/>
              </a:spcBef>
              <a:spcAft>
                <a:spcPts val="0"/>
              </a:spcAft>
              <a:buNone/>
            </a:pPr>
            <a:endParaRPr sz="2352">
              <a:solidFill>
                <a:srgbClr val="000000"/>
              </a:solidFill>
            </a:endParaRPr>
          </a:p>
          <a:p>
            <a:pPr marL="0" lvl="0" indent="0" algn="l" rtl="0">
              <a:lnSpc>
                <a:spcPct val="100000"/>
              </a:lnSpc>
              <a:spcBef>
                <a:spcPts val="0"/>
              </a:spcBef>
              <a:spcAft>
                <a:spcPts val="0"/>
              </a:spcAft>
              <a:buNone/>
            </a:pPr>
            <a:endParaRPr sz="2000" b="1">
              <a:solidFill>
                <a:srgbClr val="000000"/>
              </a:solidFill>
            </a:endParaRPr>
          </a:p>
          <a:p>
            <a:pPr marL="0" lvl="0" indent="0" algn="l" rtl="0">
              <a:spcBef>
                <a:spcPts val="0"/>
              </a:spcBef>
              <a:spcAft>
                <a:spcPts val="0"/>
              </a:spcAft>
              <a:buNone/>
            </a:pPr>
            <a:endParaRPr sz="2035"/>
          </a:p>
          <a:p>
            <a:pPr marL="0" lvl="0" indent="0" algn="l" rtl="0">
              <a:spcBef>
                <a:spcPts val="1200"/>
              </a:spcBef>
              <a:spcAft>
                <a:spcPts val="0"/>
              </a:spcAft>
              <a:buNone/>
            </a:pPr>
            <a:endParaRPr sz="2135"/>
          </a:p>
          <a:p>
            <a:pPr marL="0" lvl="0" indent="0" algn="l" rtl="0">
              <a:spcBef>
                <a:spcPts val="1200"/>
              </a:spcBef>
              <a:spcAft>
                <a:spcPts val="0"/>
              </a:spcAft>
              <a:buNone/>
            </a:pPr>
            <a:endParaRPr sz="2000"/>
          </a:p>
          <a:p>
            <a:pPr marL="0" lvl="0" indent="0" algn="l" rtl="0">
              <a:spcBef>
                <a:spcPts val="1200"/>
              </a:spcBef>
              <a:spcAft>
                <a:spcPts val="1200"/>
              </a:spcAft>
              <a:buNone/>
            </a:pPr>
            <a:endParaRPr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26"/>
        <p:cNvGrpSpPr/>
        <p:nvPr/>
      </p:nvGrpSpPr>
      <p:grpSpPr>
        <a:xfrm>
          <a:off x="0" y="0"/>
          <a:ext cx="0" cy="0"/>
          <a:chOff x="0" y="0"/>
          <a:chExt cx="0" cy="0"/>
        </a:xfrm>
      </p:grpSpPr>
      <p:sp>
        <p:nvSpPr>
          <p:cNvPr id="327" name="Google Shape;327;p20"/>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Cont.</a:t>
            </a:r>
            <a:endParaRPr sz="2900"/>
          </a:p>
        </p:txBody>
      </p:sp>
      <p:sp>
        <p:nvSpPr>
          <p:cNvPr id="328" name="Google Shape;328;p20"/>
          <p:cNvSpPr txBox="1">
            <a:spLocks noGrp="1"/>
          </p:cNvSpPr>
          <p:nvPr>
            <p:ph type="body" idx="1"/>
          </p:nvPr>
        </p:nvSpPr>
        <p:spPr>
          <a:xfrm>
            <a:off x="1141500" y="1195100"/>
            <a:ext cx="7923300" cy="35049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en" sz="7200" u="sng">
                <a:solidFill>
                  <a:srgbClr val="000000"/>
                </a:solidFill>
              </a:rPr>
              <a:t>EasyOCR</a:t>
            </a:r>
            <a:r>
              <a:rPr lang="en" sz="7200">
                <a:solidFill>
                  <a:srgbClr val="000000"/>
                </a:solidFill>
              </a:rPr>
              <a:t> :</a:t>
            </a:r>
            <a:r>
              <a:rPr lang="en" sz="7200" u="sng">
                <a:solidFill>
                  <a:srgbClr val="000000"/>
                </a:solidFill>
              </a:rPr>
              <a:t> </a:t>
            </a:r>
            <a:endParaRPr sz="7200" u="sng">
              <a:solidFill>
                <a:srgbClr val="000000"/>
              </a:solidFill>
            </a:endParaRPr>
          </a:p>
          <a:p>
            <a:pPr marL="457200" lvl="0" indent="0" algn="l" rtl="0">
              <a:lnSpc>
                <a:spcPct val="100000"/>
              </a:lnSpc>
              <a:spcBef>
                <a:spcPts val="0"/>
              </a:spcBef>
              <a:spcAft>
                <a:spcPts val="0"/>
              </a:spcAft>
              <a:buNone/>
            </a:pPr>
            <a:r>
              <a:rPr lang="en" sz="7200">
                <a:solidFill>
                  <a:srgbClr val="000000"/>
                </a:solidFill>
              </a:rPr>
              <a:t>-It is a python module for extracting text from image . It is general   OCR that can read both natural scene text and dense text in document.</a:t>
            </a:r>
            <a:endParaRPr sz="7200">
              <a:solidFill>
                <a:srgbClr val="000000"/>
              </a:solidFill>
            </a:endParaRPr>
          </a:p>
          <a:p>
            <a:pPr marL="0" lvl="0" indent="0" algn="l" rtl="0">
              <a:lnSpc>
                <a:spcPct val="100000"/>
              </a:lnSpc>
              <a:spcBef>
                <a:spcPts val="0"/>
              </a:spcBef>
              <a:spcAft>
                <a:spcPts val="0"/>
              </a:spcAft>
              <a:buNone/>
            </a:pPr>
            <a:endParaRPr sz="7200">
              <a:solidFill>
                <a:srgbClr val="000000"/>
              </a:solidFill>
            </a:endParaRPr>
          </a:p>
          <a:p>
            <a:pPr marL="0" lvl="0" indent="0" algn="l" rtl="0">
              <a:lnSpc>
                <a:spcPct val="100000"/>
              </a:lnSpc>
              <a:spcBef>
                <a:spcPts val="0"/>
              </a:spcBef>
              <a:spcAft>
                <a:spcPts val="0"/>
              </a:spcAft>
              <a:buNone/>
            </a:pPr>
            <a:r>
              <a:rPr lang="en" sz="7200" u="sng">
                <a:solidFill>
                  <a:srgbClr val="000000"/>
                </a:solidFill>
              </a:rPr>
              <a:t>Matplotlib </a:t>
            </a:r>
            <a:r>
              <a:rPr lang="en" sz="7200">
                <a:solidFill>
                  <a:srgbClr val="000000"/>
                </a:solidFill>
              </a:rPr>
              <a:t>:</a:t>
            </a:r>
            <a:endParaRPr sz="7200">
              <a:solidFill>
                <a:srgbClr val="000000"/>
              </a:solidFill>
            </a:endParaRPr>
          </a:p>
          <a:p>
            <a:pPr marL="0" lvl="0" indent="457200" algn="l" rtl="0">
              <a:lnSpc>
                <a:spcPct val="100000"/>
              </a:lnSpc>
              <a:spcBef>
                <a:spcPts val="0"/>
              </a:spcBef>
              <a:spcAft>
                <a:spcPts val="0"/>
              </a:spcAft>
              <a:buNone/>
            </a:pPr>
            <a:r>
              <a:rPr lang="en" sz="7200">
                <a:solidFill>
                  <a:srgbClr val="000000"/>
                </a:solidFill>
              </a:rPr>
              <a:t>-It is a plotting library for python and ite numerical mathematics </a:t>
            </a:r>
            <a:endParaRPr sz="7200">
              <a:solidFill>
                <a:srgbClr val="000000"/>
              </a:solidFill>
            </a:endParaRPr>
          </a:p>
          <a:p>
            <a:pPr marL="0" lvl="0" indent="457200" algn="l" rtl="0">
              <a:lnSpc>
                <a:spcPct val="100000"/>
              </a:lnSpc>
              <a:spcBef>
                <a:spcPts val="0"/>
              </a:spcBef>
              <a:spcAft>
                <a:spcPts val="0"/>
              </a:spcAft>
              <a:buNone/>
            </a:pPr>
            <a:r>
              <a:rPr lang="en" sz="7200">
                <a:solidFill>
                  <a:srgbClr val="000000"/>
                </a:solidFill>
              </a:rPr>
              <a:t>  extension Numpy.It provides an Object-Oriented API for embedding </a:t>
            </a:r>
            <a:endParaRPr sz="7200">
              <a:solidFill>
                <a:srgbClr val="000000"/>
              </a:solidFill>
            </a:endParaRPr>
          </a:p>
          <a:p>
            <a:pPr marL="0" lvl="0" indent="457200" algn="l" rtl="0">
              <a:lnSpc>
                <a:spcPct val="100000"/>
              </a:lnSpc>
              <a:spcBef>
                <a:spcPts val="0"/>
              </a:spcBef>
              <a:spcAft>
                <a:spcPts val="0"/>
              </a:spcAft>
              <a:buNone/>
            </a:pPr>
            <a:r>
              <a:rPr lang="en" sz="7200">
                <a:solidFill>
                  <a:srgbClr val="000000"/>
                </a:solidFill>
              </a:rPr>
              <a:t>  plots into applications using general purpose GUI.</a:t>
            </a:r>
            <a:endParaRPr sz="7200">
              <a:solidFill>
                <a:srgbClr val="000000"/>
              </a:solidFill>
            </a:endParaRPr>
          </a:p>
          <a:p>
            <a:pPr marL="0" lvl="0" indent="457200" algn="l" rtl="0">
              <a:lnSpc>
                <a:spcPct val="100000"/>
              </a:lnSpc>
              <a:spcBef>
                <a:spcPts val="0"/>
              </a:spcBef>
              <a:spcAft>
                <a:spcPts val="0"/>
              </a:spcAft>
              <a:buNone/>
            </a:pPr>
            <a:endParaRPr sz="7200">
              <a:solidFill>
                <a:srgbClr val="000000"/>
              </a:solidFill>
            </a:endParaRPr>
          </a:p>
          <a:p>
            <a:pPr marL="0" lvl="0" indent="0" algn="l" rtl="0">
              <a:lnSpc>
                <a:spcPct val="100000"/>
              </a:lnSpc>
              <a:spcBef>
                <a:spcPts val="0"/>
              </a:spcBef>
              <a:spcAft>
                <a:spcPts val="0"/>
              </a:spcAft>
              <a:buNone/>
            </a:pPr>
            <a:r>
              <a:rPr lang="en" sz="7200" u="sng">
                <a:solidFill>
                  <a:srgbClr val="000000"/>
                </a:solidFill>
              </a:rPr>
              <a:t>iMUTILS</a:t>
            </a:r>
            <a:r>
              <a:rPr lang="en" sz="7200">
                <a:solidFill>
                  <a:srgbClr val="000000"/>
                </a:solidFill>
              </a:rPr>
              <a:t> :</a:t>
            </a:r>
            <a:endParaRPr sz="7200">
              <a:solidFill>
                <a:srgbClr val="000000"/>
              </a:solidFill>
            </a:endParaRPr>
          </a:p>
          <a:p>
            <a:pPr marL="457200" lvl="0" indent="0" algn="l" rtl="0">
              <a:lnSpc>
                <a:spcPct val="100000"/>
              </a:lnSpc>
              <a:spcBef>
                <a:spcPts val="0"/>
              </a:spcBef>
              <a:spcAft>
                <a:spcPts val="0"/>
              </a:spcAft>
              <a:buNone/>
            </a:pPr>
            <a:r>
              <a:rPr lang="en" sz="7200">
                <a:solidFill>
                  <a:srgbClr val="000000"/>
                </a:solidFill>
              </a:rPr>
              <a:t>-A series of the convenience functions to make basic image processing functions such as translation, rotation, resizing etc.</a:t>
            </a:r>
            <a:endParaRPr sz="7200">
              <a:solidFill>
                <a:srgbClr val="000000"/>
              </a:solidFill>
            </a:endParaRPr>
          </a:p>
          <a:p>
            <a:pPr marL="0" lvl="0" indent="0" algn="l" rtl="0">
              <a:lnSpc>
                <a:spcPct val="100000"/>
              </a:lnSpc>
              <a:spcBef>
                <a:spcPts val="0"/>
              </a:spcBef>
              <a:spcAft>
                <a:spcPts val="0"/>
              </a:spcAft>
              <a:buNone/>
            </a:pPr>
            <a:endParaRPr sz="7200">
              <a:solidFill>
                <a:srgbClr val="000000"/>
              </a:solidFill>
            </a:endParaRPr>
          </a:p>
          <a:p>
            <a:pPr marL="0" lvl="0" indent="0" algn="l" rtl="0">
              <a:lnSpc>
                <a:spcPct val="100000"/>
              </a:lnSpc>
              <a:spcBef>
                <a:spcPts val="0"/>
              </a:spcBef>
              <a:spcAft>
                <a:spcPts val="0"/>
              </a:spcAft>
              <a:buNone/>
            </a:pPr>
            <a:r>
              <a:rPr lang="en" sz="7200" u="sng">
                <a:solidFill>
                  <a:srgbClr val="000000"/>
                </a:solidFill>
              </a:rPr>
              <a:t>Tkinter</a:t>
            </a:r>
            <a:r>
              <a:rPr lang="en" sz="7200">
                <a:solidFill>
                  <a:srgbClr val="000000"/>
                </a:solidFill>
              </a:rPr>
              <a:t> : </a:t>
            </a:r>
            <a:endParaRPr sz="7200">
              <a:solidFill>
                <a:srgbClr val="000000"/>
              </a:solidFill>
            </a:endParaRPr>
          </a:p>
          <a:p>
            <a:pPr marL="0" lvl="0" indent="0" algn="l" rtl="0">
              <a:lnSpc>
                <a:spcPct val="100000"/>
              </a:lnSpc>
              <a:spcBef>
                <a:spcPts val="0"/>
              </a:spcBef>
              <a:spcAft>
                <a:spcPts val="0"/>
              </a:spcAft>
              <a:buNone/>
            </a:pPr>
            <a:r>
              <a:rPr lang="en" sz="7200">
                <a:solidFill>
                  <a:srgbClr val="000000"/>
                </a:solidFill>
              </a:rPr>
              <a:t>	-It is standard python interface to the Tk Graphical User Interface.</a:t>
            </a:r>
            <a:endParaRPr sz="7200">
              <a:solidFill>
                <a:srgbClr val="000000"/>
              </a:solidFill>
            </a:endParaRPr>
          </a:p>
          <a:p>
            <a:pPr marL="0" lvl="0" indent="0" algn="l" rtl="0">
              <a:spcBef>
                <a:spcPts val="0"/>
              </a:spcBef>
              <a:spcAft>
                <a:spcPts val="0"/>
              </a:spcAft>
              <a:buNone/>
            </a:pPr>
            <a:endParaRPr sz="6861">
              <a:solidFill>
                <a:srgbClr val="202124"/>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8000">
              <a:solidFill>
                <a:srgbClr val="000000"/>
              </a:solidFill>
            </a:endParaRPr>
          </a:p>
          <a:p>
            <a:pPr marL="0" lvl="0" indent="0" algn="l" rtl="0">
              <a:spcBef>
                <a:spcPts val="0"/>
              </a:spcBef>
              <a:spcAft>
                <a:spcPts val="0"/>
              </a:spcAft>
              <a:buNone/>
            </a:pPr>
            <a:endParaRPr sz="2000"/>
          </a:p>
          <a:p>
            <a:pPr marL="0" lvl="0" indent="0" algn="l" rtl="0">
              <a:spcBef>
                <a:spcPts val="1200"/>
              </a:spcBef>
              <a:spcAft>
                <a:spcPts val="1200"/>
              </a:spcAft>
              <a:buNone/>
            </a:pPr>
            <a:endParaRPr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4D4D4"/>
        </a:solidFill>
        <a:effectLst/>
      </p:bgPr>
    </p:bg>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236650" y="518000"/>
            <a:ext cx="7030500" cy="67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Data Flow Diagram :</a:t>
            </a:r>
            <a:endParaRPr sz="2700"/>
          </a:p>
        </p:txBody>
      </p:sp>
      <p:sp>
        <p:nvSpPr>
          <p:cNvPr id="334" name="Google Shape;334;p21"/>
          <p:cNvSpPr txBox="1">
            <a:spLocks noGrp="1"/>
          </p:cNvSpPr>
          <p:nvPr>
            <p:ph type="body" idx="1"/>
          </p:nvPr>
        </p:nvSpPr>
        <p:spPr>
          <a:xfrm>
            <a:off x="1141500" y="1195100"/>
            <a:ext cx="7923300" cy="3504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000"/>
              <a:t>                                                .</a:t>
            </a:r>
            <a:endParaRPr sz="2000"/>
          </a:p>
        </p:txBody>
      </p:sp>
      <p:sp>
        <p:nvSpPr>
          <p:cNvPr id="335" name="Google Shape;335;p21"/>
          <p:cNvSpPr/>
          <p:nvPr/>
        </p:nvSpPr>
        <p:spPr>
          <a:xfrm>
            <a:off x="1236650" y="1343275"/>
            <a:ext cx="1880100" cy="52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Start</a:t>
            </a:r>
            <a:endParaRPr/>
          </a:p>
        </p:txBody>
      </p:sp>
      <p:sp>
        <p:nvSpPr>
          <p:cNvPr id="336" name="Google Shape;336;p21"/>
          <p:cNvSpPr/>
          <p:nvPr/>
        </p:nvSpPr>
        <p:spPr>
          <a:xfrm>
            <a:off x="6550125" y="3022863"/>
            <a:ext cx="1880100" cy="52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Character Recognition</a:t>
            </a:r>
            <a:endParaRPr/>
          </a:p>
        </p:txBody>
      </p:sp>
      <p:sp>
        <p:nvSpPr>
          <p:cNvPr id="337" name="Google Shape;337;p21"/>
          <p:cNvSpPr/>
          <p:nvPr/>
        </p:nvSpPr>
        <p:spPr>
          <a:xfrm>
            <a:off x="6550125" y="1343263"/>
            <a:ext cx="1880100" cy="52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License Plate Detection</a:t>
            </a:r>
            <a:endParaRPr/>
          </a:p>
        </p:txBody>
      </p:sp>
      <p:sp>
        <p:nvSpPr>
          <p:cNvPr id="338" name="Google Shape;338;p21"/>
          <p:cNvSpPr/>
          <p:nvPr/>
        </p:nvSpPr>
        <p:spPr>
          <a:xfrm>
            <a:off x="1236650" y="3854600"/>
            <a:ext cx="1880100" cy="52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Image Processing</a:t>
            </a:r>
            <a:endParaRPr/>
          </a:p>
        </p:txBody>
      </p:sp>
      <p:sp>
        <p:nvSpPr>
          <p:cNvPr id="339" name="Google Shape;339;p21"/>
          <p:cNvSpPr/>
          <p:nvPr/>
        </p:nvSpPr>
        <p:spPr>
          <a:xfrm>
            <a:off x="1236650" y="3022875"/>
            <a:ext cx="1880100" cy="52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Compile</a:t>
            </a:r>
            <a:endParaRPr/>
          </a:p>
        </p:txBody>
      </p:sp>
      <p:sp>
        <p:nvSpPr>
          <p:cNvPr id="340" name="Google Shape;340;p21"/>
          <p:cNvSpPr/>
          <p:nvPr/>
        </p:nvSpPr>
        <p:spPr>
          <a:xfrm>
            <a:off x="6550125" y="2121813"/>
            <a:ext cx="1880100" cy="52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Character Segmentation</a:t>
            </a:r>
            <a:endParaRPr/>
          </a:p>
        </p:txBody>
      </p:sp>
      <p:sp>
        <p:nvSpPr>
          <p:cNvPr id="341" name="Google Shape;341;p21"/>
          <p:cNvSpPr/>
          <p:nvPr/>
        </p:nvSpPr>
        <p:spPr>
          <a:xfrm>
            <a:off x="1236650" y="2139449"/>
            <a:ext cx="1880118" cy="523800"/>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Input Image</a:t>
            </a:r>
            <a:endParaRPr/>
          </a:p>
        </p:txBody>
      </p:sp>
      <p:sp>
        <p:nvSpPr>
          <p:cNvPr id="342" name="Google Shape;342;p21"/>
          <p:cNvSpPr/>
          <p:nvPr/>
        </p:nvSpPr>
        <p:spPr>
          <a:xfrm>
            <a:off x="6550126" y="3907975"/>
            <a:ext cx="1880118" cy="470448"/>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License plate number is printed</a:t>
            </a:r>
            <a:endParaRPr/>
          </a:p>
        </p:txBody>
      </p:sp>
      <p:cxnSp>
        <p:nvCxnSpPr>
          <p:cNvPr id="343" name="Google Shape;343;p21"/>
          <p:cNvCxnSpPr>
            <a:stCxn id="335" idx="2"/>
            <a:endCxn id="341" idx="0"/>
          </p:cNvCxnSpPr>
          <p:nvPr/>
        </p:nvCxnSpPr>
        <p:spPr>
          <a:xfrm>
            <a:off x="2176700" y="1867075"/>
            <a:ext cx="0" cy="272400"/>
          </a:xfrm>
          <a:prstGeom prst="straightConnector1">
            <a:avLst/>
          </a:prstGeom>
          <a:noFill/>
          <a:ln w="9525" cap="flat" cmpd="sng">
            <a:solidFill>
              <a:schemeClr val="dk2"/>
            </a:solidFill>
            <a:prstDash val="solid"/>
            <a:round/>
            <a:headEnd type="none" w="med" len="med"/>
            <a:tailEnd type="triangle" w="med" len="med"/>
          </a:ln>
        </p:spPr>
      </p:cxnSp>
      <p:cxnSp>
        <p:nvCxnSpPr>
          <p:cNvPr id="344" name="Google Shape;344;p21"/>
          <p:cNvCxnSpPr>
            <a:stCxn id="341" idx="2"/>
            <a:endCxn id="339" idx="0"/>
          </p:cNvCxnSpPr>
          <p:nvPr/>
        </p:nvCxnSpPr>
        <p:spPr>
          <a:xfrm>
            <a:off x="2176709" y="2663249"/>
            <a:ext cx="0" cy="359700"/>
          </a:xfrm>
          <a:prstGeom prst="straightConnector1">
            <a:avLst/>
          </a:prstGeom>
          <a:noFill/>
          <a:ln w="9525" cap="flat" cmpd="sng">
            <a:solidFill>
              <a:schemeClr val="dk2"/>
            </a:solidFill>
            <a:prstDash val="solid"/>
            <a:round/>
            <a:headEnd type="none" w="med" len="med"/>
            <a:tailEnd type="triangle" w="med" len="med"/>
          </a:ln>
        </p:spPr>
      </p:cxnSp>
      <p:cxnSp>
        <p:nvCxnSpPr>
          <p:cNvPr id="345" name="Google Shape;345;p21"/>
          <p:cNvCxnSpPr>
            <a:stCxn id="339" idx="2"/>
            <a:endCxn id="338" idx="0"/>
          </p:cNvCxnSpPr>
          <p:nvPr/>
        </p:nvCxnSpPr>
        <p:spPr>
          <a:xfrm>
            <a:off x="2176700" y="3546675"/>
            <a:ext cx="0" cy="307800"/>
          </a:xfrm>
          <a:prstGeom prst="straightConnector1">
            <a:avLst/>
          </a:prstGeom>
          <a:noFill/>
          <a:ln w="9525" cap="flat" cmpd="sng">
            <a:solidFill>
              <a:schemeClr val="dk2"/>
            </a:solidFill>
            <a:prstDash val="solid"/>
            <a:round/>
            <a:headEnd type="none" w="med" len="med"/>
            <a:tailEnd type="triangle" w="med" len="med"/>
          </a:ln>
        </p:spPr>
      </p:cxnSp>
      <p:cxnSp>
        <p:nvCxnSpPr>
          <p:cNvPr id="346" name="Google Shape;346;p21"/>
          <p:cNvCxnSpPr>
            <a:endCxn id="338" idx="3"/>
          </p:cNvCxnSpPr>
          <p:nvPr/>
        </p:nvCxnSpPr>
        <p:spPr>
          <a:xfrm flipH="1">
            <a:off x="3116750" y="1826600"/>
            <a:ext cx="3181800" cy="2289900"/>
          </a:xfrm>
          <a:prstGeom prst="straightConnector1">
            <a:avLst/>
          </a:prstGeom>
          <a:noFill/>
          <a:ln w="9525" cap="flat" cmpd="sng">
            <a:solidFill>
              <a:schemeClr val="dk2"/>
            </a:solidFill>
            <a:prstDash val="solid"/>
            <a:round/>
            <a:headEnd type="none" w="med" len="med"/>
            <a:tailEnd type="none" w="med" len="med"/>
          </a:ln>
        </p:spPr>
      </p:cxnSp>
      <p:cxnSp>
        <p:nvCxnSpPr>
          <p:cNvPr id="347" name="Google Shape;347;p21"/>
          <p:cNvCxnSpPr>
            <a:endCxn id="337" idx="1"/>
          </p:cNvCxnSpPr>
          <p:nvPr/>
        </p:nvCxnSpPr>
        <p:spPr>
          <a:xfrm rot="10800000" flipH="1">
            <a:off x="6271425" y="1605163"/>
            <a:ext cx="278700" cy="261600"/>
          </a:xfrm>
          <a:prstGeom prst="straightConnector1">
            <a:avLst/>
          </a:prstGeom>
          <a:noFill/>
          <a:ln w="9525" cap="flat" cmpd="sng">
            <a:solidFill>
              <a:schemeClr val="dk2"/>
            </a:solidFill>
            <a:prstDash val="solid"/>
            <a:round/>
            <a:headEnd type="none" w="med" len="med"/>
            <a:tailEnd type="triangle" w="med" len="med"/>
          </a:ln>
        </p:spPr>
      </p:cxnSp>
      <p:cxnSp>
        <p:nvCxnSpPr>
          <p:cNvPr id="348" name="Google Shape;348;p21"/>
          <p:cNvCxnSpPr>
            <a:stCxn id="337" idx="2"/>
            <a:endCxn id="340" idx="0"/>
          </p:cNvCxnSpPr>
          <p:nvPr/>
        </p:nvCxnSpPr>
        <p:spPr>
          <a:xfrm>
            <a:off x="7490175" y="1867063"/>
            <a:ext cx="0" cy="254700"/>
          </a:xfrm>
          <a:prstGeom prst="straightConnector1">
            <a:avLst/>
          </a:prstGeom>
          <a:noFill/>
          <a:ln w="9525" cap="flat" cmpd="sng">
            <a:solidFill>
              <a:schemeClr val="dk2"/>
            </a:solidFill>
            <a:prstDash val="solid"/>
            <a:round/>
            <a:headEnd type="none" w="med" len="med"/>
            <a:tailEnd type="triangle" w="med" len="med"/>
          </a:ln>
        </p:spPr>
      </p:cxnSp>
      <p:cxnSp>
        <p:nvCxnSpPr>
          <p:cNvPr id="349" name="Google Shape;349;p21"/>
          <p:cNvCxnSpPr>
            <a:stCxn id="340" idx="2"/>
            <a:endCxn id="336" idx="0"/>
          </p:cNvCxnSpPr>
          <p:nvPr/>
        </p:nvCxnSpPr>
        <p:spPr>
          <a:xfrm>
            <a:off x="7490175" y="2645613"/>
            <a:ext cx="0" cy="377400"/>
          </a:xfrm>
          <a:prstGeom prst="straightConnector1">
            <a:avLst/>
          </a:prstGeom>
          <a:noFill/>
          <a:ln w="9525" cap="flat" cmpd="sng">
            <a:solidFill>
              <a:schemeClr val="dk2"/>
            </a:solidFill>
            <a:prstDash val="solid"/>
            <a:round/>
            <a:headEnd type="none" w="med" len="med"/>
            <a:tailEnd type="triangle" w="med" len="med"/>
          </a:ln>
        </p:spPr>
      </p:cxnSp>
      <p:cxnSp>
        <p:nvCxnSpPr>
          <p:cNvPr id="350" name="Google Shape;350;p21"/>
          <p:cNvCxnSpPr>
            <a:stCxn id="336" idx="2"/>
            <a:endCxn id="342" idx="0"/>
          </p:cNvCxnSpPr>
          <p:nvPr/>
        </p:nvCxnSpPr>
        <p:spPr>
          <a:xfrm>
            <a:off x="7490175" y="3546663"/>
            <a:ext cx="0" cy="361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779</Words>
  <PresentationFormat>On-screen Show (16:9)</PresentationFormat>
  <Paragraphs>158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Maven Pro</vt:lpstr>
      <vt:lpstr>Nunito</vt:lpstr>
      <vt:lpstr>Momentum</vt:lpstr>
      <vt:lpstr>License Plate Recognition System using Python and Opencv </vt:lpstr>
      <vt:lpstr>Contents : </vt:lpstr>
      <vt:lpstr>Introduction :</vt:lpstr>
      <vt:lpstr>Steps : </vt:lpstr>
      <vt:lpstr>Cont. : </vt:lpstr>
      <vt:lpstr>Technologies Used</vt:lpstr>
      <vt:lpstr>Module’s Information</vt:lpstr>
      <vt:lpstr>Cont.</vt:lpstr>
      <vt:lpstr>Data Flow Diagram :</vt:lpstr>
      <vt:lpstr>Test Cases</vt:lpstr>
      <vt:lpstr>Demonstration and Screenshots :</vt:lpstr>
      <vt:lpstr>Demonstration and Screenshots :</vt:lpstr>
      <vt:lpstr>Demonstration and Screenshots :</vt:lpstr>
      <vt:lpstr>Demonstration and Screenshots :</vt:lpstr>
      <vt:lpstr>Demonstration and Screenshots :</vt:lpstr>
      <vt:lpstr>Demonstration and Screenshots :</vt:lpstr>
      <vt:lpstr>Demonstration and Screenshots :</vt:lpstr>
      <vt:lpstr>Demonstration and Screenshots :</vt:lpstr>
      <vt:lpstr>Future Enhancements :</vt:lpstr>
      <vt:lpstr>Sources :</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 System using Python and Opencv </dc:title>
  <cp:lastModifiedBy>BABJI TALARI</cp:lastModifiedBy>
  <cp:revision>1</cp:revision>
  <dcterms:modified xsi:type="dcterms:W3CDTF">2022-09-21T03:40:49Z</dcterms:modified>
</cp:coreProperties>
</file>