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729383"/>
            <a:ext cx="7477601" cy="1666399"/>
          </a:xfrm>
          <a:prstGeom prst="rect">
            <a:avLst/>
          </a:prstGeom>
          <a:noFill/>
          <a:ln/>
        </p:spPr>
        <p:txBody>
          <a:bodyPr wrap="square" rtlCol="0" anchor="t"/>
          <a:lstStyle/>
          <a:p>
            <a:pPr indent="0" marL="0">
              <a:lnSpc>
                <a:spcPts val="6561"/>
              </a:lnSpc>
              <a:buNone/>
            </a:pPr>
            <a:r>
              <a:rPr lang="en-US" sz="5249" dirty="0">
                <a:solidFill>
                  <a:srgbClr val="F2F2F3"/>
                </a:solidFill>
                <a:latin typeface="Poppins" pitchFamily="34" charset="0"/>
                <a:ea typeface="Poppins" pitchFamily="34" charset="-122"/>
                <a:cs typeface="Poppins" pitchFamily="34" charset="-120"/>
              </a:rPr>
              <a:t>Definition of a Batch Operating System</a:t>
            </a:r>
            <a:endParaRPr lang="en-US" sz="5249" dirty="0"/>
          </a:p>
        </p:txBody>
      </p:sp>
      <p:sp>
        <p:nvSpPr>
          <p:cNvPr id="6" name="Text 3"/>
          <p:cNvSpPr/>
          <p:nvPr/>
        </p:nvSpPr>
        <p:spPr>
          <a:xfrm>
            <a:off x="833199" y="3729038"/>
            <a:ext cx="7477601" cy="2132409"/>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A batch operating system is a type of operating system that processes and executes a series of tasks in 'batches' without the need for user interaction. It collects programs and data together and processes them in groups, allowing for efficient and organized handling of tasks. This system is particularly useful for repetitive and time-consuming tasks that can be executed without user intervention.</a:t>
            </a:r>
            <a:endParaRPr lang="en-US" sz="1750" dirty="0"/>
          </a:p>
        </p:txBody>
      </p:sp>
      <p:sp>
        <p:nvSpPr>
          <p:cNvPr id="7" name="Shape 4"/>
          <p:cNvSpPr/>
          <p:nvPr/>
        </p:nvSpPr>
        <p:spPr>
          <a:xfrm>
            <a:off x="833199" y="6128028"/>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135648"/>
            <a:ext cx="340162" cy="340162"/>
          </a:xfrm>
          <a:prstGeom prst="rect">
            <a:avLst/>
          </a:prstGeom>
        </p:spPr>
      </p:pic>
      <p:sp>
        <p:nvSpPr>
          <p:cNvPr id="9" name="Text 5"/>
          <p:cNvSpPr/>
          <p:nvPr/>
        </p:nvSpPr>
        <p:spPr>
          <a:xfrm>
            <a:off x="1299686" y="6111359"/>
            <a:ext cx="1942267" cy="388858"/>
          </a:xfrm>
          <a:prstGeom prst="rect">
            <a:avLst/>
          </a:prstGeom>
          <a:noFill/>
          <a:ln/>
        </p:spPr>
        <p:txBody>
          <a:bodyPr wrap="none" rtlCol="0" anchor="t"/>
          <a:lstStyle/>
          <a:p>
            <a:pPr algn="l" indent="0" marL="0">
              <a:lnSpc>
                <a:spcPts val="3062"/>
              </a:lnSpc>
              <a:buNone/>
            </a:pPr>
            <a:r>
              <a:rPr lang="en-US" sz="2187" b="1" dirty="0">
                <a:solidFill>
                  <a:srgbClr val="E5E0DF"/>
                </a:solidFill>
                <a:latin typeface="Roboto" pitchFamily="34" charset="0"/>
                <a:ea typeface="Roboto" pitchFamily="34" charset="-122"/>
                <a:cs typeface="Roboto" pitchFamily="34" charset="-120"/>
              </a:rPr>
              <a:t>by Vivek Adroja</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47221"/>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0" y="0"/>
            <a:ext cx="14630400" cy="1944172"/>
          </a:xfrm>
          <a:prstGeom prst="rect">
            <a:avLst/>
          </a:prstGeom>
        </p:spPr>
      </p:pic>
      <p:sp>
        <p:nvSpPr>
          <p:cNvPr id="5" name="Text 2"/>
          <p:cNvSpPr/>
          <p:nvPr/>
        </p:nvSpPr>
        <p:spPr>
          <a:xfrm>
            <a:off x="3621167" y="2371844"/>
            <a:ext cx="7388066" cy="972026"/>
          </a:xfrm>
          <a:prstGeom prst="rect">
            <a:avLst/>
          </a:prstGeom>
          <a:noFill/>
          <a:ln/>
        </p:spPr>
        <p:txBody>
          <a:bodyPr wrap="square" rtlCol="0" anchor="t"/>
          <a:lstStyle/>
          <a:p>
            <a:pPr indent="0" marL="0">
              <a:lnSpc>
                <a:spcPts val="3827"/>
              </a:lnSpc>
              <a:buNone/>
            </a:pPr>
            <a:r>
              <a:rPr lang="en-US" sz="3062" dirty="0">
                <a:solidFill>
                  <a:srgbClr val="F2F2F3"/>
                </a:solidFill>
                <a:latin typeface="Poppins" pitchFamily="34" charset="0"/>
                <a:ea typeface="Poppins" pitchFamily="34" charset="-122"/>
                <a:cs typeface="Poppins" pitchFamily="34" charset="-120"/>
              </a:rPr>
              <a:t>History and Evolution of Batch Operating Systems</a:t>
            </a:r>
            <a:endParaRPr lang="en-US" sz="3062" dirty="0"/>
          </a:p>
        </p:txBody>
      </p:sp>
      <p:sp>
        <p:nvSpPr>
          <p:cNvPr id="6" name="Shape 3"/>
          <p:cNvSpPr/>
          <p:nvPr/>
        </p:nvSpPr>
        <p:spPr>
          <a:xfrm>
            <a:off x="3838932" y="3577114"/>
            <a:ext cx="31075" cy="4242435"/>
          </a:xfrm>
          <a:prstGeom prst="roundRect">
            <a:avLst>
              <a:gd name="adj" fmla="val 225238"/>
            </a:avLst>
          </a:prstGeom>
          <a:solidFill>
            <a:srgbClr val="56565B"/>
          </a:solidFill>
          <a:ln/>
        </p:spPr>
      </p:sp>
      <p:sp>
        <p:nvSpPr>
          <p:cNvPr id="7" name="Shape 4"/>
          <p:cNvSpPr/>
          <p:nvPr/>
        </p:nvSpPr>
        <p:spPr>
          <a:xfrm>
            <a:off x="4029373" y="3857923"/>
            <a:ext cx="544354" cy="31075"/>
          </a:xfrm>
          <a:prstGeom prst="roundRect">
            <a:avLst>
              <a:gd name="adj" fmla="val 225238"/>
            </a:avLst>
          </a:prstGeom>
          <a:solidFill>
            <a:srgbClr val="56565B"/>
          </a:solidFill>
          <a:ln/>
        </p:spPr>
      </p:sp>
      <p:sp>
        <p:nvSpPr>
          <p:cNvPr id="8" name="Shape 5"/>
          <p:cNvSpPr/>
          <p:nvPr/>
        </p:nvSpPr>
        <p:spPr>
          <a:xfrm>
            <a:off x="3679448" y="3698557"/>
            <a:ext cx="349925" cy="349925"/>
          </a:xfrm>
          <a:prstGeom prst="roundRect">
            <a:avLst>
              <a:gd name="adj" fmla="val 20002"/>
            </a:avLst>
          </a:prstGeom>
          <a:solidFill>
            <a:srgbClr val="3D3D42"/>
          </a:solidFill>
          <a:ln w="7620">
            <a:solidFill>
              <a:srgbClr val="56565B"/>
            </a:solidFill>
            <a:prstDash val="solid"/>
          </a:ln>
        </p:spPr>
      </p:sp>
      <p:sp>
        <p:nvSpPr>
          <p:cNvPr id="9" name="Text 6"/>
          <p:cNvSpPr/>
          <p:nvPr/>
        </p:nvSpPr>
        <p:spPr>
          <a:xfrm>
            <a:off x="3820299" y="3727609"/>
            <a:ext cx="68223" cy="291703"/>
          </a:xfrm>
          <a:prstGeom prst="rect">
            <a:avLst/>
          </a:prstGeom>
          <a:noFill/>
          <a:ln/>
        </p:spPr>
        <p:txBody>
          <a:bodyPr wrap="none" rtlCol="0" anchor="t"/>
          <a:lstStyle/>
          <a:p>
            <a:pPr algn="ctr" indent="0" marL="0">
              <a:lnSpc>
                <a:spcPts val="2296"/>
              </a:lnSpc>
              <a:buNone/>
            </a:pPr>
            <a:r>
              <a:rPr lang="en-US" sz="1837" dirty="0">
                <a:solidFill>
                  <a:srgbClr val="E5E0DF"/>
                </a:solidFill>
                <a:latin typeface="Poppins" pitchFamily="34" charset="0"/>
                <a:ea typeface="Poppins" pitchFamily="34" charset="-122"/>
                <a:cs typeface="Poppins" pitchFamily="34" charset="-120"/>
              </a:rPr>
              <a:t>1</a:t>
            </a:r>
            <a:endParaRPr lang="en-US" sz="1837" dirty="0"/>
          </a:p>
        </p:txBody>
      </p:sp>
      <p:sp>
        <p:nvSpPr>
          <p:cNvPr id="10" name="Text 7"/>
          <p:cNvSpPr/>
          <p:nvPr/>
        </p:nvSpPr>
        <p:spPr>
          <a:xfrm>
            <a:off x="4709874" y="3732609"/>
            <a:ext cx="1944172" cy="243007"/>
          </a:xfrm>
          <a:prstGeom prst="rect">
            <a:avLst/>
          </a:prstGeom>
          <a:noFill/>
          <a:ln/>
        </p:spPr>
        <p:txBody>
          <a:bodyPr wrap="none" rtlCol="0" anchor="t"/>
          <a:lstStyle/>
          <a:p>
            <a:pPr algn="l" indent="0" marL="0">
              <a:lnSpc>
                <a:spcPts val="1914"/>
              </a:lnSpc>
              <a:buNone/>
            </a:pPr>
            <a:r>
              <a:rPr lang="en-US" sz="1531" dirty="0">
                <a:solidFill>
                  <a:srgbClr val="E5E0DF"/>
                </a:solidFill>
                <a:latin typeface="Poppins" pitchFamily="34" charset="0"/>
                <a:ea typeface="Poppins" pitchFamily="34" charset="-122"/>
                <a:cs typeface="Poppins" pitchFamily="34" charset="-120"/>
              </a:rPr>
              <a:t>Early Developments</a:t>
            </a:r>
            <a:endParaRPr lang="en-US" sz="1531" dirty="0"/>
          </a:p>
        </p:txBody>
      </p:sp>
      <p:sp>
        <p:nvSpPr>
          <p:cNvPr id="11" name="Text 8"/>
          <p:cNvSpPr/>
          <p:nvPr/>
        </p:nvSpPr>
        <p:spPr>
          <a:xfrm>
            <a:off x="4709874" y="4068842"/>
            <a:ext cx="6299359" cy="746165"/>
          </a:xfrm>
          <a:prstGeom prst="rect">
            <a:avLst/>
          </a:prstGeom>
          <a:noFill/>
          <a:ln/>
        </p:spPr>
        <p:txBody>
          <a:bodyPr wrap="square" rtlCol="0" anchor="t"/>
          <a:lstStyle/>
          <a:p>
            <a:pPr algn="l" indent="0" marL="0">
              <a:lnSpc>
                <a:spcPts val="1960"/>
              </a:lnSpc>
              <a:buNone/>
            </a:pPr>
            <a:r>
              <a:rPr lang="en-US" sz="1225" dirty="0">
                <a:solidFill>
                  <a:srgbClr val="E5E0DF"/>
                </a:solidFill>
                <a:latin typeface="Roboto" pitchFamily="34" charset="0"/>
                <a:ea typeface="Roboto" pitchFamily="34" charset="-122"/>
                <a:cs typeface="Roboto" pitchFamily="34" charset="-120"/>
              </a:rPr>
              <a:t>Batch processing dates back to the early days of computing, where punch cards and paper tape were used to input data and instructions. This method was used for running large-scale jobs and became the foundation for batch operating systems.</a:t>
            </a:r>
            <a:endParaRPr lang="en-US" sz="1225" dirty="0"/>
          </a:p>
        </p:txBody>
      </p:sp>
      <p:sp>
        <p:nvSpPr>
          <p:cNvPr id="12" name="Shape 9"/>
          <p:cNvSpPr/>
          <p:nvPr/>
        </p:nvSpPr>
        <p:spPr>
          <a:xfrm>
            <a:off x="4029373" y="5406807"/>
            <a:ext cx="544354" cy="31075"/>
          </a:xfrm>
          <a:prstGeom prst="roundRect">
            <a:avLst>
              <a:gd name="adj" fmla="val 225238"/>
            </a:avLst>
          </a:prstGeom>
          <a:solidFill>
            <a:srgbClr val="56565B"/>
          </a:solidFill>
          <a:ln/>
        </p:spPr>
      </p:sp>
      <p:sp>
        <p:nvSpPr>
          <p:cNvPr id="13" name="Shape 10"/>
          <p:cNvSpPr/>
          <p:nvPr/>
        </p:nvSpPr>
        <p:spPr>
          <a:xfrm>
            <a:off x="3679448" y="5247442"/>
            <a:ext cx="349925" cy="349925"/>
          </a:xfrm>
          <a:prstGeom prst="roundRect">
            <a:avLst>
              <a:gd name="adj" fmla="val 20002"/>
            </a:avLst>
          </a:prstGeom>
          <a:solidFill>
            <a:srgbClr val="3D3D42"/>
          </a:solidFill>
          <a:ln w="7620">
            <a:solidFill>
              <a:srgbClr val="56565B"/>
            </a:solidFill>
            <a:prstDash val="solid"/>
          </a:ln>
        </p:spPr>
      </p:sp>
      <p:sp>
        <p:nvSpPr>
          <p:cNvPr id="14" name="Text 11"/>
          <p:cNvSpPr/>
          <p:nvPr/>
        </p:nvSpPr>
        <p:spPr>
          <a:xfrm>
            <a:off x="3787676" y="5276493"/>
            <a:ext cx="133469" cy="291703"/>
          </a:xfrm>
          <a:prstGeom prst="rect">
            <a:avLst/>
          </a:prstGeom>
          <a:noFill/>
          <a:ln/>
        </p:spPr>
        <p:txBody>
          <a:bodyPr wrap="none" rtlCol="0" anchor="t"/>
          <a:lstStyle/>
          <a:p>
            <a:pPr algn="ctr" indent="0" marL="0">
              <a:lnSpc>
                <a:spcPts val="2296"/>
              </a:lnSpc>
              <a:buNone/>
            </a:pPr>
            <a:r>
              <a:rPr lang="en-US" sz="1837" dirty="0">
                <a:solidFill>
                  <a:srgbClr val="E5E0DF"/>
                </a:solidFill>
                <a:latin typeface="Poppins" pitchFamily="34" charset="0"/>
                <a:ea typeface="Poppins" pitchFamily="34" charset="-122"/>
                <a:cs typeface="Poppins" pitchFamily="34" charset="-120"/>
              </a:rPr>
              <a:t>2</a:t>
            </a:r>
            <a:endParaRPr lang="en-US" sz="1837" dirty="0"/>
          </a:p>
        </p:txBody>
      </p:sp>
      <p:sp>
        <p:nvSpPr>
          <p:cNvPr id="15" name="Text 12"/>
          <p:cNvSpPr/>
          <p:nvPr/>
        </p:nvSpPr>
        <p:spPr>
          <a:xfrm>
            <a:off x="4709874" y="5281493"/>
            <a:ext cx="1944172" cy="243007"/>
          </a:xfrm>
          <a:prstGeom prst="rect">
            <a:avLst/>
          </a:prstGeom>
          <a:noFill/>
          <a:ln/>
        </p:spPr>
        <p:txBody>
          <a:bodyPr wrap="none" rtlCol="0" anchor="t"/>
          <a:lstStyle/>
          <a:p>
            <a:pPr algn="l" indent="0" marL="0">
              <a:lnSpc>
                <a:spcPts val="1914"/>
              </a:lnSpc>
              <a:buNone/>
            </a:pPr>
            <a:r>
              <a:rPr lang="en-US" sz="1531" dirty="0">
                <a:solidFill>
                  <a:srgbClr val="E5E0DF"/>
                </a:solidFill>
                <a:latin typeface="Poppins" pitchFamily="34" charset="0"/>
                <a:ea typeface="Poppins" pitchFamily="34" charset="-122"/>
                <a:cs typeface="Poppins" pitchFamily="34" charset="-120"/>
              </a:rPr>
              <a:t>Mainframe Era</a:t>
            </a:r>
            <a:endParaRPr lang="en-US" sz="1531" dirty="0"/>
          </a:p>
        </p:txBody>
      </p:sp>
      <p:sp>
        <p:nvSpPr>
          <p:cNvPr id="16" name="Text 13"/>
          <p:cNvSpPr/>
          <p:nvPr/>
        </p:nvSpPr>
        <p:spPr>
          <a:xfrm>
            <a:off x="4709874" y="5617726"/>
            <a:ext cx="6299359" cy="746165"/>
          </a:xfrm>
          <a:prstGeom prst="rect">
            <a:avLst/>
          </a:prstGeom>
          <a:noFill/>
          <a:ln/>
        </p:spPr>
        <p:txBody>
          <a:bodyPr wrap="square" rtlCol="0" anchor="t"/>
          <a:lstStyle/>
          <a:p>
            <a:pPr algn="l" indent="0" marL="0">
              <a:lnSpc>
                <a:spcPts val="1960"/>
              </a:lnSpc>
              <a:buNone/>
            </a:pPr>
            <a:r>
              <a:rPr lang="en-US" sz="1225" dirty="0">
                <a:solidFill>
                  <a:srgbClr val="E5E0DF"/>
                </a:solidFill>
                <a:latin typeface="Roboto" pitchFamily="34" charset="0"/>
                <a:ea typeface="Roboto" pitchFamily="34" charset="-122"/>
                <a:cs typeface="Roboto" pitchFamily="34" charset="-120"/>
              </a:rPr>
              <a:t>In the mainframe era, batch operating systems were prevalent, handling tasks such as payroll processing and accounting. These systems were capable of automating repetitive data processing tasks, significantly improving efficiency.</a:t>
            </a:r>
            <a:endParaRPr lang="en-US" sz="1225" dirty="0"/>
          </a:p>
        </p:txBody>
      </p:sp>
      <p:sp>
        <p:nvSpPr>
          <p:cNvPr id="17" name="Shape 14"/>
          <p:cNvSpPr/>
          <p:nvPr/>
        </p:nvSpPr>
        <p:spPr>
          <a:xfrm>
            <a:off x="4029373" y="6955691"/>
            <a:ext cx="544354" cy="31075"/>
          </a:xfrm>
          <a:prstGeom prst="roundRect">
            <a:avLst>
              <a:gd name="adj" fmla="val 225238"/>
            </a:avLst>
          </a:prstGeom>
          <a:solidFill>
            <a:srgbClr val="56565B"/>
          </a:solidFill>
          <a:ln/>
        </p:spPr>
      </p:sp>
      <p:sp>
        <p:nvSpPr>
          <p:cNvPr id="18" name="Shape 15"/>
          <p:cNvSpPr/>
          <p:nvPr/>
        </p:nvSpPr>
        <p:spPr>
          <a:xfrm>
            <a:off x="3679448" y="6796326"/>
            <a:ext cx="349925" cy="349925"/>
          </a:xfrm>
          <a:prstGeom prst="roundRect">
            <a:avLst>
              <a:gd name="adj" fmla="val 20002"/>
            </a:avLst>
          </a:prstGeom>
          <a:solidFill>
            <a:srgbClr val="3D3D42"/>
          </a:solidFill>
          <a:ln w="7620">
            <a:solidFill>
              <a:srgbClr val="56565B"/>
            </a:solidFill>
            <a:prstDash val="solid"/>
          </a:ln>
        </p:spPr>
      </p:sp>
      <p:sp>
        <p:nvSpPr>
          <p:cNvPr id="19" name="Text 16"/>
          <p:cNvSpPr/>
          <p:nvPr/>
        </p:nvSpPr>
        <p:spPr>
          <a:xfrm>
            <a:off x="3786128" y="6825377"/>
            <a:ext cx="136565" cy="291703"/>
          </a:xfrm>
          <a:prstGeom prst="rect">
            <a:avLst/>
          </a:prstGeom>
          <a:noFill/>
          <a:ln/>
        </p:spPr>
        <p:txBody>
          <a:bodyPr wrap="none" rtlCol="0" anchor="t"/>
          <a:lstStyle/>
          <a:p>
            <a:pPr algn="ctr" indent="0" marL="0">
              <a:lnSpc>
                <a:spcPts val="2296"/>
              </a:lnSpc>
              <a:buNone/>
            </a:pPr>
            <a:r>
              <a:rPr lang="en-US" sz="1837" dirty="0">
                <a:solidFill>
                  <a:srgbClr val="E5E0DF"/>
                </a:solidFill>
                <a:latin typeface="Poppins" pitchFamily="34" charset="0"/>
                <a:ea typeface="Poppins" pitchFamily="34" charset="-122"/>
                <a:cs typeface="Poppins" pitchFamily="34" charset="-120"/>
              </a:rPr>
              <a:t>3</a:t>
            </a:r>
            <a:endParaRPr lang="en-US" sz="1837" dirty="0"/>
          </a:p>
        </p:txBody>
      </p:sp>
      <p:sp>
        <p:nvSpPr>
          <p:cNvPr id="20" name="Text 17"/>
          <p:cNvSpPr/>
          <p:nvPr/>
        </p:nvSpPr>
        <p:spPr>
          <a:xfrm>
            <a:off x="4709874" y="6830378"/>
            <a:ext cx="3303389" cy="243007"/>
          </a:xfrm>
          <a:prstGeom prst="rect">
            <a:avLst/>
          </a:prstGeom>
          <a:noFill/>
          <a:ln/>
        </p:spPr>
        <p:txBody>
          <a:bodyPr wrap="none" rtlCol="0" anchor="t"/>
          <a:lstStyle/>
          <a:p>
            <a:pPr algn="l" indent="0" marL="0">
              <a:lnSpc>
                <a:spcPts val="1914"/>
              </a:lnSpc>
              <a:buNone/>
            </a:pPr>
            <a:r>
              <a:rPr lang="en-US" sz="1531" dirty="0">
                <a:solidFill>
                  <a:srgbClr val="E5E0DF"/>
                </a:solidFill>
                <a:latin typeface="Poppins" pitchFamily="34" charset="0"/>
                <a:ea typeface="Poppins" pitchFamily="34" charset="-122"/>
                <a:cs typeface="Poppins" pitchFamily="34" charset="-120"/>
              </a:rPr>
              <a:t>Evolution to Time-sharing Systems</a:t>
            </a:r>
            <a:endParaRPr lang="en-US" sz="1531" dirty="0"/>
          </a:p>
        </p:txBody>
      </p:sp>
      <p:sp>
        <p:nvSpPr>
          <p:cNvPr id="21" name="Text 18"/>
          <p:cNvSpPr/>
          <p:nvPr/>
        </p:nvSpPr>
        <p:spPr>
          <a:xfrm>
            <a:off x="4709874" y="7166610"/>
            <a:ext cx="6299359" cy="497443"/>
          </a:xfrm>
          <a:prstGeom prst="rect">
            <a:avLst/>
          </a:prstGeom>
          <a:noFill/>
          <a:ln/>
        </p:spPr>
        <p:txBody>
          <a:bodyPr wrap="square" rtlCol="0" anchor="t"/>
          <a:lstStyle/>
          <a:p>
            <a:pPr algn="l" indent="0" marL="0">
              <a:lnSpc>
                <a:spcPts val="1960"/>
              </a:lnSpc>
              <a:buNone/>
            </a:pPr>
            <a:r>
              <a:rPr lang="en-US" sz="1225" dirty="0">
                <a:solidFill>
                  <a:srgbClr val="E5E0DF"/>
                </a:solidFill>
                <a:latin typeface="Roboto" pitchFamily="34" charset="0"/>
                <a:ea typeface="Roboto" pitchFamily="34" charset="-122"/>
                <a:cs typeface="Roboto" pitchFamily="34" charset="-120"/>
              </a:rPr>
              <a:t>With the advancement of technology, batch systems evolved into modern time-sharing systems, allowing for greater interactivity and multitasking capabilities.</a:t>
            </a:r>
            <a:endParaRPr lang="en-US" sz="1225"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514118"/>
            <a:ext cx="10554414" cy="1388745"/>
          </a:xfrm>
          <a:prstGeom prst="rect">
            <a:avLst/>
          </a:prstGeom>
          <a:noFill/>
          <a:ln/>
        </p:spPr>
        <p:txBody>
          <a:bodyPr wrap="squar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Key Features and Characteristics of Batch Operating Systems</a:t>
            </a:r>
            <a:endParaRPr lang="en-US" sz="4374" dirty="0"/>
          </a:p>
        </p:txBody>
      </p:sp>
      <p:sp>
        <p:nvSpPr>
          <p:cNvPr id="5" name="Text 3"/>
          <p:cNvSpPr/>
          <p:nvPr/>
        </p:nvSpPr>
        <p:spPr>
          <a:xfrm>
            <a:off x="2037993" y="3458289"/>
            <a:ext cx="2777490" cy="347186"/>
          </a:xfrm>
          <a:prstGeom prst="rect">
            <a:avLst/>
          </a:prstGeom>
          <a:noFill/>
          <a:ln/>
        </p:spPr>
        <p:txBody>
          <a:bodyPr wrap="non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Offline Processing</a:t>
            </a:r>
            <a:endParaRPr lang="en-US" sz="2187" dirty="0"/>
          </a:p>
        </p:txBody>
      </p:sp>
      <p:sp>
        <p:nvSpPr>
          <p:cNvPr id="6" name="Text 4"/>
          <p:cNvSpPr/>
          <p:nvPr/>
        </p:nvSpPr>
        <p:spPr>
          <a:xfrm>
            <a:off x="2037993" y="4027646"/>
            <a:ext cx="3156347" cy="1777008"/>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Batch systems are designed for processing tasks without direct user interaction, allowing for the efficient use of resources and scheduling of jobs.</a:t>
            </a:r>
            <a:endParaRPr lang="en-US" sz="1750" dirty="0"/>
          </a:p>
        </p:txBody>
      </p:sp>
      <p:sp>
        <p:nvSpPr>
          <p:cNvPr id="7" name="Text 5"/>
          <p:cNvSpPr/>
          <p:nvPr/>
        </p:nvSpPr>
        <p:spPr>
          <a:xfrm>
            <a:off x="5743932" y="3458289"/>
            <a:ext cx="2777490" cy="347186"/>
          </a:xfrm>
          <a:prstGeom prst="rect">
            <a:avLst/>
          </a:prstGeom>
          <a:noFill/>
          <a:ln/>
        </p:spPr>
        <p:txBody>
          <a:bodyPr wrap="non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Job Scheduling</a:t>
            </a:r>
            <a:endParaRPr lang="en-US" sz="2187" dirty="0"/>
          </a:p>
        </p:txBody>
      </p:sp>
      <p:sp>
        <p:nvSpPr>
          <p:cNvPr id="8" name="Text 6"/>
          <p:cNvSpPr/>
          <p:nvPr/>
        </p:nvSpPr>
        <p:spPr>
          <a:xfrm>
            <a:off x="5743932" y="4027646"/>
            <a:ext cx="3156347" cy="2487811"/>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Batch operating systems have robust job scheduling capabilities, enabling the prioritization and seamless execution of various tasks in a structured and organized manner.</a:t>
            </a:r>
            <a:endParaRPr lang="en-US" sz="1750" dirty="0"/>
          </a:p>
        </p:txBody>
      </p:sp>
      <p:sp>
        <p:nvSpPr>
          <p:cNvPr id="9" name="Text 7"/>
          <p:cNvSpPr/>
          <p:nvPr/>
        </p:nvSpPr>
        <p:spPr>
          <a:xfrm>
            <a:off x="9449872" y="3458289"/>
            <a:ext cx="2777490" cy="347186"/>
          </a:xfrm>
          <a:prstGeom prst="rect">
            <a:avLst/>
          </a:prstGeom>
          <a:noFill/>
          <a:ln/>
        </p:spPr>
        <p:txBody>
          <a:bodyPr wrap="non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Error Recovery</a:t>
            </a:r>
            <a:endParaRPr lang="en-US" sz="2187" dirty="0"/>
          </a:p>
        </p:txBody>
      </p:sp>
      <p:sp>
        <p:nvSpPr>
          <p:cNvPr id="10" name="Text 8"/>
          <p:cNvSpPr/>
          <p:nvPr/>
        </p:nvSpPr>
        <p:spPr>
          <a:xfrm>
            <a:off x="9449872" y="4027646"/>
            <a:ext cx="3156347" cy="2132409"/>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These systems include mechanisms for error recovery, ensuring that processes can resume from the point of failure without impacting the overall batch.</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80455" y="1063943"/>
            <a:ext cx="9411891" cy="1300639"/>
          </a:xfrm>
          <a:prstGeom prst="rect">
            <a:avLst/>
          </a:prstGeom>
          <a:noFill/>
          <a:ln/>
        </p:spPr>
        <p:txBody>
          <a:bodyPr wrap="square" rtlCol="0" anchor="t"/>
          <a:lstStyle/>
          <a:p>
            <a:pPr indent="0" marL="0">
              <a:lnSpc>
                <a:spcPts val="5121"/>
              </a:lnSpc>
              <a:buNone/>
            </a:pPr>
            <a:r>
              <a:rPr lang="en-US" sz="4097" dirty="0">
                <a:solidFill>
                  <a:srgbClr val="F2F2F3"/>
                </a:solidFill>
                <a:latin typeface="Poppins" pitchFamily="34" charset="0"/>
                <a:ea typeface="Poppins" pitchFamily="34" charset="-122"/>
                <a:cs typeface="Poppins" pitchFamily="34" charset="-120"/>
              </a:rPr>
              <a:t>Advantages and Disadvantages of Using Batch Operating Systems</a:t>
            </a:r>
            <a:endParaRPr lang="en-US" sz="4097" dirty="0"/>
          </a:p>
        </p:txBody>
      </p:sp>
      <p:sp>
        <p:nvSpPr>
          <p:cNvPr id="6" name="Shape 3"/>
          <p:cNvSpPr/>
          <p:nvPr/>
        </p:nvSpPr>
        <p:spPr>
          <a:xfrm>
            <a:off x="780455" y="2839283"/>
            <a:ext cx="468273" cy="468273"/>
          </a:xfrm>
          <a:prstGeom prst="roundRect">
            <a:avLst>
              <a:gd name="adj" fmla="val 20001"/>
            </a:avLst>
          </a:prstGeom>
          <a:solidFill>
            <a:srgbClr val="3D3D42"/>
          </a:solidFill>
          <a:ln w="7620">
            <a:solidFill>
              <a:srgbClr val="56565B"/>
            </a:solidFill>
            <a:prstDash val="solid"/>
          </a:ln>
        </p:spPr>
      </p:sp>
      <p:sp>
        <p:nvSpPr>
          <p:cNvPr id="7" name="Text 4"/>
          <p:cNvSpPr/>
          <p:nvPr/>
        </p:nvSpPr>
        <p:spPr>
          <a:xfrm>
            <a:off x="968931" y="2878336"/>
            <a:ext cx="91202" cy="390168"/>
          </a:xfrm>
          <a:prstGeom prst="rect">
            <a:avLst/>
          </a:prstGeom>
          <a:noFill/>
          <a:ln/>
        </p:spPr>
        <p:txBody>
          <a:bodyPr wrap="none" rtlCol="0" anchor="t"/>
          <a:lstStyle/>
          <a:p>
            <a:pPr algn="ctr" indent="0" marL="0">
              <a:lnSpc>
                <a:spcPts val="3073"/>
              </a:lnSpc>
              <a:buNone/>
            </a:pPr>
            <a:r>
              <a:rPr lang="en-US" sz="2458" dirty="0">
                <a:solidFill>
                  <a:srgbClr val="E5E0DF"/>
                </a:solidFill>
                <a:latin typeface="Poppins" pitchFamily="34" charset="0"/>
                <a:ea typeface="Poppins" pitchFamily="34" charset="-122"/>
                <a:cs typeface="Poppins" pitchFamily="34" charset="-120"/>
              </a:rPr>
              <a:t>1</a:t>
            </a:r>
            <a:endParaRPr lang="en-US" sz="2458" dirty="0"/>
          </a:p>
        </p:txBody>
      </p:sp>
      <p:sp>
        <p:nvSpPr>
          <p:cNvPr id="8" name="Text 5"/>
          <p:cNvSpPr/>
          <p:nvPr/>
        </p:nvSpPr>
        <p:spPr>
          <a:xfrm>
            <a:off x="1456849" y="2910840"/>
            <a:ext cx="2601635" cy="325160"/>
          </a:xfrm>
          <a:prstGeom prst="rect">
            <a:avLst/>
          </a:prstGeom>
          <a:noFill/>
          <a:ln/>
        </p:spPr>
        <p:txBody>
          <a:bodyPr wrap="none" rtlCol="0" anchor="t"/>
          <a:lstStyle/>
          <a:p>
            <a:pPr indent="0" marL="0">
              <a:lnSpc>
                <a:spcPts val="2561"/>
              </a:lnSpc>
              <a:buNone/>
            </a:pPr>
            <a:r>
              <a:rPr lang="en-US" sz="2049" dirty="0">
                <a:solidFill>
                  <a:srgbClr val="E5E0DF"/>
                </a:solidFill>
                <a:latin typeface="Poppins" pitchFamily="34" charset="0"/>
                <a:ea typeface="Poppins" pitchFamily="34" charset="-122"/>
                <a:cs typeface="Poppins" pitchFamily="34" charset="-120"/>
              </a:rPr>
              <a:t>Advantages</a:t>
            </a:r>
            <a:endParaRPr lang="en-US" sz="2049" dirty="0"/>
          </a:p>
        </p:txBody>
      </p:sp>
      <p:sp>
        <p:nvSpPr>
          <p:cNvPr id="9" name="Text 6"/>
          <p:cNvSpPr/>
          <p:nvPr/>
        </p:nvSpPr>
        <p:spPr>
          <a:xfrm>
            <a:off x="1456849" y="3360777"/>
            <a:ext cx="3925491" cy="998696"/>
          </a:xfrm>
          <a:prstGeom prst="rect">
            <a:avLst/>
          </a:prstGeom>
          <a:noFill/>
          <a:ln/>
        </p:spPr>
        <p:txBody>
          <a:bodyPr wrap="square" rtlCol="0" anchor="t"/>
          <a:lstStyle/>
          <a:p>
            <a:pPr indent="0" marL="0">
              <a:lnSpc>
                <a:spcPts val="2622"/>
              </a:lnSpc>
              <a:buNone/>
            </a:pPr>
            <a:r>
              <a:rPr lang="en-US" sz="1639" dirty="0">
                <a:solidFill>
                  <a:srgbClr val="E5E0DF"/>
                </a:solidFill>
                <a:latin typeface="Roboto" pitchFamily="34" charset="0"/>
                <a:ea typeface="Roboto" pitchFamily="34" charset="-122"/>
                <a:cs typeface="Roboto" pitchFamily="34" charset="-120"/>
              </a:rPr>
              <a:t>1. Resource Optimization: Batch systems make efficient use of computing resources by processing tasks in bulk.</a:t>
            </a:r>
            <a:endParaRPr lang="en-US" sz="1639" dirty="0"/>
          </a:p>
        </p:txBody>
      </p:sp>
      <p:sp>
        <p:nvSpPr>
          <p:cNvPr id="10" name="Text 7"/>
          <p:cNvSpPr/>
          <p:nvPr/>
        </p:nvSpPr>
        <p:spPr>
          <a:xfrm>
            <a:off x="1456849" y="4484251"/>
            <a:ext cx="3925491" cy="998696"/>
          </a:xfrm>
          <a:prstGeom prst="rect">
            <a:avLst/>
          </a:prstGeom>
          <a:noFill/>
          <a:ln/>
        </p:spPr>
        <p:txBody>
          <a:bodyPr wrap="square" rtlCol="0" anchor="t"/>
          <a:lstStyle/>
          <a:p>
            <a:pPr indent="0" marL="0">
              <a:lnSpc>
                <a:spcPts val="2622"/>
              </a:lnSpc>
              <a:buNone/>
            </a:pPr>
            <a:r>
              <a:rPr lang="en-US" sz="1639" dirty="0">
                <a:solidFill>
                  <a:srgbClr val="E5E0DF"/>
                </a:solidFill>
                <a:latin typeface="Roboto" pitchFamily="34" charset="0"/>
                <a:ea typeface="Roboto" pitchFamily="34" charset="-122"/>
                <a:cs typeface="Roboto" pitchFamily="34" charset="-120"/>
              </a:rPr>
              <a:t>2. Error Detection: They have built-in error-checking mechanisms to identify and address issues.</a:t>
            </a:r>
            <a:endParaRPr lang="en-US" sz="1639" dirty="0"/>
          </a:p>
        </p:txBody>
      </p:sp>
      <p:sp>
        <p:nvSpPr>
          <p:cNvPr id="11" name="Shape 8"/>
          <p:cNvSpPr/>
          <p:nvPr/>
        </p:nvSpPr>
        <p:spPr>
          <a:xfrm>
            <a:off x="5590461" y="2839283"/>
            <a:ext cx="468273" cy="468273"/>
          </a:xfrm>
          <a:prstGeom prst="roundRect">
            <a:avLst>
              <a:gd name="adj" fmla="val 20001"/>
            </a:avLst>
          </a:prstGeom>
          <a:solidFill>
            <a:srgbClr val="3D3D42"/>
          </a:solidFill>
          <a:ln w="7620">
            <a:solidFill>
              <a:srgbClr val="56565B"/>
            </a:solidFill>
            <a:prstDash val="solid"/>
          </a:ln>
        </p:spPr>
      </p:sp>
      <p:sp>
        <p:nvSpPr>
          <p:cNvPr id="12" name="Text 9"/>
          <p:cNvSpPr/>
          <p:nvPr/>
        </p:nvSpPr>
        <p:spPr>
          <a:xfrm>
            <a:off x="5735241" y="2878336"/>
            <a:ext cx="178594" cy="390168"/>
          </a:xfrm>
          <a:prstGeom prst="rect">
            <a:avLst/>
          </a:prstGeom>
          <a:noFill/>
          <a:ln/>
        </p:spPr>
        <p:txBody>
          <a:bodyPr wrap="none" rtlCol="0" anchor="t"/>
          <a:lstStyle/>
          <a:p>
            <a:pPr algn="ctr" indent="0" marL="0">
              <a:lnSpc>
                <a:spcPts val="3073"/>
              </a:lnSpc>
              <a:buNone/>
            </a:pPr>
            <a:r>
              <a:rPr lang="en-US" sz="2458" dirty="0">
                <a:solidFill>
                  <a:srgbClr val="E5E0DF"/>
                </a:solidFill>
                <a:latin typeface="Poppins" pitchFamily="34" charset="0"/>
                <a:ea typeface="Poppins" pitchFamily="34" charset="-122"/>
                <a:cs typeface="Poppins" pitchFamily="34" charset="-120"/>
              </a:rPr>
              <a:t>2</a:t>
            </a:r>
            <a:endParaRPr lang="en-US" sz="2458" dirty="0"/>
          </a:p>
        </p:txBody>
      </p:sp>
      <p:sp>
        <p:nvSpPr>
          <p:cNvPr id="13" name="Text 10"/>
          <p:cNvSpPr/>
          <p:nvPr/>
        </p:nvSpPr>
        <p:spPr>
          <a:xfrm>
            <a:off x="6266855" y="2910840"/>
            <a:ext cx="2601635" cy="325160"/>
          </a:xfrm>
          <a:prstGeom prst="rect">
            <a:avLst/>
          </a:prstGeom>
          <a:noFill/>
          <a:ln/>
        </p:spPr>
        <p:txBody>
          <a:bodyPr wrap="none" rtlCol="0" anchor="t"/>
          <a:lstStyle/>
          <a:p>
            <a:pPr indent="0" marL="0">
              <a:lnSpc>
                <a:spcPts val="2561"/>
              </a:lnSpc>
              <a:buNone/>
            </a:pPr>
            <a:endParaRPr lang="en-US" sz="2049" dirty="0"/>
          </a:p>
        </p:txBody>
      </p:sp>
      <p:sp>
        <p:nvSpPr>
          <p:cNvPr id="14" name="Text 11"/>
          <p:cNvSpPr/>
          <p:nvPr/>
        </p:nvSpPr>
        <p:spPr>
          <a:xfrm>
            <a:off x="6266855" y="3360777"/>
            <a:ext cx="3925491" cy="665798"/>
          </a:xfrm>
          <a:prstGeom prst="rect">
            <a:avLst/>
          </a:prstGeom>
          <a:noFill/>
          <a:ln/>
        </p:spPr>
        <p:txBody>
          <a:bodyPr wrap="square" rtlCol="0" anchor="t"/>
          <a:lstStyle/>
          <a:p>
            <a:pPr indent="0" marL="0">
              <a:lnSpc>
                <a:spcPts val="2622"/>
              </a:lnSpc>
              <a:buNone/>
            </a:pPr>
            <a:r>
              <a:rPr lang="en-US" sz="1639" dirty="0">
                <a:solidFill>
                  <a:srgbClr val="E5E0DF"/>
                </a:solidFill>
                <a:latin typeface="Roboto" pitchFamily="34" charset="0"/>
                <a:ea typeface="Roboto" pitchFamily="34" charset="-122"/>
                <a:cs typeface="Roboto" pitchFamily="34" charset="-120"/>
              </a:rPr>
              <a:t>3. Repetitive Tasks: Ideal for automating repetitive tasks, improving productivity.</a:t>
            </a:r>
            <a:endParaRPr lang="en-US" sz="1639" dirty="0"/>
          </a:p>
        </p:txBody>
      </p:sp>
      <p:sp>
        <p:nvSpPr>
          <p:cNvPr id="15" name="Shape 12"/>
          <p:cNvSpPr/>
          <p:nvPr/>
        </p:nvSpPr>
        <p:spPr>
          <a:xfrm>
            <a:off x="780455" y="5853589"/>
            <a:ext cx="468273" cy="468273"/>
          </a:xfrm>
          <a:prstGeom prst="roundRect">
            <a:avLst>
              <a:gd name="adj" fmla="val 20001"/>
            </a:avLst>
          </a:prstGeom>
          <a:solidFill>
            <a:srgbClr val="3D3D42"/>
          </a:solidFill>
          <a:ln w="7620">
            <a:solidFill>
              <a:srgbClr val="56565B"/>
            </a:solidFill>
            <a:prstDash val="solid"/>
          </a:ln>
        </p:spPr>
      </p:sp>
      <p:sp>
        <p:nvSpPr>
          <p:cNvPr id="16" name="Text 13"/>
          <p:cNvSpPr/>
          <p:nvPr/>
        </p:nvSpPr>
        <p:spPr>
          <a:xfrm>
            <a:off x="923211" y="5892641"/>
            <a:ext cx="182642" cy="390168"/>
          </a:xfrm>
          <a:prstGeom prst="rect">
            <a:avLst/>
          </a:prstGeom>
          <a:noFill/>
          <a:ln/>
        </p:spPr>
        <p:txBody>
          <a:bodyPr wrap="none" rtlCol="0" anchor="t"/>
          <a:lstStyle/>
          <a:p>
            <a:pPr algn="ctr" indent="0" marL="0">
              <a:lnSpc>
                <a:spcPts val="3073"/>
              </a:lnSpc>
              <a:buNone/>
            </a:pPr>
            <a:r>
              <a:rPr lang="en-US" sz="2458" dirty="0">
                <a:solidFill>
                  <a:srgbClr val="E5E0DF"/>
                </a:solidFill>
                <a:latin typeface="Poppins" pitchFamily="34" charset="0"/>
                <a:ea typeface="Poppins" pitchFamily="34" charset="-122"/>
                <a:cs typeface="Poppins" pitchFamily="34" charset="-120"/>
              </a:rPr>
              <a:t>3</a:t>
            </a:r>
            <a:endParaRPr lang="en-US" sz="2458" dirty="0"/>
          </a:p>
        </p:txBody>
      </p:sp>
      <p:sp>
        <p:nvSpPr>
          <p:cNvPr id="17" name="Text 14"/>
          <p:cNvSpPr/>
          <p:nvPr/>
        </p:nvSpPr>
        <p:spPr>
          <a:xfrm>
            <a:off x="1456849" y="5925145"/>
            <a:ext cx="2601635" cy="325160"/>
          </a:xfrm>
          <a:prstGeom prst="rect">
            <a:avLst/>
          </a:prstGeom>
          <a:noFill/>
          <a:ln/>
        </p:spPr>
        <p:txBody>
          <a:bodyPr wrap="none" rtlCol="0" anchor="t"/>
          <a:lstStyle/>
          <a:p>
            <a:pPr indent="0" marL="0">
              <a:lnSpc>
                <a:spcPts val="2561"/>
              </a:lnSpc>
              <a:buNone/>
            </a:pPr>
            <a:r>
              <a:rPr lang="en-US" sz="2049" dirty="0">
                <a:solidFill>
                  <a:srgbClr val="E5E0DF"/>
                </a:solidFill>
                <a:latin typeface="Poppins" pitchFamily="34" charset="0"/>
                <a:ea typeface="Poppins" pitchFamily="34" charset="-122"/>
                <a:cs typeface="Poppins" pitchFamily="34" charset="-120"/>
              </a:rPr>
              <a:t>Disadvantages</a:t>
            </a:r>
            <a:endParaRPr lang="en-US" sz="2049" dirty="0"/>
          </a:p>
        </p:txBody>
      </p:sp>
      <p:sp>
        <p:nvSpPr>
          <p:cNvPr id="18" name="Text 15"/>
          <p:cNvSpPr/>
          <p:nvPr/>
        </p:nvSpPr>
        <p:spPr>
          <a:xfrm>
            <a:off x="1456849" y="6375083"/>
            <a:ext cx="8735497" cy="332899"/>
          </a:xfrm>
          <a:prstGeom prst="rect">
            <a:avLst/>
          </a:prstGeom>
          <a:noFill/>
          <a:ln/>
        </p:spPr>
        <p:txBody>
          <a:bodyPr wrap="none" rtlCol="0" anchor="t"/>
          <a:lstStyle/>
          <a:p>
            <a:pPr indent="0" marL="0">
              <a:lnSpc>
                <a:spcPts val="2622"/>
              </a:lnSpc>
              <a:buNone/>
            </a:pPr>
            <a:r>
              <a:rPr lang="en-US" sz="1639" dirty="0">
                <a:solidFill>
                  <a:srgbClr val="E5E0DF"/>
                </a:solidFill>
                <a:latin typeface="Roboto" pitchFamily="34" charset="0"/>
                <a:ea typeface="Roboto" pitchFamily="34" charset="-122"/>
                <a:cs typeface="Roboto" pitchFamily="34" charset="-120"/>
              </a:rPr>
              <a:t>1. Lack of Interactivity: Limited user interaction, not suitable for real-time applications.</a:t>
            </a:r>
            <a:endParaRPr lang="en-US" sz="1639" dirty="0"/>
          </a:p>
        </p:txBody>
      </p:sp>
      <p:sp>
        <p:nvSpPr>
          <p:cNvPr id="19" name="Text 16"/>
          <p:cNvSpPr/>
          <p:nvPr/>
        </p:nvSpPr>
        <p:spPr>
          <a:xfrm>
            <a:off x="1456849" y="6832759"/>
            <a:ext cx="8735497" cy="332899"/>
          </a:xfrm>
          <a:prstGeom prst="rect">
            <a:avLst/>
          </a:prstGeom>
          <a:noFill/>
          <a:ln/>
        </p:spPr>
        <p:txBody>
          <a:bodyPr wrap="none" rtlCol="0" anchor="t"/>
          <a:lstStyle/>
          <a:p>
            <a:pPr indent="0" marL="0">
              <a:lnSpc>
                <a:spcPts val="2622"/>
              </a:lnSpc>
              <a:buNone/>
            </a:pPr>
            <a:r>
              <a:rPr lang="en-US" sz="1639" dirty="0">
                <a:solidFill>
                  <a:srgbClr val="E5E0DF"/>
                </a:solidFill>
                <a:latin typeface="Roboto" pitchFamily="34" charset="0"/>
                <a:ea typeface="Roboto" pitchFamily="34" charset="-122"/>
                <a:cs typeface="Roboto" pitchFamily="34" charset="-120"/>
              </a:rPr>
              <a:t>2. Processing Delays: Processes may wait in a queue, causing delays in task execution.</a:t>
            </a:r>
            <a:endParaRPr lang="en-US" sz="1639" dirty="0"/>
          </a:p>
        </p:txBody>
      </p:sp>
      <p:pic>
        <p:nvPicPr>
          <p:cNvPr id="2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913930"/>
            <a:ext cx="10554414" cy="1388745"/>
          </a:xfrm>
          <a:prstGeom prst="rect">
            <a:avLst/>
          </a:prstGeom>
          <a:noFill/>
          <a:ln/>
        </p:spPr>
        <p:txBody>
          <a:bodyPr wrap="squar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Examples of Batch Operating Systems in Use Today</a:t>
            </a:r>
            <a:endParaRPr lang="en-US" sz="4374" dirty="0"/>
          </a:p>
        </p:txBody>
      </p:sp>
      <p:pic>
        <p:nvPicPr>
          <p:cNvPr id="5" name="Image 0" descr="preencoded.png">    </p:cNvPr>
          <p:cNvPicPr>
            <a:picLocks noChangeAspect="1"/>
          </p:cNvPicPr>
          <p:nvPr/>
        </p:nvPicPr>
        <p:blipFill>
          <a:blip r:embed="rId1"/>
          <a:stretch>
            <a:fillRect/>
          </a:stretch>
        </p:blipFill>
        <p:spPr>
          <a:xfrm>
            <a:off x="2037993" y="3747016"/>
            <a:ext cx="444341" cy="444341"/>
          </a:xfrm>
          <a:prstGeom prst="rect">
            <a:avLst/>
          </a:prstGeom>
        </p:spPr>
      </p:pic>
      <p:sp>
        <p:nvSpPr>
          <p:cNvPr id="6" name="Text 3"/>
          <p:cNvSpPr/>
          <p:nvPr/>
        </p:nvSpPr>
        <p:spPr>
          <a:xfrm>
            <a:off x="2037993" y="4413528"/>
            <a:ext cx="2777490" cy="347186"/>
          </a:xfrm>
          <a:prstGeom prst="rect">
            <a:avLst/>
          </a:prstGeom>
          <a:noFill/>
          <a:ln/>
        </p:spPr>
        <p:txBody>
          <a:bodyPr wrap="none" rtlCol="0" anchor="t"/>
          <a:lstStyle/>
          <a:p>
            <a:pPr algn="l" indent="0" marL="0">
              <a:lnSpc>
                <a:spcPts val="2734"/>
              </a:lnSpc>
              <a:buNone/>
            </a:pPr>
            <a:r>
              <a:rPr lang="en-US" sz="2187" dirty="0">
                <a:solidFill>
                  <a:srgbClr val="F2F2F3"/>
                </a:solidFill>
                <a:latin typeface="Poppins" pitchFamily="34" charset="0"/>
                <a:ea typeface="Poppins" pitchFamily="34" charset="-122"/>
                <a:cs typeface="Poppins" pitchFamily="34" charset="-120"/>
              </a:rPr>
              <a:t>Databases</a:t>
            </a:r>
            <a:endParaRPr lang="en-US" sz="2187" dirty="0"/>
          </a:p>
        </p:txBody>
      </p:sp>
      <p:sp>
        <p:nvSpPr>
          <p:cNvPr id="7" name="Text 4"/>
          <p:cNvSpPr/>
          <p:nvPr/>
        </p:nvSpPr>
        <p:spPr>
          <a:xfrm>
            <a:off x="2037993" y="4893945"/>
            <a:ext cx="3295888" cy="1066205"/>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Many database maintenance and backup processes are executed using batch operating systems.</a:t>
            </a:r>
            <a:endParaRPr lang="en-US" sz="1750" dirty="0"/>
          </a:p>
        </p:txBody>
      </p:sp>
      <p:pic>
        <p:nvPicPr>
          <p:cNvPr id="8" name="Image 1" descr="preencoded.png">    </p:cNvPr>
          <p:cNvPicPr>
            <a:picLocks noChangeAspect="1"/>
          </p:cNvPicPr>
          <p:nvPr/>
        </p:nvPicPr>
        <p:blipFill>
          <a:blip r:embed="rId2"/>
          <a:stretch>
            <a:fillRect/>
          </a:stretch>
        </p:blipFill>
        <p:spPr>
          <a:xfrm>
            <a:off x="5667137" y="3747016"/>
            <a:ext cx="444341" cy="444341"/>
          </a:xfrm>
          <a:prstGeom prst="rect">
            <a:avLst/>
          </a:prstGeom>
        </p:spPr>
      </p:pic>
      <p:sp>
        <p:nvSpPr>
          <p:cNvPr id="9" name="Text 5"/>
          <p:cNvSpPr/>
          <p:nvPr/>
        </p:nvSpPr>
        <p:spPr>
          <a:xfrm>
            <a:off x="5667137" y="4413528"/>
            <a:ext cx="2777490" cy="347186"/>
          </a:xfrm>
          <a:prstGeom prst="rect">
            <a:avLst/>
          </a:prstGeom>
          <a:noFill/>
          <a:ln/>
        </p:spPr>
        <p:txBody>
          <a:bodyPr wrap="none" rtlCol="0" anchor="t"/>
          <a:lstStyle/>
          <a:p>
            <a:pPr algn="l" indent="0" marL="0">
              <a:lnSpc>
                <a:spcPts val="2734"/>
              </a:lnSpc>
              <a:buNone/>
            </a:pPr>
            <a:r>
              <a:rPr lang="en-US" sz="2187" dirty="0">
                <a:solidFill>
                  <a:srgbClr val="F2F2F3"/>
                </a:solidFill>
                <a:latin typeface="Poppins" pitchFamily="34" charset="0"/>
                <a:ea typeface="Poppins" pitchFamily="34" charset="-122"/>
                <a:cs typeface="Poppins" pitchFamily="34" charset="-120"/>
              </a:rPr>
              <a:t>Financial Systems</a:t>
            </a:r>
            <a:endParaRPr lang="en-US" sz="2187" dirty="0"/>
          </a:p>
        </p:txBody>
      </p:sp>
      <p:sp>
        <p:nvSpPr>
          <p:cNvPr id="10" name="Text 6"/>
          <p:cNvSpPr/>
          <p:nvPr/>
        </p:nvSpPr>
        <p:spPr>
          <a:xfrm>
            <a:off x="5667137" y="4893945"/>
            <a:ext cx="3296007" cy="1421606"/>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Batch systems are used for financial reporting and payroll processing in various organizations.</a:t>
            </a:r>
            <a:endParaRPr lang="en-US" sz="1750" dirty="0"/>
          </a:p>
        </p:txBody>
      </p:sp>
      <p:pic>
        <p:nvPicPr>
          <p:cNvPr id="11" name="Image 2" descr="preencoded.png">    </p:cNvPr>
          <p:cNvPicPr>
            <a:picLocks noChangeAspect="1"/>
          </p:cNvPicPr>
          <p:nvPr/>
        </p:nvPicPr>
        <p:blipFill>
          <a:blip r:embed="rId3"/>
          <a:stretch>
            <a:fillRect/>
          </a:stretch>
        </p:blipFill>
        <p:spPr>
          <a:xfrm>
            <a:off x="9296400" y="3747016"/>
            <a:ext cx="444341" cy="444341"/>
          </a:xfrm>
          <a:prstGeom prst="rect">
            <a:avLst/>
          </a:prstGeom>
        </p:spPr>
      </p:pic>
      <p:sp>
        <p:nvSpPr>
          <p:cNvPr id="12" name="Text 7"/>
          <p:cNvSpPr/>
          <p:nvPr/>
        </p:nvSpPr>
        <p:spPr>
          <a:xfrm>
            <a:off x="9296400" y="4413528"/>
            <a:ext cx="2777490" cy="347186"/>
          </a:xfrm>
          <a:prstGeom prst="rect">
            <a:avLst/>
          </a:prstGeom>
          <a:noFill/>
          <a:ln/>
        </p:spPr>
        <p:txBody>
          <a:bodyPr wrap="none" rtlCol="0" anchor="t"/>
          <a:lstStyle/>
          <a:p>
            <a:pPr algn="l" indent="0" marL="0">
              <a:lnSpc>
                <a:spcPts val="2734"/>
              </a:lnSpc>
              <a:buNone/>
            </a:pPr>
            <a:r>
              <a:rPr lang="en-US" sz="2187" dirty="0">
                <a:solidFill>
                  <a:srgbClr val="F2F2F3"/>
                </a:solidFill>
                <a:latin typeface="Poppins" pitchFamily="34" charset="0"/>
                <a:ea typeface="Poppins" pitchFamily="34" charset="-122"/>
                <a:cs typeface="Poppins" pitchFamily="34" charset="-120"/>
              </a:rPr>
              <a:t>Manufacturing</a:t>
            </a:r>
            <a:endParaRPr lang="en-US" sz="2187" dirty="0"/>
          </a:p>
        </p:txBody>
      </p:sp>
      <p:sp>
        <p:nvSpPr>
          <p:cNvPr id="13" name="Text 8"/>
          <p:cNvSpPr/>
          <p:nvPr/>
        </p:nvSpPr>
        <p:spPr>
          <a:xfrm>
            <a:off x="9296400" y="4893945"/>
            <a:ext cx="3296007" cy="1066205"/>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Batch systems control production processes and manage inventory in manufacturing facilities.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661993"/>
            <a:ext cx="10554414" cy="1388745"/>
          </a:xfrm>
          <a:prstGeom prst="rect">
            <a:avLst/>
          </a:prstGeom>
          <a:noFill/>
          <a:ln/>
        </p:spPr>
        <p:txBody>
          <a:bodyPr wrap="squar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Common Applications and Industries Benefiting from Batch Processing</a:t>
            </a:r>
            <a:endParaRPr lang="en-US" sz="4374" dirty="0"/>
          </a:p>
        </p:txBody>
      </p:sp>
      <p:sp>
        <p:nvSpPr>
          <p:cNvPr id="5" name="Shape 3"/>
          <p:cNvSpPr/>
          <p:nvPr/>
        </p:nvSpPr>
        <p:spPr>
          <a:xfrm>
            <a:off x="2037993" y="3495080"/>
            <a:ext cx="3370064" cy="3072408"/>
          </a:xfrm>
          <a:prstGeom prst="roundRect">
            <a:avLst>
              <a:gd name="adj" fmla="val 3254"/>
            </a:avLst>
          </a:prstGeom>
          <a:solidFill>
            <a:srgbClr val="3D3D42"/>
          </a:solidFill>
          <a:ln w="7620">
            <a:solidFill>
              <a:srgbClr val="56565B"/>
            </a:solidFill>
            <a:prstDash val="solid"/>
          </a:ln>
        </p:spPr>
      </p:sp>
      <p:sp>
        <p:nvSpPr>
          <p:cNvPr id="6" name="Text 4"/>
          <p:cNvSpPr/>
          <p:nvPr/>
        </p:nvSpPr>
        <p:spPr>
          <a:xfrm>
            <a:off x="2267783" y="3724870"/>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Data Processing</a:t>
            </a:r>
            <a:endParaRPr lang="en-US" sz="2187" dirty="0"/>
          </a:p>
        </p:txBody>
      </p:sp>
      <p:sp>
        <p:nvSpPr>
          <p:cNvPr id="7" name="Text 5"/>
          <p:cNvSpPr/>
          <p:nvPr/>
        </p:nvSpPr>
        <p:spPr>
          <a:xfrm>
            <a:off x="2267783" y="4205288"/>
            <a:ext cx="2910483" cy="2132409"/>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Batch systems are extensively used in large-scale data processing, such as customer billing and transaction processing in banking.</a:t>
            </a:r>
            <a:endParaRPr lang="en-US" sz="1750" dirty="0"/>
          </a:p>
        </p:txBody>
      </p:sp>
      <p:sp>
        <p:nvSpPr>
          <p:cNvPr id="8" name="Shape 6"/>
          <p:cNvSpPr/>
          <p:nvPr/>
        </p:nvSpPr>
        <p:spPr>
          <a:xfrm>
            <a:off x="5630228" y="3495080"/>
            <a:ext cx="3370064" cy="3072408"/>
          </a:xfrm>
          <a:prstGeom prst="roundRect">
            <a:avLst>
              <a:gd name="adj" fmla="val 3254"/>
            </a:avLst>
          </a:prstGeom>
          <a:solidFill>
            <a:srgbClr val="3D3D42"/>
          </a:solidFill>
          <a:ln w="7620">
            <a:solidFill>
              <a:srgbClr val="56565B"/>
            </a:solidFill>
            <a:prstDash val="solid"/>
          </a:ln>
        </p:spPr>
      </p:sp>
      <p:sp>
        <p:nvSpPr>
          <p:cNvPr id="9" name="Text 7"/>
          <p:cNvSpPr/>
          <p:nvPr/>
        </p:nvSpPr>
        <p:spPr>
          <a:xfrm>
            <a:off x="5860018" y="3724870"/>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Healthcare</a:t>
            </a:r>
            <a:endParaRPr lang="en-US" sz="2187" dirty="0"/>
          </a:p>
        </p:txBody>
      </p:sp>
      <p:sp>
        <p:nvSpPr>
          <p:cNvPr id="10" name="Text 8"/>
          <p:cNvSpPr/>
          <p:nvPr/>
        </p:nvSpPr>
        <p:spPr>
          <a:xfrm>
            <a:off x="5860018" y="4205288"/>
            <a:ext cx="2910483"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In healthcare, these systems handle patient record management, insurance claims, and billing processes.</a:t>
            </a:r>
            <a:endParaRPr lang="en-US" sz="1750" dirty="0"/>
          </a:p>
        </p:txBody>
      </p:sp>
      <p:sp>
        <p:nvSpPr>
          <p:cNvPr id="11" name="Shape 9"/>
          <p:cNvSpPr/>
          <p:nvPr/>
        </p:nvSpPr>
        <p:spPr>
          <a:xfrm>
            <a:off x="9222462" y="3495080"/>
            <a:ext cx="3370064" cy="3072408"/>
          </a:xfrm>
          <a:prstGeom prst="roundRect">
            <a:avLst>
              <a:gd name="adj" fmla="val 3254"/>
            </a:avLst>
          </a:prstGeom>
          <a:solidFill>
            <a:srgbClr val="3D3D42"/>
          </a:solidFill>
          <a:ln w="7620">
            <a:solidFill>
              <a:srgbClr val="56565B"/>
            </a:solidFill>
            <a:prstDash val="solid"/>
          </a:ln>
        </p:spPr>
      </p:sp>
      <p:sp>
        <p:nvSpPr>
          <p:cNvPr id="12" name="Text 10"/>
          <p:cNvSpPr/>
          <p:nvPr/>
        </p:nvSpPr>
        <p:spPr>
          <a:xfrm>
            <a:off x="9452253" y="3724870"/>
            <a:ext cx="2900124"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Telecommunications</a:t>
            </a:r>
            <a:endParaRPr lang="en-US" sz="2187" dirty="0"/>
          </a:p>
        </p:txBody>
      </p:sp>
      <p:sp>
        <p:nvSpPr>
          <p:cNvPr id="13" name="Text 11"/>
          <p:cNvSpPr/>
          <p:nvPr/>
        </p:nvSpPr>
        <p:spPr>
          <a:xfrm>
            <a:off x="9452253" y="4205288"/>
            <a:ext cx="2910483"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Batch processing supports activities like call data record analysis and billing in the telecommunications sector.</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0" y="0"/>
            <a:ext cx="14630400" cy="2520672"/>
          </a:xfrm>
          <a:prstGeom prst="rect">
            <a:avLst/>
          </a:prstGeom>
        </p:spPr>
      </p:pic>
      <p:sp>
        <p:nvSpPr>
          <p:cNvPr id="5" name="Text 2"/>
          <p:cNvSpPr/>
          <p:nvPr/>
        </p:nvSpPr>
        <p:spPr>
          <a:xfrm>
            <a:off x="2525792" y="3075265"/>
            <a:ext cx="9578816" cy="1260158"/>
          </a:xfrm>
          <a:prstGeom prst="rect">
            <a:avLst/>
          </a:prstGeom>
          <a:noFill/>
          <a:ln/>
        </p:spPr>
        <p:txBody>
          <a:bodyPr wrap="square" rtlCol="0" anchor="t"/>
          <a:lstStyle/>
          <a:p>
            <a:pPr indent="0" marL="0">
              <a:lnSpc>
                <a:spcPts val="4962"/>
              </a:lnSpc>
              <a:buNone/>
            </a:pPr>
            <a:r>
              <a:rPr lang="en-US" sz="3970" dirty="0">
                <a:solidFill>
                  <a:srgbClr val="F2F2F3"/>
                </a:solidFill>
                <a:latin typeface="Poppins" pitchFamily="34" charset="0"/>
                <a:ea typeface="Poppins" pitchFamily="34" charset="-122"/>
                <a:cs typeface="Poppins" pitchFamily="34" charset="-120"/>
              </a:rPr>
              <a:t>Challenges and Limitations of Batch Operating Systems</a:t>
            </a:r>
            <a:endParaRPr lang="en-US" sz="3970" dirty="0"/>
          </a:p>
        </p:txBody>
      </p:sp>
      <p:pic>
        <p:nvPicPr>
          <p:cNvPr id="6" name="Image 1" descr="preencoded.png">    </p:cNvPr>
          <p:cNvPicPr>
            <a:picLocks noChangeAspect="1"/>
          </p:cNvPicPr>
          <p:nvPr/>
        </p:nvPicPr>
        <p:blipFill>
          <a:blip r:embed="rId2"/>
          <a:stretch>
            <a:fillRect/>
          </a:stretch>
        </p:blipFill>
        <p:spPr>
          <a:xfrm>
            <a:off x="2525792" y="4637842"/>
            <a:ext cx="3192899" cy="806529"/>
          </a:xfrm>
          <a:prstGeom prst="rect">
            <a:avLst/>
          </a:prstGeom>
        </p:spPr>
      </p:pic>
      <p:sp>
        <p:nvSpPr>
          <p:cNvPr id="7" name="Text 3"/>
          <p:cNvSpPr/>
          <p:nvPr/>
        </p:nvSpPr>
        <p:spPr>
          <a:xfrm>
            <a:off x="2727365" y="5746790"/>
            <a:ext cx="2520672" cy="315039"/>
          </a:xfrm>
          <a:prstGeom prst="rect">
            <a:avLst/>
          </a:prstGeom>
          <a:noFill/>
          <a:ln/>
        </p:spPr>
        <p:txBody>
          <a:bodyPr wrap="none" rtlCol="0" anchor="t"/>
          <a:lstStyle/>
          <a:p>
            <a:pPr algn="l" indent="0" marL="0">
              <a:lnSpc>
                <a:spcPts val="2481"/>
              </a:lnSpc>
              <a:buNone/>
            </a:pPr>
            <a:r>
              <a:rPr lang="en-US" sz="1985" dirty="0">
                <a:solidFill>
                  <a:srgbClr val="E5E0DF"/>
                </a:solidFill>
                <a:latin typeface="Poppins" pitchFamily="34" charset="0"/>
                <a:ea typeface="Poppins" pitchFamily="34" charset="-122"/>
                <a:cs typeface="Poppins" pitchFamily="34" charset="-120"/>
              </a:rPr>
              <a:t>Processing Delays</a:t>
            </a:r>
            <a:endParaRPr lang="en-US" sz="1985" dirty="0"/>
          </a:p>
        </p:txBody>
      </p:sp>
      <p:sp>
        <p:nvSpPr>
          <p:cNvPr id="8" name="Text 4"/>
          <p:cNvSpPr/>
          <p:nvPr/>
        </p:nvSpPr>
        <p:spPr>
          <a:xfrm>
            <a:off x="2727365" y="6182797"/>
            <a:ext cx="2789753" cy="967978"/>
          </a:xfrm>
          <a:prstGeom prst="rect">
            <a:avLst/>
          </a:prstGeom>
          <a:noFill/>
          <a:ln/>
        </p:spPr>
        <p:txBody>
          <a:bodyPr wrap="square" rtlCol="0" anchor="t"/>
          <a:lstStyle/>
          <a:p>
            <a:pPr algn="l" indent="0" marL="0">
              <a:lnSpc>
                <a:spcPts val="2541"/>
              </a:lnSpc>
              <a:buNone/>
            </a:pPr>
            <a:r>
              <a:rPr lang="en-US" sz="1588" dirty="0">
                <a:solidFill>
                  <a:srgbClr val="E5E0DF"/>
                </a:solidFill>
                <a:latin typeface="Roboto" pitchFamily="34" charset="0"/>
                <a:ea typeface="Roboto" pitchFamily="34" charset="-122"/>
                <a:cs typeface="Roboto" pitchFamily="34" charset="-120"/>
              </a:rPr>
              <a:t>Jobs may experience delays due to waiting in the queue for execution.</a:t>
            </a:r>
            <a:endParaRPr lang="en-US" sz="1588" dirty="0"/>
          </a:p>
        </p:txBody>
      </p:sp>
      <p:pic>
        <p:nvPicPr>
          <p:cNvPr id="9" name="Image 2" descr="preencoded.png">    </p:cNvPr>
          <p:cNvPicPr>
            <a:picLocks noChangeAspect="1"/>
          </p:cNvPicPr>
          <p:nvPr/>
        </p:nvPicPr>
        <p:blipFill>
          <a:blip r:embed="rId3"/>
          <a:stretch>
            <a:fillRect/>
          </a:stretch>
        </p:blipFill>
        <p:spPr>
          <a:xfrm>
            <a:off x="5718691" y="4637842"/>
            <a:ext cx="3192899" cy="806529"/>
          </a:xfrm>
          <a:prstGeom prst="rect">
            <a:avLst/>
          </a:prstGeom>
        </p:spPr>
      </p:pic>
      <p:sp>
        <p:nvSpPr>
          <p:cNvPr id="10" name="Text 5"/>
          <p:cNvSpPr/>
          <p:nvPr/>
        </p:nvSpPr>
        <p:spPr>
          <a:xfrm>
            <a:off x="5920264" y="5746790"/>
            <a:ext cx="2520672" cy="315039"/>
          </a:xfrm>
          <a:prstGeom prst="rect">
            <a:avLst/>
          </a:prstGeom>
          <a:noFill/>
          <a:ln/>
        </p:spPr>
        <p:txBody>
          <a:bodyPr wrap="none" rtlCol="0" anchor="t"/>
          <a:lstStyle/>
          <a:p>
            <a:pPr algn="l" indent="0" marL="0">
              <a:lnSpc>
                <a:spcPts val="2481"/>
              </a:lnSpc>
              <a:buNone/>
            </a:pPr>
            <a:r>
              <a:rPr lang="en-US" sz="1985" dirty="0">
                <a:solidFill>
                  <a:srgbClr val="E5E0DF"/>
                </a:solidFill>
                <a:latin typeface="Poppins" pitchFamily="34" charset="0"/>
                <a:ea typeface="Poppins" pitchFamily="34" charset="-122"/>
                <a:cs typeface="Poppins" pitchFamily="34" charset="-120"/>
              </a:rPr>
              <a:t>Resource Allocation</a:t>
            </a:r>
            <a:endParaRPr lang="en-US" sz="1985" dirty="0"/>
          </a:p>
        </p:txBody>
      </p:sp>
      <p:sp>
        <p:nvSpPr>
          <p:cNvPr id="11" name="Text 6"/>
          <p:cNvSpPr/>
          <p:nvPr/>
        </p:nvSpPr>
        <p:spPr>
          <a:xfrm>
            <a:off x="5920264" y="6182797"/>
            <a:ext cx="2789753" cy="1290638"/>
          </a:xfrm>
          <a:prstGeom prst="rect">
            <a:avLst/>
          </a:prstGeom>
          <a:noFill/>
          <a:ln/>
        </p:spPr>
        <p:txBody>
          <a:bodyPr wrap="square" rtlCol="0" anchor="t"/>
          <a:lstStyle/>
          <a:p>
            <a:pPr algn="l" indent="0" marL="0">
              <a:lnSpc>
                <a:spcPts val="2541"/>
              </a:lnSpc>
              <a:buNone/>
            </a:pPr>
            <a:r>
              <a:rPr lang="en-US" sz="1588" dirty="0">
                <a:solidFill>
                  <a:srgbClr val="E5E0DF"/>
                </a:solidFill>
                <a:latin typeface="Roboto" pitchFamily="34" charset="0"/>
                <a:ea typeface="Roboto" pitchFamily="34" charset="-122"/>
                <a:cs typeface="Roboto" pitchFamily="34" charset="-120"/>
              </a:rPr>
              <a:t>Efficient allocation of resources is crucial to prevent system bottlenecks and performance issues.</a:t>
            </a:r>
            <a:endParaRPr lang="en-US" sz="1588" dirty="0"/>
          </a:p>
        </p:txBody>
      </p:sp>
      <p:pic>
        <p:nvPicPr>
          <p:cNvPr id="12" name="Image 3" descr="preencoded.png">    </p:cNvPr>
          <p:cNvPicPr>
            <a:picLocks noChangeAspect="1"/>
          </p:cNvPicPr>
          <p:nvPr/>
        </p:nvPicPr>
        <p:blipFill>
          <a:blip r:embed="rId4"/>
          <a:stretch>
            <a:fillRect/>
          </a:stretch>
        </p:blipFill>
        <p:spPr>
          <a:xfrm>
            <a:off x="8911590" y="4637842"/>
            <a:ext cx="3193018" cy="806529"/>
          </a:xfrm>
          <a:prstGeom prst="rect">
            <a:avLst/>
          </a:prstGeom>
        </p:spPr>
      </p:pic>
      <p:sp>
        <p:nvSpPr>
          <p:cNvPr id="13" name="Text 7"/>
          <p:cNvSpPr/>
          <p:nvPr/>
        </p:nvSpPr>
        <p:spPr>
          <a:xfrm>
            <a:off x="9113163" y="5746790"/>
            <a:ext cx="2789873" cy="630079"/>
          </a:xfrm>
          <a:prstGeom prst="rect">
            <a:avLst/>
          </a:prstGeom>
          <a:noFill/>
          <a:ln/>
        </p:spPr>
        <p:txBody>
          <a:bodyPr wrap="square" rtlCol="0" anchor="t"/>
          <a:lstStyle/>
          <a:p>
            <a:pPr algn="l" indent="0" marL="0">
              <a:lnSpc>
                <a:spcPts val="2481"/>
              </a:lnSpc>
              <a:buNone/>
            </a:pPr>
            <a:r>
              <a:rPr lang="en-US" sz="1985" dirty="0">
                <a:solidFill>
                  <a:srgbClr val="E5E0DF"/>
                </a:solidFill>
                <a:latin typeface="Poppins" pitchFamily="34" charset="0"/>
                <a:ea typeface="Poppins" pitchFamily="34" charset="-122"/>
                <a:cs typeface="Poppins" pitchFamily="34" charset="-120"/>
              </a:rPr>
              <a:t>Real-time Requirements</a:t>
            </a:r>
            <a:endParaRPr lang="en-US" sz="1985" dirty="0"/>
          </a:p>
        </p:txBody>
      </p:sp>
      <p:sp>
        <p:nvSpPr>
          <p:cNvPr id="14" name="Text 8"/>
          <p:cNvSpPr/>
          <p:nvPr/>
        </p:nvSpPr>
        <p:spPr>
          <a:xfrm>
            <a:off x="9113163" y="6497836"/>
            <a:ext cx="2789873" cy="967978"/>
          </a:xfrm>
          <a:prstGeom prst="rect">
            <a:avLst/>
          </a:prstGeom>
          <a:noFill/>
          <a:ln/>
        </p:spPr>
        <p:txBody>
          <a:bodyPr wrap="square" rtlCol="0" anchor="t"/>
          <a:lstStyle/>
          <a:p>
            <a:pPr algn="l" indent="0" marL="0">
              <a:lnSpc>
                <a:spcPts val="2541"/>
              </a:lnSpc>
              <a:buNone/>
            </a:pPr>
            <a:r>
              <a:rPr lang="en-US" sz="1588" dirty="0">
                <a:solidFill>
                  <a:srgbClr val="E5E0DF"/>
                </a:solidFill>
                <a:latin typeface="Roboto" pitchFamily="34" charset="0"/>
                <a:ea typeface="Roboto" pitchFamily="34" charset="-122"/>
                <a:cs typeface="Roboto" pitchFamily="34" charset="-120"/>
              </a:rPr>
              <a:t>These systems are not suitable for real-time tasks and interactive applications.</a:t>
            </a:r>
            <a:endParaRPr lang="en-US" sz="1588"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719620"/>
            <a:ext cx="10554414" cy="1388745"/>
          </a:xfrm>
          <a:prstGeom prst="rect">
            <a:avLst/>
          </a:prstGeom>
          <a:noFill/>
          <a:ln/>
        </p:spPr>
        <p:txBody>
          <a:bodyPr wrap="squar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Future Trends and Advancements in Batch Operating Systems</a:t>
            </a:r>
            <a:endParaRPr lang="en-US" sz="4374" dirty="0"/>
          </a:p>
        </p:txBody>
      </p:sp>
      <p:sp>
        <p:nvSpPr>
          <p:cNvPr id="5" name="Text 3"/>
          <p:cNvSpPr/>
          <p:nvPr/>
        </p:nvSpPr>
        <p:spPr>
          <a:xfrm>
            <a:off x="2037993" y="3663791"/>
            <a:ext cx="3295888" cy="666512"/>
          </a:xfrm>
          <a:prstGeom prst="rect">
            <a:avLst/>
          </a:prstGeom>
          <a:noFill/>
          <a:ln/>
        </p:spPr>
        <p:txBody>
          <a:bodyPr wrap="none" rtlCol="0" anchor="t"/>
          <a:lstStyle/>
          <a:p>
            <a:pPr algn="ctr" indent="0" marL="0">
              <a:lnSpc>
                <a:spcPts val="5249"/>
              </a:lnSpc>
              <a:buNone/>
            </a:pPr>
            <a:r>
              <a:rPr lang="en-US" sz="5249" dirty="0">
                <a:solidFill>
                  <a:srgbClr val="E5E0DF"/>
                </a:solidFill>
                <a:latin typeface="Poppins" pitchFamily="34" charset="0"/>
                <a:ea typeface="Poppins" pitchFamily="34" charset="-122"/>
                <a:cs typeface="Poppins" pitchFamily="34" charset="-120"/>
              </a:rPr>
              <a:t>AI Integration</a:t>
            </a:r>
            <a:endParaRPr lang="en-US" sz="5249" dirty="0"/>
          </a:p>
        </p:txBody>
      </p:sp>
      <p:sp>
        <p:nvSpPr>
          <p:cNvPr id="6" name="Text 4"/>
          <p:cNvSpPr/>
          <p:nvPr/>
        </p:nvSpPr>
        <p:spPr>
          <a:xfrm>
            <a:off x="2297192" y="4607957"/>
            <a:ext cx="2777490" cy="347186"/>
          </a:xfrm>
          <a:prstGeom prst="rect">
            <a:avLst/>
          </a:prstGeom>
          <a:noFill/>
          <a:ln/>
        </p:spPr>
        <p:txBody>
          <a:bodyPr wrap="none" rtlCol="0" anchor="t"/>
          <a:lstStyle/>
          <a:p>
            <a:pPr algn="ctr" indent="0" marL="0">
              <a:lnSpc>
                <a:spcPts val="2734"/>
              </a:lnSpc>
              <a:buNone/>
            </a:pPr>
            <a:r>
              <a:rPr lang="en-US" sz="2187" dirty="0">
                <a:solidFill>
                  <a:srgbClr val="E5E0DF"/>
                </a:solidFill>
                <a:latin typeface="Poppins" pitchFamily="34" charset="0"/>
                <a:ea typeface="Poppins" pitchFamily="34" charset="-122"/>
                <a:cs typeface="Poppins" pitchFamily="34" charset="-120"/>
              </a:rPr>
              <a:t>AI Integration</a:t>
            </a:r>
            <a:endParaRPr lang="en-US" sz="2187" dirty="0"/>
          </a:p>
        </p:txBody>
      </p:sp>
      <p:sp>
        <p:nvSpPr>
          <p:cNvPr id="7" name="Text 5"/>
          <p:cNvSpPr/>
          <p:nvPr/>
        </p:nvSpPr>
        <p:spPr>
          <a:xfrm>
            <a:off x="2037993" y="5088374"/>
            <a:ext cx="3295888" cy="1421606"/>
          </a:xfrm>
          <a:prstGeom prst="rect">
            <a:avLst/>
          </a:prstGeom>
          <a:noFill/>
          <a:ln/>
        </p:spPr>
        <p:txBody>
          <a:bodyPr wrap="square" rtlCol="0" anchor="t"/>
          <a:lstStyle/>
          <a:p>
            <a:pPr algn="ctr" indent="0" marL="0">
              <a:lnSpc>
                <a:spcPts val="2799"/>
              </a:lnSpc>
              <a:buNone/>
            </a:pPr>
            <a:r>
              <a:rPr lang="en-US" sz="1750" dirty="0">
                <a:solidFill>
                  <a:srgbClr val="E5E0DF"/>
                </a:solidFill>
                <a:latin typeface="Roboto" pitchFamily="34" charset="0"/>
                <a:ea typeface="Roboto" pitchFamily="34" charset="-122"/>
                <a:cs typeface="Roboto" pitchFamily="34" charset="-120"/>
              </a:rPr>
              <a:t>Advancements in AI will lead to more intelligent job scheduling and resource allocation within batch operating systems.</a:t>
            </a:r>
            <a:endParaRPr lang="en-US" sz="1750" dirty="0"/>
          </a:p>
        </p:txBody>
      </p:sp>
      <p:sp>
        <p:nvSpPr>
          <p:cNvPr id="8" name="Text 6"/>
          <p:cNvSpPr/>
          <p:nvPr/>
        </p:nvSpPr>
        <p:spPr>
          <a:xfrm>
            <a:off x="5667137" y="3663791"/>
            <a:ext cx="3296007" cy="666512"/>
          </a:xfrm>
          <a:prstGeom prst="rect">
            <a:avLst/>
          </a:prstGeom>
          <a:noFill/>
          <a:ln/>
        </p:spPr>
        <p:txBody>
          <a:bodyPr wrap="none" rtlCol="0" anchor="t"/>
          <a:lstStyle/>
          <a:p>
            <a:pPr algn="ctr" indent="0" marL="0">
              <a:lnSpc>
                <a:spcPts val="5249"/>
              </a:lnSpc>
              <a:buNone/>
            </a:pPr>
            <a:r>
              <a:rPr lang="en-US" sz="5249" dirty="0">
                <a:solidFill>
                  <a:srgbClr val="E5E0DF"/>
                </a:solidFill>
                <a:latin typeface="Poppins" pitchFamily="34" charset="0"/>
                <a:ea typeface="Poppins" pitchFamily="34" charset="-122"/>
                <a:cs typeface="Poppins" pitchFamily="34" charset="-120"/>
              </a:rPr>
              <a:t>Cloud Migration</a:t>
            </a:r>
            <a:endParaRPr lang="en-US" sz="5249" dirty="0"/>
          </a:p>
        </p:txBody>
      </p:sp>
      <p:sp>
        <p:nvSpPr>
          <p:cNvPr id="9" name="Text 7"/>
          <p:cNvSpPr/>
          <p:nvPr/>
        </p:nvSpPr>
        <p:spPr>
          <a:xfrm>
            <a:off x="5926336" y="4607957"/>
            <a:ext cx="2777490" cy="347186"/>
          </a:xfrm>
          <a:prstGeom prst="rect">
            <a:avLst/>
          </a:prstGeom>
          <a:noFill/>
          <a:ln/>
        </p:spPr>
        <p:txBody>
          <a:bodyPr wrap="none" rtlCol="0" anchor="t"/>
          <a:lstStyle/>
          <a:p>
            <a:pPr algn="ctr" indent="0" marL="0">
              <a:lnSpc>
                <a:spcPts val="2734"/>
              </a:lnSpc>
              <a:buNone/>
            </a:pPr>
            <a:r>
              <a:rPr lang="en-US" sz="2187" dirty="0">
                <a:solidFill>
                  <a:srgbClr val="E5E0DF"/>
                </a:solidFill>
                <a:latin typeface="Poppins" pitchFamily="34" charset="0"/>
                <a:ea typeface="Poppins" pitchFamily="34" charset="-122"/>
                <a:cs typeface="Poppins" pitchFamily="34" charset="-120"/>
              </a:rPr>
              <a:t>Cloud Migration</a:t>
            </a:r>
            <a:endParaRPr lang="en-US" sz="2187" dirty="0"/>
          </a:p>
        </p:txBody>
      </p:sp>
      <p:sp>
        <p:nvSpPr>
          <p:cNvPr id="10" name="Text 8"/>
          <p:cNvSpPr/>
          <p:nvPr/>
        </p:nvSpPr>
        <p:spPr>
          <a:xfrm>
            <a:off x="5667137" y="5088374"/>
            <a:ext cx="3296007" cy="1421606"/>
          </a:xfrm>
          <a:prstGeom prst="rect">
            <a:avLst/>
          </a:prstGeom>
          <a:noFill/>
          <a:ln/>
        </p:spPr>
        <p:txBody>
          <a:bodyPr wrap="square" rtlCol="0" anchor="t"/>
          <a:lstStyle/>
          <a:p>
            <a:pPr algn="ctr" indent="0" marL="0">
              <a:lnSpc>
                <a:spcPts val="2799"/>
              </a:lnSpc>
              <a:buNone/>
            </a:pPr>
            <a:r>
              <a:rPr lang="en-US" sz="1750" dirty="0">
                <a:solidFill>
                  <a:srgbClr val="E5E0DF"/>
                </a:solidFill>
                <a:latin typeface="Roboto" pitchFamily="34" charset="0"/>
                <a:ea typeface="Roboto" pitchFamily="34" charset="-122"/>
                <a:cs typeface="Roboto" pitchFamily="34" charset="-120"/>
              </a:rPr>
              <a:t>The shift toward cloud-based batch processing will bring enhanced scalability and flexibility to these systems.</a:t>
            </a:r>
            <a:endParaRPr lang="en-US" sz="1750" dirty="0"/>
          </a:p>
        </p:txBody>
      </p:sp>
      <p:sp>
        <p:nvSpPr>
          <p:cNvPr id="11" name="Text 9"/>
          <p:cNvSpPr/>
          <p:nvPr/>
        </p:nvSpPr>
        <p:spPr>
          <a:xfrm>
            <a:off x="9296400" y="3663791"/>
            <a:ext cx="3296007" cy="666512"/>
          </a:xfrm>
          <a:prstGeom prst="rect">
            <a:avLst/>
          </a:prstGeom>
          <a:noFill/>
          <a:ln/>
        </p:spPr>
        <p:txBody>
          <a:bodyPr wrap="none" rtlCol="0" anchor="t"/>
          <a:lstStyle/>
          <a:p>
            <a:pPr algn="ctr" indent="0" marL="0">
              <a:lnSpc>
                <a:spcPts val="5249"/>
              </a:lnSpc>
              <a:buNone/>
            </a:pPr>
            <a:r>
              <a:rPr lang="en-US" sz="5249" dirty="0">
                <a:solidFill>
                  <a:srgbClr val="E5E0DF"/>
                </a:solidFill>
                <a:latin typeface="Poppins" pitchFamily="34" charset="0"/>
                <a:ea typeface="Poppins" pitchFamily="34" charset="-122"/>
                <a:cs typeface="Poppins" pitchFamily="34" charset="-120"/>
              </a:rPr>
              <a:t>Enhanced Security</a:t>
            </a:r>
            <a:endParaRPr lang="en-US" sz="5249" dirty="0"/>
          </a:p>
        </p:txBody>
      </p:sp>
      <p:sp>
        <p:nvSpPr>
          <p:cNvPr id="12" name="Text 10"/>
          <p:cNvSpPr/>
          <p:nvPr/>
        </p:nvSpPr>
        <p:spPr>
          <a:xfrm>
            <a:off x="9555599" y="4607957"/>
            <a:ext cx="2777490" cy="347186"/>
          </a:xfrm>
          <a:prstGeom prst="rect">
            <a:avLst/>
          </a:prstGeom>
          <a:noFill/>
          <a:ln/>
        </p:spPr>
        <p:txBody>
          <a:bodyPr wrap="none" rtlCol="0" anchor="t"/>
          <a:lstStyle/>
          <a:p>
            <a:pPr algn="ctr" indent="0" marL="0">
              <a:lnSpc>
                <a:spcPts val="2734"/>
              </a:lnSpc>
              <a:buNone/>
            </a:pPr>
            <a:r>
              <a:rPr lang="en-US" sz="2187" dirty="0">
                <a:solidFill>
                  <a:srgbClr val="E5E0DF"/>
                </a:solidFill>
                <a:latin typeface="Poppins" pitchFamily="34" charset="0"/>
                <a:ea typeface="Poppins" pitchFamily="34" charset="-122"/>
                <a:cs typeface="Poppins" pitchFamily="34" charset="-120"/>
              </a:rPr>
              <a:t>Enhanced Security</a:t>
            </a:r>
            <a:endParaRPr lang="en-US" sz="2187" dirty="0"/>
          </a:p>
        </p:txBody>
      </p:sp>
      <p:sp>
        <p:nvSpPr>
          <p:cNvPr id="13" name="Text 11"/>
          <p:cNvSpPr/>
          <p:nvPr/>
        </p:nvSpPr>
        <p:spPr>
          <a:xfrm>
            <a:off x="9296400" y="5088374"/>
            <a:ext cx="3296007" cy="1421606"/>
          </a:xfrm>
          <a:prstGeom prst="rect">
            <a:avLst/>
          </a:prstGeom>
          <a:noFill/>
          <a:ln/>
        </p:spPr>
        <p:txBody>
          <a:bodyPr wrap="square" rtlCol="0" anchor="t"/>
          <a:lstStyle/>
          <a:p>
            <a:pPr algn="ctr" indent="0" marL="0">
              <a:lnSpc>
                <a:spcPts val="2799"/>
              </a:lnSpc>
              <a:buNone/>
            </a:pPr>
            <a:r>
              <a:rPr lang="en-US" sz="1750" dirty="0">
                <a:solidFill>
                  <a:srgbClr val="E5E0DF"/>
                </a:solidFill>
                <a:latin typeface="Roboto" pitchFamily="34" charset="0"/>
                <a:ea typeface="Roboto" pitchFamily="34" charset="-122"/>
                <a:cs typeface="Roboto" pitchFamily="34" charset="-120"/>
              </a:rPr>
              <a:t>Future systems will focus on improving security measures to protect batch processes and data integrity.</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2024-03-02T16:03:58Z</dcterms:created>
  <dcterms:modified xsi:type="dcterms:W3CDTF">2024-03-02T16:03:58Z</dcterms:modified>
</cp:coreProperties>
</file>