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4"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4/12/2020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an_Francisco_Bay_Area" TargetMode="External"/><Relationship Id="rId2" Type="http://schemas.openxmlformats.org/officeDocument/2006/relationships/hyperlink" Target="https://en.wikipedia.org/wiki/List_of_cities_and_towns_in_the_San_Francisco_Bay_Area" TargetMode="External"/><Relationship Id="rId1" Type="http://schemas.openxmlformats.org/officeDocument/2006/relationships/slideLayout" Target="../slideLayouts/slideLayout2.xml"/><Relationship Id="rId6" Type="http://schemas.openxmlformats.org/officeDocument/2006/relationships/hyperlink" Target="https://foursquare.com/city-guide" TargetMode="External"/><Relationship Id="rId5" Type="http://schemas.openxmlformats.org/officeDocument/2006/relationships/hyperlink" Target="https://en.wikipedia.org/wiki/Northern_California" TargetMode="External"/><Relationship Id="rId4" Type="http://schemas.openxmlformats.org/officeDocument/2006/relationships/hyperlink" Target="https://en.wikipedia.org/wiki/San_Francisco_Ba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EDFD-CFD3-4C47-ADE1-77BECD991EB9}"/>
              </a:ext>
            </a:extLst>
          </p:cNvPr>
          <p:cNvSpPr>
            <a:spLocks noGrp="1"/>
          </p:cNvSpPr>
          <p:nvPr>
            <p:ph type="ctrTitle"/>
          </p:nvPr>
        </p:nvSpPr>
        <p:spPr/>
        <p:txBody>
          <a:bodyPr/>
          <a:lstStyle/>
          <a:p>
            <a:r>
              <a:rPr lang="en-IN" dirty="0"/>
              <a:t>Capstone Project</a:t>
            </a:r>
            <a:br>
              <a:rPr lang="en-IN" dirty="0"/>
            </a:br>
            <a:r>
              <a:rPr lang="en-IN" dirty="0"/>
              <a:t> </a:t>
            </a:r>
            <a:br>
              <a:rPr lang="en-IN" dirty="0"/>
            </a:br>
            <a:r>
              <a:rPr lang="en-IN" dirty="0"/>
              <a:t> </a:t>
            </a:r>
            <a:br>
              <a:rPr lang="en-IN" dirty="0"/>
            </a:br>
            <a:br>
              <a:rPr lang="en-IN" dirty="0"/>
            </a:br>
            <a:r>
              <a:rPr lang="en-IN" dirty="0"/>
              <a:t>Capstone Project</a:t>
            </a:r>
          </a:p>
        </p:txBody>
      </p:sp>
      <p:sp>
        <p:nvSpPr>
          <p:cNvPr id="3" name="Subtitle 2">
            <a:extLst>
              <a:ext uri="{FF2B5EF4-FFF2-40B4-BE49-F238E27FC236}">
                <a16:creationId xmlns:a16="http://schemas.microsoft.com/office/drawing/2014/main" id="{4D3EE814-2020-4A0B-BCC7-191EB691ABDF}"/>
              </a:ext>
            </a:extLst>
          </p:cNvPr>
          <p:cNvSpPr>
            <a:spLocks noGrp="1"/>
          </p:cNvSpPr>
          <p:nvPr>
            <p:ph type="subTitle" idx="1"/>
          </p:nvPr>
        </p:nvSpPr>
        <p:spPr/>
        <p:txBody>
          <a:bodyPr/>
          <a:lstStyle/>
          <a:p>
            <a:r>
              <a:rPr lang="en-IN" b="1" dirty="0"/>
              <a:t>Analysis of Gas Stations in Bay Area</a:t>
            </a:r>
          </a:p>
          <a:p>
            <a:r>
              <a:rPr lang="en-IN" b="1" dirty="0"/>
              <a:t>By Vivek Advani</a:t>
            </a:r>
            <a:endParaRPr lang="en-IN" dirty="0"/>
          </a:p>
        </p:txBody>
      </p:sp>
    </p:spTree>
    <p:extLst>
      <p:ext uri="{BB962C8B-B14F-4D97-AF65-F5344CB8AC3E}">
        <p14:creationId xmlns:p14="http://schemas.microsoft.com/office/powerpoint/2010/main" val="298526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2CCF-EA08-4838-AB14-5991159DCD67}"/>
              </a:ext>
            </a:extLst>
          </p:cNvPr>
          <p:cNvSpPr>
            <a:spLocks noGrp="1"/>
          </p:cNvSpPr>
          <p:nvPr>
            <p:ph type="title"/>
          </p:nvPr>
        </p:nvSpPr>
        <p:spPr/>
        <p:txBody>
          <a:bodyPr/>
          <a:lstStyle/>
          <a:p>
            <a:r>
              <a:rPr lang="en-IN" dirty="0"/>
              <a:t>List of Top 10 common venue</a:t>
            </a:r>
          </a:p>
        </p:txBody>
      </p:sp>
      <p:pic>
        <p:nvPicPr>
          <p:cNvPr id="5" name="Content Placeholder 4" descr="A screenshot of a cell phone&#10;&#10;Description automatically generated">
            <a:extLst>
              <a:ext uri="{FF2B5EF4-FFF2-40B4-BE49-F238E27FC236}">
                <a16:creationId xmlns:a16="http://schemas.microsoft.com/office/drawing/2014/main" id="{87E5D66E-B63B-4C3D-BCF7-C50F3ED1E590}"/>
              </a:ext>
            </a:extLst>
          </p:cNvPr>
          <p:cNvPicPr>
            <a:picLocks noGrp="1" noChangeAspect="1"/>
          </p:cNvPicPr>
          <p:nvPr>
            <p:ph idx="1"/>
          </p:nvPr>
        </p:nvPicPr>
        <p:blipFill>
          <a:blip r:embed="rId2"/>
          <a:stretch>
            <a:fillRect/>
          </a:stretch>
        </p:blipFill>
        <p:spPr>
          <a:xfrm>
            <a:off x="2177848" y="2692322"/>
            <a:ext cx="7836303" cy="3048157"/>
          </a:xfrm>
        </p:spPr>
      </p:pic>
    </p:spTree>
    <p:extLst>
      <p:ext uri="{BB962C8B-B14F-4D97-AF65-F5344CB8AC3E}">
        <p14:creationId xmlns:p14="http://schemas.microsoft.com/office/powerpoint/2010/main" val="333487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1">
            <a:extLst>
              <a:ext uri="{FF2B5EF4-FFF2-40B4-BE49-F238E27FC236}">
                <a16:creationId xmlns:a16="http://schemas.microsoft.com/office/drawing/2014/main" id="{EC451D95-F442-41F5-B7F3-ADFF8BF522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786"/>
            <a:ext cx="12188825" cy="6856214"/>
          </a:xfrm>
          <a:prstGeom prst="rect">
            <a:avLst/>
          </a:prstGeom>
        </p:spPr>
      </p:pic>
      <p:sp>
        <p:nvSpPr>
          <p:cNvPr id="2" name="Title 1">
            <a:extLst>
              <a:ext uri="{FF2B5EF4-FFF2-40B4-BE49-F238E27FC236}">
                <a16:creationId xmlns:a16="http://schemas.microsoft.com/office/drawing/2014/main" id="{E9399663-8F74-4F38-9CA8-638B862D2016}"/>
              </a:ext>
            </a:extLst>
          </p:cNvPr>
          <p:cNvSpPr>
            <a:spLocks noGrp="1"/>
          </p:cNvSpPr>
          <p:nvPr>
            <p:ph type="title"/>
          </p:nvPr>
        </p:nvSpPr>
        <p:spPr>
          <a:xfrm>
            <a:off x="1295402" y="982132"/>
            <a:ext cx="3660056" cy="1325373"/>
          </a:xfrm>
        </p:spPr>
        <p:txBody>
          <a:bodyPr anchor="b">
            <a:normAutofit/>
          </a:bodyPr>
          <a:lstStyle/>
          <a:p>
            <a:r>
              <a:rPr lang="en-IN" sz="3600" dirty="0"/>
              <a:t>Clustering</a:t>
            </a:r>
          </a:p>
        </p:txBody>
      </p:sp>
      <p:cxnSp>
        <p:nvCxnSpPr>
          <p:cNvPr id="17" name="Straight Connector 13">
            <a:extLst>
              <a:ext uri="{FF2B5EF4-FFF2-40B4-BE49-F238E27FC236}">
                <a16:creationId xmlns:a16="http://schemas.microsoft.com/office/drawing/2014/main" id="{3393F3B5-23C9-4DE1-BF93-BBDEE17705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Content Placeholder 8">
            <a:extLst>
              <a:ext uri="{FF2B5EF4-FFF2-40B4-BE49-F238E27FC236}">
                <a16:creationId xmlns:a16="http://schemas.microsoft.com/office/drawing/2014/main" id="{2CA7A5BC-1160-47DF-9B69-8B35F30030C4}"/>
              </a:ext>
            </a:extLst>
          </p:cNvPr>
          <p:cNvSpPr>
            <a:spLocks noGrp="1"/>
          </p:cNvSpPr>
          <p:nvPr>
            <p:ph idx="1"/>
          </p:nvPr>
        </p:nvSpPr>
        <p:spPr>
          <a:xfrm>
            <a:off x="1295401" y="2493775"/>
            <a:ext cx="3660057" cy="3145026"/>
          </a:xfrm>
        </p:spPr>
        <p:txBody>
          <a:bodyPr>
            <a:normAutofit fontScale="85000" lnSpcReduction="10000"/>
          </a:bodyPr>
          <a:lstStyle/>
          <a:p>
            <a:r>
              <a:rPr lang="en-US" sz="2000" dirty="0"/>
              <a:t>Used K-Means clustering to form clusters of cities.</a:t>
            </a:r>
          </a:p>
          <a:p>
            <a:r>
              <a:rPr lang="en-US" sz="2000" dirty="0"/>
              <a:t>The value of K chosen is 3.</a:t>
            </a:r>
          </a:p>
          <a:p>
            <a:r>
              <a:rPr lang="en-US" sz="2000" dirty="0"/>
              <a:t>Cluster 0 : Cities with high frequency of gas station within a mile range.</a:t>
            </a:r>
          </a:p>
          <a:p>
            <a:r>
              <a:rPr lang="en-US" sz="2000" dirty="0"/>
              <a:t>Cluster 1 : Cities with low frequency of gas station within a mile range.</a:t>
            </a:r>
          </a:p>
          <a:p>
            <a:r>
              <a:rPr lang="en-US" sz="2000" dirty="0"/>
              <a:t>Cluster 2 : Cities with moderate frequency of gas station within a mile range.</a:t>
            </a:r>
          </a:p>
          <a:p>
            <a:endParaRPr lang="en-US" sz="2000" dirty="0"/>
          </a:p>
          <a:p>
            <a:endParaRPr lang="en-US" sz="2000" dirty="0"/>
          </a:p>
          <a:p>
            <a:endParaRPr lang="en-US" sz="1600" dirty="0"/>
          </a:p>
        </p:txBody>
      </p:sp>
      <p:pic>
        <p:nvPicPr>
          <p:cNvPr id="5" name="Content Placeholder 4" descr="A close up of a map&#10;&#10;Description automatically generated">
            <a:extLst>
              <a:ext uri="{FF2B5EF4-FFF2-40B4-BE49-F238E27FC236}">
                <a16:creationId xmlns:a16="http://schemas.microsoft.com/office/drawing/2014/main" id="{A856CCBD-2304-4286-9270-A1B3834A3CC7}"/>
              </a:ext>
            </a:extLst>
          </p:cNvPr>
          <p:cNvPicPr>
            <a:picLocks noChangeAspect="1"/>
          </p:cNvPicPr>
          <p:nvPr/>
        </p:nvPicPr>
        <p:blipFill rotWithShape="1">
          <a:blip r:embed="rId4"/>
          <a:srcRect l="17694" r="16087" b="2"/>
          <a:stretch/>
        </p:blipFill>
        <p:spPr>
          <a:xfrm>
            <a:off x="5418668" y="982131"/>
            <a:ext cx="5469466" cy="4893735"/>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1438016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A58F-9F16-46C6-A060-4C09F3B09485}"/>
              </a:ext>
            </a:extLst>
          </p:cNvPr>
          <p:cNvSpPr>
            <a:spLocks noGrp="1"/>
          </p:cNvSpPr>
          <p:nvPr>
            <p:ph type="title"/>
          </p:nvPr>
        </p:nvSpPr>
        <p:spPr/>
        <p:txBody>
          <a:bodyPr/>
          <a:lstStyle/>
          <a:p>
            <a:r>
              <a:rPr lang="en-IN" dirty="0"/>
              <a:t>Recommendation</a:t>
            </a:r>
          </a:p>
        </p:txBody>
      </p:sp>
      <p:sp>
        <p:nvSpPr>
          <p:cNvPr id="3" name="Content Placeholder 2">
            <a:extLst>
              <a:ext uri="{FF2B5EF4-FFF2-40B4-BE49-F238E27FC236}">
                <a16:creationId xmlns:a16="http://schemas.microsoft.com/office/drawing/2014/main" id="{6026EF9B-656C-4177-BC67-9E0E6535F508}"/>
              </a:ext>
            </a:extLst>
          </p:cNvPr>
          <p:cNvSpPr>
            <a:spLocks noGrp="1"/>
          </p:cNvSpPr>
          <p:nvPr>
            <p:ph idx="1"/>
          </p:nvPr>
        </p:nvSpPr>
        <p:spPr/>
        <p:txBody>
          <a:bodyPr/>
          <a:lstStyle/>
          <a:p>
            <a:r>
              <a:rPr lang="en-US" dirty="0"/>
              <a:t>As per analysis done in this project, it is recommended to open a gas station within the cities which are included in cluster 1.</a:t>
            </a:r>
          </a:p>
          <a:p>
            <a:r>
              <a:rPr lang="en-US" dirty="0"/>
              <a:t>Cluster 1 includes cities such as Fremont, Oakland, they are the one’s with high population density and low on gas station within a mile range.</a:t>
            </a:r>
          </a:p>
          <a:p>
            <a:r>
              <a:rPr lang="en-US" dirty="0"/>
              <a:t>However, this might depend on some other factors like distance to highway which is out of scope for this capstone.</a:t>
            </a:r>
            <a:endParaRPr lang="en-IN" dirty="0"/>
          </a:p>
        </p:txBody>
      </p:sp>
    </p:spTree>
    <p:extLst>
      <p:ext uri="{BB962C8B-B14F-4D97-AF65-F5344CB8AC3E}">
        <p14:creationId xmlns:p14="http://schemas.microsoft.com/office/powerpoint/2010/main" val="3905323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87CC-9E9B-4B82-9075-E07DD25F560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ED09F4A-E5B6-46B5-B27D-81BB7FA35AE2}"/>
              </a:ext>
            </a:extLst>
          </p:cNvPr>
          <p:cNvSpPr>
            <a:spLocks noGrp="1"/>
          </p:cNvSpPr>
          <p:nvPr>
            <p:ph idx="1"/>
          </p:nvPr>
        </p:nvSpPr>
        <p:spPr/>
        <p:txBody>
          <a:bodyPr/>
          <a:lstStyle/>
          <a:p>
            <a:r>
              <a:rPr lang="en-IN" dirty="0"/>
              <a:t>With the help of Foursquare API and various machine learning techniques we can perform analysis on various other venues and can answer many business problem.</a:t>
            </a:r>
          </a:p>
          <a:p>
            <a:r>
              <a:rPr lang="en-IN" dirty="0"/>
              <a:t>Basis on the Data visualization we can get insights that there are lots of variety of Restaurants and  Coffee shops in the Bay.</a:t>
            </a:r>
          </a:p>
          <a:p>
            <a:endParaRPr lang="en-IN" dirty="0"/>
          </a:p>
        </p:txBody>
      </p:sp>
    </p:spTree>
    <p:extLst>
      <p:ext uri="{BB962C8B-B14F-4D97-AF65-F5344CB8AC3E}">
        <p14:creationId xmlns:p14="http://schemas.microsoft.com/office/powerpoint/2010/main" val="2547543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DE44-4EBD-46EA-8A8A-7D9F6540CC00}"/>
              </a:ext>
            </a:extLst>
          </p:cNvPr>
          <p:cNvSpPr>
            <a:spLocks noGrp="1"/>
          </p:cNvSpPr>
          <p:nvPr>
            <p:ph type="title"/>
          </p:nvPr>
        </p:nvSpPr>
        <p:spPr/>
        <p:txBody>
          <a:bodyPr/>
          <a:lstStyle/>
          <a:p>
            <a:r>
              <a:rPr lang="en-IN" dirty="0"/>
              <a:t>Challenges Faced</a:t>
            </a:r>
          </a:p>
        </p:txBody>
      </p:sp>
      <p:sp>
        <p:nvSpPr>
          <p:cNvPr id="3" name="Content Placeholder 2">
            <a:extLst>
              <a:ext uri="{FF2B5EF4-FFF2-40B4-BE49-F238E27FC236}">
                <a16:creationId xmlns:a16="http://schemas.microsoft.com/office/drawing/2014/main" id="{42E448D2-7D46-4A82-B0B5-ECEAED3D9E25}"/>
              </a:ext>
            </a:extLst>
          </p:cNvPr>
          <p:cNvSpPr>
            <a:spLocks noGrp="1"/>
          </p:cNvSpPr>
          <p:nvPr>
            <p:ph idx="1"/>
          </p:nvPr>
        </p:nvSpPr>
        <p:spPr/>
        <p:txBody>
          <a:bodyPr/>
          <a:lstStyle/>
          <a:p>
            <a:pPr marL="0" indent="0">
              <a:buNone/>
            </a:pPr>
            <a:r>
              <a:rPr lang="en-US" dirty="0"/>
              <a:t>This project only considers the frequency of gas stations within the cities in the  Bay Area. However, several other factors might influence the recommendation such as , the purchasing power of consumers, distance from the community, number and type of vehicle owned by the people in those cities, etc. are not considered for recommendation.</a:t>
            </a:r>
            <a:endParaRPr lang="en-IN" dirty="0"/>
          </a:p>
        </p:txBody>
      </p:sp>
    </p:spTree>
    <p:extLst>
      <p:ext uri="{BB962C8B-B14F-4D97-AF65-F5344CB8AC3E}">
        <p14:creationId xmlns:p14="http://schemas.microsoft.com/office/powerpoint/2010/main" val="302334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1F3A4-2B61-4DEB-81F7-69324823918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F9345B3-A931-4E83-B9EE-76233780BE59}"/>
              </a:ext>
            </a:extLst>
          </p:cNvPr>
          <p:cNvSpPr>
            <a:spLocks noGrp="1"/>
          </p:cNvSpPr>
          <p:nvPr>
            <p:ph idx="1"/>
          </p:nvPr>
        </p:nvSpPr>
        <p:spPr/>
        <p:txBody>
          <a:bodyPr>
            <a:normAutofit fontScale="92500"/>
          </a:bodyPr>
          <a:lstStyle/>
          <a:p>
            <a:r>
              <a:rPr lang="en-US" dirty="0"/>
              <a:t>This project is completed as part of IBM’s Data Science Professional Certificate course offered by Coursera.org. </a:t>
            </a:r>
          </a:p>
          <a:p>
            <a:r>
              <a:rPr lang="en-US" dirty="0"/>
              <a:t>This project is about analyzing the Gas stations in the Bay Area. Given the number of vehicles in the Bay Area makes it a great location for a gas station business. </a:t>
            </a:r>
          </a:p>
          <a:p>
            <a:r>
              <a:rPr lang="en-US" dirty="0"/>
              <a:t>The Bay has number of cities and our goal is to extract hundreds of venues along within a mile.</a:t>
            </a:r>
          </a:p>
          <a:p>
            <a:r>
              <a:rPr lang="en-US" dirty="0"/>
              <a:t>This project will look for cities where there is little or no presence of gas stations to recommend a need for gas station in those cities. </a:t>
            </a:r>
            <a:endParaRPr lang="en-IN" dirty="0"/>
          </a:p>
        </p:txBody>
      </p:sp>
    </p:spTree>
    <p:extLst>
      <p:ext uri="{BB962C8B-B14F-4D97-AF65-F5344CB8AC3E}">
        <p14:creationId xmlns:p14="http://schemas.microsoft.com/office/powerpoint/2010/main" val="182430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5FB3-986D-4942-800B-96BA0567F6D1}"/>
              </a:ext>
            </a:extLst>
          </p:cNvPr>
          <p:cNvSpPr>
            <a:spLocks noGrp="1"/>
          </p:cNvSpPr>
          <p:nvPr>
            <p:ph type="title"/>
          </p:nvPr>
        </p:nvSpPr>
        <p:spPr/>
        <p:txBody>
          <a:bodyPr>
            <a:normAutofit/>
          </a:bodyPr>
          <a:lstStyle/>
          <a:p>
            <a:r>
              <a:rPr lang="en-IN" dirty="0"/>
              <a:t>Business Problem</a:t>
            </a:r>
          </a:p>
        </p:txBody>
      </p:sp>
      <p:sp>
        <p:nvSpPr>
          <p:cNvPr id="3" name="Content Placeholder 2">
            <a:extLst>
              <a:ext uri="{FF2B5EF4-FFF2-40B4-BE49-F238E27FC236}">
                <a16:creationId xmlns:a16="http://schemas.microsoft.com/office/drawing/2014/main" id="{EE11221C-B6B0-43A9-92B7-B7D1E7C27434}"/>
              </a:ext>
            </a:extLst>
          </p:cNvPr>
          <p:cNvSpPr>
            <a:spLocks noGrp="1"/>
          </p:cNvSpPr>
          <p:nvPr>
            <p:ph idx="1"/>
          </p:nvPr>
        </p:nvSpPr>
        <p:spPr/>
        <p:txBody>
          <a:bodyPr/>
          <a:lstStyle/>
          <a:p>
            <a:r>
              <a:rPr lang="en-IN" dirty="0"/>
              <a:t>The object of this project is to analyse which neighbourhood in Bay Area requires a gas station. With the help of Data Science Methodology and machine learning techniques, we can certainly build an analysis to provide solution for following questions. </a:t>
            </a:r>
          </a:p>
          <a:p>
            <a:r>
              <a:rPr lang="en-IN" dirty="0"/>
              <a:t>Are there enough gas stations in our neighbourhood?</a:t>
            </a:r>
          </a:p>
          <a:p>
            <a:r>
              <a:rPr lang="en-IN" dirty="0"/>
              <a:t>Should population density be correlated to the number of gas stations?</a:t>
            </a:r>
          </a:p>
          <a:p>
            <a:pPr marL="0" indent="0">
              <a:buNone/>
            </a:pPr>
            <a:endParaRPr lang="en-IN" dirty="0"/>
          </a:p>
        </p:txBody>
      </p:sp>
    </p:spTree>
    <p:extLst>
      <p:ext uri="{BB962C8B-B14F-4D97-AF65-F5344CB8AC3E}">
        <p14:creationId xmlns:p14="http://schemas.microsoft.com/office/powerpoint/2010/main" val="129958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5451-DF32-462C-8FDE-676B7211FEDE}"/>
              </a:ext>
            </a:extLst>
          </p:cNvPr>
          <p:cNvSpPr>
            <a:spLocks noGrp="1"/>
          </p:cNvSpPr>
          <p:nvPr>
            <p:ph type="title"/>
          </p:nvPr>
        </p:nvSpPr>
        <p:spPr/>
        <p:txBody>
          <a:bodyPr/>
          <a:lstStyle/>
          <a:p>
            <a:r>
              <a:rPr lang="en-IN" dirty="0"/>
              <a:t>Data Source</a:t>
            </a:r>
          </a:p>
        </p:txBody>
      </p:sp>
      <p:sp>
        <p:nvSpPr>
          <p:cNvPr id="3" name="Content Placeholder 2">
            <a:extLst>
              <a:ext uri="{FF2B5EF4-FFF2-40B4-BE49-F238E27FC236}">
                <a16:creationId xmlns:a16="http://schemas.microsoft.com/office/drawing/2014/main" id="{BB678ED1-8439-43E8-B073-E18B85EF14E3}"/>
              </a:ext>
            </a:extLst>
          </p:cNvPr>
          <p:cNvSpPr>
            <a:spLocks noGrp="1"/>
          </p:cNvSpPr>
          <p:nvPr>
            <p:ph idx="1"/>
          </p:nvPr>
        </p:nvSpPr>
        <p:spPr/>
        <p:txBody>
          <a:bodyPr/>
          <a:lstStyle/>
          <a:p>
            <a:pPr marL="0" indent="0">
              <a:buNone/>
            </a:pPr>
            <a:r>
              <a:rPr lang="en-IN" dirty="0"/>
              <a:t>“</a:t>
            </a:r>
            <a:r>
              <a:rPr lang="en-IN" u="sng" dirty="0">
                <a:hlinkClick r:id="rId2"/>
              </a:rPr>
              <a:t>https://en.wikipedia.org/wiki/</a:t>
            </a:r>
            <a:r>
              <a:rPr lang="en-IN" u="sng" dirty="0" err="1">
                <a:hlinkClick r:id="rId2"/>
              </a:rPr>
              <a:t>List_of_cities_and_towns_in_the_San_Francisco_Bay_Area</a:t>
            </a:r>
            <a:r>
              <a:rPr lang="en-IN" dirty="0"/>
              <a:t>”</a:t>
            </a:r>
          </a:p>
          <a:p>
            <a:r>
              <a:rPr lang="en-IN" dirty="0">
                <a:solidFill>
                  <a:schemeClr val="tx1"/>
                </a:solidFill>
              </a:rPr>
              <a:t>The </a:t>
            </a:r>
            <a:r>
              <a:rPr lang="en-IN" dirty="0">
                <a:solidFill>
                  <a:schemeClr val="tx1"/>
                </a:solidFill>
                <a:hlinkClick r:id="rId3" tooltip="San Francisco Bay Area">
                  <a:extLst>
                    <a:ext uri="{A12FA001-AC4F-418D-AE19-62706E023703}">
                      <ahyp:hlinkClr xmlns:ahyp="http://schemas.microsoft.com/office/drawing/2018/hyperlinkcolor" val="tx"/>
                    </a:ext>
                  </a:extLst>
                </a:hlinkClick>
              </a:rPr>
              <a:t>San Francisco Bay Area</a:t>
            </a:r>
            <a:r>
              <a:rPr lang="en-IN" dirty="0">
                <a:solidFill>
                  <a:schemeClr val="tx1"/>
                </a:solidFill>
              </a:rPr>
              <a:t>, commonly known as the Bay Area, is a metropolitan region surrounding the </a:t>
            </a:r>
            <a:r>
              <a:rPr lang="en-IN" dirty="0">
                <a:solidFill>
                  <a:schemeClr val="tx1"/>
                </a:solidFill>
                <a:hlinkClick r:id="rId4" tooltip="San Francisco Bay">
                  <a:extLst>
                    <a:ext uri="{A12FA001-AC4F-418D-AE19-62706E023703}">
                      <ahyp:hlinkClr xmlns:ahyp="http://schemas.microsoft.com/office/drawing/2018/hyperlinkcolor" val="tx"/>
                    </a:ext>
                  </a:extLst>
                </a:hlinkClick>
              </a:rPr>
              <a:t>San Francisco </a:t>
            </a:r>
            <a:r>
              <a:rPr lang="en-IN" dirty="0">
                <a:solidFill>
                  <a:schemeClr val="tx1"/>
                </a:solidFill>
              </a:rPr>
              <a:t>in </a:t>
            </a:r>
            <a:r>
              <a:rPr lang="en-IN" dirty="0">
                <a:solidFill>
                  <a:schemeClr val="tx1"/>
                </a:solidFill>
                <a:hlinkClick r:id="rId5" tooltip="Northern California">
                  <a:extLst>
                    <a:ext uri="{A12FA001-AC4F-418D-AE19-62706E023703}">
                      <ahyp:hlinkClr xmlns:ahyp="http://schemas.microsoft.com/office/drawing/2018/hyperlinkcolor" val="tx"/>
                    </a:ext>
                  </a:extLst>
                </a:hlinkClick>
              </a:rPr>
              <a:t>Northern California</a:t>
            </a:r>
            <a:r>
              <a:rPr lang="en-IN" dirty="0">
                <a:solidFill>
                  <a:schemeClr val="tx1"/>
                </a:solidFill>
              </a:rPr>
              <a:t>. </a:t>
            </a:r>
          </a:p>
          <a:p>
            <a:pPr marL="0" indent="0">
              <a:buNone/>
            </a:pPr>
            <a:r>
              <a:rPr lang="en-IN" dirty="0"/>
              <a:t>“</a:t>
            </a:r>
            <a:r>
              <a:rPr lang="en-IN" u="sng" dirty="0">
                <a:hlinkClick r:id="rId6"/>
              </a:rPr>
              <a:t>https://foursquare.com/city-guide</a:t>
            </a:r>
            <a:r>
              <a:rPr lang="en-IN" dirty="0"/>
              <a:t>”</a:t>
            </a:r>
          </a:p>
          <a:p>
            <a:r>
              <a:rPr lang="en-IN" dirty="0"/>
              <a:t>Using Foursquare to get 100 venues for each neighbourhood in Bay Area and then select only Gas Stations to build model. </a:t>
            </a:r>
          </a:p>
          <a:p>
            <a:endParaRPr lang="en-IN" dirty="0"/>
          </a:p>
        </p:txBody>
      </p:sp>
    </p:spTree>
    <p:extLst>
      <p:ext uri="{BB962C8B-B14F-4D97-AF65-F5344CB8AC3E}">
        <p14:creationId xmlns:p14="http://schemas.microsoft.com/office/powerpoint/2010/main" val="237955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5382-56F1-4BC9-9035-F05042928E29}"/>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3E9CED05-4511-410A-91D2-09720D79C1DC}"/>
              </a:ext>
            </a:extLst>
          </p:cNvPr>
          <p:cNvSpPr>
            <a:spLocks noGrp="1"/>
          </p:cNvSpPr>
          <p:nvPr>
            <p:ph idx="1"/>
          </p:nvPr>
        </p:nvSpPr>
        <p:spPr/>
        <p:txBody>
          <a:bodyPr>
            <a:normAutofit fontScale="92500"/>
          </a:bodyPr>
          <a:lstStyle/>
          <a:p>
            <a:r>
              <a:rPr lang="en-IN" dirty="0">
                <a:highlight>
                  <a:srgbClr val="00FFFF"/>
                </a:highlight>
              </a:rPr>
              <a:t>Analytic Approach </a:t>
            </a:r>
            <a:r>
              <a:rPr lang="en-IN" dirty="0"/>
              <a:t>The analytic approach for this problem is to perform unsupervised learning technique such as K-means Clustering. This will help to identify various patterns based on neighbourhoods in Bay Area.</a:t>
            </a:r>
          </a:p>
          <a:p>
            <a:r>
              <a:rPr lang="en-IN" dirty="0">
                <a:highlight>
                  <a:srgbClr val="00FFFF"/>
                </a:highlight>
              </a:rPr>
              <a:t>Data Requirements </a:t>
            </a:r>
            <a:r>
              <a:rPr lang="en-IN" dirty="0"/>
              <a:t>We would require data such as list of Boroughs and Neighbourhood of San Francisco Bay Area, also the census data for Bay Area) </a:t>
            </a:r>
          </a:p>
          <a:p>
            <a:r>
              <a:rPr lang="en-IN" dirty="0">
                <a:highlight>
                  <a:srgbClr val="00FFFF"/>
                </a:highlight>
              </a:rPr>
              <a:t>Data Collection </a:t>
            </a:r>
            <a:r>
              <a:rPr lang="en-IN" dirty="0"/>
              <a:t>Once we have noted the data requirements, the next step is data collection. We need to scrape data from the online websites using libraries such as Beautiful Soup. Also, using Foursquare. </a:t>
            </a:r>
          </a:p>
          <a:p>
            <a:endParaRPr lang="en-IN" dirty="0"/>
          </a:p>
        </p:txBody>
      </p:sp>
    </p:spTree>
    <p:extLst>
      <p:ext uri="{BB962C8B-B14F-4D97-AF65-F5344CB8AC3E}">
        <p14:creationId xmlns:p14="http://schemas.microsoft.com/office/powerpoint/2010/main" val="36913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2807-A0C4-4D07-AA6A-52358B7B8137}"/>
              </a:ext>
            </a:extLst>
          </p:cNvPr>
          <p:cNvSpPr>
            <a:spLocks noGrp="1"/>
          </p:cNvSpPr>
          <p:nvPr>
            <p:ph type="title"/>
          </p:nvPr>
        </p:nvSpPr>
        <p:spPr/>
        <p:txBody>
          <a:bodyPr/>
          <a:lstStyle/>
          <a:p>
            <a:r>
              <a:rPr lang="en-IN" dirty="0"/>
              <a:t>Methodology</a:t>
            </a:r>
            <a:r>
              <a:rPr lang="en-IN" sz="1600" dirty="0"/>
              <a:t>(continued)</a:t>
            </a:r>
          </a:p>
        </p:txBody>
      </p:sp>
      <p:sp>
        <p:nvSpPr>
          <p:cNvPr id="3" name="Content Placeholder 2">
            <a:extLst>
              <a:ext uri="{FF2B5EF4-FFF2-40B4-BE49-F238E27FC236}">
                <a16:creationId xmlns:a16="http://schemas.microsoft.com/office/drawing/2014/main" id="{7884356C-759A-4304-A0EA-915FACABD876}"/>
              </a:ext>
            </a:extLst>
          </p:cNvPr>
          <p:cNvSpPr>
            <a:spLocks noGrp="1"/>
          </p:cNvSpPr>
          <p:nvPr>
            <p:ph idx="1"/>
          </p:nvPr>
        </p:nvSpPr>
        <p:spPr/>
        <p:txBody>
          <a:bodyPr>
            <a:normAutofit/>
          </a:bodyPr>
          <a:lstStyle/>
          <a:p>
            <a:r>
              <a:rPr lang="en-IN" dirty="0">
                <a:highlight>
                  <a:srgbClr val="00FFFF"/>
                </a:highlight>
              </a:rPr>
              <a:t>Data Understanding and Preparation </a:t>
            </a:r>
            <a:r>
              <a:rPr lang="en-IN" dirty="0"/>
              <a:t>The data understanding, and preparation part would be the most difficult as the collected data would not be clean. Goal here is to clean the data.</a:t>
            </a:r>
          </a:p>
          <a:p>
            <a:r>
              <a:rPr lang="en-IN" dirty="0">
                <a:highlight>
                  <a:srgbClr val="00FFFF"/>
                </a:highlight>
              </a:rPr>
              <a:t>Modelling and Evaluation </a:t>
            </a:r>
            <a:r>
              <a:rPr lang="en-IN" dirty="0"/>
              <a:t>We would use K-Means algorithm to create K clusters. There is no such accuracy metric for Unsupervised Learning algorithm, we would use elbow graph to select the best K.</a:t>
            </a:r>
          </a:p>
          <a:p>
            <a:endParaRPr lang="en-IN" dirty="0"/>
          </a:p>
        </p:txBody>
      </p:sp>
    </p:spTree>
    <p:extLst>
      <p:ext uri="{BB962C8B-B14F-4D97-AF65-F5344CB8AC3E}">
        <p14:creationId xmlns:p14="http://schemas.microsoft.com/office/powerpoint/2010/main" val="2736023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19347DC-CD2E-4890-B967-9641B2204A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AB7B60A-2EF3-4858-B9DF-9E1ACD7D9D80}"/>
              </a:ext>
            </a:extLst>
          </p:cNvPr>
          <p:cNvSpPr>
            <a:spLocks noGrp="1"/>
          </p:cNvSpPr>
          <p:nvPr>
            <p:ph type="title"/>
          </p:nvPr>
        </p:nvSpPr>
        <p:spPr>
          <a:xfrm>
            <a:off x="1092643" y="1092200"/>
            <a:ext cx="2928751" cy="4498860"/>
          </a:xfrm>
        </p:spPr>
        <p:txBody>
          <a:bodyPr>
            <a:normAutofit/>
          </a:bodyPr>
          <a:lstStyle/>
          <a:p>
            <a:r>
              <a:rPr lang="en-IN" dirty="0"/>
              <a:t>Data Gathering</a:t>
            </a:r>
          </a:p>
        </p:txBody>
      </p:sp>
      <p:sp>
        <p:nvSpPr>
          <p:cNvPr id="11" name="Content Placeholder 8">
            <a:extLst>
              <a:ext uri="{FF2B5EF4-FFF2-40B4-BE49-F238E27FC236}">
                <a16:creationId xmlns:a16="http://schemas.microsoft.com/office/drawing/2014/main" id="{BCD63F48-16D4-4A41-8E44-D3AEDEAB2585}"/>
              </a:ext>
            </a:extLst>
          </p:cNvPr>
          <p:cNvSpPr>
            <a:spLocks noGrp="1"/>
          </p:cNvSpPr>
          <p:nvPr>
            <p:ph idx="1"/>
          </p:nvPr>
        </p:nvSpPr>
        <p:spPr>
          <a:xfrm>
            <a:off x="4904962" y="1092200"/>
            <a:ext cx="5829713" cy="2232025"/>
          </a:xfrm>
        </p:spPr>
        <p:txBody>
          <a:bodyPr>
            <a:normAutofit/>
          </a:bodyPr>
          <a:lstStyle/>
          <a:p>
            <a:r>
              <a:rPr lang="en-US" dirty="0"/>
              <a:t>Scraped the data using Site Map browser extension.</a:t>
            </a:r>
          </a:p>
          <a:p>
            <a:r>
              <a:rPr lang="en-US" dirty="0"/>
              <a:t>Added Latitude and Longitude using geopy.geocoders import Nominatim library.</a:t>
            </a:r>
          </a:p>
          <a:p>
            <a:r>
              <a:rPr lang="en-US" dirty="0"/>
              <a:t>Below are 5 records from dataset.</a:t>
            </a:r>
          </a:p>
        </p:txBody>
      </p:sp>
      <p:pic>
        <p:nvPicPr>
          <p:cNvPr id="5" name="Content Placeholder 4" descr="A screenshot of a cell phone&#10;&#10;Description automatically generated">
            <a:extLst>
              <a:ext uri="{FF2B5EF4-FFF2-40B4-BE49-F238E27FC236}">
                <a16:creationId xmlns:a16="http://schemas.microsoft.com/office/drawing/2014/main" id="{517C0B3B-9C5E-4CEE-B686-081E8FA405ED}"/>
              </a:ext>
            </a:extLst>
          </p:cNvPr>
          <p:cNvPicPr>
            <a:picLocks noChangeAspect="1"/>
          </p:cNvPicPr>
          <p:nvPr/>
        </p:nvPicPr>
        <p:blipFill>
          <a:blip r:embed="rId4"/>
          <a:stretch>
            <a:fillRect/>
          </a:stretch>
        </p:blipFill>
        <p:spPr>
          <a:xfrm>
            <a:off x="5611590" y="3893728"/>
            <a:ext cx="4466661" cy="1697332"/>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39463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714D4-9002-413E-8D53-A48999722F9D}"/>
              </a:ext>
            </a:extLst>
          </p:cNvPr>
          <p:cNvSpPr>
            <a:spLocks noGrp="1"/>
          </p:cNvSpPr>
          <p:nvPr>
            <p:ph type="title"/>
          </p:nvPr>
        </p:nvSpPr>
        <p:spPr/>
        <p:txBody>
          <a:bodyPr/>
          <a:lstStyle/>
          <a:p>
            <a:r>
              <a:rPr lang="en-IN" dirty="0"/>
              <a:t>Data Visualization</a:t>
            </a:r>
          </a:p>
        </p:txBody>
      </p:sp>
      <p:pic>
        <p:nvPicPr>
          <p:cNvPr id="9" name="Content Placeholder 8" descr="A close up of a logo&#10;&#10;Description automatically generated">
            <a:extLst>
              <a:ext uri="{FF2B5EF4-FFF2-40B4-BE49-F238E27FC236}">
                <a16:creationId xmlns:a16="http://schemas.microsoft.com/office/drawing/2014/main" id="{082F7AA2-0E08-4FD7-B2E1-39F7E635908D}"/>
              </a:ext>
            </a:extLst>
          </p:cNvPr>
          <p:cNvPicPr>
            <a:picLocks noGrp="1" noChangeAspect="1"/>
          </p:cNvPicPr>
          <p:nvPr>
            <p:ph idx="1"/>
          </p:nvPr>
        </p:nvPicPr>
        <p:blipFill>
          <a:blip r:embed="rId2"/>
          <a:stretch>
            <a:fillRect/>
          </a:stretch>
        </p:blipFill>
        <p:spPr>
          <a:xfrm>
            <a:off x="874958" y="2585360"/>
            <a:ext cx="5156530" cy="2805313"/>
          </a:xfrm>
        </p:spPr>
      </p:pic>
      <p:pic>
        <p:nvPicPr>
          <p:cNvPr id="12" name="Picture 11" descr="A screenshot of a cell phone&#10;&#10;Description automatically generated">
            <a:extLst>
              <a:ext uri="{FF2B5EF4-FFF2-40B4-BE49-F238E27FC236}">
                <a16:creationId xmlns:a16="http://schemas.microsoft.com/office/drawing/2014/main" id="{AE9A2006-7FDA-4011-830C-8106FEC23B9E}"/>
              </a:ext>
            </a:extLst>
          </p:cNvPr>
          <p:cNvPicPr>
            <a:picLocks noChangeAspect="1"/>
          </p:cNvPicPr>
          <p:nvPr/>
        </p:nvPicPr>
        <p:blipFill>
          <a:blip r:embed="rId3"/>
          <a:stretch>
            <a:fillRect/>
          </a:stretch>
        </p:blipFill>
        <p:spPr>
          <a:xfrm>
            <a:off x="5997246" y="2585361"/>
            <a:ext cx="5156530" cy="2828433"/>
          </a:xfrm>
          <a:prstGeom prst="rect">
            <a:avLst/>
          </a:prstGeom>
        </p:spPr>
      </p:pic>
    </p:spTree>
    <p:extLst>
      <p:ext uri="{BB962C8B-B14F-4D97-AF65-F5344CB8AC3E}">
        <p14:creationId xmlns:p14="http://schemas.microsoft.com/office/powerpoint/2010/main" val="321043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7D3B-D20F-4F62-84F4-27BEF1672543}"/>
              </a:ext>
            </a:extLst>
          </p:cNvPr>
          <p:cNvSpPr>
            <a:spLocks noGrp="1"/>
          </p:cNvSpPr>
          <p:nvPr>
            <p:ph type="title"/>
          </p:nvPr>
        </p:nvSpPr>
        <p:spPr/>
        <p:txBody>
          <a:bodyPr/>
          <a:lstStyle/>
          <a:p>
            <a:r>
              <a:rPr lang="en-IN" dirty="0"/>
              <a:t>Gas Station in Bay Area</a:t>
            </a:r>
            <a:r>
              <a:rPr lang="en-IN" sz="1600" dirty="0"/>
              <a:t>(within a mile)</a:t>
            </a:r>
          </a:p>
        </p:txBody>
      </p:sp>
      <p:pic>
        <p:nvPicPr>
          <p:cNvPr id="5" name="Content Placeholder 4" descr="A screenshot of a cell phone&#10;&#10;Description automatically generated">
            <a:extLst>
              <a:ext uri="{FF2B5EF4-FFF2-40B4-BE49-F238E27FC236}">
                <a16:creationId xmlns:a16="http://schemas.microsoft.com/office/drawing/2014/main" id="{33079BAE-D4E8-4BFF-8EE5-1D2950198938}"/>
              </a:ext>
            </a:extLst>
          </p:cNvPr>
          <p:cNvPicPr>
            <a:picLocks noGrp="1" noChangeAspect="1"/>
          </p:cNvPicPr>
          <p:nvPr>
            <p:ph idx="1"/>
          </p:nvPr>
        </p:nvPicPr>
        <p:blipFill>
          <a:blip r:embed="rId2"/>
          <a:stretch>
            <a:fillRect/>
          </a:stretch>
        </p:blipFill>
        <p:spPr>
          <a:xfrm>
            <a:off x="3240404" y="2557463"/>
            <a:ext cx="5711192" cy="3317875"/>
          </a:xfrm>
        </p:spPr>
      </p:pic>
    </p:spTree>
    <p:extLst>
      <p:ext uri="{BB962C8B-B14F-4D97-AF65-F5344CB8AC3E}">
        <p14:creationId xmlns:p14="http://schemas.microsoft.com/office/powerpoint/2010/main" val="3759157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otalTime>33</TotalTime>
  <Words>750</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Capstone Project      Capstone Project</vt:lpstr>
      <vt:lpstr>Introduction</vt:lpstr>
      <vt:lpstr>Business Problem</vt:lpstr>
      <vt:lpstr>Data Source</vt:lpstr>
      <vt:lpstr>Methodology</vt:lpstr>
      <vt:lpstr>Methodology(continued)</vt:lpstr>
      <vt:lpstr>Data Gathering</vt:lpstr>
      <vt:lpstr>Data Visualization</vt:lpstr>
      <vt:lpstr>Gas Station in Bay Area(within a mile)</vt:lpstr>
      <vt:lpstr>List of Top 10 common venue</vt:lpstr>
      <vt:lpstr>Clustering</vt:lpstr>
      <vt:lpstr>Recommendation</vt:lpstr>
      <vt:lpstr>Conclusion</vt:lpstr>
      <vt:lpstr>Challenges Faced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Capstone Project</dc:title>
  <dc:creator>Vivek Advani</dc:creator>
  <cp:lastModifiedBy>Vivek Advani</cp:lastModifiedBy>
  <cp:revision>4</cp:revision>
  <dcterms:created xsi:type="dcterms:W3CDTF">2020-04-13T22:16:57Z</dcterms:created>
  <dcterms:modified xsi:type="dcterms:W3CDTF">2020-04-13T22:50:48Z</dcterms:modified>
</cp:coreProperties>
</file>