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Montserrat"/>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189078dccb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2189078dccb_2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189078dccb_2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2189078dccb_2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189078dccb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2189078dccb_0_4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189078dccb_2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2189078dccb_2_1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189078dccb_2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2189078dccb_2_1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189078dccb_2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2189078dccb_2_1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189078dccb_2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2189078dccb_2_1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189078dccb_2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2189078dccb_2_1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189078dccb_2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2189078dccb_2_1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189078dccb_2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2189078dccb_2_16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189078dccb_2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2189078dccb_2_1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189078dccb_2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2189078dccb_2_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189078dccb_2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2189078dccb_2_1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189078dccb_2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2189078dccb_2_1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189078dccb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189078dccb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189078dccb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2189078dccb_2_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189078dccb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2189078dccb_2_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189078dccb_2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2189078dccb_2_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189078dccb_2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2189078dccb_2_10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189078dccb_2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2189078dccb_2_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189078dccb_2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2189078dccb_2_1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189078dccb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2189078dccb_2_1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0" name="Shape 130"/>
        <p:cNvGrpSpPr/>
        <p:nvPr/>
      </p:nvGrpSpPr>
      <p:grpSpPr>
        <a:xfrm>
          <a:off x="0" y="0"/>
          <a:ext cx="0" cy="0"/>
          <a:chOff x="0" y="0"/>
          <a:chExt cx="0" cy="0"/>
        </a:xfrm>
      </p:grpSpPr>
      <p:sp>
        <p:nvSpPr>
          <p:cNvPr id="131" name="Google Shape;131;p1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1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1200"/>
              </a:spcBef>
              <a:spcAft>
                <a:spcPts val="0"/>
              </a:spcAft>
              <a:buClr>
                <a:schemeClr val="dk1"/>
              </a:buClr>
              <a:buSzPts val="1800"/>
              <a:buChar char="○"/>
              <a:defRPr/>
            </a:lvl2pPr>
            <a:lvl3pPr indent="-342900" lvl="2" marL="1371600" rtl="0" algn="l">
              <a:spcBef>
                <a:spcPts val="1200"/>
              </a:spcBef>
              <a:spcAft>
                <a:spcPts val="0"/>
              </a:spcAft>
              <a:buClr>
                <a:schemeClr val="dk1"/>
              </a:buClr>
              <a:buSzPts val="1800"/>
              <a:buChar char="■"/>
              <a:defRPr/>
            </a:lvl3pPr>
            <a:lvl4pPr indent="-342900" lvl="3" marL="1828800" rtl="0" algn="l">
              <a:spcBef>
                <a:spcPts val="1200"/>
              </a:spcBef>
              <a:spcAft>
                <a:spcPts val="0"/>
              </a:spcAft>
              <a:buClr>
                <a:schemeClr val="dk1"/>
              </a:buClr>
              <a:buSzPts val="1800"/>
              <a:buChar char="●"/>
              <a:defRPr/>
            </a:lvl4pPr>
            <a:lvl5pPr indent="-342900" lvl="4" marL="2286000" rtl="0" algn="l">
              <a:spcBef>
                <a:spcPts val="1200"/>
              </a:spcBef>
              <a:spcAft>
                <a:spcPts val="0"/>
              </a:spcAft>
              <a:buClr>
                <a:schemeClr val="dk1"/>
              </a:buClr>
              <a:buSzPts val="1800"/>
              <a:buChar char="○"/>
              <a:defRPr/>
            </a:lvl5pPr>
            <a:lvl6pPr indent="-342900" lvl="5" marL="2743200" rtl="0" algn="l">
              <a:spcBef>
                <a:spcPts val="1200"/>
              </a:spcBef>
              <a:spcAft>
                <a:spcPts val="0"/>
              </a:spcAft>
              <a:buClr>
                <a:schemeClr val="dk1"/>
              </a:buClr>
              <a:buSzPts val="1800"/>
              <a:buChar char="■"/>
              <a:defRPr/>
            </a:lvl6pPr>
            <a:lvl7pPr indent="-342900" lvl="6" marL="3200400" rtl="0" algn="l">
              <a:spcBef>
                <a:spcPts val="1200"/>
              </a:spcBef>
              <a:spcAft>
                <a:spcPts val="0"/>
              </a:spcAft>
              <a:buClr>
                <a:schemeClr val="dk1"/>
              </a:buClr>
              <a:buSzPts val="1800"/>
              <a:buChar char="●"/>
              <a:defRPr/>
            </a:lvl7pPr>
            <a:lvl8pPr indent="-342900" lvl="7" marL="3657600" rtl="0" algn="l">
              <a:spcBef>
                <a:spcPts val="1200"/>
              </a:spcBef>
              <a:spcAft>
                <a:spcPts val="0"/>
              </a:spcAft>
              <a:buClr>
                <a:schemeClr val="dk1"/>
              </a:buClr>
              <a:buSzPts val="1800"/>
              <a:buChar char="○"/>
              <a:defRPr/>
            </a:lvl8pPr>
            <a:lvl9pPr indent="-342900" lvl="8" marL="4114800" rtl="0" algn="l">
              <a:spcBef>
                <a:spcPts val="1200"/>
              </a:spcBef>
              <a:spcAft>
                <a:spcPts val="1200"/>
              </a:spcAft>
              <a:buClr>
                <a:schemeClr val="dk1"/>
              </a:buClr>
              <a:buSzPts val="1800"/>
              <a:buChar char="■"/>
              <a:defRPr/>
            </a:lvl9pPr>
          </a:lstStyle>
          <a:p/>
        </p:txBody>
      </p:sp>
      <p:sp>
        <p:nvSpPr>
          <p:cNvPr id="133" name="Google Shape;133;p1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p1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p1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png"/><Relationship Id="rId4"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7.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hyperlink" Target="https://github.com/ieee8023/covid-chestxray-datase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9.jpg"/><Relationship Id="rId4" Type="http://schemas.openxmlformats.org/officeDocument/2006/relationships/image" Target="../media/image1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ctrTitle"/>
          </p:nvPr>
        </p:nvSpPr>
        <p:spPr>
          <a:xfrm>
            <a:off x="2864425" y="397000"/>
            <a:ext cx="6009600" cy="12537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2060"/>
              </a:buClr>
              <a:buSzPts val="3200"/>
              <a:buFont typeface="Calibri"/>
              <a:buNone/>
            </a:pPr>
            <a:r>
              <a:rPr b="1" lang="en-GB" sz="3200" u="sng">
                <a:solidFill>
                  <a:schemeClr val="lt2"/>
                </a:solidFill>
              </a:rPr>
              <a:t>COVID-19 CLASSIFICATION </a:t>
            </a:r>
            <a:r>
              <a:rPr b="1" lang="en-GB" sz="3200" u="sng">
                <a:solidFill>
                  <a:schemeClr val="accent1"/>
                </a:solidFill>
              </a:rPr>
              <a:t>USING</a:t>
            </a:r>
            <a:br>
              <a:rPr b="1" lang="en-GB" sz="3200" u="sng">
                <a:solidFill>
                  <a:schemeClr val="accent1"/>
                </a:solidFill>
              </a:rPr>
            </a:br>
            <a:r>
              <a:rPr b="1" lang="en-GB" sz="3200" u="sng">
                <a:solidFill>
                  <a:schemeClr val="accent1"/>
                </a:solidFill>
              </a:rPr>
              <a:t>CHEST X-RAY IMAGES</a:t>
            </a:r>
            <a:endParaRPr b="1" sz="3200" u="sng">
              <a:solidFill>
                <a:schemeClr val="accent1"/>
              </a:solidFill>
            </a:endParaRPr>
          </a:p>
        </p:txBody>
      </p:sp>
      <p:sp>
        <p:nvSpPr>
          <p:cNvPr id="141" name="Google Shape;141;p14"/>
          <p:cNvSpPr txBox="1"/>
          <p:nvPr/>
        </p:nvSpPr>
        <p:spPr>
          <a:xfrm>
            <a:off x="225922" y="3842552"/>
            <a:ext cx="40005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2000">
                <a:solidFill>
                  <a:schemeClr val="lt1"/>
                </a:solidFill>
                <a:latin typeface="Calibri"/>
                <a:ea typeface="Calibri"/>
                <a:cs typeface="Calibri"/>
                <a:sym typeface="Calibri"/>
              </a:rPr>
              <a:t>Presentation By-</a:t>
            </a:r>
            <a:endParaRPr b="1" sz="2000">
              <a:solidFill>
                <a:schemeClr val="lt1"/>
              </a:solidFill>
              <a:latin typeface="Calibri"/>
              <a:ea typeface="Calibri"/>
              <a:cs typeface="Calibri"/>
              <a:sym typeface="Calibri"/>
            </a:endParaRPr>
          </a:p>
          <a:p>
            <a:pPr indent="0" lvl="0" marL="0" marR="0" rtl="0" algn="l">
              <a:spcBef>
                <a:spcPts val="0"/>
              </a:spcBef>
              <a:spcAft>
                <a:spcPts val="0"/>
              </a:spcAft>
              <a:buNone/>
            </a:pPr>
            <a:r>
              <a:rPr lang="en-GB" sz="2000">
                <a:solidFill>
                  <a:schemeClr val="lt1"/>
                </a:solidFill>
                <a:latin typeface="Calibri"/>
                <a:ea typeface="Calibri"/>
                <a:cs typeface="Calibri"/>
                <a:sym typeface="Calibri"/>
              </a:rPr>
              <a:t>Ankur Agrawal (20095010)</a:t>
            </a:r>
            <a:br>
              <a:rPr lang="en-GB" sz="2000">
                <a:solidFill>
                  <a:schemeClr val="lt1"/>
                </a:solidFill>
                <a:latin typeface="Calibri"/>
                <a:ea typeface="Calibri"/>
                <a:cs typeface="Calibri"/>
                <a:sym typeface="Calibri"/>
              </a:rPr>
            </a:br>
            <a:r>
              <a:rPr lang="en-GB" sz="2000">
                <a:solidFill>
                  <a:schemeClr val="lt1"/>
                </a:solidFill>
                <a:latin typeface="Calibri"/>
                <a:ea typeface="Calibri"/>
                <a:cs typeface="Calibri"/>
                <a:sym typeface="Calibri"/>
              </a:rPr>
              <a:t>Vivek Agrawal (20095126)</a:t>
            </a:r>
            <a:endParaRPr sz="2000">
              <a:solidFill>
                <a:schemeClr val="lt1"/>
              </a:solidFill>
              <a:latin typeface="Calibri"/>
              <a:ea typeface="Calibri"/>
              <a:cs typeface="Calibri"/>
              <a:sym typeface="Calibri"/>
            </a:endParaRPr>
          </a:p>
        </p:txBody>
      </p:sp>
      <p:pic>
        <p:nvPicPr>
          <p:cNvPr id="142" name="Google Shape;142;p14"/>
          <p:cNvPicPr preferRelativeResize="0"/>
          <p:nvPr/>
        </p:nvPicPr>
        <p:blipFill>
          <a:blip r:embed="rId3">
            <a:alphaModFix/>
          </a:blip>
          <a:stretch>
            <a:fillRect/>
          </a:stretch>
        </p:blipFill>
        <p:spPr>
          <a:xfrm>
            <a:off x="4478700" y="2639175"/>
            <a:ext cx="2219175" cy="2219175"/>
          </a:xfrm>
          <a:prstGeom prst="rect">
            <a:avLst/>
          </a:prstGeom>
          <a:noFill/>
          <a:ln>
            <a:noFill/>
          </a:ln>
        </p:spPr>
      </p:pic>
      <p:pic>
        <p:nvPicPr>
          <p:cNvPr id="143" name="Google Shape;143;p14"/>
          <p:cNvPicPr preferRelativeResize="0"/>
          <p:nvPr/>
        </p:nvPicPr>
        <p:blipFill>
          <a:blip r:embed="rId4">
            <a:alphaModFix/>
          </a:blip>
          <a:stretch>
            <a:fillRect/>
          </a:stretch>
        </p:blipFill>
        <p:spPr>
          <a:xfrm>
            <a:off x="6071050" y="2162999"/>
            <a:ext cx="2802975" cy="2802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idx="1" type="body"/>
          </p:nvPr>
        </p:nvSpPr>
        <p:spPr>
          <a:xfrm>
            <a:off x="457200" y="267874"/>
            <a:ext cx="8229600" cy="4326748"/>
          </a:xfrm>
          <a:prstGeom prst="rect">
            <a:avLst/>
          </a:prstGeom>
          <a:noFill/>
          <a:ln>
            <a:noFill/>
          </a:ln>
        </p:spPr>
        <p:txBody>
          <a:bodyPr anchorCtr="0" anchor="t" bIns="45700" lIns="91425" spcFirstLastPara="1" rIns="91425" wrap="square" tIns="45700">
            <a:normAutofit/>
          </a:bodyPr>
          <a:lstStyle/>
          <a:p>
            <a:pPr indent="-330200" lvl="0" marL="342900" rtl="0" algn="l">
              <a:spcBef>
                <a:spcPts val="0"/>
              </a:spcBef>
              <a:spcAft>
                <a:spcPts val="1200"/>
              </a:spcAft>
              <a:buClr>
                <a:schemeClr val="dk1"/>
              </a:buClr>
              <a:buSzPts val="3000"/>
              <a:buChar char="●"/>
            </a:pPr>
            <a:r>
              <a:rPr b="1" lang="en-GB" sz="3000" u="sng"/>
              <a:t>MAX POOLING</a:t>
            </a:r>
            <a:endParaRPr b="1" sz="3000" u="sng"/>
          </a:p>
        </p:txBody>
      </p:sp>
      <p:pic>
        <p:nvPicPr>
          <p:cNvPr descr="1_vOxthD0FpBR6fJcpPxq6Hg.gif" id="198" name="Google Shape;198;p23"/>
          <p:cNvPicPr preferRelativeResize="0"/>
          <p:nvPr/>
        </p:nvPicPr>
        <p:blipFill rotWithShape="1">
          <a:blip r:embed="rId3">
            <a:alphaModFix/>
          </a:blip>
          <a:srcRect b="0" l="0" r="0" t="0"/>
          <a:stretch/>
        </p:blipFill>
        <p:spPr>
          <a:xfrm>
            <a:off x="1087667" y="1232305"/>
            <a:ext cx="6968675" cy="3444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idx="1" type="body"/>
          </p:nvPr>
        </p:nvSpPr>
        <p:spPr>
          <a:xfrm>
            <a:off x="457200" y="107139"/>
            <a:ext cx="8229600" cy="4487400"/>
          </a:xfrm>
          <a:prstGeom prst="rect">
            <a:avLst/>
          </a:prstGeom>
          <a:noFill/>
          <a:ln>
            <a:noFill/>
          </a:ln>
        </p:spPr>
        <p:txBody>
          <a:bodyPr anchorCtr="0" anchor="t" bIns="45700" lIns="91425" spcFirstLastPara="1" rIns="91425" wrap="square" tIns="45700">
            <a:normAutofit/>
          </a:bodyPr>
          <a:lstStyle/>
          <a:p>
            <a:pPr indent="-330200" lvl="0" marL="342900" rtl="0" algn="l">
              <a:spcBef>
                <a:spcPts val="0"/>
              </a:spcBef>
              <a:spcAft>
                <a:spcPts val="1200"/>
              </a:spcAft>
              <a:buClr>
                <a:schemeClr val="dk1"/>
              </a:buClr>
              <a:buSzPts val="3000"/>
              <a:buChar char="●"/>
            </a:pPr>
            <a:r>
              <a:rPr b="1" lang="en-GB" sz="3000" u="sng"/>
              <a:t>CLASSIFICATION</a:t>
            </a:r>
            <a:endParaRPr b="1" sz="3000" u="sng"/>
          </a:p>
        </p:txBody>
      </p:sp>
      <p:sp>
        <p:nvSpPr>
          <p:cNvPr id="204" name="Google Shape;204;p24"/>
          <p:cNvSpPr/>
          <p:nvPr/>
        </p:nvSpPr>
        <p:spPr>
          <a:xfrm>
            <a:off x="540175" y="768300"/>
            <a:ext cx="7898100" cy="4375200"/>
          </a:xfrm>
          <a:prstGeom prst="rect">
            <a:avLst/>
          </a:prstGeom>
          <a:solidFill>
            <a:schemeClr val="lt1"/>
          </a:solidFill>
          <a:ln cap="flat" cmpd="sng" w="9525">
            <a:solidFill>
              <a:schemeClr val="dk2"/>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cnn-1.png" id="205" name="Google Shape;205;p24"/>
          <p:cNvPicPr preferRelativeResize="0"/>
          <p:nvPr/>
        </p:nvPicPr>
        <p:blipFill rotWithShape="1">
          <a:blip r:embed="rId3">
            <a:alphaModFix/>
          </a:blip>
          <a:srcRect b="0" l="0" r="0" t="0"/>
          <a:stretch/>
        </p:blipFill>
        <p:spPr>
          <a:xfrm>
            <a:off x="1468450" y="897775"/>
            <a:ext cx="5775476" cy="4360500"/>
          </a:xfrm>
          <a:prstGeom prst="rect">
            <a:avLst/>
          </a:prstGeom>
          <a:noFill/>
          <a:ln>
            <a:noFill/>
          </a:ln>
        </p:spPr>
      </p:pic>
      <p:pic>
        <p:nvPicPr>
          <p:cNvPr descr="NORMAL2-IM-0842-0001.jpeg" id="206" name="Google Shape;206;p24"/>
          <p:cNvPicPr preferRelativeResize="0"/>
          <p:nvPr/>
        </p:nvPicPr>
        <p:blipFill rotWithShape="1">
          <a:blip r:embed="rId4">
            <a:alphaModFix/>
          </a:blip>
          <a:srcRect b="0" l="0" r="0" t="0"/>
          <a:stretch/>
        </p:blipFill>
        <p:spPr>
          <a:xfrm>
            <a:off x="909820" y="2920407"/>
            <a:ext cx="1739134" cy="1071571"/>
          </a:xfrm>
          <a:prstGeom prst="rect">
            <a:avLst/>
          </a:prstGeom>
          <a:noFill/>
          <a:ln>
            <a:noFill/>
          </a:ln>
        </p:spPr>
      </p:pic>
      <p:sp>
        <p:nvSpPr>
          <p:cNvPr id="207" name="Google Shape;207;p24"/>
          <p:cNvSpPr/>
          <p:nvPr/>
        </p:nvSpPr>
        <p:spPr>
          <a:xfrm>
            <a:off x="6307775" y="3017225"/>
            <a:ext cx="893100" cy="602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b="1" lang="en-GB" u="sng"/>
              <a:t>CLASSIFICATION USING FUZZY LOGIC</a:t>
            </a:r>
            <a:endParaRPr b="1" u="sng"/>
          </a:p>
        </p:txBody>
      </p:sp>
      <p:sp>
        <p:nvSpPr>
          <p:cNvPr id="213" name="Google Shape;213;p25"/>
          <p:cNvSpPr txBox="1"/>
          <p:nvPr>
            <p:ph idx="1" type="body"/>
          </p:nvPr>
        </p:nvSpPr>
        <p:spPr>
          <a:xfrm>
            <a:off x="457200" y="1200150"/>
            <a:ext cx="8229600" cy="3667800"/>
          </a:xfrm>
          <a:prstGeom prst="rect">
            <a:avLst/>
          </a:prstGeom>
          <a:noFill/>
          <a:ln>
            <a:noFill/>
          </a:ln>
        </p:spPr>
        <p:txBody>
          <a:bodyPr anchorCtr="0" anchor="t" bIns="45700" lIns="91425" spcFirstLastPara="1" rIns="91425" wrap="square" tIns="45700">
            <a:normAutofit fontScale="92500" lnSpcReduction="10000"/>
          </a:bodyPr>
          <a:lstStyle/>
          <a:p>
            <a:pPr indent="-333375" lvl="0" marL="342900" rtl="0" algn="l">
              <a:spcBef>
                <a:spcPts val="0"/>
              </a:spcBef>
              <a:spcAft>
                <a:spcPts val="0"/>
              </a:spcAft>
              <a:buClr>
                <a:schemeClr val="lt1"/>
              </a:buClr>
              <a:buSzPct val="100000"/>
              <a:buChar char="❖"/>
            </a:pPr>
            <a:r>
              <a:rPr lang="en-GB" sz="2000"/>
              <a:t>Fuzzy logic is a method that was introduced to handle a range of values between TRUE and FALSE. This model of reasoning has helped us to reach closer to human reasoning. Most of the models which work on crisp data set only give output in one of the two forms: False (Value 0) or True (Value 1), Negative (Value 0) or Positive (Value 1) but what if there are other possibilities like partially True or partially False. </a:t>
            </a:r>
            <a:endParaRPr/>
          </a:p>
          <a:p>
            <a:pPr indent="-333375" lvl="0" marL="342900" rtl="0" algn="l">
              <a:spcBef>
                <a:spcPts val="400"/>
              </a:spcBef>
              <a:spcAft>
                <a:spcPts val="0"/>
              </a:spcAft>
              <a:buClr>
                <a:schemeClr val="lt1"/>
              </a:buClr>
              <a:buSzPct val="100000"/>
              <a:buChar char="❖"/>
            </a:pPr>
            <a:r>
              <a:rPr lang="en-GB" sz="2000"/>
              <a:t>A model which can produce the following possible decisions between FALSE and TRUE: Surely True, might be True, Not Sure about True or False, Might Be False, surely False. All these decisions can be achieved with the help of Fuzzy logic. </a:t>
            </a:r>
            <a:endParaRPr/>
          </a:p>
          <a:p>
            <a:pPr indent="-278130" lvl="1" marL="742950" rtl="0" algn="l">
              <a:spcBef>
                <a:spcPts val="320"/>
              </a:spcBef>
              <a:spcAft>
                <a:spcPts val="0"/>
              </a:spcAft>
              <a:buClr>
                <a:schemeClr val="lt1"/>
              </a:buClr>
              <a:buSzPct val="100000"/>
              <a:buChar char="➢"/>
            </a:pPr>
            <a:r>
              <a:rPr lang="en-GB" sz="1600"/>
              <a:t>A. Fuzzy Based Image Processing </a:t>
            </a:r>
            <a:endParaRPr/>
          </a:p>
          <a:p>
            <a:pPr indent="-278130" lvl="1" marL="742950" rtl="0" algn="l">
              <a:spcBef>
                <a:spcPts val="320"/>
              </a:spcBef>
              <a:spcAft>
                <a:spcPts val="1200"/>
              </a:spcAft>
              <a:buClr>
                <a:schemeClr val="lt1"/>
              </a:buClr>
              <a:buSzPct val="100000"/>
              <a:buChar char="➢"/>
            </a:pPr>
            <a:r>
              <a:rPr lang="en-GB" sz="1600"/>
              <a:t>B. Fuzzy Based Classification on X-ray Images </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GB" u="sng"/>
              <a:t>Fuzzy Based Classification on X-ray Images </a:t>
            </a:r>
            <a:endParaRPr b="1" u="sng"/>
          </a:p>
        </p:txBody>
      </p:sp>
      <p:sp>
        <p:nvSpPr>
          <p:cNvPr id="219" name="Google Shape;219;p26"/>
          <p:cNvSpPr txBox="1"/>
          <p:nvPr>
            <p:ph idx="1" type="body"/>
          </p:nvPr>
        </p:nvSpPr>
        <p:spPr>
          <a:xfrm>
            <a:off x="457200" y="1200150"/>
            <a:ext cx="8229600" cy="37002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b="1" lang="en-GB" sz="2800"/>
              <a:t>Feature Extraction:</a:t>
            </a:r>
            <a:endParaRPr b="1"/>
          </a:p>
          <a:p>
            <a:pPr indent="-355600" lvl="0" marL="342900" rtl="0" algn="l">
              <a:spcBef>
                <a:spcPts val="0"/>
              </a:spcBef>
              <a:spcAft>
                <a:spcPts val="0"/>
              </a:spcAft>
              <a:buClr>
                <a:schemeClr val="lt1"/>
              </a:buClr>
              <a:buSzPts val="2000"/>
              <a:buChar char="➢"/>
            </a:pPr>
            <a:r>
              <a:rPr lang="en-GB" sz="2000"/>
              <a:t>In pattern classification, we use features like color, shape, spatial location, and texture. It is not suitable to consider color and texture features for x-ray image classification. The reason is that x-ray images are gray-scale images, and their texture characteristics are remarkably similar. It is recommended to use combinations of texture and shape features together.</a:t>
            </a:r>
            <a:endParaRPr/>
          </a:p>
          <a:p>
            <a:pPr indent="-355600" lvl="0" marL="342900" rtl="0" algn="l">
              <a:spcBef>
                <a:spcPts val="0"/>
              </a:spcBef>
              <a:spcAft>
                <a:spcPts val="0"/>
              </a:spcAft>
              <a:buClr>
                <a:schemeClr val="lt1"/>
              </a:buClr>
              <a:buSzPts val="2000"/>
              <a:buChar char="➢"/>
            </a:pPr>
            <a:r>
              <a:rPr lang="en-GB" sz="2000"/>
              <a:t>Histogram Adjustment</a:t>
            </a:r>
            <a:endParaRPr/>
          </a:p>
          <a:p>
            <a:pPr indent="-355600" lvl="0" marL="342900" rtl="0" algn="l">
              <a:spcBef>
                <a:spcPts val="0"/>
              </a:spcBef>
              <a:spcAft>
                <a:spcPts val="0"/>
              </a:spcAft>
              <a:buClr>
                <a:schemeClr val="lt1"/>
              </a:buClr>
              <a:buSzPts val="2000"/>
              <a:buChar char="➢"/>
            </a:pPr>
            <a:r>
              <a:rPr lang="en-GB" sz="2000"/>
              <a:t>Noise Removal</a:t>
            </a:r>
            <a:endParaRPr/>
          </a:p>
          <a:p>
            <a:pPr indent="-355600" lvl="0" marL="342900" rtl="0" algn="l">
              <a:spcBef>
                <a:spcPts val="0"/>
              </a:spcBef>
              <a:spcAft>
                <a:spcPts val="0"/>
              </a:spcAft>
              <a:buClr>
                <a:schemeClr val="lt1"/>
              </a:buClr>
              <a:buSzPts val="2000"/>
              <a:buChar char="➢"/>
            </a:pPr>
            <a:r>
              <a:rPr lang="en-GB" sz="2000"/>
              <a:t>Edge Detection</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descr="3-Figure3-1.png" id="224" name="Google Shape;224;p27"/>
          <p:cNvPicPr preferRelativeResize="0"/>
          <p:nvPr/>
        </p:nvPicPr>
        <p:blipFill rotWithShape="1">
          <a:blip r:embed="rId3">
            <a:alphaModFix/>
          </a:blip>
          <a:srcRect b="0" l="0" r="0" t="0"/>
          <a:stretch/>
        </p:blipFill>
        <p:spPr>
          <a:xfrm>
            <a:off x="585587" y="743124"/>
            <a:ext cx="7972826" cy="3657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descr="1-Figure1-1.png" id="229" name="Google Shape;229;p28"/>
          <p:cNvPicPr preferRelativeResize="0"/>
          <p:nvPr/>
        </p:nvPicPr>
        <p:blipFill rotWithShape="1">
          <a:blip r:embed="rId3">
            <a:alphaModFix/>
          </a:blip>
          <a:srcRect b="0" l="0" r="0" t="0"/>
          <a:stretch/>
        </p:blipFill>
        <p:spPr>
          <a:xfrm>
            <a:off x="1391936" y="471598"/>
            <a:ext cx="5689776" cy="3643175"/>
          </a:xfrm>
          <a:prstGeom prst="rect">
            <a:avLst/>
          </a:prstGeom>
          <a:noFill/>
          <a:ln>
            <a:noFill/>
          </a:ln>
        </p:spPr>
      </p:pic>
      <p:sp>
        <p:nvSpPr>
          <p:cNvPr id="230" name="Google Shape;230;p28"/>
          <p:cNvSpPr txBox="1"/>
          <p:nvPr/>
        </p:nvSpPr>
        <p:spPr>
          <a:xfrm>
            <a:off x="1200651" y="4212931"/>
            <a:ext cx="6072300" cy="554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3000">
                <a:solidFill>
                  <a:schemeClr val="lt1"/>
                </a:solidFill>
                <a:latin typeface="Calibri"/>
                <a:ea typeface="Calibri"/>
                <a:cs typeface="Calibri"/>
                <a:sym typeface="Calibri"/>
              </a:rPr>
              <a:t>Edge Detection</a:t>
            </a:r>
            <a:endParaRPr sz="3000">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9"/>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GB" u="sng"/>
              <a:t>System Implementation and Algorithm </a:t>
            </a:r>
            <a:endParaRPr b="1" u="sng"/>
          </a:p>
        </p:txBody>
      </p:sp>
      <p:sp>
        <p:nvSpPr>
          <p:cNvPr id="236" name="Google Shape;236;p29"/>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chemeClr val="dk1"/>
              </a:buClr>
              <a:buSzPct val="100000"/>
              <a:buNone/>
            </a:pPr>
            <a:r>
              <a:rPr lang="en-GB" sz="2000"/>
              <a:t>We have taken datasets that are publicly available. As we are doing binary</a:t>
            </a:r>
            <a:endParaRPr/>
          </a:p>
          <a:p>
            <a:pPr indent="-342900" lvl="0" marL="342900" rtl="0" algn="l">
              <a:spcBef>
                <a:spcPts val="400"/>
              </a:spcBef>
              <a:spcAft>
                <a:spcPts val="0"/>
              </a:spcAft>
              <a:buClr>
                <a:schemeClr val="dk1"/>
              </a:buClr>
              <a:buSzPct val="100000"/>
              <a:buNone/>
            </a:pPr>
            <a:r>
              <a:rPr lang="en-GB" sz="2000"/>
              <a:t>classification, we have taken positive covid 19 X-ray images from the GitHub</a:t>
            </a:r>
            <a:endParaRPr sz="2000"/>
          </a:p>
          <a:p>
            <a:pPr indent="-342900" lvl="0" marL="342900" rtl="0" algn="l">
              <a:spcBef>
                <a:spcPts val="400"/>
              </a:spcBef>
              <a:spcAft>
                <a:spcPts val="0"/>
              </a:spcAft>
              <a:buClr>
                <a:schemeClr val="dk1"/>
              </a:buClr>
              <a:buSzPct val="100000"/>
              <a:buNone/>
            </a:pPr>
            <a:r>
              <a:rPr lang="en-GB" sz="2000"/>
              <a:t>repository which is being updated by a group of doctors on a regular basis. As</a:t>
            </a:r>
            <a:endParaRPr/>
          </a:p>
          <a:p>
            <a:pPr indent="-342900" lvl="0" marL="342900" rtl="0" algn="l">
              <a:spcBef>
                <a:spcPts val="400"/>
              </a:spcBef>
              <a:spcAft>
                <a:spcPts val="0"/>
              </a:spcAft>
              <a:buClr>
                <a:schemeClr val="dk1"/>
              </a:buClr>
              <a:buSzPct val="100000"/>
              <a:buNone/>
            </a:pPr>
            <a:r>
              <a:rPr lang="en-GB" sz="2000"/>
              <a:t>we wanted a balanced dataset therefore, we have taken the same number of</a:t>
            </a:r>
            <a:endParaRPr/>
          </a:p>
          <a:p>
            <a:pPr indent="-342900" lvl="0" marL="342900" rtl="0" algn="l">
              <a:spcBef>
                <a:spcPts val="400"/>
              </a:spcBef>
              <a:spcAft>
                <a:spcPts val="0"/>
              </a:spcAft>
              <a:buClr>
                <a:schemeClr val="dk1"/>
              </a:buClr>
              <a:buSzPct val="100000"/>
              <a:buNone/>
            </a:pPr>
            <a:r>
              <a:rPr lang="en-GB" sz="2000"/>
              <a:t>normal X-ray images from Kaggle as we have taken from GitHub repository.</a:t>
            </a:r>
            <a:endParaRPr/>
          </a:p>
          <a:p>
            <a:pPr indent="-342900" lvl="0" marL="342900" rtl="0" algn="l">
              <a:spcBef>
                <a:spcPts val="400"/>
              </a:spcBef>
              <a:spcAft>
                <a:spcPts val="0"/>
              </a:spcAft>
              <a:buClr>
                <a:schemeClr val="dk1"/>
              </a:buClr>
              <a:buSzPct val="100000"/>
              <a:buNone/>
            </a:pPr>
            <a:r>
              <a:t/>
            </a:r>
            <a:endParaRPr sz="2000"/>
          </a:p>
          <a:p>
            <a:pPr indent="-342900" lvl="0" marL="342900" rtl="0" algn="l">
              <a:spcBef>
                <a:spcPts val="400"/>
              </a:spcBef>
              <a:spcAft>
                <a:spcPts val="1200"/>
              </a:spcAft>
              <a:buClr>
                <a:schemeClr val="dk1"/>
              </a:buClr>
              <a:buSzPct val="100000"/>
              <a:buNone/>
            </a:pPr>
            <a:r>
              <a:rPr lang="en-GB" sz="2000"/>
              <a:t>Link : </a:t>
            </a:r>
            <a:r>
              <a:rPr lang="en-GB" sz="2000" u="sng">
                <a:solidFill>
                  <a:schemeClr val="hlink"/>
                </a:solidFill>
                <a:hlinkClick r:id="rId3"/>
              </a:rPr>
              <a:t>GitHub - ieee8023/covid-chestxray-dataset: We are building an open database of COVID-19 cases with chest X-ray or CT images.</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descr="1.jpg" id="241" name="Google Shape;241;p30"/>
          <p:cNvPicPr preferRelativeResize="0"/>
          <p:nvPr/>
        </p:nvPicPr>
        <p:blipFill rotWithShape="1">
          <a:blip r:embed="rId3">
            <a:alphaModFix/>
          </a:blip>
          <a:srcRect b="0" l="0" r="0" t="0"/>
          <a:stretch/>
        </p:blipFill>
        <p:spPr>
          <a:xfrm>
            <a:off x="1301588" y="0"/>
            <a:ext cx="6734524" cy="51435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descr="3.jpg" id="246" name="Google Shape;246;p31"/>
          <p:cNvPicPr preferRelativeResize="0"/>
          <p:nvPr>
            <p:ph idx="1" type="body"/>
          </p:nvPr>
        </p:nvPicPr>
        <p:blipFill rotWithShape="1">
          <a:blip r:embed="rId3">
            <a:alphaModFix/>
          </a:blip>
          <a:srcRect b="0" l="0" r="0" t="0"/>
          <a:stretch/>
        </p:blipFill>
        <p:spPr>
          <a:xfrm>
            <a:off x="142844" y="128193"/>
            <a:ext cx="8858400" cy="5015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descr="5.jpg" id="251" name="Google Shape;251;p32"/>
          <p:cNvPicPr preferRelativeResize="0"/>
          <p:nvPr/>
        </p:nvPicPr>
        <p:blipFill rotWithShape="1">
          <a:blip r:embed="rId3">
            <a:alphaModFix/>
          </a:blip>
          <a:srcRect b="0" l="0" r="0" t="0"/>
          <a:stretch/>
        </p:blipFill>
        <p:spPr>
          <a:xfrm>
            <a:off x="1143000" y="643146"/>
            <a:ext cx="6858001" cy="368311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GB" u="sng"/>
              <a:t>CONTENTS</a:t>
            </a:r>
            <a:endParaRPr b="1" u="sng"/>
          </a:p>
        </p:txBody>
      </p:sp>
      <p:sp>
        <p:nvSpPr>
          <p:cNvPr id="149" name="Google Shape;149;p15"/>
          <p:cNvSpPr txBox="1"/>
          <p:nvPr/>
        </p:nvSpPr>
        <p:spPr>
          <a:xfrm>
            <a:off x="642910" y="1446602"/>
            <a:ext cx="7929600" cy="3170700"/>
          </a:xfrm>
          <a:prstGeom prst="rect">
            <a:avLst/>
          </a:prstGeom>
          <a:noFill/>
          <a:ln>
            <a:noFill/>
          </a:ln>
        </p:spPr>
        <p:txBody>
          <a:bodyPr anchorCtr="0" anchor="t" bIns="45700" lIns="91425" spcFirstLastPara="1" rIns="91425" wrap="square" tIns="45700">
            <a:spAutoFit/>
          </a:bodyPr>
          <a:lstStyle/>
          <a:p>
            <a:pPr indent="-158750" lvl="0" marL="0" marR="0" rtl="0" algn="l">
              <a:spcBef>
                <a:spcPts val="0"/>
              </a:spcBef>
              <a:spcAft>
                <a:spcPts val="0"/>
              </a:spcAft>
              <a:buClr>
                <a:schemeClr val="lt1"/>
              </a:buClr>
              <a:buSzPts val="2500"/>
              <a:buFont typeface="Arial"/>
              <a:buChar char="•"/>
            </a:pPr>
            <a:r>
              <a:rPr lang="en-GB" sz="2500">
                <a:solidFill>
                  <a:schemeClr val="lt1"/>
                </a:solidFill>
                <a:latin typeface="Calibri"/>
                <a:ea typeface="Calibri"/>
                <a:cs typeface="Calibri"/>
                <a:sym typeface="Calibri"/>
              </a:rPr>
              <a:t> PROJECT OBJECTIVE</a:t>
            </a:r>
            <a:endParaRPr sz="1500">
              <a:solidFill>
                <a:schemeClr val="lt1"/>
              </a:solidFill>
            </a:endParaRPr>
          </a:p>
          <a:p>
            <a:pPr indent="-158750" lvl="0" marL="0" marR="0" rtl="0" algn="l">
              <a:spcBef>
                <a:spcPts val="0"/>
              </a:spcBef>
              <a:spcAft>
                <a:spcPts val="0"/>
              </a:spcAft>
              <a:buClr>
                <a:schemeClr val="lt1"/>
              </a:buClr>
              <a:buSzPts val="2500"/>
              <a:buFont typeface="Arial"/>
              <a:buChar char="•"/>
            </a:pPr>
            <a:r>
              <a:rPr lang="en-GB" sz="2500">
                <a:solidFill>
                  <a:schemeClr val="lt1"/>
                </a:solidFill>
                <a:latin typeface="Calibri"/>
                <a:ea typeface="Calibri"/>
                <a:cs typeface="Calibri"/>
                <a:sym typeface="Calibri"/>
              </a:rPr>
              <a:t> FEATURE OF PROJECT</a:t>
            </a:r>
            <a:endParaRPr sz="1500">
              <a:solidFill>
                <a:schemeClr val="lt1"/>
              </a:solidFill>
            </a:endParaRPr>
          </a:p>
          <a:p>
            <a:pPr indent="-158750" lvl="0" marL="0" marR="0" rtl="0" algn="l">
              <a:spcBef>
                <a:spcPts val="0"/>
              </a:spcBef>
              <a:spcAft>
                <a:spcPts val="0"/>
              </a:spcAft>
              <a:buClr>
                <a:schemeClr val="lt1"/>
              </a:buClr>
              <a:buSzPts val="2500"/>
              <a:buFont typeface="Arial"/>
              <a:buChar char="•"/>
            </a:pPr>
            <a:r>
              <a:rPr lang="en-GB" sz="2500">
                <a:solidFill>
                  <a:schemeClr val="lt1"/>
                </a:solidFill>
                <a:latin typeface="Calibri"/>
                <a:ea typeface="Calibri"/>
                <a:cs typeface="Calibri"/>
                <a:sym typeface="Calibri"/>
              </a:rPr>
              <a:t> BLOCK DIAGRAM</a:t>
            </a:r>
            <a:endParaRPr sz="1500">
              <a:solidFill>
                <a:schemeClr val="lt1"/>
              </a:solidFill>
            </a:endParaRPr>
          </a:p>
          <a:p>
            <a:pPr indent="-158750" lvl="0" marL="0" marR="0" rtl="0" algn="l">
              <a:spcBef>
                <a:spcPts val="0"/>
              </a:spcBef>
              <a:spcAft>
                <a:spcPts val="0"/>
              </a:spcAft>
              <a:buClr>
                <a:schemeClr val="lt1"/>
              </a:buClr>
              <a:buSzPts val="2500"/>
              <a:buFont typeface="Arial"/>
              <a:buChar char="•"/>
            </a:pPr>
            <a:r>
              <a:rPr lang="en-GB" sz="2500">
                <a:solidFill>
                  <a:schemeClr val="lt1"/>
                </a:solidFill>
                <a:latin typeface="Calibri"/>
                <a:ea typeface="Calibri"/>
                <a:cs typeface="Calibri"/>
                <a:sym typeface="Calibri"/>
              </a:rPr>
              <a:t> PROPOSED SYSTEM ARCHITECTURE</a:t>
            </a:r>
            <a:endParaRPr sz="1500">
              <a:solidFill>
                <a:schemeClr val="lt1"/>
              </a:solidFill>
            </a:endParaRPr>
          </a:p>
          <a:p>
            <a:pPr indent="-158750" lvl="0" marL="0" marR="0" rtl="0" algn="l">
              <a:spcBef>
                <a:spcPts val="0"/>
              </a:spcBef>
              <a:spcAft>
                <a:spcPts val="0"/>
              </a:spcAft>
              <a:buClr>
                <a:schemeClr val="lt1"/>
              </a:buClr>
              <a:buSzPts val="2500"/>
              <a:buFont typeface="Arial"/>
              <a:buChar char="•"/>
            </a:pPr>
            <a:r>
              <a:rPr lang="en-GB" sz="2500">
                <a:solidFill>
                  <a:schemeClr val="lt1"/>
                </a:solidFill>
                <a:latin typeface="Calibri"/>
                <a:ea typeface="Calibri"/>
                <a:cs typeface="Calibri"/>
                <a:sym typeface="Calibri"/>
              </a:rPr>
              <a:t> CLASSIFICATION USING CNN AND FUZZY LOGIC</a:t>
            </a:r>
            <a:endParaRPr sz="1500">
              <a:solidFill>
                <a:schemeClr val="lt1"/>
              </a:solidFill>
            </a:endParaRPr>
          </a:p>
          <a:p>
            <a:pPr indent="-158750" lvl="0" marL="0" marR="0" rtl="0" algn="l">
              <a:spcBef>
                <a:spcPts val="0"/>
              </a:spcBef>
              <a:spcAft>
                <a:spcPts val="0"/>
              </a:spcAft>
              <a:buClr>
                <a:schemeClr val="lt1"/>
              </a:buClr>
              <a:buSzPts val="2500"/>
              <a:buFont typeface="Arial"/>
              <a:buChar char="•"/>
            </a:pPr>
            <a:r>
              <a:rPr lang="en-GB" sz="2500">
                <a:solidFill>
                  <a:schemeClr val="lt1"/>
                </a:solidFill>
                <a:latin typeface="Calibri"/>
                <a:ea typeface="Calibri"/>
                <a:cs typeface="Calibri"/>
                <a:sym typeface="Calibri"/>
              </a:rPr>
              <a:t> SYSTEM IMPLEMENTATION</a:t>
            </a:r>
            <a:endParaRPr sz="1500">
              <a:solidFill>
                <a:schemeClr val="lt1"/>
              </a:solidFill>
            </a:endParaRPr>
          </a:p>
          <a:p>
            <a:pPr indent="-158750" lvl="0" marL="0" marR="0" rtl="0" algn="l">
              <a:spcBef>
                <a:spcPts val="0"/>
              </a:spcBef>
              <a:spcAft>
                <a:spcPts val="0"/>
              </a:spcAft>
              <a:buClr>
                <a:schemeClr val="lt1"/>
              </a:buClr>
              <a:buSzPts val="2500"/>
              <a:buFont typeface="Arial"/>
              <a:buChar char="•"/>
            </a:pPr>
            <a:r>
              <a:rPr lang="en-GB" sz="2500">
                <a:solidFill>
                  <a:schemeClr val="lt1"/>
                </a:solidFill>
                <a:latin typeface="Calibri"/>
                <a:ea typeface="Calibri"/>
                <a:cs typeface="Calibri"/>
                <a:sym typeface="Calibri"/>
              </a:rPr>
              <a:t> RESULT</a:t>
            </a:r>
            <a:endParaRPr sz="1500">
              <a:solidFill>
                <a:schemeClr val="lt1"/>
              </a:solidFill>
            </a:endParaRPr>
          </a:p>
          <a:p>
            <a:pPr indent="-158750" lvl="0" marL="0" marR="0" rtl="0" algn="l">
              <a:spcBef>
                <a:spcPts val="0"/>
              </a:spcBef>
              <a:spcAft>
                <a:spcPts val="0"/>
              </a:spcAft>
              <a:buClr>
                <a:schemeClr val="lt1"/>
              </a:buClr>
              <a:buSzPts val="2500"/>
              <a:buFont typeface="Arial"/>
              <a:buChar char="•"/>
            </a:pPr>
            <a:r>
              <a:rPr lang="en-GB" sz="2500">
                <a:solidFill>
                  <a:schemeClr val="lt1"/>
                </a:solidFill>
                <a:latin typeface="Calibri"/>
                <a:ea typeface="Calibri"/>
                <a:cs typeface="Calibri"/>
                <a:sym typeface="Calibri"/>
              </a:rPr>
              <a:t> CONCLUSION</a:t>
            </a:r>
            <a:endParaRPr sz="2500">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descr="7.jpg" id="256" name="Google Shape;256;p33"/>
          <p:cNvPicPr preferRelativeResize="0"/>
          <p:nvPr/>
        </p:nvPicPr>
        <p:blipFill rotWithShape="1">
          <a:blip r:embed="rId3">
            <a:alphaModFix/>
          </a:blip>
          <a:srcRect b="0" l="0" r="0" t="0"/>
          <a:stretch/>
        </p:blipFill>
        <p:spPr>
          <a:xfrm>
            <a:off x="1143000" y="3128813"/>
            <a:ext cx="6858000" cy="1697355"/>
          </a:xfrm>
          <a:prstGeom prst="rect">
            <a:avLst/>
          </a:prstGeom>
          <a:noFill/>
          <a:ln>
            <a:noFill/>
          </a:ln>
        </p:spPr>
      </p:pic>
      <p:pic>
        <p:nvPicPr>
          <p:cNvPr descr="6.jpg" id="257" name="Google Shape;257;p33"/>
          <p:cNvPicPr preferRelativeResize="0"/>
          <p:nvPr/>
        </p:nvPicPr>
        <p:blipFill rotWithShape="1">
          <a:blip r:embed="rId4">
            <a:alphaModFix/>
          </a:blip>
          <a:srcRect b="0" l="0" r="0" t="0"/>
          <a:stretch/>
        </p:blipFill>
        <p:spPr>
          <a:xfrm>
            <a:off x="1258975" y="1223706"/>
            <a:ext cx="6858002" cy="1737774"/>
          </a:xfrm>
          <a:prstGeom prst="rect">
            <a:avLst/>
          </a:prstGeom>
          <a:noFill/>
          <a:ln>
            <a:noFill/>
          </a:ln>
        </p:spPr>
      </p:pic>
      <p:sp>
        <p:nvSpPr>
          <p:cNvPr id="258" name="Google Shape;258;p33"/>
          <p:cNvSpPr txBox="1"/>
          <p:nvPr/>
        </p:nvSpPr>
        <p:spPr>
          <a:xfrm>
            <a:off x="214282" y="160718"/>
            <a:ext cx="8358300" cy="83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4800" u="sng">
                <a:solidFill>
                  <a:schemeClr val="lt1"/>
                </a:solidFill>
                <a:latin typeface="Calibri"/>
                <a:ea typeface="Calibri"/>
                <a:cs typeface="Calibri"/>
                <a:sym typeface="Calibri"/>
              </a:rPr>
              <a:t>RESULTS</a:t>
            </a:r>
            <a:endParaRPr b="1" sz="4800" u="sng">
              <a:solidFill>
                <a:schemeClr val="l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4"/>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GB" sz="4800" u="sng"/>
              <a:t>Conclusion </a:t>
            </a:r>
            <a:endParaRPr b="1" sz="4800" u="sng"/>
          </a:p>
        </p:txBody>
      </p:sp>
      <p:sp>
        <p:nvSpPr>
          <p:cNvPr id="264" name="Google Shape;264;p34"/>
          <p:cNvSpPr txBox="1"/>
          <p:nvPr>
            <p:ph idx="1" type="body"/>
          </p:nvPr>
        </p:nvSpPr>
        <p:spPr>
          <a:xfrm>
            <a:off x="457200" y="1276350"/>
            <a:ext cx="8229600" cy="3394500"/>
          </a:xfrm>
          <a:prstGeom prst="rect">
            <a:avLst/>
          </a:prstGeom>
          <a:noFill/>
          <a:ln>
            <a:noFill/>
          </a:ln>
        </p:spPr>
        <p:txBody>
          <a:bodyPr anchorCtr="0" anchor="t" bIns="45700" lIns="91425" spcFirstLastPara="1" rIns="91425" wrap="square" tIns="45700">
            <a:noAutofit/>
          </a:bodyPr>
          <a:lstStyle/>
          <a:p>
            <a:pPr indent="-190500" lvl="0" marL="342900" rtl="0" algn="l">
              <a:spcBef>
                <a:spcPts val="0"/>
              </a:spcBef>
              <a:spcAft>
                <a:spcPts val="0"/>
              </a:spcAft>
              <a:buClr>
                <a:schemeClr val="dk1"/>
              </a:buClr>
              <a:buSzPts val="2400"/>
              <a:buNone/>
            </a:pPr>
            <a:r>
              <a:t/>
            </a:r>
            <a:endParaRPr sz="2400"/>
          </a:p>
          <a:p>
            <a:pPr indent="-190500" lvl="0" marL="342900" rtl="0" algn="l">
              <a:spcBef>
                <a:spcPts val="480"/>
              </a:spcBef>
              <a:spcAft>
                <a:spcPts val="0"/>
              </a:spcAft>
              <a:buClr>
                <a:schemeClr val="dk1"/>
              </a:buClr>
              <a:buSzPts val="2400"/>
              <a:buNone/>
            </a:pPr>
            <a:r>
              <a:t/>
            </a:r>
            <a:endParaRPr sz="2400"/>
          </a:p>
          <a:p>
            <a:pPr indent="-190500" lvl="0" marL="342900" rtl="0" algn="l">
              <a:spcBef>
                <a:spcPts val="480"/>
              </a:spcBef>
              <a:spcAft>
                <a:spcPts val="0"/>
              </a:spcAft>
              <a:buClr>
                <a:schemeClr val="dk1"/>
              </a:buClr>
              <a:buSzPts val="2400"/>
              <a:buNone/>
            </a:pPr>
            <a:r>
              <a:t/>
            </a:r>
            <a:endParaRPr sz="2400"/>
          </a:p>
          <a:p>
            <a:pPr indent="0" lvl="0" marL="0" rtl="0" algn="l">
              <a:spcBef>
                <a:spcPts val="400"/>
              </a:spcBef>
              <a:spcAft>
                <a:spcPts val="0"/>
              </a:spcAft>
              <a:buClr>
                <a:schemeClr val="dk1"/>
              </a:buClr>
              <a:buSzPts val="2000"/>
              <a:buNone/>
            </a:pPr>
            <a:r>
              <a:t/>
            </a:r>
            <a:endParaRPr sz="2000"/>
          </a:p>
          <a:p>
            <a:pPr indent="0" lvl="0" marL="0" rtl="0" algn="ctr">
              <a:spcBef>
                <a:spcPts val="400"/>
              </a:spcBef>
              <a:spcAft>
                <a:spcPts val="0"/>
              </a:spcAft>
              <a:buClr>
                <a:schemeClr val="dk1"/>
              </a:buClr>
              <a:buSzPts val="2000"/>
              <a:buNone/>
            </a:pPr>
            <a:r>
              <a:rPr lang="en-GB" sz="2000"/>
              <a:t>Early diagnosis is very essential for both early intervention to the patient and</a:t>
            </a:r>
            <a:r>
              <a:rPr lang="en-GB"/>
              <a:t> </a:t>
            </a:r>
            <a:r>
              <a:rPr lang="en-GB" sz="2000"/>
              <a:t>prevent the risk of transmission of the disease. In this Project we have</a:t>
            </a:r>
            <a:r>
              <a:rPr lang="en-GB"/>
              <a:t> </a:t>
            </a:r>
            <a:r>
              <a:rPr lang="en-GB" sz="2000"/>
              <a:t>presented a neural network architecture which will reduce overfitting. It can</a:t>
            </a:r>
            <a:r>
              <a:rPr lang="en-GB"/>
              <a:t> </a:t>
            </a:r>
            <a:r>
              <a:rPr lang="en-GB" sz="2000"/>
              <a:t>also be used in situation where the possibilities are insufficient whether in</a:t>
            </a:r>
            <a:r>
              <a:rPr lang="en-GB"/>
              <a:t> </a:t>
            </a:r>
            <a:r>
              <a:rPr lang="en-GB" sz="2000"/>
              <a:t>terms RT-PCR test or doctor. </a:t>
            </a:r>
            <a:endParaRPr sz="2000"/>
          </a:p>
        </p:txBody>
      </p:sp>
      <p:pic>
        <p:nvPicPr>
          <p:cNvPr descr="map.png" id="265" name="Google Shape;265;p34"/>
          <p:cNvPicPr preferRelativeResize="0"/>
          <p:nvPr/>
        </p:nvPicPr>
        <p:blipFill rotWithShape="1">
          <a:blip r:embed="rId3">
            <a:alphaModFix/>
          </a:blip>
          <a:srcRect b="0" l="0" r="0" t="0"/>
          <a:stretch/>
        </p:blipFill>
        <p:spPr>
          <a:xfrm>
            <a:off x="3250414" y="1139425"/>
            <a:ext cx="2643168" cy="1925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5"/>
          <p:cNvSpPr txBox="1"/>
          <p:nvPr>
            <p:ph type="title"/>
          </p:nvPr>
        </p:nvSpPr>
        <p:spPr>
          <a:xfrm>
            <a:off x="4625800" y="1025700"/>
            <a:ext cx="47067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GB" sz="4800"/>
              <a:t>Thank You !!!</a:t>
            </a:r>
            <a:endParaRPr b="1" sz="4800"/>
          </a:p>
        </p:txBody>
      </p:sp>
      <p:cxnSp>
        <p:nvCxnSpPr>
          <p:cNvPr id="271" name="Google Shape;271;p35"/>
          <p:cNvCxnSpPr/>
          <p:nvPr/>
        </p:nvCxnSpPr>
        <p:spPr>
          <a:xfrm flipH="1" rot="10800000">
            <a:off x="5372050" y="2132700"/>
            <a:ext cx="3214200" cy="23700"/>
          </a:xfrm>
          <a:prstGeom prst="straightConnector1">
            <a:avLst/>
          </a:prstGeom>
          <a:noFill/>
          <a:ln cap="flat" cmpd="sng" w="38100">
            <a:solidFill>
              <a:schemeClr val="lt1"/>
            </a:solidFill>
            <a:prstDash val="solid"/>
            <a:round/>
            <a:headEnd len="med" w="med" type="none"/>
            <a:tailEnd len="med" w="med" type="none"/>
          </a:ln>
        </p:spPr>
      </p:cxnSp>
      <p:sp>
        <p:nvSpPr>
          <p:cNvPr id="272" name="Google Shape;272;p35"/>
          <p:cNvSpPr txBox="1"/>
          <p:nvPr>
            <p:ph idx="1" type="body"/>
          </p:nvPr>
        </p:nvSpPr>
        <p:spPr>
          <a:xfrm>
            <a:off x="5118550" y="2443850"/>
            <a:ext cx="3721200" cy="2342400"/>
          </a:xfrm>
          <a:prstGeom prst="rect">
            <a:avLst/>
          </a:prstGeom>
          <a:noFill/>
          <a:ln>
            <a:noFill/>
          </a:ln>
        </p:spPr>
        <p:txBody>
          <a:bodyPr anchorCtr="0" anchor="t" bIns="45700" lIns="91425" spcFirstLastPara="1" rIns="91425" wrap="square" tIns="45700">
            <a:noAutofit/>
          </a:bodyPr>
          <a:lstStyle/>
          <a:p>
            <a:pPr indent="0" lvl="0" marL="0" rtl="0" algn="ctr">
              <a:spcBef>
                <a:spcPts val="400"/>
              </a:spcBef>
              <a:spcAft>
                <a:spcPts val="0"/>
              </a:spcAft>
              <a:buClr>
                <a:schemeClr val="dk1"/>
              </a:buClr>
              <a:buSzPts val="2000"/>
              <a:buNone/>
            </a:pPr>
            <a:r>
              <a:rPr lang="en-GB" sz="3600"/>
              <a:t>ANY QUESTIONS ?</a:t>
            </a:r>
            <a:endParaRPr sz="3600"/>
          </a:p>
        </p:txBody>
      </p:sp>
      <p:pic>
        <p:nvPicPr>
          <p:cNvPr id="273" name="Google Shape;273;p35"/>
          <p:cNvPicPr preferRelativeResize="0"/>
          <p:nvPr/>
        </p:nvPicPr>
        <p:blipFill>
          <a:blip r:embed="rId3">
            <a:alphaModFix/>
          </a:blip>
          <a:stretch>
            <a:fillRect/>
          </a:stretch>
        </p:blipFill>
        <p:spPr>
          <a:xfrm>
            <a:off x="177426" y="357250"/>
            <a:ext cx="4762575" cy="4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GB" u="sng"/>
              <a:t>PROJECT OBJECTIVE</a:t>
            </a:r>
            <a:endParaRPr b="1" u="sng"/>
          </a:p>
        </p:txBody>
      </p:sp>
      <p:sp>
        <p:nvSpPr>
          <p:cNvPr id="155" name="Google Shape;155;p16"/>
          <p:cNvSpPr txBox="1"/>
          <p:nvPr>
            <p:ph idx="1" type="body"/>
          </p:nvPr>
        </p:nvSpPr>
        <p:spPr>
          <a:xfrm>
            <a:off x="457200" y="1276350"/>
            <a:ext cx="8229600" cy="3394500"/>
          </a:xfrm>
          <a:prstGeom prst="rect">
            <a:avLst/>
          </a:prstGeom>
          <a:noFill/>
          <a:ln>
            <a:noFill/>
          </a:ln>
        </p:spPr>
        <p:txBody>
          <a:bodyPr anchorCtr="0" anchor="t" bIns="45700" lIns="91425" spcFirstLastPara="1" rIns="91425" wrap="square" tIns="45700">
            <a:normAutofit fontScale="85000"/>
          </a:bodyPr>
          <a:lstStyle/>
          <a:p>
            <a:pPr indent="-358140" lvl="0" marL="457200" rtl="0" algn="l">
              <a:spcBef>
                <a:spcPts val="480"/>
              </a:spcBef>
              <a:spcAft>
                <a:spcPts val="0"/>
              </a:spcAft>
              <a:buClr>
                <a:schemeClr val="lt1"/>
              </a:buClr>
              <a:buSzPct val="100000"/>
              <a:buChar char="●"/>
            </a:pPr>
            <a:r>
              <a:rPr lang="en-GB" sz="2400"/>
              <a:t>The aim of the project is to develop a novel deep neural network based model for highly accurate detection of COVID-19 infection from the chest X- Ray images of the patients.</a:t>
            </a:r>
            <a:endParaRPr sz="2400"/>
          </a:p>
          <a:p>
            <a:pPr indent="-190500" lvl="0" marL="342900" rtl="0" algn="l">
              <a:spcBef>
                <a:spcPts val="480"/>
              </a:spcBef>
              <a:spcAft>
                <a:spcPts val="0"/>
              </a:spcAft>
              <a:buClr>
                <a:schemeClr val="dk1"/>
              </a:buClr>
              <a:buSzPct val="100000"/>
              <a:buNone/>
            </a:pPr>
            <a:r>
              <a:t/>
            </a:r>
            <a:endParaRPr sz="2400"/>
          </a:p>
          <a:p>
            <a:pPr indent="-320040" lvl="0" marL="342900" rtl="0" algn="l">
              <a:spcBef>
                <a:spcPts val="480"/>
              </a:spcBef>
              <a:spcAft>
                <a:spcPts val="1200"/>
              </a:spcAft>
              <a:buClr>
                <a:schemeClr val="lt1"/>
              </a:buClr>
              <a:buSzPct val="100000"/>
              <a:buChar char="●"/>
            </a:pPr>
            <a:r>
              <a:rPr lang="en-GB" sz="2400"/>
              <a:t>The aim of our project is to make use of modern AI techniques to detect the COVID-19 patients using X-Ray images in an automated manner, particularly in settings where radiologists are not available, and help make the proposed testing technology scalable</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GB" u="sng"/>
              <a:t>FEATURES OF PROJECT</a:t>
            </a:r>
            <a:endParaRPr b="1" u="sng"/>
          </a:p>
        </p:txBody>
      </p:sp>
      <p:sp>
        <p:nvSpPr>
          <p:cNvPr id="161" name="Google Shape;161;p17"/>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rmAutofit lnSpcReduction="20000"/>
          </a:bodyPr>
          <a:lstStyle/>
          <a:p>
            <a:pPr indent="-342900" lvl="0" marL="342900" rtl="0" algn="l">
              <a:spcBef>
                <a:spcPts val="0"/>
              </a:spcBef>
              <a:spcAft>
                <a:spcPts val="0"/>
              </a:spcAft>
              <a:buClr>
                <a:schemeClr val="lt1"/>
              </a:buClr>
              <a:buSzPts val="2000"/>
              <a:buChar char="●"/>
            </a:pPr>
            <a:r>
              <a:rPr lang="en-GB" sz="2000"/>
              <a:t>Early diagnosis is very essential for both early intervention to the patient and prevent the risk of transmission of the disease. In this Project we have presented a neural network architecture which will reduce overfitting.</a:t>
            </a:r>
            <a:endParaRPr/>
          </a:p>
          <a:p>
            <a:pPr indent="-342900" lvl="0" marL="342900" rtl="0" algn="l">
              <a:spcBef>
                <a:spcPts val="400"/>
              </a:spcBef>
              <a:spcAft>
                <a:spcPts val="0"/>
              </a:spcAft>
              <a:buClr>
                <a:schemeClr val="lt1"/>
              </a:buClr>
              <a:buSzPts val="2000"/>
              <a:buChar char="●"/>
            </a:pPr>
            <a:r>
              <a:rPr lang="en-GB" sz="2000"/>
              <a:t>It can also be used in situation where the possibilities are insufficient whether in terms RT-PCR test or doctor. We have used a fuzzy neural network instead of taking a fully connected layer for the feature information. </a:t>
            </a:r>
            <a:endParaRPr/>
          </a:p>
          <a:p>
            <a:pPr indent="-342900" lvl="0" marL="342900" rtl="0" algn="l">
              <a:spcBef>
                <a:spcPts val="400"/>
              </a:spcBef>
              <a:spcAft>
                <a:spcPts val="1200"/>
              </a:spcAft>
              <a:buClr>
                <a:schemeClr val="lt1"/>
              </a:buClr>
              <a:buSzPts val="2000"/>
              <a:buChar char="●"/>
            </a:pPr>
            <a:r>
              <a:rPr lang="en-GB" sz="2000"/>
              <a:t>We all know that Convolutional neural network is an excellent feature extractor so integrating it with the fuzzy neural network will increase its accuracy in tests.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GB" u="sng"/>
              <a:t>BLOCK DIAGRAM </a:t>
            </a:r>
            <a:endParaRPr b="1" u="sng"/>
          </a:p>
        </p:txBody>
      </p:sp>
      <p:sp>
        <p:nvSpPr>
          <p:cNvPr id="167" name="Google Shape;167;p18"/>
          <p:cNvSpPr/>
          <p:nvPr/>
        </p:nvSpPr>
        <p:spPr>
          <a:xfrm>
            <a:off x="701575" y="1284800"/>
            <a:ext cx="7736700" cy="3615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fig_1.png" id="168" name="Google Shape;168;p18"/>
          <p:cNvPicPr preferRelativeResize="0"/>
          <p:nvPr/>
        </p:nvPicPr>
        <p:blipFill rotWithShape="1">
          <a:blip r:embed="rId3">
            <a:alphaModFix/>
          </a:blip>
          <a:srcRect b="0" l="0" r="0" t="0"/>
          <a:stretch/>
        </p:blipFill>
        <p:spPr>
          <a:xfrm>
            <a:off x="772609" y="1584452"/>
            <a:ext cx="7598775" cy="3016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GB" u="sng"/>
              <a:t>Proposed Systems Architecture</a:t>
            </a:r>
            <a:endParaRPr b="1" u="sng"/>
          </a:p>
        </p:txBody>
      </p:sp>
      <p:pic>
        <p:nvPicPr>
          <p:cNvPr descr="fig_2.jpg" id="174" name="Google Shape;174;p19"/>
          <p:cNvPicPr preferRelativeResize="0"/>
          <p:nvPr/>
        </p:nvPicPr>
        <p:blipFill rotWithShape="1">
          <a:blip r:embed="rId3">
            <a:alphaModFix/>
          </a:blip>
          <a:srcRect b="0" l="0" r="0" t="0"/>
          <a:stretch/>
        </p:blipFill>
        <p:spPr>
          <a:xfrm>
            <a:off x="0" y="1209678"/>
            <a:ext cx="9144001" cy="4253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GB" sz="2900" u="sng"/>
              <a:t>CLASSIFICATION USING CNN</a:t>
            </a:r>
            <a:endParaRPr b="1" sz="2900"/>
          </a:p>
        </p:txBody>
      </p:sp>
      <p:pic>
        <p:nvPicPr>
          <p:cNvPr descr="WhatsApp Image 2022-07-13 at 12.59.56 AM (2).jpeg" id="180" name="Google Shape;180;p20"/>
          <p:cNvPicPr preferRelativeResize="0"/>
          <p:nvPr/>
        </p:nvPicPr>
        <p:blipFill rotWithShape="1">
          <a:blip r:embed="rId3">
            <a:alphaModFix/>
          </a:blip>
          <a:srcRect b="0" l="0" r="0" t="0"/>
          <a:stretch/>
        </p:blipFill>
        <p:spPr>
          <a:xfrm>
            <a:off x="0" y="1285878"/>
            <a:ext cx="9144000" cy="3536133"/>
          </a:xfrm>
          <a:prstGeom prst="rect">
            <a:avLst/>
          </a:prstGeom>
          <a:noFill/>
          <a:ln>
            <a:noFill/>
          </a:ln>
        </p:spPr>
      </p:pic>
      <p:pic>
        <p:nvPicPr>
          <p:cNvPr descr="IM-0172-0001.jpeg" id="181" name="Google Shape;181;p20"/>
          <p:cNvPicPr preferRelativeResize="0"/>
          <p:nvPr/>
        </p:nvPicPr>
        <p:blipFill rotWithShape="1">
          <a:blip r:embed="rId4">
            <a:alphaModFix/>
          </a:blip>
          <a:srcRect b="0" l="0" r="0" t="0"/>
          <a:stretch/>
        </p:blipFill>
        <p:spPr>
          <a:xfrm>
            <a:off x="0" y="2301852"/>
            <a:ext cx="1598075" cy="161254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descr="1_18A5bLKeQKCRuOIT17pT8A.png" id="186" name="Google Shape;186;p21"/>
          <p:cNvPicPr preferRelativeResize="0"/>
          <p:nvPr/>
        </p:nvPicPr>
        <p:blipFill rotWithShape="1">
          <a:blip r:embed="rId3">
            <a:alphaModFix/>
          </a:blip>
          <a:srcRect b="0" l="0" r="0" t="0"/>
          <a:stretch/>
        </p:blipFill>
        <p:spPr>
          <a:xfrm>
            <a:off x="0" y="1039714"/>
            <a:ext cx="9144000" cy="306406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idx="1" type="body"/>
          </p:nvPr>
        </p:nvSpPr>
        <p:spPr>
          <a:xfrm>
            <a:off x="457200" y="160717"/>
            <a:ext cx="8229600" cy="4433905"/>
          </a:xfrm>
          <a:prstGeom prst="rect">
            <a:avLst/>
          </a:prstGeom>
          <a:noFill/>
          <a:ln>
            <a:noFill/>
          </a:ln>
        </p:spPr>
        <p:txBody>
          <a:bodyPr anchorCtr="0" anchor="t" bIns="45700" lIns="91425" spcFirstLastPara="1" rIns="91425" wrap="square" tIns="45700">
            <a:normAutofit/>
          </a:bodyPr>
          <a:lstStyle/>
          <a:p>
            <a:pPr indent="-330200" lvl="0" marL="342900" rtl="0" algn="l">
              <a:spcBef>
                <a:spcPts val="0"/>
              </a:spcBef>
              <a:spcAft>
                <a:spcPts val="1200"/>
              </a:spcAft>
              <a:buClr>
                <a:schemeClr val="dk1"/>
              </a:buClr>
              <a:buSzPts val="3000"/>
              <a:buChar char="●"/>
            </a:pPr>
            <a:r>
              <a:rPr b="1" lang="en-GB" sz="3000" u="sng"/>
              <a:t>Convolutional Operation</a:t>
            </a:r>
            <a:endParaRPr b="1" sz="3000" u="sng"/>
          </a:p>
        </p:txBody>
      </p:sp>
      <p:pic>
        <p:nvPicPr>
          <p:cNvPr descr="fig_g_1.gif" id="192" name="Google Shape;192;p22"/>
          <p:cNvPicPr preferRelativeResize="0"/>
          <p:nvPr/>
        </p:nvPicPr>
        <p:blipFill rotWithShape="1">
          <a:blip r:embed="rId3">
            <a:alphaModFix/>
          </a:blip>
          <a:srcRect b="0" l="0" r="0" t="0"/>
          <a:stretch/>
        </p:blipFill>
        <p:spPr>
          <a:xfrm>
            <a:off x="1547905" y="0"/>
            <a:ext cx="5744344" cy="57549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