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4" r:id="rId8"/>
    <p:sldId id="260" r:id="rId9"/>
    <p:sldId id="266" r:id="rId10"/>
    <p:sldId id="26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 algorithm </a:t>
          </a:r>
          <a:r>
            <a:rPr lang="en-US" dirty="0" smtClean="0"/>
            <a:t>to train and test the randomized image samples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 smtClean="0"/>
            <a:t>Resize the random image </a:t>
          </a:r>
          <a:r>
            <a:rPr lang="en-US" dirty="0"/>
            <a:t>to </a:t>
          </a:r>
          <a:r>
            <a:rPr lang="en-US" dirty="0" smtClean="0"/>
            <a:t>size 300</a:t>
          </a:r>
          <a:endParaRPr lang="en-US" dirty="0"/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 smtClean="0"/>
            <a:t>Canny Edge Detection </a:t>
          </a:r>
          <a:endParaRPr lang="en-US" dirty="0"/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 smtClean="0"/>
            <a:t>Apply Canny function on resized image to detect edges.</a:t>
          </a:r>
          <a:endParaRPr lang="en-US" dirty="0"/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 smtClean="0"/>
            <a:t>Find Contours</a:t>
          </a:r>
          <a:endParaRPr lang="en-US" dirty="0"/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OpenCV</a:t>
          </a:r>
          <a:r>
            <a:rPr lang="en-US" dirty="0" smtClean="0"/>
            <a:t> </a:t>
          </a:r>
          <a:r>
            <a:rPr lang="en-US" dirty="0" err="1" smtClean="0"/>
            <a:t>findContours</a:t>
          </a:r>
          <a:r>
            <a:rPr lang="en-US" dirty="0" smtClean="0"/>
            <a:t> to collect all image contours in the above image. </a:t>
          </a:r>
          <a:endParaRPr lang="en-US" dirty="0"/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 smtClean="0"/>
            <a:t>Extract Original Image Crops</a:t>
          </a:r>
          <a:endParaRPr lang="en-US" dirty="0"/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 smtClean="0"/>
            <a:t>Crop from the original image using the contour rectangles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BB7C809C-FBA3-4495-AAD4-D25E195C8118}">
      <dgm:prSet phldrT="[Text]"/>
      <dgm:spPr/>
      <dgm:t>
        <a:bodyPr/>
        <a:lstStyle/>
        <a:p>
          <a:r>
            <a:rPr lang="en-US" dirty="0" smtClean="0"/>
            <a:t>Predict Using SVM</a:t>
          </a:r>
          <a:endParaRPr lang="en-US" dirty="0"/>
        </a:p>
      </dgm:t>
    </dgm:pt>
    <dgm:pt modelId="{382A470B-CB0D-4E7B-81A0-3FB0542C40E7}" type="parTrans" cxnId="{0ABCAE9F-2068-47C8-A70C-C39BC9075190}">
      <dgm:prSet/>
      <dgm:spPr/>
      <dgm:t>
        <a:bodyPr/>
        <a:lstStyle/>
        <a:p>
          <a:endParaRPr lang="en-US"/>
        </a:p>
      </dgm:t>
    </dgm:pt>
    <dgm:pt modelId="{430A368C-46E4-43DA-B74D-E2B0C2B00D2D}" type="sibTrans" cxnId="{0ABCAE9F-2068-47C8-A70C-C39BC9075190}">
      <dgm:prSet/>
      <dgm:spPr/>
      <dgm:t>
        <a:bodyPr/>
        <a:lstStyle/>
        <a:p>
          <a:endParaRPr lang="en-US"/>
        </a:p>
      </dgm:t>
    </dgm:pt>
    <dgm:pt modelId="{89BA4AD3-B80A-4F87-9F51-5745FA915744}">
      <dgm:prSet/>
      <dgm:spPr/>
      <dgm:t>
        <a:bodyPr/>
        <a:lstStyle/>
        <a:p>
          <a:r>
            <a:rPr lang="en-US" dirty="0" smtClean="0"/>
            <a:t>Predict the food type using the SVC and the cropped image</a:t>
          </a:r>
          <a:endParaRPr lang="en-US" dirty="0"/>
        </a:p>
      </dgm:t>
    </dgm:pt>
    <dgm:pt modelId="{D1D5F127-D3E7-438C-8DE1-614E3FC8381E}" type="parTrans" cxnId="{A1B54EA7-2BDE-4F95-8CA2-646AE9528750}">
      <dgm:prSet/>
      <dgm:spPr/>
      <dgm:t>
        <a:bodyPr/>
        <a:lstStyle/>
        <a:p>
          <a:endParaRPr lang="en-US"/>
        </a:p>
      </dgm:t>
    </dgm:pt>
    <dgm:pt modelId="{E69DC135-30F0-491F-B56E-E5668E4A1E61}" type="sibTrans" cxnId="{A1B54EA7-2BDE-4F95-8CA2-646AE9528750}">
      <dgm:prSet/>
      <dgm:spPr/>
      <dgm:t>
        <a:bodyPr/>
        <a:lstStyle/>
        <a:p>
          <a:endParaRPr lang="en-US"/>
        </a:p>
      </dgm:t>
    </dgm:pt>
    <dgm:pt modelId="{395B8AC7-DB73-489C-BB1E-E8854937680D}">
      <dgm:prSet/>
      <dgm:spPr/>
      <dgm:t>
        <a:bodyPr/>
        <a:lstStyle/>
        <a:p>
          <a:r>
            <a:rPr lang="en-US" dirty="0" smtClean="0"/>
            <a:t>Mark on original Image</a:t>
          </a:r>
          <a:endParaRPr lang="en-US" dirty="0"/>
        </a:p>
      </dgm:t>
    </dgm:pt>
    <dgm:pt modelId="{4A6A66EB-6D72-491E-9A22-EE4BBDFF402C}" type="parTrans" cxnId="{F3B39055-0433-4045-B3BC-4F23CABE36CA}">
      <dgm:prSet/>
      <dgm:spPr/>
      <dgm:t>
        <a:bodyPr/>
        <a:lstStyle/>
        <a:p>
          <a:endParaRPr lang="en-US"/>
        </a:p>
      </dgm:t>
    </dgm:pt>
    <dgm:pt modelId="{48E604F9-89D7-4783-A9FD-8EDF70AFC52A}" type="sibTrans" cxnId="{F3B39055-0433-4045-B3BC-4F23CABE36CA}">
      <dgm:prSet/>
      <dgm:spPr/>
      <dgm:t>
        <a:bodyPr/>
        <a:lstStyle/>
        <a:p>
          <a:endParaRPr lang="en-US"/>
        </a:p>
      </dgm:t>
    </dgm:pt>
    <dgm:pt modelId="{181518BA-BB12-4063-AE2A-35EA0A39433F}">
      <dgm:prSet/>
      <dgm:spPr/>
      <dgm:t>
        <a:bodyPr/>
        <a:lstStyle/>
        <a:p>
          <a:r>
            <a:rPr lang="en-US" dirty="0" smtClean="0"/>
            <a:t>If the predicted cropped image is a food, mark with a rectangle on the original image</a:t>
          </a:r>
          <a:endParaRPr lang="en-US" dirty="0"/>
        </a:p>
      </dgm:t>
    </dgm:pt>
    <dgm:pt modelId="{6B6FAC9E-8B12-4C56-85F0-063425FCCB2C}" type="parTrans" cxnId="{E67359AE-188A-4814-8EA5-16CC1F63D2E0}">
      <dgm:prSet/>
      <dgm:spPr/>
      <dgm:t>
        <a:bodyPr/>
        <a:lstStyle/>
        <a:p>
          <a:endParaRPr lang="en-US"/>
        </a:p>
      </dgm:t>
    </dgm:pt>
    <dgm:pt modelId="{2DED6E67-EE3E-4A7C-8ACB-49A0EB89A6A6}" type="sibTrans" cxnId="{E67359AE-188A-4814-8EA5-16CC1F63D2E0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89797-94A0-4DE2-84C7-6BC7B3AD4EFC}" type="pres">
      <dgm:prSet presAssocID="{3BB301D1-EE70-46BD-9A62-FE6E7B681F1E}" presName="sp" presStyleCnt="0"/>
      <dgm:spPr/>
    </dgm:pt>
    <dgm:pt modelId="{65AD8F47-8BAC-4819-80BB-0D544DF704ED}" type="pres">
      <dgm:prSet presAssocID="{BB7C809C-FBA3-4495-AAD4-D25E195C8118}" presName="composite" presStyleCnt="0"/>
      <dgm:spPr/>
    </dgm:pt>
    <dgm:pt modelId="{94ADECC4-D894-463D-87B7-B384FB281C4E}" type="pres">
      <dgm:prSet presAssocID="{BB7C809C-FBA3-4495-AAD4-D25E195C811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969D-2D49-4416-8BB8-88A0F6040589}" type="pres">
      <dgm:prSet presAssocID="{BB7C809C-FBA3-4495-AAD4-D25E195C811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FF710-FBDE-4E42-A444-55C40139AD35}" type="pres">
      <dgm:prSet presAssocID="{430A368C-46E4-43DA-B74D-E2B0C2B00D2D}" presName="sp" presStyleCnt="0"/>
      <dgm:spPr/>
    </dgm:pt>
    <dgm:pt modelId="{88450473-1A2E-412F-89DE-D00322DB4305}" type="pres">
      <dgm:prSet presAssocID="{395B8AC7-DB73-489C-BB1E-E8854937680D}" presName="composite" presStyleCnt="0"/>
      <dgm:spPr/>
    </dgm:pt>
    <dgm:pt modelId="{6F713EA9-F59C-4C51-8970-C7746DF5C3F2}" type="pres">
      <dgm:prSet presAssocID="{395B8AC7-DB73-489C-BB1E-E8854937680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E10C5-94EF-4AAE-98DB-19924E6A5216}" type="pres">
      <dgm:prSet presAssocID="{395B8AC7-DB73-489C-BB1E-E8854937680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E6C9A-FE81-42CC-9F0D-4565BDA7C3A3}" type="presOf" srcId="{181518BA-BB12-4063-AE2A-35EA0A39433F}" destId="{BC1E10C5-94EF-4AAE-98DB-19924E6A5216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628A4AA9-2BD4-407C-9941-EEF7C066D33A}" type="presOf" srcId="{BB7C809C-FBA3-4495-AAD4-D25E195C8118}" destId="{94ADECC4-D894-463D-87B7-B384FB281C4E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E67359AE-188A-4814-8EA5-16CC1F63D2E0}" srcId="{395B8AC7-DB73-489C-BB1E-E8854937680D}" destId="{181518BA-BB12-4063-AE2A-35EA0A39433F}" srcOrd="0" destOrd="0" parTransId="{6B6FAC9E-8B12-4C56-85F0-063425FCCB2C}" sibTransId="{2DED6E67-EE3E-4A7C-8ACB-49A0EB89A6A6}"/>
    <dgm:cxn modelId="{93625687-3D6F-483D-A0B1-5313B4B25C4A}" type="presOf" srcId="{395B8AC7-DB73-489C-BB1E-E8854937680D}" destId="{6F713EA9-F59C-4C51-8970-C7746DF5C3F2}" srcOrd="0" destOrd="0" presId="urn:microsoft.com/office/officeart/2005/8/layout/chevron2"/>
    <dgm:cxn modelId="{92182AFB-CFE2-43E3-A1BD-4A024208052C}" type="presOf" srcId="{89BA4AD3-B80A-4F87-9F51-5745FA915744}" destId="{F68D969D-2D49-4416-8BB8-88A0F6040589}" srcOrd="0" destOrd="0" presId="urn:microsoft.com/office/officeart/2005/8/layout/chevron2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F3B39055-0433-4045-B3BC-4F23CABE36CA}" srcId="{BFB7A6F8-E239-424B-BB9A-2C360B9204C0}" destId="{395B8AC7-DB73-489C-BB1E-E8854937680D}" srcOrd="5" destOrd="0" parTransId="{4A6A66EB-6D72-491E-9A22-EE4BBDFF402C}" sibTransId="{48E604F9-89D7-4783-A9FD-8EDF70AFC52A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0ABCAE9F-2068-47C8-A70C-C39BC9075190}" srcId="{BFB7A6F8-E239-424B-BB9A-2C360B9204C0}" destId="{BB7C809C-FBA3-4495-AAD4-D25E195C8118}" srcOrd="4" destOrd="0" parTransId="{382A470B-CB0D-4E7B-81A0-3FB0542C40E7}" sibTransId="{430A368C-46E4-43DA-B74D-E2B0C2B00D2D}"/>
    <dgm:cxn modelId="{A1B54EA7-2BDE-4F95-8CA2-646AE9528750}" srcId="{BB7C809C-FBA3-4495-AAD4-D25E195C8118}" destId="{89BA4AD3-B80A-4F87-9F51-5745FA915744}" srcOrd="0" destOrd="0" parTransId="{D1D5F127-D3E7-438C-8DE1-614E3FC8381E}" sibTransId="{E69DC135-30F0-491F-B56E-E5668E4A1E61}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  <dgm:cxn modelId="{BE27DDA6-1E16-4492-AD08-A19D0BA0BA06}" type="presParOf" srcId="{79CB5075-BA48-4B21-A973-48ED0D57125C}" destId="{43E89797-94A0-4DE2-84C7-6BC7B3AD4EFC}" srcOrd="7" destOrd="0" presId="urn:microsoft.com/office/officeart/2005/8/layout/chevron2"/>
    <dgm:cxn modelId="{A68471A0-01D2-46A2-BEDD-FC6F6F8A1D17}" type="presParOf" srcId="{79CB5075-BA48-4B21-A973-48ED0D57125C}" destId="{65AD8F47-8BAC-4819-80BB-0D544DF704ED}" srcOrd="8" destOrd="0" presId="urn:microsoft.com/office/officeart/2005/8/layout/chevron2"/>
    <dgm:cxn modelId="{5CB3A911-82BF-4F55-BA54-8D0F3E9EAFE5}" type="presParOf" srcId="{65AD8F47-8BAC-4819-80BB-0D544DF704ED}" destId="{94ADECC4-D894-463D-87B7-B384FB281C4E}" srcOrd="0" destOrd="0" presId="urn:microsoft.com/office/officeart/2005/8/layout/chevron2"/>
    <dgm:cxn modelId="{04DDDBF4-3BC3-4695-A4C9-31A8AC248D5D}" type="presParOf" srcId="{65AD8F47-8BAC-4819-80BB-0D544DF704ED}" destId="{F68D969D-2D49-4416-8BB8-88A0F6040589}" srcOrd="1" destOrd="0" presId="urn:microsoft.com/office/officeart/2005/8/layout/chevron2"/>
    <dgm:cxn modelId="{AF7992AD-00ED-4627-8D12-E5964C7B16D5}" type="presParOf" srcId="{79CB5075-BA48-4B21-A973-48ED0D57125C}" destId="{A67FF710-FBDE-4E42-A444-55C40139AD35}" srcOrd="9" destOrd="0" presId="urn:microsoft.com/office/officeart/2005/8/layout/chevron2"/>
    <dgm:cxn modelId="{36608052-C37E-4A65-A60B-974E4C6E2DF3}" type="presParOf" srcId="{79CB5075-BA48-4B21-A973-48ED0D57125C}" destId="{88450473-1A2E-412F-89DE-D00322DB4305}" srcOrd="10" destOrd="0" presId="urn:microsoft.com/office/officeart/2005/8/layout/chevron2"/>
    <dgm:cxn modelId="{EC7FD67E-5A66-4922-AA1C-A74186F7CDA8}" type="presParOf" srcId="{88450473-1A2E-412F-89DE-D00322DB4305}" destId="{6F713EA9-F59C-4C51-8970-C7746DF5C3F2}" srcOrd="0" destOrd="0" presId="urn:microsoft.com/office/officeart/2005/8/layout/chevron2"/>
    <dgm:cxn modelId="{AAD4A7B9-A935-4321-A425-8237DDD15D61}" type="presParOf" srcId="{88450473-1A2E-412F-89DE-D00322DB4305}" destId="{BC1E10C5-94EF-4AAE-98DB-19924E6A52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SVM algorithm </a:t>
          </a:r>
          <a:r>
            <a:rPr lang="en-US" sz="2400" kern="1200" dirty="0" smtClean="0"/>
            <a:t>to train and test the randomized image samples</a:t>
          </a:r>
          <a:endParaRPr lang="en-US" sz="24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53015" y="154372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Resizing the image</a:t>
          </a:r>
        </a:p>
      </dsp:txBody>
      <dsp:txXfrm rot="-5400000">
        <a:off x="2" y="358393"/>
        <a:ext cx="714073" cy="306032"/>
      </dsp:txXfrm>
    </dsp:sp>
    <dsp:sp modelId="{ABC29AC8-A386-4691-853C-2933C21F47B1}">
      <dsp:nvSpPr>
        <dsp:cNvPr id="0" name=""/>
        <dsp:cNvSpPr/>
      </dsp:nvSpPr>
      <dsp:spPr>
        <a:xfrm rot="5400000">
          <a:off x="5583022" y="-4867592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Resize the random image </a:t>
          </a:r>
          <a:r>
            <a:rPr lang="en-US" sz="2200" kern="1200" dirty="0"/>
            <a:t>to </a:t>
          </a:r>
          <a:r>
            <a:rPr lang="en-US" sz="2200" kern="1200" dirty="0" smtClean="0"/>
            <a:t>size 300</a:t>
          </a:r>
          <a:endParaRPr lang="en-US" sz="2200" kern="1200" dirty="0"/>
        </a:p>
      </dsp:txBody>
      <dsp:txXfrm rot="-5400000">
        <a:off x="714073" y="33725"/>
        <a:ext cx="10368598" cy="598332"/>
      </dsp:txXfrm>
    </dsp:sp>
    <dsp:sp modelId="{D6EC95C1-3276-43A4-BE1E-167790E00098}">
      <dsp:nvSpPr>
        <dsp:cNvPr id="0" name=""/>
        <dsp:cNvSpPr/>
      </dsp:nvSpPr>
      <dsp:spPr>
        <a:xfrm rot="5400000">
          <a:off x="-153015" y="1077568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Canny Edge Detection </a:t>
          </a:r>
          <a:endParaRPr lang="en-US" sz="800" kern="1200" dirty="0"/>
        </a:p>
      </dsp:txBody>
      <dsp:txXfrm rot="-5400000">
        <a:off x="2" y="1281589"/>
        <a:ext cx="714073" cy="306032"/>
      </dsp:txXfrm>
    </dsp:sp>
    <dsp:sp modelId="{14E3FE33-9A55-48DA-9069-032F908F9BD6}">
      <dsp:nvSpPr>
        <dsp:cNvPr id="0" name=""/>
        <dsp:cNvSpPr/>
      </dsp:nvSpPr>
      <dsp:spPr>
        <a:xfrm rot="5400000">
          <a:off x="5583022" y="-3944395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Apply Canny function on resized image to detect edges.</a:t>
          </a:r>
          <a:endParaRPr lang="en-US" sz="2200" kern="1200" dirty="0"/>
        </a:p>
      </dsp:txBody>
      <dsp:txXfrm rot="-5400000">
        <a:off x="714073" y="956922"/>
        <a:ext cx="10368598" cy="598332"/>
      </dsp:txXfrm>
    </dsp:sp>
    <dsp:sp modelId="{F49734FD-3E2A-4EBE-9998-F3C81CF274E0}">
      <dsp:nvSpPr>
        <dsp:cNvPr id="0" name=""/>
        <dsp:cNvSpPr/>
      </dsp:nvSpPr>
      <dsp:spPr>
        <a:xfrm rot="5400000">
          <a:off x="-153015" y="2000765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Find Contours</a:t>
          </a:r>
          <a:endParaRPr lang="en-US" sz="800" kern="1200" dirty="0"/>
        </a:p>
      </dsp:txBody>
      <dsp:txXfrm rot="-5400000">
        <a:off x="2" y="2204786"/>
        <a:ext cx="714073" cy="306032"/>
      </dsp:txXfrm>
    </dsp:sp>
    <dsp:sp modelId="{5E6B47BE-1879-4F11-B511-4EB1CC39F0B0}">
      <dsp:nvSpPr>
        <dsp:cNvPr id="0" name=""/>
        <dsp:cNvSpPr/>
      </dsp:nvSpPr>
      <dsp:spPr>
        <a:xfrm rot="5400000">
          <a:off x="5583022" y="-3021199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Using </a:t>
          </a:r>
          <a:r>
            <a:rPr lang="en-US" sz="2200" kern="1200" dirty="0" err="1" smtClean="0"/>
            <a:t>OpenCV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findContours</a:t>
          </a:r>
          <a:r>
            <a:rPr lang="en-US" sz="2200" kern="1200" dirty="0" smtClean="0"/>
            <a:t> to collect all image contours in the above image. </a:t>
          </a:r>
          <a:endParaRPr lang="en-US" sz="2200" kern="1200" dirty="0"/>
        </a:p>
      </dsp:txBody>
      <dsp:txXfrm rot="-5400000">
        <a:off x="714073" y="1880118"/>
        <a:ext cx="10368598" cy="598332"/>
      </dsp:txXfrm>
    </dsp:sp>
    <dsp:sp modelId="{52C7AC44-4E7C-4C15-83FD-3E867BF175A7}">
      <dsp:nvSpPr>
        <dsp:cNvPr id="0" name=""/>
        <dsp:cNvSpPr/>
      </dsp:nvSpPr>
      <dsp:spPr>
        <a:xfrm rot="5400000">
          <a:off x="-153015" y="2923961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Extract Original Image Crops</a:t>
          </a:r>
          <a:endParaRPr lang="en-US" sz="800" kern="1200" dirty="0"/>
        </a:p>
      </dsp:txBody>
      <dsp:txXfrm rot="-5400000">
        <a:off x="2" y="3127982"/>
        <a:ext cx="714073" cy="306032"/>
      </dsp:txXfrm>
    </dsp:sp>
    <dsp:sp modelId="{16BD8B98-D9F0-4426-9A32-8FC752C746F7}">
      <dsp:nvSpPr>
        <dsp:cNvPr id="0" name=""/>
        <dsp:cNvSpPr/>
      </dsp:nvSpPr>
      <dsp:spPr>
        <a:xfrm rot="5400000">
          <a:off x="5583022" y="-2098003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Crop from the original image using the contour rectangles</a:t>
          </a:r>
          <a:endParaRPr lang="en-US" sz="2200" kern="1200" dirty="0"/>
        </a:p>
      </dsp:txBody>
      <dsp:txXfrm rot="-5400000">
        <a:off x="714073" y="2803314"/>
        <a:ext cx="10368598" cy="598332"/>
      </dsp:txXfrm>
    </dsp:sp>
    <dsp:sp modelId="{94ADECC4-D894-463D-87B7-B384FB281C4E}">
      <dsp:nvSpPr>
        <dsp:cNvPr id="0" name=""/>
        <dsp:cNvSpPr/>
      </dsp:nvSpPr>
      <dsp:spPr>
        <a:xfrm rot="5400000">
          <a:off x="-153015" y="3847157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Predict Using SVM</a:t>
          </a:r>
          <a:endParaRPr lang="en-US" sz="800" kern="1200" dirty="0"/>
        </a:p>
      </dsp:txBody>
      <dsp:txXfrm rot="-5400000">
        <a:off x="2" y="4051178"/>
        <a:ext cx="714073" cy="306032"/>
      </dsp:txXfrm>
    </dsp:sp>
    <dsp:sp modelId="{F68D969D-2D49-4416-8BB8-88A0F6040589}">
      <dsp:nvSpPr>
        <dsp:cNvPr id="0" name=""/>
        <dsp:cNvSpPr/>
      </dsp:nvSpPr>
      <dsp:spPr>
        <a:xfrm rot="5400000">
          <a:off x="5583022" y="-1174807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Predict the food type using the SVC and the cropped image</a:t>
          </a:r>
          <a:endParaRPr lang="en-US" sz="2200" kern="1200" dirty="0"/>
        </a:p>
      </dsp:txBody>
      <dsp:txXfrm rot="-5400000">
        <a:off x="714073" y="3726510"/>
        <a:ext cx="10368598" cy="598332"/>
      </dsp:txXfrm>
    </dsp:sp>
    <dsp:sp modelId="{6F713EA9-F59C-4C51-8970-C7746DF5C3F2}">
      <dsp:nvSpPr>
        <dsp:cNvPr id="0" name=""/>
        <dsp:cNvSpPr/>
      </dsp:nvSpPr>
      <dsp:spPr>
        <a:xfrm rot="5400000">
          <a:off x="-153015" y="4770353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Mark on original Image</a:t>
          </a:r>
          <a:endParaRPr lang="en-US" sz="800" kern="1200" dirty="0"/>
        </a:p>
      </dsp:txBody>
      <dsp:txXfrm rot="-5400000">
        <a:off x="2" y="4974374"/>
        <a:ext cx="714073" cy="306032"/>
      </dsp:txXfrm>
    </dsp:sp>
    <dsp:sp modelId="{BC1E10C5-94EF-4AAE-98DB-19924E6A5216}">
      <dsp:nvSpPr>
        <dsp:cNvPr id="0" name=""/>
        <dsp:cNvSpPr/>
      </dsp:nvSpPr>
      <dsp:spPr>
        <a:xfrm rot="5400000">
          <a:off x="5583022" y="-251610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the predicted cropped image is a food, mark with a rectangle on the original image</a:t>
          </a:r>
          <a:endParaRPr lang="en-US" sz="2200" kern="1200" dirty="0"/>
        </a:p>
      </dsp:txBody>
      <dsp:txXfrm rot="-5400000">
        <a:off x="714073" y="4649707"/>
        <a:ext cx="10368598" cy="59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61" y="1885243"/>
            <a:ext cx="9152950" cy="3409243"/>
          </a:xfrm>
        </p:spPr>
      </p:pic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dishes in a random dining image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89255"/>
              </p:ext>
            </p:extLst>
          </p:nvPr>
        </p:nvGraphicFramePr>
        <p:xfrm>
          <a:off x="660400" y="975360"/>
          <a:ext cx="1111504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2178368"/>
            <a:ext cx="5705749" cy="33283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1" y="2021840"/>
            <a:ext cx="5790616" cy="3350749"/>
          </a:xfrm>
        </p:spPr>
      </p:pic>
    </p:spTree>
    <p:extLst>
      <p:ext uri="{BB962C8B-B14F-4D97-AF65-F5344CB8AC3E}">
        <p14:creationId xmlns:p14="http://schemas.microsoft.com/office/powerpoint/2010/main" val="36755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566459"/>
            <a:ext cx="10515600" cy="1779764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66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project is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classifiers with images of Entrée</a:t>
            </a:r>
            <a:r>
              <a:rPr lang="en-US" dirty="0"/>
              <a:t>, Salad and </a:t>
            </a:r>
            <a:r>
              <a:rPr lang="en-US" dirty="0" smtClean="0"/>
              <a:t>Dessert dishes and be able to predict if a given image is </a:t>
            </a:r>
            <a:r>
              <a:rPr lang="en-US" dirty="0"/>
              <a:t>an Entrée, Salad </a:t>
            </a:r>
            <a:r>
              <a:rPr lang="en-US" dirty="0" smtClean="0"/>
              <a:t>or </a:t>
            </a:r>
            <a:r>
              <a:rPr lang="en-US" dirty="0"/>
              <a:t>Dessert.</a:t>
            </a:r>
          </a:p>
          <a:p>
            <a:r>
              <a:rPr lang="en-US" dirty="0" smtClean="0"/>
              <a:t>The second part of the project is to take any arbitrary image with different food servings on a table and then mark sections of the image containing food. 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100 images each of Entrée, Dessert and Salad from various cuisines from publicly available images.</a:t>
            </a:r>
          </a:p>
          <a:p>
            <a:r>
              <a:rPr lang="en-US" dirty="0" smtClean="0"/>
              <a:t>We have used 100 random images of empty plates, and other images as negative images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 for negative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images of food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Learning</a:t>
            </a:r>
            <a:r>
              <a:rPr lang="en-US" dirty="0"/>
              <a:t> </a:t>
            </a:r>
            <a:r>
              <a:rPr lang="en-US" dirty="0" smtClean="0"/>
              <a:t>– SVM/SVC classifier was used as the supervised learner to train and predict randomized sample images of Entrée, Salad and Dessert.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Unsupervised Learning – </a:t>
            </a:r>
            <a:r>
              <a:rPr lang="en-US" dirty="0" err="1" smtClean="0"/>
              <a:t>KMeans</a:t>
            </a:r>
            <a:r>
              <a:rPr lang="en-US" dirty="0" smtClean="0"/>
              <a:t> classifier was used as the unsupervised learner to train the same images samples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used various image processing techniques before training and testing the classifiers.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Image Resizing – All training sample images were resized to 80x80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Binary </a:t>
            </a:r>
            <a:r>
              <a:rPr lang="en-US" dirty="0" err="1" smtClean="0"/>
              <a:t>Thresholding</a:t>
            </a:r>
            <a:r>
              <a:rPr lang="en-US" dirty="0" smtClean="0"/>
              <a:t> – All pixel values greater than a given threshold value were set to a fixed value. This was used to mask backgrounds in images that is not part of food.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Canny - function used for edge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Contour Detection – was used to separate out different dishes in a given dining table image with different food servings.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HOG – Feature descriptor to convert image data into histogram data.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Unsupervised Image Classification Using </a:t>
            </a:r>
            <a:r>
              <a:rPr lang="en-US" sz="4000" dirty="0" err="1" smtClean="0"/>
              <a:t>KMeans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Image Classification Using SVC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3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602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Food image classification</vt:lpstr>
      <vt:lpstr>Introduction</vt:lpstr>
      <vt:lpstr>Test Data</vt:lpstr>
      <vt:lpstr>Classifying images of food using Scikit-Learn</vt:lpstr>
      <vt:lpstr>Image preprocessing</vt:lpstr>
      <vt:lpstr>Binary thresholding</vt:lpstr>
      <vt:lpstr>Unsupervised Image Classification Using KMeans</vt:lpstr>
      <vt:lpstr>Results</vt:lpstr>
      <vt:lpstr>Supervised Image Classification Using SVC</vt:lpstr>
      <vt:lpstr>Results</vt:lpstr>
      <vt:lpstr>Identifying dishes in a random dining image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Manikandan Eswaran</cp:lastModifiedBy>
  <cp:revision>31</cp:revision>
  <dcterms:created xsi:type="dcterms:W3CDTF">2017-11-29T20:38:11Z</dcterms:created>
  <dcterms:modified xsi:type="dcterms:W3CDTF">2017-12-02T02:43:29Z</dcterms:modified>
</cp:coreProperties>
</file>