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57" r:id="rId5"/>
    <p:sldId id="258" r:id="rId6"/>
    <p:sldId id="259" r:id="rId7"/>
    <p:sldId id="264" r:id="rId8"/>
    <p:sldId id="260" r:id="rId9"/>
    <p:sldId id="266" r:id="rId10"/>
    <p:sldId id="26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/>
            <a:t>Resized the images to 80 X 80 in order to reduce the number of columns we had in our dataset</a:t>
          </a:r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/>
            <a:t>Hog descriptor </a:t>
          </a:r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/>
            <a:t>Used the Hog descriptor to get correct information about the image. This contributed to our data set.</a:t>
          </a:r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/>
            <a:t>New features</a:t>
          </a:r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/>
            <a:t>Extracted the colors from every image and made three new columns representing the RED, GREEN, BLUE colors. </a:t>
          </a:r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/>
            <a:t>Algorithm Applied</a:t>
          </a:r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/>
            <a:t>Applied the K-means algorithm in order to make three clusters which is an unsupervised learning algorithm</a:t>
          </a:r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29AC8-A386-4691-853C-2933C21F47B1}" type="pres">
      <dgm:prSet presAssocID="{123D657C-F612-4B7B-9139-2E9ED766C1E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FE33-9A55-48DA-9069-032F908F9BD6}" type="pres">
      <dgm:prSet presAssocID="{72F061D7-94C7-4714-AB9A-48A10A64DDB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47BE-1879-4F11-B511-4EB1CC39F0B0}" type="pres">
      <dgm:prSet presAssocID="{566B8628-A2B0-4C48-9523-FA97E89CCFE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D8B98-D9F0-4426-9A32-8FC752C746F7}" type="pres">
      <dgm:prSet presAssocID="{636816DC-87B1-4FFB-867E-BBE061841AB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/>
            <a:t>Resized the images to 80 X 80 in order to reduce the number of columns we had in our dataset</a:t>
          </a:r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/>
            <a:t>Hog descriptor </a:t>
          </a:r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/>
            <a:t>Used the Hog descriptor to get correct information about the image. This contributed to our data set.</a:t>
          </a:r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/>
            <a:t>New features</a:t>
          </a:r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/>
            <a:t>Extracted the colors from every image and made three new columns representing the RED, GREEN, BLUE colors. </a:t>
          </a:r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/>
            <a:t>Algorithm Applied</a:t>
          </a:r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/>
            <a:t>Applied the SVM algorithm </a:t>
          </a:r>
          <a:r>
            <a:rPr lang="en-US" dirty="0" smtClean="0"/>
            <a:t>to train and test the randomized image samples</a:t>
          </a:r>
          <a:endParaRPr lang="en-US" dirty="0"/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29AC8-A386-4691-853C-2933C21F47B1}" type="pres">
      <dgm:prSet presAssocID="{123D657C-F612-4B7B-9139-2E9ED766C1E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FE33-9A55-48DA-9069-032F908F9BD6}" type="pres">
      <dgm:prSet presAssocID="{72F061D7-94C7-4714-AB9A-48A10A64DDB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47BE-1879-4F11-B511-4EB1CC39F0B0}" type="pres">
      <dgm:prSet presAssocID="{566B8628-A2B0-4C48-9523-FA97E89CCFE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D8B98-D9F0-4426-9A32-8FC752C746F7}" type="pres">
      <dgm:prSet presAssocID="{636816DC-87B1-4FFB-867E-BBE061841AB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 smtClean="0"/>
            <a:t>Resize the random image </a:t>
          </a:r>
          <a:r>
            <a:rPr lang="en-US" dirty="0"/>
            <a:t>to </a:t>
          </a:r>
          <a:r>
            <a:rPr lang="en-US" dirty="0" smtClean="0"/>
            <a:t>size 300</a:t>
          </a:r>
          <a:endParaRPr lang="en-US" dirty="0"/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 smtClean="0"/>
            <a:t>Canny Edge Detection </a:t>
          </a:r>
          <a:endParaRPr lang="en-US" dirty="0"/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 smtClean="0"/>
            <a:t>Apply Canny function on resized image to detect edges.</a:t>
          </a:r>
          <a:endParaRPr lang="en-US" dirty="0"/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 smtClean="0"/>
            <a:t>Find Contours</a:t>
          </a:r>
          <a:endParaRPr lang="en-US" dirty="0"/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 smtClean="0"/>
            <a:t>Using </a:t>
          </a:r>
          <a:r>
            <a:rPr lang="en-US" dirty="0" err="1" smtClean="0"/>
            <a:t>OpenCV</a:t>
          </a:r>
          <a:r>
            <a:rPr lang="en-US" dirty="0" smtClean="0"/>
            <a:t> </a:t>
          </a:r>
          <a:r>
            <a:rPr lang="en-US" dirty="0" err="1" smtClean="0"/>
            <a:t>findContours</a:t>
          </a:r>
          <a:r>
            <a:rPr lang="en-US" dirty="0" smtClean="0"/>
            <a:t> to collect all image contours in the above image. </a:t>
          </a:r>
          <a:endParaRPr lang="en-US" dirty="0"/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 smtClean="0"/>
            <a:t>Extract Original Image Crops</a:t>
          </a:r>
          <a:endParaRPr lang="en-US" dirty="0"/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 smtClean="0"/>
            <a:t>Crop from the original image using the contour rectangles</a:t>
          </a:r>
          <a:endParaRPr lang="en-US" dirty="0"/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BB7C809C-FBA3-4495-AAD4-D25E195C8118}">
      <dgm:prSet phldrT="[Text]"/>
      <dgm:spPr/>
      <dgm:t>
        <a:bodyPr/>
        <a:lstStyle/>
        <a:p>
          <a:r>
            <a:rPr lang="en-US" dirty="0" smtClean="0"/>
            <a:t>Predict Using SVM</a:t>
          </a:r>
          <a:endParaRPr lang="en-US" dirty="0"/>
        </a:p>
      </dgm:t>
    </dgm:pt>
    <dgm:pt modelId="{382A470B-CB0D-4E7B-81A0-3FB0542C40E7}" type="parTrans" cxnId="{0ABCAE9F-2068-47C8-A70C-C39BC9075190}">
      <dgm:prSet/>
      <dgm:spPr/>
      <dgm:t>
        <a:bodyPr/>
        <a:lstStyle/>
        <a:p>
          <a:endParaRPr lang="en-US"/>
        </a:p>
      </dgm:t>
    </dgm:pt>
    <dgm:pt modelId="{430A368C-46E4-43DA-B74D-E2B0C2B00D2D}" type="sibTrans" cxnId="{0ABCAE9F-2068-47C8-A70C-C39BC9075190}">
      <dgm:prSet/>
      <dgm:spPr/>
      <dgm:t>
        <a:bodyPr/>
        <a:lstStyle/>
        <a:p>
          <a:endParaRPr lang="en-US"/>
        </a:p>
      </dgm:t>
    </dgm:pt>
    <dgm:pt modelId="{89BA4AD3-B80A-4F87-9F51-5745FA915744}">
      <dgm:prSet/>
      <dgm:spPr/>
      <dgm:t>
        <a:bodyPr/>
        <a:lstStyle/>
        <a:p>
          <a:r>
            <a:rPr lang="en-US" dirty="0" smtClean="0"/>
            <a:t>Predict the food type using the SVC and the cropped image</a:t>
          </a:r>
          <a:endParaRPr lang="en-US" dirty="0"/>
        </a:p>
      </dgm:t>
    </dgm:pt>
    <dgm:pt modelId="{D1D5F127-D3E7-438C-8DE1-614E3FC8381E}" type="parTrans" cxnId="{A1B54EA7-2BDE-4F95-8CA2-646AE9528750}">
      <dgm:prSet/>
      <dgm:spPr/>
      <dgm:t>
        <a:bodyPr/>
        <a:lstStyle/>
        <a:p>
          <a:endParaRPr lang="en-US"/>
        </a:p>
      </dgm:t>
    </dgm:pt>
    <dgm:pt modelId="{E69DC135-30F0-491F-B56E-E5668E4A1E61}" type="sibTrans" cxnId="{A1B54EA7-2BDE-4F95-8CA2-646AE9528750}">
      <dgm:prSet/>
      <dgm:spPr/>
      <dgm:t>
        <a:bodyPr/>
        <a:lstStyle/>
        <a:p>
          <a:endParaRPr lang="en-US"/>
        </a:p>
      </dgm:t>
    </dgm:pt>
    <dgm:pt modelId="{395B8AC7-DB73-489C-BB1E-E8854937680D}">
      <dgm:prSet/>
      <dgm:spPr/>
      <dgm:t>
        <a:bodyPr/>
        <a:lstStyle/>
        <a:p>
          <a:r>
            <a:rPr lang="en-US" dirty="0" smtClean="0"/>
            <a:t>Mark on original Image</a:t>
          </a:r>
          <a:endParaRPr lang="en-US" dirty="0"/>
        </a:p>
      </dgm:t>
    </dgm:pt>
    <dgm:pt modelId="{4A6A66EB-6D72-491E-9A22-EE4BBDFF402C}" type="parTrans" cxnId="{F3B39055-0433-4045-B3BC-4F23CABE36CA}">
      <dgm:prSet/>
      <dgm:spPr/>
      <dgm:t>
        <a:bodyPr/>
        <a:lstStyle/>
        <a:p>
          <a:endParaRPr lang="en-US"/>
        </a:p>
      </dgm:t>
    </dgm:pt>
    <dgm:pt modelId="{48E604F9-89D7-4783-A9FD-8EDF70AFC52A}" type="sibTrans" cxnId="{F3B39055-0433-4045-B3BC-4F23CABE36CA}">
      <dgm:prSet/>
      <dgm:spPr/>
      <dgm:t>
        <a:bodyPr/>
        <a:lstStyle/>
        <a:p>
          <a:endParaRPr lang="en-US"/>
        </a:p>
      </dgm:t>
    </dgm:pt>
    <dgm:pt modelId="{181518BA-BB12-4063-AE2A-35EA0A39433F}">
      <dgm:prSet/>
      <dgm:spPr/>
      <dgm:t>
        <a:bodyPr/>
        <a:lstStyle/>
        <a:p>
          <a:r>
            <a:rPr lang="en-US" dirty="0" smtClean="0"/>
            <a:t>If the predicted cropped image is a food, mark with a rectangle on the original image</a:t>
          </a:r>
          <a:endParaRPr lang="en-US" dirty="0"/>
        </a:p>
      </dgm:t>
    </dgm:pt>
    <dgm:pt modelId="{6B6FAC9E-8B12-4C56-85F0-063425FCCB2C}" type="parTrans" cxnId="{E67359AE-188A-4814-8EA5-16CC1F63D2E0}">
      <dgm:prSet/>
      <dgm:spPr/>
      <dgm:t>
        <a:bodyPr/>
        <a:lstStyle/>
        <a:p>
          <a:endParaRPr lang="en-US"/>
        </a:p>
      </dgm:t>
    </dgm:pt>
    <dgm:pt modelId="{2DED6E67-EE3E-4A7C-8ACB-49A0EB89A6A6}" type="sibTrans" cxnId="{E67359AE-188A-4814-8EA5-16CC1F63D2E0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29AC8-A386-4691-853C-2933C21F47B1}" type="pres">
      <dgm:prSet presAssocID="{123D657C-F612-4B7B-9139-2E9ED766C1E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FE33-9A55-48DA-9069-032F908F9BD6}" type="pres">
      <dgm:prSet presAssocID="{72F061D7-94C7-4714-AB9A-48A10A64DDB7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47BE-1879-4F11-B511-4EB1CC39F0B0}" type="pres">
      <dgm:prSet presAssocID="{566B8628-A2B0-4C48-9523-FA97E89CCFE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D8B98-D9F0-4426-9A32-8FC752C746F7}" type="pres">
      <dgm:prSet presAssocID="{636816DC-87B1-4FFB-867E-BBE061841ABD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89797-94A0-4DE2-84C7-6BC7B3AD4EFC}" type="pres">
      <dgm:prSet presAssocID="{3BB301D1-EE70-46BD-9A62-FE6E7B681F1E}" presName="sp" presStyleCnt="0"/>
      <dgm:spPr/>
    </dgm:pt>
    <dgm:pt modelId="{65AD8F47-8BAC-4819-80BB-0D544DF704ED}" type="pres">
      <dgm:prSet presAssocID="{BB7C809C-FBA3-4495-AAD4-D25E195C8118}" presName="composite" presStyleCnt="0"/>
      <dgm:spPr/>
    </dgm:pt>
    <dgm:pt modelId="{94ADECC4-D894-463D-87B7-B384FB281C4E}" type="pres">
      <dgm:prSet presAssocID="{BB7C809C-FBA3-4495-AAD4-D25E195C8118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D969D-2D49-4416-8BB8-88A0F6040589}" type="pres">
      <dgm:prSet presAssocID="{BB7C809C-FBA3-4495-AAD4-D25E195C8118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FF710-FBDE-4E42-A444-55C40139AD35}" type="pres">
      <dgm:prSet presAssocID="{430A368C-46E4-43DA-B74D-E2B0C2B00D2D}" presName="sp" presStyleCnt="0"/>
      <dgm:spPr/>
    </dgm:pt>
    <dgm:pt modelId="{88450473-1A2E-412F-89DE-D00322DB4305}" type="pres">
      <dgm:prSet presAssocID="{395B8AC7-DB73-489C-BB1E-E8854937680D}" presName="composite" presStyleCnt="0"/>
      <dgm:spPr/>
    </dgm:pt>
    <dgm:pt modelId="{6F713EA9-F59C-4C51-8970-C7746DF5C3F2}" type="pres">
      <dgm:prSet presAssocID="{395B8AC7-DB73-489C-BB1E-E8854937680D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E10C5-94EF-4AAE-98DB-19924E6A5216}" type="pres">
      <dgm:prSet presAssocID="{395B8AC7-DB73-489C-BB1E-E8854937680D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2E6C9A-FE81-42CC-9F0D-4565BDA7C3A3}" type="presOf" srcId="{181518BA-BB12-4063-AE2A-35EA0A39433F}" destId="{BC1E10C5-94EF-4AAE-98DB-19924E6A5216}" srcOrd="0" destOrd="0" presId="urn:microsoft.com/office/officeart/2005/8/layout/chevron2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628A4AA9-2BD4-407C-9941-EEF7C066D33A}" type="presOf" srcId="{BB7C809C-FBA3-4495-AAD4-D25E195C8118}" destId="{94ADECC4-D894-463D-87B7-B384FB281C4E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E67359AE-188A-4814-8EA5-16CC1F63D2E0}" srcId="{395B8AC7-DB73-489C-BB1E-E8854937680D}" destId="{181518BA-BB12-4063-AE2A-35EA0A39433F}" srcOrd="0" destOrd="0" parTransId="{6B6FAC9E-8B12-4C56-85F0-063425FCCB2C}" sibTransId="{2DED6E67-EE3E-4A7C-8ACB-49A0EB89A6A6}"/>
    <dgm:cxn modelId="{93625687-3D6F-483D-A0B1-5313B4B25C4A}" type="presOf" srcId="{395B8AC7-DB73-489C-BB1E-E8854937680D}" destId="{6F713EA9-F59C-4C51-8970-C7746DF5C3F2}" srcOrd="0" destOrd="0" presId="urn:microsoft.com/office/officeart/2005/8/layout/chevron2"/>
    <dgm:cxn modelId="{92182AFB-CFE2-43E3-A1BD-4A024208052C}" type="presOf" srcId="{89BA4AD3-B80A-4F87-9F51-5745FA915744}" destId="{F68D969D-2D49-4416-8BB8-88A0F6040589}" srcOrd="0" destOrd="0" presId="urn:microsoft.com/office/officeart/2005/8/layout/chevron2"/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F3B39055-0433-4045-B3BC-4F23CABE36CA}" srcId="{BFB7A6F8-E239-424B-BB9A-2C360B9204C0}" destId="{395B8AC7-DB73-489C-BB1E-E8854937680D}" srcOrd="5" destOrd="0" parTransId="{4A6A66EB-6D72-491E-9A22-EE4BBDFF402C}" sibTransId="{48E604F9-89D7-4783-A9FD-8EDF70AFC52A}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0ABCAE9F-2068-47C8-A70C-C39BC9075190}" srcId="{BFB7A6F8-E239-424B-BB9A-2C360B9204C0}" destId="{BB7C809C-FBA3-4495-AAD4-D25E195C8118}" srcOrd="4" destOrd="0" parTransId="{382A470B-CB0D-4E7B-81A0-3FB0542C40E7}" sibTransId="{430A368C-46E4-43DA-B74D-E2B0C2B00D2D}"/>
    <dgm:cxn modelId="{A1B54EA7-2BDE-4F95-8CA2-646AE9528750}" srcId="{BB7C809C-FBA3-4495-AAD4-D25E195C8118}" destId="{89BA4AD3-B80A-4F87-9F51-5745FA915744}" srcOrd="0" destOrd="0" parTransId="{D1D5F127-D3E7-438C-8DE1-614E3FC8381E}" sibTransId="{E69DC135-30F0-491F-B56E-E5668E4A1E61}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  <dgm:cxn modelId="{BE27DDA6-1E16-4492-AD08-A19D0BA0BA06}" type="presParOf" srcId="{79CB5075-BA48-4B21-A973-48ED0D57125C}" destId="{43E89797-94A0-4DE2-84C7-6BC7B3AD4EFC}" srcOrd="7" destOrd="0" presId="urn:microsoft.com/office/officeart/2005/8/layout/chevron2"/>
    <dgm:cxn modelId="{A68471A0-01D2-46A2-BEDD-FC6F6F8A1D17}" type="presParOf" srcId="{79CB5075-BA48-4B21-A973-48ED0D57125C}" destId="{65AD8F47-8BAC-4819-80BB-0D544DF704ED}" srcOrd="8" destOrd="0" presId="urn:microsoft.com/office/officeart/2005/8/layout/chevron2"/>
    <dgm:cxn modelId="{5CB3A911-82BF-4F55-BA54-8D0F3E9EAFE5}" type="presParOf" srcId="{65AD8F47-8BAC-4819-80BB-0D544DF704ED}" destId="{94ADECC4-D894-463D-87B7-B384FB281C4E}" srcOrd="0" destOrd="0" presId="urn:microsoft.com/office/officeart/2005/8/layout/chevron2"/>
    <dgm:cxn modelId="{04DDDBF4-3BC3-4695-A4C9-31A8AC248D5D}" type="presParOf" srcId="{65AD8F47-8BAC-4819-80BB-0D544DF704ED}" destId="{F68D969D-2D49-4416-8BB8-88A0F6040589}" srcOrd="1" destOrd="0" presId="urn:microsoft.com/office/officeart/2005/8/layout/chevron2"/>
    <dgm:cxn modelId="{AF7992AD-00ED-4627-8D12-E5964C7B16D5}" type="presParOf" srcId="{79CB5075-BA48-4B21-A973-48ED0D57125C}" destId="{A67FF710-FBDE-4E42-A444-55C40139AD35}" srcOrd="9" destOrd="0" presId="urn:microsoft.com/office/officeart/2005/8/layout/chevron2"/>
    <dgm:cxn modelId="{36608052-C37E-4A65-A60B-974E4C6E2DF3}" type="presParOf" srcId="{79CB5075-BA48-4B21-A973-48ED0D57125C}" destId="{88450473-1A2E-412F-89DE-D00322DB4305}" srcOrd="10" destOrd="0" presId="urn:microsoft.com/office/officeart/2005/8/layout/chevron2"/>
    <dgm:cxn modelId="{EC7FD67E-5A66-4922-AA1C-A74186F7CDA8}" type="presParOf" srcId="{88450473-1A2E-412F-89DE-D00322DB4305}" destId="{6F713EA9-F59C-4C51-8970-C7746DF5C3F2}" srcOrd="0" destOrd="0" presId="urn:microsoft.com/office/officeart/2005/8/layout/chevron2"/>
    <dgm:cxn modelId="{AAD4A7B9-A935-4321-A425-8237DDD15D61}" type="presParOf" srcId="{88450473-1A2E-412F-89DE-D00322DB4305}" destId="{BC1E10C5-94EF-4AAE-98DB-19924E6A52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Resizing the image</a:t>
          </a:r>
        </a:p>
      </dsp:txBody>
      <dsp:txXfrm rot="-5400000">
        <a:off x="1" y="419726"/>
        <a:ext cx="838822" cy="359495"/>
      </dsp:txXfrm>
    </dsp:sp>
    <dsp:sp modelId="{ABC29AC8-A386-4691-853C-2933C21F47B1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Resized the images to 80 X 80 in order to reduce the number of columns we had in our dataset</a:t>
          </a:r>
        </a:p>
      </dsp:txBody>
      <dsp:txXfrm rot="-5400000">
        <a:off x="838822" y="38338"/>
        <a:ext cx="9638754" cy="702860"/>
      </dsp:txXfrm>
    </dsp:sp>
    <dsp:sp modelId="{D6EC95C1-3276-43A4-BE1E-167790E00098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Hog descriptor </a:t>
          </a:r>
        </a:p>
      </dsp:txBody>
      <dsp:txXfrm rot="-5400000">
        <a:off x="1" y="1470522"/>
        <a:ext cx="838822" cy="359495"/>
      </dsp:txXfrm>
    </dsp:sp>
    <dsp:sp modelId="{14E3FE33-9A55-48DA-9069-032F908F9BD6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Used the Hog descriptor to get correct information about the image. This contributed to our data set.</a:t>
          </a:r>
        </a:p>
      </dsp:txBody>
      <dsp:txXfrm rot="-5400000">
        <a:off x="838822" y="1089135"/>
        <a:ext cx="9638754" cy="702860"/>
      </dsp:txXfrm>
    </dsp:sp>
    <dsp:sp modelId="{F49734FD-3E2A-4EBE-9998-F3C81CF274E0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New features</a:t>
          </a:r>
        </a:p>
      </dsp:txBody>
      <dsp:txXfrm rot="-5400000">
        <a:off x="1" y="2521319"/>
        <a:ext cx="838822" cy="359495"/>
      </dsp:txXfrm>
    </dsp:sp>
    <dsp:sp modelId="{5E6B47BE-1879-4F11-B511-4EB1CC39F0B0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Extracted the colors from every image and made three new columns representing the RED, GREEN, BLUE colors. </a:t>
          </a:r>
        </a:p>
      </dsp:txBody>
      <dsp:txXfrm rot="-5400000">
        <a:off x="838822" y="2139931"/>
        <a:ext cx="9638754" cy="702860"/>
      </dsp:txXfrm>
    </dsp:sp>
    <dsp:sp modelId="{52C7AC44-4E7C-4C15-83FD-3E867BF175A7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Algorithm Applied</a:t>
          </a:r>
        </a:p>
      </dsp:txBody>
      <dsp:txXfrm rot="-5400000">
        <a:off x="1" y="3572115"/>
        <a:ext cx="838822" cy="359495"/>
      </dsp:txXfrm>
    </dsp:sp>
    <dsp:sp modelId="{16BD8B98-D9F0-4426-9A32-8FC752C746F7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Applied the K-means algorithm in order to make three clusters which is an unsupervised learning algorithm</a:t>
          </a:r>
        </a:p>
      </dsp:txBody>
      <dsp:txXfrm rot="-5400000">
        <a:off x="838822" y="3190728"/>
        <a:ext cx="963875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Resizing the image</a:t>
          </a:r>
        </a:p>
      </dsp:txBody>
      <dsp:txXfrm rot="-5400000">
        <a:off x="1" y="419726"/>
        <a:ext cx="838822" cy="359495"/>
      </dsp:txXfrm>
    </dsp:sp>
    <dsp:sp modelId="{ABC29AC8-A386-4691-853C-2933C21F47B1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Resized the images to 80 X 80 in order to reduce the number of columns we had in our dataset</a:t>
          </a:r>
        </a:p>
      </dsp:txBody>
      <dsp:txXfrm rot="-5400000">
        <a:off x="838822" y="38338"/>
        <a:ext cx="9638754" cy="702860"/>
      </dsp:txXfrm>
    </dsp:sp>
    <dsp:sp modelId="{D6EC95C1-3276-43A4-BE1E-167790E00098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Hog descriptor </a:t>
          </a:r>
        </a:p>
      </dsp:txBody>
      <dsp:txXfrm rot="-5400000">
        <a:off x="1" y="1470522"/>
        <a:ext cx="838822" cy="359495"/>
      </dsp:txXfrm>
    </dsp:sp>
    <dsp:sp modelId="{14E3FE33-9A55-48DA-9069-032F908F9BD6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Used the Hog descriptor to get correct information about the image. This contributed to our data set.</a:t>
          </a:r>
        </a:p>
      </dsp:txBody>
      <dsp:txXfrm rot="-5400000">
        <a:off x="838822" y="1089135"/>
        <a:ext cx="9638754" cy="702860"/>
      </dsp:txXfrm>
    </dsp:sp>
    <dsp:sp modelId="{F49734FD-3E2A-4EBE-9998-F3C81CF274E0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New features</a:t>
          </a:r>
        </a:p>
      </dsp:txBody>
      <dsp:txXfrm rot="-5400000">
        <a:off x="1" y="2521319"/>
        <a:ext cx="838822" cy="359495"/>
      </dsp:txXfrm>
    </dsp:sp>
    <dsp:sp modelId="{5E6B47BE-1879-4F11-B511-4EB1CC39F0B0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Extracted the colors from every image and made three new columns representing the RED, GREEN, BLUE colors. </a:t>
          </a:r>
        </a:p>
      </dsp:txBody>
      <dsp:txXfrm rot="-5400000">
        <a:off x="838822" y="2139931"/>
        <a:ext cx="9638754" cy="702860"/>
      </dsp:txXfrm>
    </dsp:sp>
    <dsp:sp modelId="{52C7AC44-4E7C-4C15-83FD-3E867BF175A7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Algorithm Applied</a:t>
          </a:r>
        </a:p>
      </dsp:txBody>
      <dsp:txXfrm rot="-5400000">
        <a:off x="1" y="3572115"/>
        <a:ext cx="838822" cy="359495"/>
      </dsp:txXfrm>
    </dsp:sp>
    <dsp:sp modelId="{16BD8B98-D9F0-4426-9A32-8FC752C746F7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Applied the SVM algorithm </a:t>
          </a:r>
          <a:r>
            <a:rPr lang="en-US" sz="2400" kern="1200" dirty="0" smtClean="0"/>
            <a:t>to train and test the randomized image samples</a:t>
          </a:r>
          <a:endParaRPr lang="en-US" sz="2400" kern="1200" dirty="0"/>
        </a:p>
      </dsp:txBody>
      <dsp:txXfrm rot="-5400000">
        <a:off x="838822" y="3190728"/>
        <a:ext cx="9638754" cy="702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53015" y="154372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Resizing the image</a:t>
          </a:r>
        </a:p>
      </dsp:txBody>
      <dsp:txXfrm rot="-5400000">
        <a:off x="2" y="358393"/>
        <a:ext cx="714073" cy="306032"/>
      </dsp:txXfrm>
    </dsp:sp>
    <dsp:sp modelId="{ABC29AC8-A386-4691-853C-2933C21F47B1}">
      <dsp:nvSpPr>
        <dsp:cNvPr id="0" name=""/>
        <dsp:cNvSpPr/>
      </dsp:nvSpPr>
      <dsp:spPr>
        <a:xfrm rot="5400000">
          <a:off x="5583022" y="-4867592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Resize the random image </a:t>
          </a:r>
          <a:r>
            <a:rPr lang="en-US" sz="2200" kern="1200" dirty="0"/>
            <a:t>to </a:t>
          </a:r>
          <a:r>
            <a:rPr lang="en-US" sz="2200" kern="1200" dirty="0" smtClean="0"/>
            <a:t>size 300</a:t>
          </a:r>
          <a:endParaRPr lang="en-US" sz="2200" kern="1200" dirty="0"/>
        </a:p>
      </dsp:txBody>
      <dsp:txXfrm rot="-5400000">
        <a:off x="714073" y="33725"/>
        <a:ext cx="10368598" cy="598332"/>
      </dsp:txXfrm>
    </dsp:sp>
    <dsp:sp modelId="{D6EC95C1-3276-43A4-BE1E-167790E00098}">
      <dsp:nvSpPr>
        <dsp:cNvPr id="0" name=""/>
        <dsp:cNvSpPr/>
      </dsp:nvSpPr>
      <dsp:spPr>
        <a:xfrm rot="5400000">
          <a:off x="-153015" y="1077568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Canny Edge Detection </a:t>
          </a:r>
          <a:endParaRPr lang="en-US" sz="800" kern="1200" dirty="0"/>
        </a:p>
      </dsp:txBody>
      <dsp:txXfrm rot="-5400000">
        <a:off x="2" y="1281589"/>
        <a:ext cx="714073" cy="306032"/>
      </dsp:txXfrm>
    </dsp:sp>
    <dsp:sp modelId="{14E3FE33-9A55-48DA-9069-032F908F9BD6}">
      <dsp:nvSpPr>
        <dsp:cNvPr id="0" name=""/>
        <dsp:cNvSpPr/>
      </dsp:nvSpPr>
      <dsp:spPr>
        <a:xfrm rot="5400000">
          <a:off x="5583022" y="-3944395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Apply Canny function on resized image to detect edges.</a:t>
          </a:r>
          <a:endParaRPr lang="en-US" sz="2200" kern="1200" dirty="0"/>
        </a:p>
      </dsp:txBody>
      <dsp:txXfrm rot="-5400000">
        <a:off x="714073" y="956922"/>
        <a:ext cx="10368598" cy="598332"/>
      </dsp:txXfrm>
    </dsp:sp>
    <dsp:sp modelId="{F49734FD-3E2A-4EBE-9998-F3C81CF274E0}">
      <dsp:nvSpPr>
        <dsp:cNvPr id="0" name=""/>
        <dsp:cNvSpPr/>
      </dsp:nvSpPr>
      <dsp:spPr>
        <a:xfrm rot="5400000">
          <a:off x="-153015" y="2000765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Find Contours</a:t>
          </a:r>
          <a:endParaRPr lang="en-US" sz="800" kern="1200" dirty="0"/>
        </a:p>
      </dsp:txBody>
      <dsp:txXfrm rot="-5400000">
        <a:off x="2" y="2204786"/>
        <a:ext cx="714073" cy="306032"/>
      </dsp:txXfrm>
    </dsp:sp>
    <dsp:sp modelId="{5E6B47BE-1879-4F11-B511-4EB1CC39F0B0}">
      <dsp:nvSpPr>
        <dsp:cNvPr id="0" name=""/>
        <dsp:cNvSpPr/>
      </dsp:nvSpPr>
      <dsp:spPr>
        <a:xfrm rot="5400000">
          <a:off x="5583022" y="-3021199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Using </a:t>
          </a:r>
          <a:r>
            <a:rPr lang="en-US" sz="2200" kern="1200" dirty="0" err="1" smtClean="0"/>
            <a:t>OpenCV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findContours</a:t>
          </a:r>
          <a:r>
            <a:rPr lang="en-US" sz="2200" kern="1200" dirty="0" smtClean="0"/>
            <a:t> to collect all image contours in the above image. </a:t>
          </a:r>
          <a:endParaRPr lang="en-US" sz="2200" kern="1200" dirty="0"/>
        </a:p>
      </dsp:txBody>
      <dsp:txXfrm rot="-5400000">
        <a:off x="714073" y="1880118"/>
        <a:ext cx="10368598" cy="598332"/>
      </dsp:txXfrm>
    </dsp:sp>
    <dsp:sp modelId="{52C7AC44-4E7C-4C15-83FD-3E867BF175A7}">
      <dsp:nvSpPr>
        <dsp:cNvPr id="0" name=""/>
        <dsp:cNvSpPr/>
      </dsp:nvSpPr>
      <dsp:spPr>
        <a:xfrm rot="5400000">
          <a:off x="-153015" y="2923961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Extract Original Image Crops</a:t>
          </a:r>
          <a:endParaRPr lang="en-US" sz="800" kern="1200" dirty="0"/>
        </a:p>
      </dsp:txBody>
      <dsp:txXfrm rot="-5400000">
        <a:off x="2" y="3127982"/>
        <a:ext cx="714073" cy="306032"/>
      </dsp:txXfrm>
    </dsp:sp>
    <dsp:sp modelId="{16BD8B98-D9F0-4426-9A32-8FC752C746F7}">
      <dsp:nvSpPr>
        <dsp:cNvPr id="0" name=""/>
        <dsp:cNvSpPr/>
      </dsp:nvSpPr>
      <dsp:spPr>
        <a:xfrm rot="5400000">
          <a:off x="5583022" y="-2098003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Crop from the original image using the contour rectangles</a:t>
          </a:r>
          <a:endParaRPr lang="en-US" sz="2200" kern="1200" dirty="0"/>
        </a:p>
      </dsp:txBody>
      <dsp:txXfrm rot="-5400000">
        <a:off x="714073" y="2803314"/>
        <a:ext cx="10368598" cy="598332"/>
      </dsp:txXfrm>
    </dsp:sp>
    <dsp:sp modelId="{94ADECC4-D894-463D-87B7-B384FB281C4E}">
      <dsp:nvSpPr>
        <dsp:cNvPr id="0" name=""/>
        <dsp:cNvSpPr/>
      </dsp:nvSpPr>
      <dsp:spPr>
        <a:xfrm rot="5400000">
          <a:off x="-153015" y="3847157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Predict Using SVM</a:t>
          </a:r>
          <a:endParaRPr lang="en-US" sz="800" kern="1200" dirty="0"/>
        </a:p>
      </dsp:txBody>
      <dsp:txXfrm rot="-5400000">
        <a:off x="2" y="4051178"/>
        <a:ext cx="714073" cy="306032"/>
      </dsp:txXfrm>
    </dsp:sp>
    <dsp:sp modelId="{F68D969D-2D49-4416-8BB8-88A0F6040589}">
      <dsp:nvSpPr>
        <dsp:cNvPr id="0" name=""/>
        <dsp:cNvSpPr/>
      </dsp:nvSpPr>
      <dsp:spPr>
        <a:xfrm rot="5400000">
          <a:off x="5583022" y="-1174807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Predict the food type using the SVC and the cropped image</a:t>
          </a:r>
          <a:endParaRPr lang="en-US" sz="2200" kern="1200" dirty="0"/>
        </a:p>
      </dsp:txBody>
      <dsp:txXfrm rot="-5400000">
        <a:off x="714073" y="3726510"/>
        <a:ext cx="10368598" cy="598332"/>
      </dsp:txXfrm>
    </dsp:sp>
    <dsp:sp modelId="{6F713EA9-F59C-4C51-8970-C7746DF5C3F2}">
      <dsp:nvSpPr>
        <dsp:cNvPr id="0" name=""/>
        <dsp:cNvSpPr/>
      </dsp:nvSpPr>
      <dsp:spPr>
        <a:xfrm rot="5400000">
          <a:off x="-153015" y="4770353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Mark on original Image</a:t>
          </a:r>
          <a:endParaRPr lang="en-US" sz="800" kern="1200" dirty="0"/>
        </a:p>
      </dsp:txBody>
      <dsp:txXfrm rot="-5400000">
        <a:off x="2" y="4974374"/>
        <a:ext cx="714073" cy="306032"/>
      </dsp:txXfrm>
    </dsp:sp>
    <dsp:sp modelId="{BC1E10C5-94EF-4AAE-98DB-19924E6A5216}">
      <dsp:nvSpPr>
        <dsp:cNvPr id="0" name=""/>
        <dsp:cNvSpPr/>
      </dsp:nvSpPr>
      <dsp:spPr>
        <a:xfrm rot="5400000">
          <a:off x="5583022" y="-251610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If the predicted cropped image is a food, mark with a rectangle on the original image</a:t>
          </a:r>
          <a:endParaRPr lang="en-US" sz="2200" kern="1200" dirty="0"/>
        </a:p>
      </dsp:txBody>
      <dsp:txXfrm rot="-5400000">
        <a:off x="714073" y="4649707"/>
        <a:ext cx="10368598" cy="598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5F8A-C9F1-40AF-B74A-8F9F98674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9B2B-6C72-4F37-8B99-285A27AC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3FD1-7B02-42D1-88CC-5D1431B1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C640-BCFC-4956-BE69-EB39901F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DC32-E85D-49AB-9D1C-59F0FEA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2084-7863-44F9-8D27-923582A6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6E443-758A-44AB-83EA-A3276C3D6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70FB-CC78-4EF7-AB1F-B80C0C3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2FE0-02DF-48A9-834B-0FE2CF4B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BCC6-618A-4B79-BB10-8CB46DC0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1E9D3-9BCE-45F1-992C-CCF26B935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DCB3B-522D-4703-97D2-1F60DBCF2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1EF8-D1C0-421C-9F85-DB562FF5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77FA-300C-45F0-A753-EA71161F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38F1-3A84-4E23-89C9-73457AA2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052B-514B-4EE3-B222-19A522CB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8208-E7F6-4792-9735-35ADEF88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6738-3146-4D21-9A10-A6D42E52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5A8A-0FC7-4B03-B1B5-B841DF44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43F9-75B8-4F03-AC28-85951867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0BFA-05BE-4919-BB72-0272691D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F5D0-4C51-4CDB-ACF2-93F817CE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A9E9-AE59-404E-916A-17E5A81D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1B91-39A2-49FE-8ED4-2CF8E1C1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2822-C297-4DFB-A33E-876C37FE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46C-62E6-4C9F-A1A4-174F57EE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9F2A-99CD-4F0D-92BB-D1B546F55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21405-7050-41EC-9015-B5D441F17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1E8D6-BF77-4219-BA03-F05CF4EB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0163-26AF-4685-87BF-E1A06CFD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1988C-C423-49DA-BBE2-F4776C7B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83A-21FC-4C54-A80B-467E7E89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5849-BC13-43FA-883C-6CD989AA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4DA60-6040-43A6-9629-2A566AE2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49284-43DC-4B06-8C3E-103E5280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A2C90-7BDA-4196-BA2D-D91B6DC26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6F5A0-F848-4B9E-BEAB-60AC7FD8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355A2-2C99-4EAC-BA8C-85A56674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D6E19-7C21-4F15-B1F9-A578814F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D25D-0D52-467C-BD4B-E01C918B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13C88-8A8C-406F-9640-7666889F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D14B-3CDA-49A4-B1FF-FDB727D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9AB6-54AF-418E-AC3F-74EFD693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4400D-380E-4F66-820F-DDC134FD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7E19D-E52E-4458-A764-D379ACCF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DCD9-FD73-436D-A7E3-31C1002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0229-5868-4C74-BF87-4FA14F34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F1F5-69E4-4B05-94B8-68484A5C4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3FF34-72E8-4440-B952-D0187199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F4BB-5A71-4C0B-A767-FB8E1CE7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C0053-6A1E-4DEC-84AB-2402FAE8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B9B19-937F-4576-AE5D-58439463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07AB-14BB-4D54-A65C-23A2ED85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3B965-5FC7-4607-8DCC-3A771FEBA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2ABB-A73E-4359-A978-C2DEE2A4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AA23-8CD0-4642-8181-B6316CBD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CDAC-91AB-4705-8008-67E1926B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592F7-E4DB-48ED-AF91-2B29C0DB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E62D6-B06E-4A9A-8661-10F7DB95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EE176-23B6-4CC7-A558-24EBF1B3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27AD-ADBF-41A7-B5BE-0C6598602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A9BA-EA8F-49A2-9687-59018347A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4674-E990-42A3-8231-564B53F8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40A2-F971-4E8D-853B-9732BAD1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Food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9F29A-26C1-451F-AD67-069793AC1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Vivek Agarwal</a:t>
            </a:r>
          </a:p>
          <a:p>
            <a:r>
              <a:rPr lang="en-US" dirty="0"/>
              <a:t>Manikandan Eswaran</a:t>
            </a:r>
          </a:p>
          <a:p>
            <a:r>
              <a:rPr lang="en-US" dirty="0"/>
              <a:t>Manish Kumar</a:t>
            </a:r>
          </a:p>
          <a:p>
            <a:r>
              <a:rPr lang="en-US" dirty="0" err="1"/>
              <a:t>Harminder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32274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208A-84E8-40DD-8834-E56ACFC4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61" y="1885243"/>
            <a:ext cx="9152950" cy="3409243"/>
          </a:xfrm>
        </p:spPr>
      </p:pic>
    </p:spTree>
    <p:extLst>
      <p:ext uri="{BB962C8B-B14F-4D97-AF65-F5344CB8AC3E}">
        <p14:creationId xmlns:p14="http://schemas.microsoft.com/office/powerpoint/2010/main" val="24158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Identifying dishes in a random dining image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ABEDC5-F8DC-410E-9121-D0E7BF4F8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789255"/>
              </p:ext>
            </p:extLst>
          </p:nvPr>
        </p:nvGraphicFramePr>
        <p:xfrm>
          <a:off x="660400" y="975360"/>
          <a:ext cx="1111504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1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4" y="2178368"/>
            <a:ext cx="5705749" cy="332835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21" y="2021840"/>
            <a:ext cx="5790616" cy="3350749"/>
          </a:xfrm>
        </p:spPr>
      </p:pic>
    </p:spTree>
    <p:extLst>
      <p:ext uri="{BB962C8B-B14F-4D97-AF65-F5344CB8AC3E}">
        <p14:creationId xmlns:p14="http://schemas.microsoft.com/office/powerpoint/2010/main" val="36755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467" y="2566459"/>
            <a:ext cx="10515600" cy="1779764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Thank You!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2665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847A-683E-4A55-A600-D02BB91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1BB3-2C35-420F-9099-C0E86A32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project is to train the </a:t>
            </a:r>
            <a:r>
              <a:rPr lang="en-US" dirty="0" err="1" smtClean="0"/>
              <a:t>Scikit</a:t>
            </a:r>
            <a:r>
              <a:rPr lang="en-US" dirty="0" smtClean="0"/>
              <a:t>-Learn classifiers with images of Entrée</a:t>
            </a:r>
            <a:r>
              <a:rPr lang="en-US" dirty="0"/>
              <a:t>, Salad and </a:t>
            </a:r>
            <a:r>
              <a:rPr lang="en-US" dirty="0" smtClean="0"/>
              <a:t>Dessert dishes and be able to predict if a given image is </a:t>
            </a:r>
            <a:r>
              <a:rPr lang="en-US" dirty="0"/>
              <a:t>an Entrée, Salad </a:t>
            </a:r>
            <a:r>
              <a:rPr lang="en-US" dirty="0" smtClean="0"/>
              <a:t>or </a:t>
            </a:r>
            <a:r>
              <a:rPr lang="en-US" dirty="0"/>
              <a:t>Dessert.</a:t>
            </a:r>
          </a:p>
          <a:p>
            <a:r>
              <a:rPr lang="en-US" dirty="0" smtClean="0"/>
              <a:t>The second part of the project is to take any arbitrary image with different food servings on a table and then mark sections of the image containing food. </a:t>
            </a:r>
          </a:p>
        </p:txBody>
      </p:sp>
    </p:spTree>
    <p:extLst>
      <p:ext uri="{BB962C8B-B14F-4D97-AF65-F5344CB8AC3E}">
        <p14:creationId xmlns:p14="http://schemas.microsoft.com/office/powerpoint/2010/main" val="3233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collected 100 images each of Entrée, Dessert and Salad from various cuisines from publicly available images.</a:t>
            </a:r>
          </a:p>
          <a:p>
            <a:r>
              <a:rPr lang="en-US" dirty="0" smtClean="0"/>
              <a:t>We have used 100 random images of empty plates, and other images as negative images to train the </a:t>
            </a:r>
            <a:r>
              <a:rPr lang="en-US" dirty="0" err="1" smtClean="0"/>
              <a:t>Scikit</a:t>
            </a:r>
            <a:r>
              <a:rPr lang="en-US" dirty="0" smtClean="0"/>
              <a:t>-Learn classifier for negative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529A-352E-4DB0-A41B-DA0E17B3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images of food using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E129-A256-46E8-AC21-55A397F7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Supervised Learning</a:t>
            </a:r>
            <a:r>
              <a:rPr lang="en-US" dirty="0"/>
              <a:t> </a:t>
            </a:r>
            <a:r>
              <a:rPr lang="en-US" dirty="0" smtClean="0"/>
              <a:t>– SVM/SVC classifier was used as the supervised learner to train and predict randomized sample images of Entrée, Salad and Dessert.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Unsupervised Learning – </a:t>
            </a:r>
            <a:r>
              <a:rPr lang="en-US" dirty="0" err="1" smtClean="0"/>
              <a:t>KMeans</a:t>
            </a:r>
            <a:r>
              <a:rPr lang="en-US" dirty="0" smtClean="0"/>
              <a:t> classifier was used as the unsupervised learner to train the same images samples without labels.</a:t>
            </a:r>
          </a:p>
        </p:txBody>
      </p:sp>
    </p:spTree>
    <p:extLst>
      <p:ext uri="{BB962C8B-B14F-4D97-AF65-F5344CB8AC3E}">
        <p14:creationId xmlns:p14="http://schemas.microsoft.com/office/powerpoint/2010/main" val="8677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064C-96E2-4FFC-BD95-BF923AA1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EDA0-3539-4041-8D54-E2F343C4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have used various image processing techniques before training and testing the classifiers.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Image Resizing – All training sample images were resized to 80x80 pixels.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Binary </a:t>
            </a:r>
            <a:r>
              <a:rPr lang="en-US" dirty="0" err="1" smtClean="0"/>
              <a:t>Thresholding</a:t>
            </a:r>
            <a:r>
              <a:rPr lang="en-US" dirty="0" smtClean="0"/>
              <a:t> – All pixel values greater than a given threshold value were set to a fixed value. This was used to mask backgrounds in images that is not part of food.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Canny - function used for edge detection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Contour Detection – was used to separate out different dishes in a given dining table image with different food servings.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HOG – Feature descriptor to convert image data into histogram data.</a:t>
            </a:r>
          </a:p>
        </p:txBody>
      </p:sp>
    </p:spTree>
    <p:extLst>
      <p:ext uri="{BB962C8B-B14F-4D97-AF65-F5344CB8AC3E}">
        <p14:creationId xmlns:p14="http://schemas.microsoft.com/office/powerpoint/2010/main" val="39773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D140-6836-4067-B024-F53E253E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CCB1-A027-42CE-BF2F-0F0F4ED8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Used a preprocessing technique on all the images called binary thresholding in order to eliminate the backgrounds we had in our image and made a new set of images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7F917-06A4-4CCF-8B30-219A377F0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29" y="3286125"/>
            <a:ext cx="3571254" cy="2399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BA1C1-3700-4D7E-9BE2-B118BE25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80" y="3180107"/>
            <a:ext cx="3571254" cy="23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3E41-BA3D-452D-A66E-52AE86C6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Unsupervised Image Classification Using </a:t>
            </a:r>
            <a:r>
              <a:rPr lang="en-US" sz="4000" dirty="0" err="1" smtClean="0"/>
              <a:t>KMeans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AD2D9E-4FC2-4350-8D5D-3D1062D4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1779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4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B70-24A8-43DA-9BCC-01F9EC2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C16EE9-8ADE-4869-800D-13E7E4358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029882"/>
              </p:ext>
            </p:extLst>
          </p:nvPr>
        </p:nvGraphicFramePr>
        <p:xfrm>
          <a:off x="838200" y="1825624"/>
          <a:ext cx="10515600" cy="352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23979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57208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69482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6735713"/>
                    </a:ext>
                  </a:extLst>
                </a:gridCol>
              </a:tblGrid>
              <a:tr h="882063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9098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Salad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3812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Entrée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6279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r>
                        <a:rPr lang="en-US" sz="3600" dirty="0"/>
                        <a:t>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5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936F-AA59-4754-8158-7906337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Image Classification Using SVC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ABEDC5-F8DC-410E-9121-D0E7BF4F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7308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1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602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Food image classification</vt:lpstr>
      <vt:lpstr>Introduction</vt:lpstr>
      <vt:lpstr>Test Data</vt:lpstr>
      <vt:lpstr>Classifying images of food using Scikit-Learn</vt:lpstr>
      <vt:lpstr>Image preprocessing</vt:lpstr>
      <vt:lpstr>Binary thresholding</vt:lpstr>
      <vt:lpstr>Unsupervised Image Classification Using KMeans</vt:lpstr>
      <vt:lpstr>Results</vt:lpstr>
      <vt:lpstr>Supervised Image Classification Using SVC</vt:lpstr>
      <vt:lpstr>Results</vt:lpstr>
      <vt:lpstr>Identifying dishes in a random dining image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image classification</dc:title>
  <dc:creator>Agarwal, Vivek L</dc:creator>
  <cp:lastModifiedBy>Manikandan Eswaran</cp:lastModifiedBy>
  <cp:revision>31</cp:revision>
  <dcterms:created xsi:type="dcterms:W3CDTF">2017-11-29T20:38:11Z</dcterms:created>
  <dcterms:modified xsi:type="dcterms:W3CDTF">2017-12-02T04:23:30Z</dcterms:modified>
</cp:coreProperties>
</file>