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7" r:id="rId4"/>
    <p:sldId id="260" r:id="rId5"/>
    <p:sldId id="268" r:id="rId6"/>
    <p:sldId id="269" r:id="rId7"/>
    <p:sldId id="264" r:id="rId8"/>
    <p:sldId id="270" r:id="rId9"/>
    <p:sldId id="265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7778" autoAdjust="0"/>
  </p:normalViewPr>
  <p:slideViewPr>
    <p:cSldViewPr snapToGrid="0" snapToObjects="1">
      <p:cViewPr varScale="1">
        <p:scale>
          <a:sx n="81" d="100"/>
          <a:sy n="81" d="100"/>
        </p:scale>
        <p:origin x="152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 err="1"/>
              <a:t>Cutlets.mtw</a:t>
            </a:r>
            <a:endParaRPr lang="en-US" sz="2400" b="1" dirty="0"/>
          </a:p>
          <a:p>
            <a:pPr lvl="0">
              <a:buNone/>
            </a:pPr>
            <a:r>
              <a:rPr lang="en-IN" sz="1800" dirty="0"/>
              <a:t>The Business Problem is : whether there is any significant difference in the diameter of the cutlet between two units?</a:t>
            </a:r>
          </a:p>
          <a:p>
            <a:pPr lvl="0">
              <a:buNone/>
            </a:pPr>
            <a:r>
              <a:rPr lang="en-IN" sz="1800" dirty="0"/>
              <a:t>Data collection:</a:t>
            </a:r>
          </a:p>
          <a:p>
            <a:pPr lvl="0">
              <a:buNone/>
            </a:pPr>
            <a:r>
              <a:rPr lang="en-IN" sz="1800" dirty="0"/>
              <a:t>Y1 = </a:t>
            </a:r>
            <a:r>
              <a:rPr lang="en-IN" sz="1800" dirty="0" err="1"/>
              <a:t>Unit.A</a:t>
            </a:r>
            <a:r>
              <a:rPr lang="en-IN" sz="1800" dirty="0"/>
              <a:t> </a:t>
            </a:r>
          </a:p>
          <a:p>
            <a:pPr>
              <a:buNone/>
            </a:pPr>
            <a:r>
              <a:rPr lang="en-IN" sz="1800" dirty="0"/>
              <a:t>Y2 = </a:t>
            </a:r>
            <a:r>
              <a:rPr lang="en-IN" sz="1800" dirty="0" err="1"/>
              <a:t>Unit.B</a:t>
            </a:r>
            <a:endParaRPr lang="en-IN" sz="1800" dirty="0"/>
          </a:p>
          <a:p>
            <a:pPr lvl="0">
              <a:buNone/>
            </a:pPr>
            <a:r>
              <a:rPr lang="en-IN" sz="1800" dirty="0"/>
              <a:t>X = 2 samples = Discrete</a:t>
            </a:r>
          </a:p>
          <a:p>
            <a:pPr>
              <a:buFont typeface="Wingdings"/>
              <a:buChar char="Ø"/>
            </a:pPr>
            <a:r>
              <a:rPr lang="en-IN" sz="1800" dirty="0"/>
              <a:t>cutlets&lt;- read.csv("Cutlets.csv")</a:t>
            </a:r>
          </a:p>
          <a:p>
            <a:pPr>
              <a:buFont typeface="Wingdings"/>
              <a:buChar char="Ø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4700"/>
            <a:ext cx="8229600" cy="63106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dirty="0"/>
              <a:t>Step 1: Convert data Error Free  and Defective to 1 and 0 respectively.</a:t>
            </a:r>
          </a:p>
          <a:p>
            <a:pPr marL="0" indent="0">
              <a:buNone/>
            </a:pPr>
            <a:r>
              <a:rPr lang="en-IN" sz="1800" dirty="0"/>
              <a:t>&gt;</a:t>
            </a:r>
            <a:r>
              <a:rPr lang="en-IN" sz="1800" dirty="0" err="1"/>
              <a:t>orders$Phillippines</a:t>
            </a:r>
            <a:r>
              <a:rPr lang="en-IN" sz="1800" dirty="0"/>
              <a:t>&lt;- </a:t>
            </a:r>
            <a:r>
              <a:rPr lang="en-IN" sz="1800" dirty="0" err="1"/>
              <a:t>ifelse</a:t>
            </a:r>
            <a:r>
              <a:rPr lang="en-IN" sz="1800" dirty="0"/>
              <a:t>(</a:t>
            </a:r>
            <a:r>
              <a:rPr lang="en-IN" sz="1800" dirty="0" err="1"/>
              <a:t>orders$Phillippines</a:t>
            </a:r>
            <a:r>
              <a:rPr lang="en-IN" sz="1800" dirty="0"/>
              <a:t>== "Error Free",1,0) </a:t>
            </a:r>
            <a:br>
              <a:rPr lang="en-IN" sz="1800" dirty="0"/>
            </a:br>
            <a:r>
              <a:rPr lang="en-IN" sz="1800" dirty="0"/>
              <a:t>&gt; </a:t>
            </a:r>
            <a:r>
              <a:rPr lang="en-IN" sz="1800" dirty="0" err="1"/>
              <a:t>orders$Indonesia</a:t>
            </a:r>
            <a:r>
              <a:rPr lang="en-IN" sz="1800" dirty="0"/>
              <a:t>&lt;- </a:t>
            </a:r>
            <a:r>
              <a:rPr lang="en-IN" sz="1800" dirty="0" err="1"/>
              <a:t>ifelse</a:t>
            </a:r>
            <a:r>
              <a:rPr lang="en-IN" sz="1800" dirty="0"/>
              <a:t>(</a:t>
            </a:r>
            <a:r>
              <a:rPr lang="en-IN" sz="1800" dirty="0" err="1"/>
              <a:t>orders$Indonesia</a:t>
            </a:r>
            <a:r>
              <a:rPr lang="en-IN" sz="1800" dirty="0"/>
              <a:t>== "Error Free",1,0</a:t>
            </a:r>
            <a:r>
              <a:rPr lang="en-IN" sz="1800"/>
              <a:t>) 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&gt; </a:t>
            </a:r>
            <a:r>
              <a:rPr lang="en-IN" sz="1800" dirty="0" err="1"/>
              <a:t>orders$Malta</a:t>
            </a:r>
            <a:r>
              <a:rPr lang="en-IN" sz="1800" dirty="0"/>
              <a:t>&lt;- </a:t>
            </a:r>
            <a:r>
              <a:rPr lang="en-IN" sz="1800" dirty="0" err="1"/>
              <a:t>ifelse</a:t>
            </a:r>
            <a:r>
              <a:rPr lang="en-IN" sz="1800" dirty="0"/>
              <a:t>(</a:t>
            </a:r>
            <a:r>
              <a:rPr lang="en-IN" sz="1800" dirty="0" err="1"/>
              <a:t>orders$Malta</a:t>
            </a:r>
            <a:r>
              <a:rPr lang="en-IN" sz="1800" dirty="0"/>
              <a:t>== "Error Free",1,0) </a:t>
            </a:r>
          </a:p>
          <a:p>
            <a:pPr marL="0" indent="0">
              <a:buNone/>
            </a:pPr>
            <a:r>
              <a:rPr lang="en-IN" sz="1800" dirty="0"/>
              <a:t> &gt; </a:t>
            </a:r>
            <a:r>
              <a:rPr lang="en-IN" sz="1800" dirty="0" err="1"/>
              <a:t>orders$India</a:t>
            </a:r>
            <a:r>
              <a:rPr lang="en-IN" sz="1800" dirty="0"/>
              <a:t>&lt;- </a:t>
            </a:r>
            <a:r>
              <a:rPr lang="en-IN" sz="1800" dirty="0" err="1"/>
              <a:t>ifelse</a:t>
            </a:r>
            <a:r>
              <a:rPr lang="en-IN" sz="1800" dirty="0"/>
              <a:t>(</a:t>
            </a:r>
            <a:r>
              <a:rPr lang="en-IN" sz="1800" dirty="0" err="1"/>
              <a:t>orders$India</a:t>
            </a:r>
            <a:r>
              <a:rPr lang="en-IN" sz="1800" dirty="0"/>
              <a:t>== "Error Free",1,0)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Step 2. stack the data.</a:t>
            </a:r>
          </a:p>
          <a:p>
            <a:pPr marL="0" indent="0">
              <a:buNone/>
            </a:pPr>
            <a:r>
              <a:rPr lang="en-IN" sz="1800" dirty="0"/>
              <a:t>&gt;</a:t>
            </a:r>
            <a:r>
              <a:rPr lang="en-IN" sz="1800" dirty="0" err="1"/>
              <a:t>stacked_orders</a:t>
            </a:r>
            <a:r>
              <a:rPr lang="en-IN" sz="1800" dirty="0"/>
              <a:t> &lt;- stack(orders)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Step 3. Make the table.</a:t>
            </a:r>
          </a:p>
          <a:p>
            <a:pPr marL="0" indent="0">
              <a:buNone/>
            </a:pPr>
            <a:r>
              <a:rPr lang="en-IN" sz="1800" dirty="0"/>
              <a:t>&gt;table(</a:t>
            </a:r>
            <a:r>
              <a:rPr lang="en-IN" sz="1800" dirty="0" err="1"/>
              <a:t>stacked_orders$values</a:t>
            </a:r>
            <a:r>
              <a:rPr lang="en-IN" sz="1800" dirty="0"/>
              <a:t>, </a:t>
            </a:r>
            <a:r>
              <a:rPr lang="en-IN" sz="1800" dirty="0" err="1"/>
              <a:t>stacked_orders$ind</a:t>
            </a:r>
            <a:r>
              <a:rPr lang="en-IN" sz="1800" dirty="0"/>
              <a:t>) 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Step 4. Perform </a:t>
            </a:r>
            <a:r>
              <a:rPr lang="en-IN" sz="1800" dirty="0" err="1"/>
              <a:t>chisq.test</a:t>
            </a:r>
            <a:r>
              <a:rPr lang="en-IN" sz="1800" dirty="0"/>
              <a:t>()</a:t>
            </a:r>
          </a:p>
          <a:p>
            <a:pPr marL="0" indent="0">
              <a:buNone/>
            </a:pPr>
            <a:r>
              <a:rPr lang="en-IN" sz="1800" dirty="0"/>
              <a:t>&gt;</a:t>
            </a:r>
            <a:r>
              <a:rPr lang="en-IN" sz="1800" dirty="0" err="1"/>
              <a:t>chisq.test</a:t>
            </a:r>
            <a:r>
              <a:rPr lang="en-IN" sz="1800" dirty="0"/>
              <a:t>(table(</a:t>
            </a:r>
            <a:r>
              <a:rPr lang="en-IN" sz="1800" dirty="0" err="1"/>
              <a:t>stacked_orders$values</a:t>
            </a:r>
            <a:r>
              <a:rPr lang="en-IN" sz="1800" dirty="0"/>
              <a:t>, </a:t>
            </a:r>
            <a:r>
              <a:rPr lang="en-IN" sz="1800" dirty="0" err="1"/>
              <a:t>stacked_orders$ind</a:t>
            </a:r>
            <a:r>
              <a:rPr lang="en-IN" sz="1800" dirty="0"/>
              <a:t>)) </a:t>
            </a:r>
          </a:p>
          <a:p>
            <a:pPr marL="0" indent="0">
              <a:buNone/>
            </a:pPr>
            <a:r>
              <a:rPr lang="en-IN" sz="1800" dirty="0"/>
              <a:t>Pearson's Chi-squared test data: table(</a:t>
            </a:r>
            <a:r>
              <a:rPr lang="en-IN" sz="1800" dirty="0" err="1"/>
              <a:t>stacked_orders$values</a:t>
            </a:r>
            <a:r>
              <a:rPr lang="en-IN" sz="1800" dirty="0"/>
              <a:t>, </a:t>
            </a:r>
            <a:r>
              <a:rPr lang="en-IN" sz="1800" dirty="0" err="1"/>
              <a:t>stacked_orders$ind</a:t>
            </a:r>
            <a:r>
              <a:rPr lang="en-IN" sz="1800" dirty="0"/>
              <a:t>) </a:t>
            </a:r>
          </a:p>
          <a:p>
            <a:pPr marL="0" indent="0">
              <a:buNone/>
            </a:pPr>
            <a:r>
              <a:rPr lang="en-IN" sz="1800" dirty="0"/>
              <a:t>X-squared = 3.859, </a:t>
            </a:r>
            <a:r>
              <a:rPr lang="en-IN" sz="1800" dirty="0" err="1"/>
              <a:t>df</a:t>
            </a:r>
            <a:r>
              <a:rPr lang="en-IN" sz="1800" dirty="0"/>
              <a:t> = 3, p-value = 0.277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P-value&gt;0.05.Hence we fail to reject Null.</a:t>
            </a:r>
          </a:p>
          <a:p>
            <a:pPr marL="0" indent="0">
              <a:buNone/>
            </a:pPr>
            <a:r>
              <a:rPr lang="en-IN" sz="2000" b="1" dirty="0"/>
              <a:t>Conclusion: No action, Defective % does not vary by centre.</a:t>
            </a:r>
          </a:p>
        </p:txBody>
      </p:sp>
    </p:spTree>
    <p:extLst>
      <p:ext uri="{BB962C8B-B14F-4D97-AF65-F5344CB8AC3E}">
        <p14:creationId xmlns:p14="http://schemas.microsoft.com/office/powerpoint/2010/main" val="104356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0762"/>
            <a:ext cx="8229600" cy="56754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800" dirty="0"/>
              <a:t>A. Normality Test:</a:t>
            </a:r>
          </a:p>
          <a:p>
            <a:pPr marL="0" indent="0">
              <a:buNone/>
            </a:pPr>
            <a:r>
              <a:rPr lang="en-IN" sz="1800" dirty="0" err="1"/>
              <a:t>Ho</a:t>
            </a:r>
            <a:r>
              <a:rPr lang="en-IN" sz="1800" dirty="0"/>
              <a:t>: No action, if Y1 &amp; Y2 are normal</a:t>
            </a:r>
          </a:p>
          <a:p>
            <a:pPr marL="0" indent="0">
              <a:buNone/>
            </a:pPr>
            <a:r>
              <a:rPr lang="en-IN" sz="1800" dirty="0"/>
              <a:t>Ha: Take action, if Y1 or  Y2 are not normal</a:t>
            </a:r>
          </a:p>
          <a:p>
            <a:pPr marL="0" indent="0">
              <a:buNone/>
            </a:pPr>
            <a:r>
              <a:rPr lang="en-IN" sz="1800" dirty="0"/>
              <a:t>&gt;library(</a:t>
            </a:r>
            <a:r>
              <a:rPr lang="en-IN" sz="1800" dirty="0" err="1"/>
              <a:t>nortest</a:t>
            </a:r>
            <a:r>
              <a:rPr lang="en-IN" sz="1800" dirty="0"/>
              <a:t>) </a:t>
            </a:r>
          </a:p>
          <a:p>
            <a:pPr marL="0" indent="0">
              <a:buNone/>
            </a:pPr>
            <a:r>
              <a:rPr lang="en-IN" sz="1800" dirty="0"/>
              <a:t>&gt; </a:t>
            </a:r>
            <a:r>
              <a:rPr lang="en-IN" sz="1800" dirty="0" err="1"/>
              <a:t>ad.test</a:t>
            </a:r>
            <a:r>
              <a:rPr lang="en-IN" sz="1800" dirty="0"/>
              <a:t>(</a:t>
            </a:r>
            <a:r>
              <a:rPr lang="en-IN" sz="1800" dirty="0" err="1"/>
              <a:t>cutlets$Unit.A</a:t>
            </a:r>
            <a:r>
              <a:rPr lang="en-IN" sz="1800" dirty="0"/>
              <a:t>) Anderson-Darling normality test data: </a:t>
            </a:r>
            <a:r>
              <a:rPr lang="en-IN" sz="1800" dirty="0" err="1"/>
              <a:t>cutlets$Unit.A</a:t>
            </a:r>
            <a:r>
              <a:rPr lang="en-IN" sz="1800" dirty="0"/>
              <a:t> A = 0.43309, p-value = 0.2866 </a:t>
            </a:r>
          </a:p>
          <a:p>
            <a:pPr marL="0" indent="0">
              <a:buNone/>
            </a:pPr>
            <a:r>
              <a:rPr lang="en-IN" sz="1800" dirty="0"/>
              <a:t>&gt; </a:t>
            </a:r>
            <a:r>
              <a:rPr lang="en-IN" sz="1800" dirty="0" err="1"/>
              <a:t>ad.test</a:t>
            </a:r>
            <a:r>
              <a:rPr lang="en-IN" sz="1800" dirty="0"/>
              <a:t>(</a:t>
            </a:r>
            <a:r>
              <a:rPr lang="en-IN" sz="1800" dirty="0" err="1"/>
              <a:t>cutlets$Unit.B</a:t>
            </a:r>
            <a:r>
              <a:rPr lang="en-IN" sz="1800" dirty="0"/>
              <a:t>) Anderson-Darling normality test data: </a:t>
            </a:r>
            <a:r>
              <a:rPr lang="en-IN" sz="1800" dirty="0" err="1"/>
              <a:t>cutlets$Unit.B</a:t>
            </a:r>
            <a:r>
              <a:rPr lang="en-IN" sz="1800" dirty="0"/>
              <a:t> A = 0.26123, p-value = 0.6869</a:t>
            </a:r>
          </a:p>
          <a:p>
            <a:pPr marL="0" indent="0">
              <a:buNone/>
            </a:pPr>
            <a:r>
              <a:rPr lang="en-IN" sz="1800" dirty="0"/>
              <a:t>Both data are assume to be normal as p-value for both is high, p-high -&gt; Null fly</a:t>
            </a:r>
          </a:p>
          <a:p>
            <a:pPr marL="0" indent="0">
              <a:buNone/>
            </a:pPr>
            <a:endParaRPr lang="en-IN" sz="1800" dirty="0"/>
          </a:p>
          <a:p>
            <a:pPr marL="0" lvl="0" indent="0">
              <a:buNone/>
            </a:pPr>
            <a:r>
              <a:rPr lang="en-IN" sz="1800" dirty="0"/>
              <a:t>B. External conditions: As external conditions are different, we will go with Variance Test (2 different divisions)</a:t>
            </a:r>
          </a:p>
          <a:p>
            <a:pPr marL="0" indent="0">
              <a:buNone/>
            </a:pPr>
            <a:endParaRPr lang="en-IN" sz="1800" dirty="0"/>
          </a:p>
          <a:p>
            <a:pPr marL="0" lvl="0" indent="0">
              <a:buNone/>
            </a:pPr>
            <a:r>
              <a:rPr lang="en-IN" sz="1800" dirty="0"/>
              <a:t>C. Variance Test:</a:t>
            </a:r>
          </a:p>
          <a:p>
            <a:pPr marL="0" indent="0">
              <a:buNone/>
            </a:pPr>
            <a:r>
              <a:rPr lang="en-IN" sz="1800" dirty="0" err="1"/>
              <a:t>Ho</a:t>
            </a:r>
            <a:r>
              <a:rPr lang="en-IN" sz="1800" dirty="0"/>
              <a:t> -&gt; Variances are equal (</a:t>
            </a:r>
            <a:r>
              <a:rPr lang="en-IN" sz="1800" dirty="0" err="1"/>
              <a:t>Var</a:t>
            </a:r>
            <a:r>
              <a:rPr lang="en-IN" sz="1800" dirty="0"/>
              <a:t> of Y1 = </a:t>
            </a:r>
            <a:r>
              <a:rPr lang="en-IN" sz="1800" dirty="0" err="1"/>
              <a:t>Var</a:t>
            </a:r>
            <a:r>
              <a:rPr lang="en-IN" sz="1800" dirty="0"/>
              <a:t> of Y2)</a:t>
            </a:r>
          </a:p>
          <a:p>
            <a:pPr marL="0" indent="0">
              <a:buNone/>
            </a:pPr>
            <a:r>
              <a:rPr lang="en-IN" sz="1800" dirty="0"/>
              <a:t>Ha -&gt; Variances are not equal (</a:t>
            </a:r>
            <a:r>
              <a:rPr lang="en-IN" sz="1800" dirty="0" err="1"/>
              <a:t>Var</a:t>
            </a:r>
            <a:r>
              <a:rPr lang="en-IN" sz="1800" dirty="0"/>
              <a:t> of Y1 != </a:t>
            </a:r>
            <a:r>
              <a:rPr lang="en-IN" sz="1800" dirty="0" err="1"/>
              <a:t>Var</a:t>
            </a:r>
            <a:r>
              <a:rPr lang="en-IN" sz="1800" dirty="0"/>
              <a:t> of Y2)</a:t>
            </a:r>
          </a:p>
          <a:p>
            <a:pPr marL="0" indent="0">
              <a:buNone/>
            </a:pPr>
            <a:r>
              <a:rPr lang="en-IN" sz="1800" dirty="0"/>
              <a:t>&gt; </a:t>
            </a:r>
            <a:r>
              <a:rPr lang="en-IN" sz="1800" dirty="0" err="1"/>
              <a:t>var.test</a:t>
            </a:r>
            <a:r>
              <a:rPr lang="en-IN" sz="1800" dirty="0"/>
              <a:t>(</a:t>
            </a:r>
            <a:r>
              <a:rPr lang="en-IN" sz="1800" dirty="0" err="1"/>
              <a:t>cutlets$Unit.A</a:t>
            </a:r>
            <a:r>
              <a:rPr lang="en-IN" sz="1800" dirty="0"/>
              <a:t>, </a:t>
            </a:r>
            <a:r>
              <a:rPr lang="en-IN" sz="1800" dirty="0" err="1"/>
              <a:t>cutlets$Unit.B</a:t>
            </a:r>
            <a:r>
              <a:rPr lang="en-IN" sz="1800" dirty="0"/>
              <a:t>) F test to compare two variances data: </a:t>
            </a:r>
            <a:r>
              <a:rPr lang="en-IN" sz="1800" dirty="0" err="1"/>
              <a:t>cutlets$Unit.A</a:t>
            </a:r>
            <a:r>
              <a:rPr lang="en-IN" sz="1800" dirty="0"/>
              <a:t> and </a:t>
            </a:r>
            <a:r>
              <a:rPr lang="en-IN" sz="1800" dirty="0" err="1"/>
              <a:t>cutlets$Unit.B</a:t>
            </a:r>
            <a:r>
              <a:rPr lang="en-IN" sz="1800" dirty="0"/>
              <a:t> F = 0.70536, </a:t>
            </a:r>
            <a:r>
              <a:rPr lang="en-IN" sz="1800" dirty="0" err="1"/>
              <a:t>num</a:t>
            </a:r>
            <a:r>
              <a:rPr lang="en-IN" sz="1800" dirty="0"/>
              <a:t> </a:t>
            </a:r>
            <a:r>
              <a:rPr lang="en-IN" sz="1800" dirty="0" err="1"/>
              <a:t>df</a:t>
            </a:r>
            <a:r>
              <a:rPr lang="en-IN" sz="1800" dirty="0"/>
              <a:t> = 34, </a:t>
            </a:r>
            <a:r>
              <a:rPr lang="en-IN" sz="1800" dirty="0" err="1"/>
              <a:t>denom</a:t>
            </a:r>
            <a:r>
              <a:rPr lang="en-IN" sz="1800" dirty="0"/>
              <a:t> </a:t>
            </a:r>
            <a:r>
              <a:rPr lang="en-IN" sz="1800" dirty="0" err="1"/>
              <a:t>df</a:t>
            </a:r>
            <a:r>
              <a:rPr lang="en-IN" sz="1800" dirty="0"/>
              <a:t> = 34, p-value = 0.3136</a:t>
            </a:r>
          </a:p>
          <a:p>
            <a:pPr marL="0" indent="0">
              <a:buNone/>
            </a:pPr>
            <a:r>
              <a:rPr lang="en-IN" sz="1800" dirty="0"/>
              <a:t>Variances are assume to be equal as P high Null Fly (p-value &gt; 0.05)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385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6366"/>
            <a:ext cx="8229600" cy="5739797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/>
              <a:t>Two sample T test for equal variances:</a:t>
            </a:r>
          </a:p>
          <a:p>
            <a:pPr marL="0" indent="0">
              <a:buNone/>
            </a:pPr>
            <a:r>
              <a:rPr lang="en-IN" sz="1800" dirty="0" err="1"/>
              <a:t>Ho</a:t>
            </a:r>
            <a:r>
              <a:rPr lang="en-IN" sz="1800" dirty="0"/>
              <a:t> -&gt; Diameter of cutlet from unit A = Diameter of cutlet from unit B</a:t>
            </a:r>
          </a:p>
          <a:p>
            <a:pPr marL="0" indent="0">
              <a:buNone/>
            </a:pPr>
            <a:r>
              <a:rPr lang="en-IN" sz="1800" dirty="0"/>
              <a:t>Ha -&gt; Diameter of cutlet from unit A != Diameter of cutlet from unit B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&gt;</a:t>
            </a:r>
            <a:r>
              <a:rPr lang="en-IN" sz="1800" dirty="0" err="1"/>
              <a:t>t.test</a:t>
            </a:r>
            <a:r>
              <a:rPr lang="en-IN" sz="1800" dirty="0"/>
              <a:t>(</a:t>
            </a:r>
            <a:r>
              <a:rPr lang="en-IN" sz="1800" dirty="0" err="1"/>
              <a:t>cutlets$Unit.A</a:t>
            </a:r>
            <a:r>
              <a:rPr lang="en-IN" sz="1800" dirty="0"/>
              <a:t>, </a:t>
            </a:r>
            <a:r>
              <a:rPr lang="en-IN" sz="1800" dirty="0" err="1"/>
              <a:t>cutlets$Unit.B</a:t>
            </a:r>
            <a:r>
              <a:rPr lang="en-IN" sz="1800" dirty="0"/>
              <a:t>, alternative = "</a:t>
            </a:r>
            <a:r>
              <a:rPr lang="en-IN" sz="1800" dirty="0" err="1"/>
              <a:t>two.sided</a:t>
            </a:r>
            <a:r>
              <a:rPr lang="en-IN" sz="1800" dirty="0"/>
              <a:t>", </a:t>
            </a:r>
            <a:r>
              <a:rPr lang="en-IN" sz="1800" dirty="0" err="1"/>
              <a:t>conf.level</a:t>
            </a:r>
            <a:r>
              <a:rPr lang="en-IN" sz="1800" dirty="0"/>
              <a:t> = 0.95, correct = TRUE) </a:t>
            </a:r>
          </a:p>
          <a:p>
            <a:pPr marL="0" indent="0">
              <a:buNone/>
            </a:pPr>
            <a:r>
              <a:rPr lang="en-IN" sz="1800" dirty="0"/>
              <a:t>Welch Two Sample t-test data: </a:t>
            </a:r>
            <a:r>
              <a:rPr lang="en-IN" sz="1800" dirty="0" err="1"/>
              <a:t>cutlets$Unit.A</a:t>
            </a:r>
            <a:r>
              <a:rPr lang="en-IN" sz="1800" dirty="0"/>
              <a:t> and </a:t>
            </a:r>
            <a:r>
              <a:rPr lang="en-IN" sz="1800" dirty="0" err="1"/>
              <a:t>cutlets$Unit.B</a:t>
            </a:r>
            <a:r>
              <a:rPr lang="en-IN" sz="1800" dirty="0"/>
              <a:t> t = 0.72287, </a:t>
            </a:r>
            <a:r>
              <a:rPr lang="en-IN" sz="1800" dirty="0" err="1"/>
              <a:t>df</a:t>
            </a:r>
            <a:r>
              <a:rPr lang="en-IN" sz="1800" dirty="0"/>
              <a:t> = 66.029, p-value = 0.4723 </a:t>
            </a:r>
          </a:p>
          <a:p>
            <a:pPr marL="0" indent="0">
              <a:buNone/>
            </a:pPr>
            <a:r>
              <a:rPr lang="en-IN" sz="1800" dirty="0"/>
              <a:t>alternative hypothesis: true difference in means is not equal to 0 95 </a:t>
            </a:r>
            <a:r>
              <a:rPr lang="en-IN" sz="1800" dirty="0" err="1"/>
              <a:t>percent</a:t>
            </a:r>
            <a:r>
              <a:rPr lang="en-IN" sz="1800" dirty="0"/>
              <a:t> confidence interval: -0.09654633 0.20613490 sample estimates: mean of x mean of y 7.019091 6.964297 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p-value &gt;0.05, P High Null Fly which means Fail to reject null hypothesis.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Conclusion: There is no significant difference in the diameter of the cutlet between two units.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625344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9246"/>
            <a:ext cx="8229600" cy="5726918"/>
          </a:xfrm>
        </p:spPr>
        <p:txBody>
          <a:bodyPr>
            <a:normAutofit lnSpcReduction="10000"/>
          </a:bodyPr>
          <a:lstStyle/>
          <a:p>
            <a:pPr lvl="0">
              <a:buNone/>
            </a:pPr>
            <a:r>
              <a:rPr lang="en-IN" sz="1800" dirty="0"/>
              <a:t>Business Problem: </a:t>
            </a:r>
            <a:r>
              <a:rPr lang="en-US" sz="1800" dirty="0"/>
              <a:t>Whether there is any difference in the average Turn Around Time (TAT) of reports of the laboratories on their preferred list</a:t>
            </a:r>
            <a:r>
              <a:rPr lang="en-IN" sz="1800" dirty="0"/>
              <a:t>?</a:t>
            </a:r>
          </a:p>
          <a:p>
            <a:pPr lvl="0">
              <a:buNone/>
            </a:pPr>
            <a:r>
              <a:rPr lang="en-IN" sz="1800" dirty="0"/>
              <a:t>Data collection:</a:t>
            </a:r>
          </a:p>
          <a:p>
            <a:pPr lvl="0">
              <a:buNone/>
            </a:pPr>
            <a:r>
              <a:rPr lang="en-IN" sz="1800" dirty="0"/>
              <a:t>Y1 = Laboratory.1</a:t>
            </a:r>
          </a:p>
          <a:p>
            <a:pPr lvl="0">
              <a:buNone/>
            </a:pPr>
            <a:r>
              <a:rPr lang="en-IN" sz="1800" dirty="0"/>
              <a:t>Y2 = Laboratory.2</a:t>
            </a:r>
          </a:p>
          <a:p>
            <a:pPr lvl="0">
              <a:buNone/>
            </a:pPr>
            <a:r>
              <a:rPr lang="en-IN" sz="1800" dirty="0"/>
              <a:t>Y3 = Laboratory.3 </a:t>
            </a:r>
          </a:p>
          <a:p>
            <a:pPr>
              <a:buNone/>
            </a:pPr>
            <a:r>
              <a:rPr lang="en-IN" sz="1800" dirty="0"/>
              <a:t>Y4 = Laboratory.4</a:t>
            </a:r>
          </a:p>
          <a:p>
            <a:pPr lvl="0">
              <a:buNone/>
            </a:pPr>
            <a:r>
              <a:rPr lang="en-IN" sz="1800" dirty="0"/>
              <a:t>X = 4 samples = Discrete</a:t>
            </a:r>
          </a:p>
          <a:p>
            <a:pPr marL="0" indent="0">
              <a:buNone/>
            </a:pPr>
            <a:r>
              <a:rPr lang="en-IN" sz="1800" dirty="0" err="1"/>
              <a:t>labtat</a:t>
            </a:r>
            <a:r>
              <a:rPr lang="en-IN" sz="1800" dirty="0"/>
              <a:t> &lt;- read.csv("LabTAT.csv")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A. Normality Test:</a:t>
            </a:r>
          </a:p>
          <a:p>
            <a:pPr marL="0" indent="0">
              <a:buNone/>
            </a:pPr>
            <a:r>
              <a:rPr lang="en-IN" sz="1800" dirty="0" err="1"/>
              <a:t>Ho</a:t>
            </a:r>
            <a:r>
              <a:rPr lang="en-IN" sz="1800" dirty="0"/>
              <a:t>: No action, if Y1 &amp; Y2 &amp; Y3 &amp; Y4 are normal</a:t>
            </a:r>
          </a:p>
          <a:p>
            <a:pPr marL="0" indent="0">
              <a:buNone/>
            </a:pPr>
            <a:r>
              <a:rPr lang="en-IN" sz="1800" dirty="0"/>
              <a:t>Ha: Take action, if </a:t>
            </a:r>
            <a:r>
              <a:rPr lang="es-ES" sz="1800" dirty="0"/>
              <a:t>Y1 </a:t>
            </a:r>
            <a:r>
              <a:rPr lang="es-ES" sz="1800" dirty="0" err="1"/>
              <a:t>or</a:t>
            </a:r>
            <a:r>
              <a:rPr lang="es-ES" sz="1800" dirty="0"/>
              <a:t> Y2 </a:t>
            </a:r>
            <a:r>
              <a:rPr lang="es-ES" sz="1800" dirty="0" err="1"/>
              <a:t>or</a:t>
            </a:r>
            <a:r>
              <a:rPr lang="es-ES" sz="1800" dirty="0"/>
              <a:t> Y3 </a:t>
            </a:r>
            <a:r>
              <a:rPr lang="es-ES" sz="1800" dirty="0" err="1"/>
              <a:t>or</a:t>
            </a:r>
            <a:r>
              <a:rPr lang="es-ES" sz="1800" dirty="0"/>
              <a:t> Y4 </a:t>
            </a:r>
            <a:r>
              <a:rPr lang="en-IN" sz="1800" dirty="0"/>
              <a:t>are not normal</a:t>
            </a:r>
          </a:p>
          <a:p>
            <a:pPr marL="0" indent="0">
              <a:buNone/>
            </a:pPr>
            <a:r>
              <a:rPr lang="en-IN" sz="1800" dirty="0"/>
              <a:t>&gt;</a:t>
            </a:r>
            <a:r>
              <a:rPr lang="en-IN" sz="1800" dirty="0" err="1"/>
              <a:t>stacked_data</a:t>
            </a:r>
            <a:r>
              <a:rPr lang="en-IN" sz="1800" dirty="0"/>
              <a:t> &lt;- stack(</a:t>
            </a:r>
            <a:r>
              <a:rPr lang="en-IN" sz="1800" dirty="0" err="1"/>
              <a:t>labtat</a:t>
            </a:r>
            <a:r>
              <a:rPr lang="en-IN" sz="1800" dirty="0"/>
              <a:t>) </a:t>
            </a:r>
          </a:p>
          <a:p>
            <a:pPr marL="0" indent="0">
              <a:buNone/>
            </a:pPr>
            <a:r>
              <a:rPr lang="en-IN" sz="1800" dirty="0"/>
              <a:t>&gt;</a:t>
            </a:r>
            <a:r>
              <a:rPr lang="en-IN" sz="1800" dirty="0" err="1"/>
              <a:t>ad.test</a:t>
            </a:r>
            <a:r>
              <a:rPr lang="en-IN" sz="1800" dirty="0"/>
              <a:t>(</a:t>
            </a:r>
            <a:r>
              <a:rPr lang="en-IN" sz="1800" dirty="0" err="1"/>
              <a:t>stacked_data$values</a:t>
            </a:r>
            <a:r>
              <a:rPr lang="en-IN" sz="1800" dirty="0"/>
              <a:t>) </a:t>
            </a:r>
          </a:p>
          <a:p>
            <a:pPr marL="0" indent="0">
              <a:buNone/>
            </a:pPr>
            <a:r>
              <a:rPr lang="en-IN" sz="1800" dirty="0"/>
              <a:t>Anderson-Darling normality test data: </a:t>
            </a:r>
            <a:r>
              <a:rPr lang="en-IN" sz="1800" dirty="0" err="1"/>
              <a:t>stacked_data$values</a:t>
            </a:r>
            <a:r>
              <a:rPr lang="en-IN" sz="1800" dirty="0"/>
              <a:t> A = 0.7495, p-value = 0.05072</a:t>
            </a:r>
          </a:p>
          <a:p>
            <a:pPr marL="0" indent="0">
              <a:buNone/>
            </a:pPr>
            <a:r>
              <a:rPr lang="en-IN" sz="1800" dirty="0"/>
              <a:t>P high Null Fly -&gt; Data is Normal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74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9094"/>
            <a:ext cx="8229600" cy="58170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dirty="0"/>
              <a:t>B. Variance Test:</a:t>
            </a:r>
          </a:p>
          <a:p>
            <a:pPr marL="0" indent="0">
              <a:buNone/>
            </a:pPr>
            <a:r>
              <a:rPr lang="en-IN" sz="1800" dirty="0" err="1"/>
              <a:t>Ho</a:t>
            </a:r>
            <a:r>
              <a:rPr lang="en-IN" sz="1800" dirty="0"/>
              <a:t>: Variances are equal </a:t>
            </a:r>
          </a:p>
          <a:p>
            <a:pPr marL="0" indent="0">
              <a:buNone/>
            </a:pPr>
            <a:r>
              <a:rPr lang="en-IN" sz="1800" dirty="0"/>
              <a:t>Ha: Variances are not equal  </a:t>
            </a:r>
          </a:p>
          <a:p>
            <a:pPr marL="0" indent="0">
              <a:buNone/>
            </a:pPr>
            <a:r>
              <a:rPr lang="en-IN" sz="1800" dirty="0"/>
              <a:t>&gt; </a:t>
            </a:r>
            <a:r>
              <a:rPr lang="en-IN" sz="1800" dirty="0" err="1"/>
              <a:t>leveneTest</a:t>
            </a:r>
            <a:r>
              <a:rPr lang="en-IN" sz="1800" dirty="0"/>
              <a:t>(</a:t>
            </a:r>
            <a:r>
              <a:rPr lang="en-IN" sz="1800" dirty="0" err="1"/>
              <a:t>stacked_data$values</a:t>
            </a:r>
            <a:r>
              <a:rPr lang="en-IN" sz="1800" dirty="0"/>
              <a:t> ~ </a:t>
            </a:r>
            <a:r>
              <a:rPr lang="en-IN" sz="1800" dirty="0" err="1"/>
              <a:t>stacked_data$ind</a:t>
            </a:r>
            <a:r>
              <a:rPr lang="en-IN" sz="1800" dirty="0"/>
              <a:t>, data = </a:t>
            </a:r>
            <a:r>
              <a:rPr lang="en-IN" sz="1800" dirty="0" err="1"/>
              <a:t>stacked_data</a:t>
            </a:r>
            <a:r>
              <a:rPr lang="en-IN" sz="1800" dirty="0"/>
              <a:t>)</a:t>
            </a:r>
          </a:p>
          <a:p>
            <a:pPr marL="0" indent="0">
              <a:buNone/>
            </a:pPr>
            <a:r>
              <a:rPr lang="en-IN" sz="1800" dirty="0" err="1"/>
              <a:t>Levene's</a:t>
            </a:r>
            <a:r>
              <a:rPr lang="en-IN" sz="1800" dirty="0"/>
              <a:t> Test for Homogeneity of Variance (</a:t>
            </a:r>
            <a:r>
              <a:rPr lang="en-IN" sz="1800" dirty="0" err="1"/>
              <a:t>center</a:t>
            </a:r>
            <a:r>
              <a:rPr lang="en-IN" sz="1800" dirty="0"/>
              <a:t> = median)</a:t>
            </a:r>
          </a:p>
          <a:p>
            <a:pPr marL="0" indent="0">
              <a:buNone/>
            </a:pPr>
            <a:r>
              <a:rPr lang="en-IN" sz="1800" dirty="0"/>
              <a:t>       </a:t>
            </a:r>
            <a:r>
              <a:rPr lang="en-IN" sz="1800" dirty="0" err="1"/>
              <a:t>Df</a:t>
            </a:r>
            <a:r>
              <a:rPr lang="en-IN" sz="1800" dirty="0"/>
              <a:t> F value  </a:t>
            </a:r>
            <a:r>
              <a:rPr lang="en-IN" sz="1800" dirty="0" err="1"/>
              <a:t>Pr</a:t>
            </a:r>
            <a:r>
              <a:rPr lang="en-IN" sz="1800" dirty="0"/>
              <a:t>(&gt;F)  </a:t>
            </a:r>
          </a:p>
          <a:p>
            <a:pPr marL="0" indent="0">
              <a:buNone/>
            </a:pPr>
            <a:r>
              <a:rPr lang="en-IN" sz="1800" dirty="0"/>
              <a:t>group   3  2.5996 0.05161</a:t>
            </a:r>
          </a:p>
          <a:p>
            <a:pPr marL="0" indent="0">
              <a:buNone/>
            </a:pPr>
            <a:r>
              <a:rPr lang="en-IN" sz="1800" dirty="0"/>
              <a:t>P high Null Fly -&gt; Failed to reject Null hypothesis , Variances are equal.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Final Test: One way </a:t>
            </a:r>
            <a:r>
              <a:rPr lang="en-IN" sz="1800" dirty="0" err="1"/>
              <a:t>Anova</a:t>
            </a:r>
            <a:endParaRPr lang="en-IN" sz="1800" dirty="0"/>
          </a:p>
          <a:p>
            <a:pPr marL="0" indent="0">
              <a:buNone/>
            </a:pPr>
            <a:r>
              <a:rPr lang="en-IN" sz="1800" dirty="0" err="1"/>
              <a:t>Ho</a:t>
            </a:r>
            <a:r>
              <a:rPr lang="en-IN" sz="1800" dirty="0"/>
              <a:t>: </a:t>
            </a:r>
            <a:r>
              <a:rPr lang="en-IN" sz="1800" dirty="0" err="1"/>
              <a:t>Avg</a:t>
            </a:r>
            <a:r>
              <a:rPr lang="en-IN" sz="1800" dirty="0"/>
              <a:t> TAT are equal i.e. Laboratory1= 2 = 3 =4 </a:t>
            </a:r>
          </a:p>
          <a:p>
            <a:pPr marL="0" indent="0">
              <a:buNone/>
            </a:pPr>
            <a:r>
              <a:rPr lang="en-IN" sz="1800" dirty="0"/>
              <a:t>Ha: </a:t>
            </a:r>
            <a:r>
              <a:rPr lang="en-IN" sz="1800" dirty="0" err="1"/>
              <a:t>Avg</a:t>
            </a:r>
            <a:r>
              <a:rPr lang="en-IN" sz="1800" dirty="0"/>
              <a:t> TAT are Not equal. </a:t>
            </a:r>
          </a:p>
          <a:p>
            <a:pPr marL="0" indent="0">
              <a:buNone/>
            </a:pPr>
            <a:r>
              <a:rPr lang="en-IN" sz="1800" dirty="0"/>
              <a:t>&gt;</a:t>
            </a:r>
            <a:r>
              <a:rPr lang="en-IN" sz="1800" dirty="0" err="1"/>
              <a:t>anova_result</a:t>
            </a:r>
            <a:r>
              <a:rPr lang="en-IN" sz="1800" dirty="0"/>
              <a:t> &lt;- </a:t>
            </a:r>
            <a:r>
              <a:rPr lang="en-IN" sz="1800" dirty="0" err="1"/>
              <a:t>aov</a:t>
            </a:r>
            <a:r>
              <a:rPr lang="en-IN" sz="1800" dirty="0"/>
              <a:t>(values ~ </a:t>
            </a:r>
            <a:r>
              <a:rPr lang="en-IN" sz="1800" dirty="0" err="1"/>
              <a:t>ind</a:t>
            </a:r>
            <a:r>
              <a:rPr lang="en-IN" sz="1800" dirty="0"/>
              <a:t>, data = </a:t>
            </a:r>
            <a:r>
              <a:rPr lang="en-IN" sz="1800" dirty="0" err="1"/>
              <a:t>stacked_data</a:t>
            </a:r>
            <a:r>
              <a:rPr lang="en-IN" sz="1800" dirty="0"/>
              <a:t>) </a:t>
            </a:r>
          </a:p>
          <a:p>
            <a:pPr marL="0" indent="0">
              <a:buNone/>
            </a:pPr>
            <a:r>
              <a:rPr lang="en-IN" sz="1800" dirty="0"/>
              <a:t>summary(</a:t>
            </a:r>
            <a:r>
              <a:rPr lang="en-IN" sz="1800" dirty="0" err="1"/>
              <a:t>anova_result</a:t>
            </a:r>
            <a:r>
              <a:rPr lang="en-IN" sz="1800" dirty="0"/>
              <a:t>) </a:t>
            </a:r>
          </a:p>
          <a:p>
            <a:pPr marL="0" indent="0">
              <a:buNone/>
            </a:pPr>
            <a:r>
              <a:rPr lang="en-IN" sz="1800" dirty="0" err="1"/>
              <a:t>Df</a:t>
            </a:r>
            <a:r>
              <a:rPr lang="en-IN" sz="1800" dirty="0"/>
              <a:t> Sum </a:t>
            </a:r>
            <a:r>
              <a:rPr lang="en-IN" sz="1800" dirty="0" err="1"/>
              <a:t>Sq</a:t>
            </a:r>
            <a:r>
              <a:rPr lang="en-IN" sz="1800" dirty="0"/>
              <a:t> Mean </a:t>
            </a:r>
            <a:r>
              <a:rPr lang="en-IN" sz="1800" dirty="0" err="1"/>
              <a:t>Sq</a:t>
            </a:r>
            <a:r>
              <a:rPr lang="en-IN" sz="1800" dirty="0"/>
              <a:t> F value </a:t>
            </a:r>
            <a:r>
              <a:rPr lang="en-IN" sz="1800" dirty="0" err="1"/>
              <a:t>Pr</a:t>
            </a:r>
            <a:r>
              <a:rPr lang="en-IN" sz="1800" dirty="0"/>
              <a:t>(&gt;F) </a:t>
            </a:r>
            <a:r>
              <a:rPr lang="en-IN" sz="1800" dirty="0" err="1"/>
              <a:t>ind</a:t>
            </a:r>
            <a:r>
              <a:rPr lang="en-IN" sz="1800" dirty="0"/>
              <a:t> </a:t>
            </a:r>
          </a:p>
          <a:p>
            <a:pPr marL="0" indent="0">
              <a:buNone/>
            </a:pPr>
            <a:r>
              <a:rPr lang="en-IN" sz="1800" dirty="0"/>
              <a:t>3 79979 26660 118.7 &lt;2e-16 ***</a:t>
            </a:r>
          </a:p>
          <a:p>
            <a:pPr marL="0" indent="0">
              <a:buNone/>
            </a:pPr>
            <a:r>
              <a:rPr lang="en-IN" sz="1800" dirty="0"/>
              <a:t>P Low Null Go -&gt; Reject Null hypothesis , </a:t>
            </a:r>
            <a:r>
              <a:rPr lang="en-IN" sz="1800" dirty="0" err="1"/>
              <a:t>i.e</a:t>
            </a:r>
            <a:r>
              <a:rPr lang="en-IN" sz="1800" dirty="0"/>
              <a:t> </a:t>
            </a:r>
            <a:r>
              <a:rPr lang="en-IN" sz="1800" dirty="0" err="1"/>
              <a:t>Avg</a:t>
            </a:r>
            <a:r>
              <a:rPr lang="en-IN" sz="1800" dirty="0"/>
              <a:t> TAT are Not equal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b="1" dirty="0"/>
              <a:t>Conclusion</a:t>
            </a:r>
            <a:r>
              <a:rPr lang="en-IN" sz="1800" dirty="0"/>
              <a:t> : </a:t>
            </a:r>
            <a:r>
              <a:rPr lang="en-US" sz="1800" dirty="0"/>
              <a:t>There is Difference in the average Turn Around Time (TAT) of reports</a:t>
            </a: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91859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2" y="386366"/>
            <a:ext cx="8229600" cy="5739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Business Problem: To </a:t>
            </a:r>
            <a:r>
              <a:rPr lang="en-US" sz="1800" dirty="0"/>
              <a:t>Find if male-female buyer rations are similar across regions.</a:t>
            </a:r>
          </a:p>
          <a:p>
            <a:pPr marL="0" indent="0">
              <a:buNone/>
            </a:pPr>
            <a:r>
              <a:rPr lang="en-IN" sz="1800" dirty="0"/>
              <a:t>Inputs are 4 discrete variables(</a:t>
            </a:r>
            <a:r>
              <a:rPr lang="en-IN" sz="1800" dirty="0" err="1"/>
              <a:t>east,west,north,south</a:t>
            </a:r>
            <a:r>
              <a:rPr lang="en-IN" sz="1800" dirty="0"/>
              <a:t>).</a:t>
            </a:r>
          </a:p>
          <a:p>
            <a:pPr marL="0" indent="0">
              <a:buNone/>
            </a:pPr>
            <a:r>
              <a:rPr lang="en-IN" sz="1800" dirty="0"/>
              <a:t>Output is also discrete. We are trying to find out if proportions of male and female are similar or not across the regions</a:t>
            </a:r>
          </a:p>
          <a:p>
            <a:pPr marL="0" indent="0">
              <a:buNone/>
            </a:pPr>
            <a:r>
              <a:rPr lang="en-IN" sz="1800" dirty="0"/>
              <a:t>We proceed with chi-square test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Hypothesis Test</a:t>
            </a:r>
          </a:p>
          <a:p>
            <a:pPr marL="0" indent="0">
              <a:buNone/>
            </a:pPr>
            <a:r>
              <a:rPr lang="en-IN" sz="1800" dirty="0" err="1"/>
              <a:t>Ho</a:t>
            </a:r>
            <a:r>
              <a:rPr lang="en-IN" sz="1800" dirty="0"/>
              <a:t>= Proportions of Male and Female are same</a:t>
            </a:r>
          </a:p>
          <a:p>
            <a:pPr marL="0" indent="0">
              <a:buNone/>
            </a:pPr>
            <a:r>
              <a:rPr lang="en-IN" sz="1800" dirty="0"/>
              <a:t>Ha= Proportions of Male and Female are not same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P-value&gt;0.05.Hence we fail to reject Null.</a:t>
            </a:r>
          </a:p>
          <a:p>
            <a:pPr marL="0" indent="0">
              <a:buNone/>
            </a:pPr>
            <a:r>
              <a:rPr lang="en-IN" sz="1800" dirty="0"/>
              <a:t>Conclusion: Proportion of male and female across regions is same.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322078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sz="2400" dirty="0" err="1"/>
              <a:t>TeleCall</a:t>
            </a:r>
            <a:r>
              <a:rPr lang="en-US" sz="2400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sz="2400" i="1" dirty="0"/>
              <a:t>5% </a:t>
            </a:r>
            <a:r>
              <a:rPr lang="en-US" sz="2400" dirty="0"/>
              <a:t>significance level and help the manager draw appropriate inferences</a:t>
            </a: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  <a:r>
              <a:rPr lang="en-IN" sz="2200" dirty="0"/>
              <a:t>Business Problem: </a:t>
            </a:r>
            <a:r>
              <a:rPr lang="en-US" sz="2200" dirty="0"/>
              <a:t>to check whether the defective %  varies by </a:t>
            </a:r>
            <a:r>
              <a:rPr lang="en-US" sz="2200" dirty="0" err="1"/>
              <a:t>centre</a:t>
            </a:r>
            <a:r>
              <a:rPr lang="en-US" sz="2200" dirty="0"/>
              <a:t>.</a:t>
            </a:r>
            <a:endParaRPr lang="en-IN" sz="2200" dirty="0"/>
          </a:p>
          <a:p>
            <a:pPr>
              <a:buNone/>
            </a:pPr>
            <a:r>
              <a:rPr lang="en-IN" sz="2200" dirty="0"/>
              <a:t>Inputs are 4 discrete variables(</a:t>
            </a:r>
            <a:r>
              <a:rPr lang="en-IN" sz="2200" dirty="0" err="1"/>
              <a:t>Phillippines</a:t>
            </a:r>
            <a:r>
              <a:rPr lang="en-IN" sz="2200" dirty="0"/>
              <a:t> Indonesia Malta India).</a:t>
            </a:r>
          </a:p>
          <a:p>
            <a:pPr>
              <a:buNone/>
            </a:pPr>
            <a:r>
              <a:rPr lang="en-IN" sz="2200" dirty="0"/>
              <a:t>Output is also discrete. We are trying to find out if proportions of Error Free  and Defective are similar or not across the regions</a:t>
            </a:r>
          </a:p>
          <a:p>
            <a:pPr>
              <a:buNone/>
            </a:pPr>
            <a:r>
              <a:rPr lang="en-IN" sz="2200" dirty="0"/>
              <a:t>We proceed with chi-square test</a:t>
            </a:r>
          </a:p>
          <a:p>
            <a:pPr>
              <a:buNone/>
            </a:pPr>
            <a:endParaRPr lang="en-US" sz="1900" dirty="0"/>
          </a:p>
          <a:p>
            <a:pPr marL="0" indent="0">
              <a:buNone/>
            </a:pPr>
            <a:r>
              <a:rPr lang="en-IN" sz="2000" dirty="0"/>
              <a:t>Hypothesis Test</a:t>
            </a:r>
          </a:p>
          <a:p>
            <a:pPr marL="0" indent="0">
              <a:buNone/>
            </a:pPr>
            <a:r>
              <a:rPr lang="en-IN" sz="2000" dirty="0" err="1"/>
              <a:t>Ho</a:t>
            </a:r>
            <a:r>
              <a:rPr lang="en-IN" sz="2000" dirty="0"/>
              <a:t>= No action, Defective % does not varies by centre</a:t>
            </a:r>
          </a:p>
          <a:p>
            <a:pPr marL="0" indent="0">
              <a:buNone/>
            </a:pPr>
            <a:r>
              <a:rPr lang="en-IN" sz="2000" dirty="0"/>
              <a:t>Ha= Take action, Defective % varies by centre</a:t>
            </a:r>
          </a:p>
          <a:p>
            <a:pPr>
              <a:buNone/>
            </a:pPr>
            <a:endParaRPr lang="en-US" sz="1900" dirty="0"/>
          </a:p>
          <a:p>
            <a:pPr>
              <a:buNone/>
            </a:pPr>
            <a:r>
              <a:rPr lang="en-US" sz="19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1477</Words>
  <Application>Microsoft Office PowerPoint</Application>
  <PresentationFormat>On-screen Show (4:3)</PresentationFormat>
  <Paragraphs>143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Hypothesis Testing Exercise</vt:lpstr>
      <vt:lpstr>PowerPoint Presentation</vt:lpstr>
      <vt:lpstr>PowerPoint Presentation</vt:lpstr>
      <vt:lpstr>Hypothesis Testing Exercise</vt:lpstr>
      <vt:lpstr>PowerPoint Presentation</vt:lpstr>
      <vt:lpstr>PowerPoint Presentation</vt:lpstr>
      <vt:lpstr>Hypothesis Testing Exercise</vt:lpstr>
      <vt:lpstr>PowerPoint Presentation</vt:lpstr>
      <vt:lpstr>Hypothesis Testing 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vivekanand</dc:creator>
  <cp:lastModifiedBy>sharanyakarpe09@gmail.com</cp:lastModifiedBy>
  <cp:revision>31</cp:revision>
  <dcterms:created xsi:type="dcterms:W3CDTF">2015-11-14T12:07:48Z</dcterms:created>
  <dcterms:modified xsi:type="dcterms:W3CDTF">2022-12-14T09:26:58Z</dcterms:modified>
</cp:coreProperties>
</file>