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146847056" r:id="rId8"/>
    <p:sldId id="2146847057" r:id="rId9"/>
    <p:sldId id="265" r:id="rId10"/>
    <p:sldId id="2146847061" r:id="rId11"/>
    <p:sldId id="266" r:id="rId12"/>
    <p:sldId id="2146847058" r:id="rId13"/>
    <p:sldId id="2146847059" r:id="rId14"/>
    <p:sldId id="2146847060" r:id="rId15"/>
    <p:sldId id="267" r:id="rId16"/>
    <p:sldId id="2146847063" r:id="rId17"/>
    <p:sldId id="2146847064" r:id="rId18"/>
    <p:sldId id="2146847065" r:id="rId19"/>
    <p:sldId id="2146847066" r:id="rId20"/>
    <p:sldId id="2146847062" r:id="rId21"/>
    <p:sldId id="268"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3" d="100"/>
          <a:sy n="73" d="100"/>
        </p:scale>
        <p:origin x="98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mployee-salary-prediction-ml-project-git-vivekananda.streamlit.app/" TargetMode="External"/><Relationship Id="rId2" Type="http://schemas.openxmlformats.org/officeDocument/2006/relationships/hyperlink" Target="https://github.com/vivekanandagiri/Employee-Salary-Prediction-ML-Project.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eaborn.pydata.org/https:/matplotlib.org/stable/contents.html" TargetMode="External"/><Relationship Id="rId7" Type="http://schemas.openxmlformats.org/officeDocument/2006/relationships/hyperlink" Target="https://docs.streamlit.io/" TargetMode="External"/><Relationship Id="rId2" Type="http://schemas.openxmlformats.org/officeDocument/2006/relationships/hyperlink" Target="https://pandas.pydata.org/pandas-docs/stable/user_guide/index.html" TargetMode="External"/><Relationship Id="rId1" Type="http://schemas.openxmlformats.org/officeDocument/2006/relationships/slideLayout" Target="../slideLayouts/slideLayout2.xml"/><Relationship Id="rId6" Type="http://schemas.openxmlformats.org/officeDocument/2006/relationships/hyperlink" Target="https://www.kaggle.com/datasets/bismasajjad/global-ai-job-market-and-salary-trends-2025" TargetMode="External"/><Relationship Id="rId5" Type="http://schemas.openxmlformats.org/officeDocument/2006/relationships/hyperlink" Target="https://scikit-learn.org/stable/user_guide.html" TargetMode="External"/><Relationship Id="rId4" Type="http://schemas.openxmlformats.org/officeDocument/2006/relationships/hyperlink" Target="https://matplotlib.org/stable/cont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a:t>
            </a:r>
            <a:r>
              <a:rPr lang="en-US" b="1" dirty="0" err="1">
                <a:solidFill>
                  <a:schemeClr val="accent1"/>
                </a:solidFill>
                <a:latin typeface="Arial" panose="020B0604020202020204" pitchFamily="34" charset="0"/>
                <a:cs typeface="Arial" panose="020B0604020202020204" pitchFamily="34" charset="0"/>
              </a:rPr>
              <a:t>XGBoost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90941" y="3592452"/>
            <a:ext cx="8861142" cy="1938992"/>
          </a:xfrm>
          <a:prstGeom prst="rect">
            <a:avLst/>
          </a:prstGeom>
          <a:noFill/>
        </p:spPr>
        <p:txBody>
          <a:bodyPr wrap="square" lIns="91440" tIns="45720" rIns="91440" bIns="45720" rtlCol="0" anchor="t">
            <a:spAutoFit/>
          </a:bodyPr>
          <a:lstStyle/>
          <a:p>
            <a:r>
              <a:rPr lang="en-US" sz="2000" b="1" dirty="0">
                <a:solidFill>
                  <a:schemeClr val="accent1">
                    <a:lumMod val="40000"/>
                    <a:lumOff val="60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a:solidFill>
                  <a:schemeClr val="accent1">
                    <a:lumMod val="40000"/>
                    <a:lumOff val="60000"/>
                  </a:schemeClr>
                </a:solidFill>
                <a:latin typeface="Arial"/>
                <a:cs typeface="Arial"/>
              </a:rPr>
              <a:t>Student Name : Vivekananda Giri</a:t>
            </a:r>
          </a:p>
          <a:p>
            <a:pPr marL="457200" indent="-457200">
              <a:buFont typeface="Arial" panose="020B0604020202020204" pitchFamily="34" charset="0"/>
              <a:buChar char="•"/>
            </a:pPr>
            <a:r>
              <a:rPr lang="en-US" sz="2000" b="1" dirty="0">
                <a:solidFill>
                  <a:schemeClr val="accent1">
                    <a:lumMod val="40000"/>
                    <a:lumOff val="60000"/>
                  </a:schemeClr>
                </a:solidFill>
                <a:latin typeface="Arial"/>
                <a:cs typeface="Arial"/>
              </a:rPr>
              <a:t>College Name : Odisha University of Agriculture and Technology, Bhubaneswar</a:t>
            </a:r>
          </a:p>
          <a:p>
            <a:pPr marL="457200" indent="-457200">
              <a:buFont typeface="Arial" panose="020B0604020202020204" pitchFamily="34" charset="0"/>
              <a:buChar char="•"/>
            </a:pPr>
            <a:r>
              <a:rPr lang="en-US" sz="2000" b="1" dirty="0">
                <a:solidFill>
                  <a:schemeClr val="accent1">
                    <a:lumMod val="40000"/>
                    <a:lumOff val="60000"/>
                  </a:schemeClr>
                </a:solidFill>
                <a:latin typeface="Arial"/>
                <a:cs typeface="Arial"/>
              </a:rPr>
              <a:t>AICTE_ID:STU65b90b0f973071706625807</a:t>
            </a:r>
          </a:p>
          <a:p>
            <a:pPr marL="457200" indent="-457200">
              <a:buFont typeface="Arial" panose="020B0604020202020204" pitchFamily="34" charset="0"/>
              <a:buChar char="•"/>
            </a:pPr>
            <a:r>
              <a:rPr lang="en-US" sz="2000" b="1" dirty="0">
                <a:solidFill>
                  <a:schemeClr val="accent1">
                    <a:lumMod val="40000"/>
                    <a:lumOff val="60000"/>
                  </a:schemeClr>
                </a:solidFill>
                <a:latin typeface="Arial"/>
                <a:cs typeface="Arial"/>
              </a:rPr>
              <a:t>Department: Computer Science and Application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E8BE-59E8-EC29-E2CB-393C795677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B3F37A-BF2F-53C2-8CD8-19E2D0A991E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Deployment-Cont.</a:t>
            </a:r>
            <a:endParaRPr lang="en-US" dirty="0"/>
          </a:p>
        </p:txBody>
      </p:sp>
      <p:sp>
        <p:nvSpPr>
          <p:cNvPr id="12" name="TextBox 11">
            <a:extLst>
              <a:ext uri="{FF2B5EF4-FFF2-40B4-BE49-F238E27FC236}">
                <a16:creationId xmlns:a16="http://schemas.microsoft.com/office/drawing/2014/main" id="{5E5DD1B1-1E5C-C265-A199-6F05BDDAF891}"/>
              </a:ext>
            </a:extLst>
          </p:cNvPr>
          <p:cNvSpPr txBox="1"/>
          <p:nvPr/>
        </p:nvSpPr>
        <p:spPr>
          <a:xfrm>
            <a:off x="675861" y="1739348"/>
            <a:ext cx="10853530" cy="341632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5 – Regression Modeling and Model </a:t>
            </a:r>
            <a:r>
              <a:rPr lang="en-US" b="1" dirty="0" err="1">
                <a:latin typeface="Arial" panose="020B0604020202020204" pitchFamily="34" charset="0"/>
                <a:cs typeface="Arial" panose="020B0604020202020204" pitchFamily="34" charset="0"/>
              </a:rPr>
              <a:t>Comparision</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Trained 3 different models to predict </a:t>
            </a:r>
            <a:r>
              <a:rPr lang="en-US" dirty="0" err="1">
                <a:latin typeface="Arial" panose="020B0604020202020204" pitchFamily="34" charset="0"/>
                <a:cs typeface="Arial" panose="020B0604020202020204" pitchFamily="34" charset="0"/>
              </a:rPr>
              <a:t>salary_usd</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Linear Regression: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Random Forest Regressor:</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Regressor:</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Conclusion: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is the most accurate model for salary prediction in this dataset.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STEP 6 – Visual Model Comparison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Plotted model performance metrics: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R² Score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MAE (Mean Absolute Error)</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RMSE (Root Mean Squared Error)</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clearly outperformed both Linear Regression and Random Forest in all metrics.</a:t>
            </a:r>
          </a:p>
        </p:txBody>
      </p:sp>
    </p:spTree>
    <p:extLst>
      <p:ext uri="{BB962C8B-B14F-4D97-AF65-F5344CB8AC3E}">
        <p14:creationId xmlns:p14="http://schemas.microsoft.com/office/powerpoint/2010/main" val="31441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DB868-40F7-0D04-FD04-BE8A745F9D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404A91-4BCB-47A9-F539-D3BC3112E43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2" name="TextBox 11">
            <a:extLst>
              <a:ext uri="{FF2B5EF4-FFF2-40B4-BE49-F238E27FC236}">
                <a16:creationId xmlns:a16="http://schemas.microsoft.com/office/drawing/2014/main" id="{92CB5B1C-9F5C-A4D8-493F-DDCCA861342C}"/>
              </a:ext>
            </a:extLst>
          </p:cNvPr>
          <p:cNvSpPr txBox="1"/>
          <p:nvPr/>
        </p:nvSpPr>
        <p:spPr>
          <a:xfrm>
            <a:off x="675861" y="1739348"/>
            <a:ext cx="10853530" cy="3970318"/>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7 – Deep learning Regression Model with </a:t>
            </a:r>
            <a:r>
              <a:rPr lang="en-US" b="1" dirty="0" err="1">
                <a:latin typeface="Arial" panose="020B0604020202020204" pitchFamily="34" charset="0"/>
                <a:cs typeface="Arial" panose="020B0604020202020204" pitchFamily="34" charset="0"/>
              </a:rPr>
              <a:t>Keras</a:t>
            </a:r>
            <a:endParaRPr lang="en-US"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Model Definition</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Compiled the model</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Trained the Model</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Predicted and evaluated the model </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Appending it to the result and showing </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8- Model Extraction via Pickle</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9 – NLP Analysis of </a:t>
            </a:r>
            <a:r>
              <a:rPr lang="en-US" b="1" dirty="0" err="1">
                <a:latin typeface="Arial" panose="020B0604020202020204" pitchFamily="34" charset="0"/>
                <a:cs typeface="Arial" panose="020B0604020202020204" pitchFamily="34" charset="0"/>
              </a:rPr>
              <a:t>required_skills</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Tokenized skills using </a:t>
            </a:r>
            <a:r>
              <a:rPr lang="en-US" dirty="0" err="1">
                <a:latin typeface="Arial" panose="020B0604020202020204" pitchFamily="34" charset="0"/>
                <a:cs typeface="Arial" panose="020B0604020202020204" pitchFamily="34" charset="0"/>
              </a:rPr>
              <a:t>CountVectorizer</a:t>
            </a:r>
            <a:r>
              <a:rPr lang="en-US" dirty="0">
                <a:latin typeface="Arial" panose="020B0604020202020204" pitchFamily="34" charset="0"/>
                <a:cs typeface="Arial" panose="020B0604020202020204" pitchFamily="34" charset="0"/>
              </a:rPr>
              <a:t> (split by comma).</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Counted and visualized the top 20 most frequent skills.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Top Skills Identified: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Python, SQL, TensorFlow, Docker, AWS, Linux, Kubernetes, NLP</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This step sets the foundation for building a Employee salary Prediction system.</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10- Model Deployment Using </a:t>
            </a:r>
            <a:r>
              <a:rPr lang="en-US" b="1" dirty="0" err="1">
                <a:latin typeface="Arial" panose="020B0604020202020204" pitchFamily="34" charset="0"/>
                <a:cs typeface="Arial" panose="020B0604020202020204" pitchFamily="34" charset="0"/>
              </a:rPr>
              <a:t>Streamlit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7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2" name="Content Placeholder 11">
            <a:extLst>
              <a:ext uri="{FF2B5EF4-FFF2-40B4-BE49-F238E27FC236}">
                <a16:creationId xmlns:a16="http://schemas.microsoft.com/office/drawing/2014/main" id="{FB4B3B72-299F-06EE-9C23-A26EB2EBBE36}"/>
              </a:ext>
            </a:extLst>
          </p:cNvPr>
          <p:cNvPicPr>
            <a:picLocks noGrp="1" noChangeAspect="1"/>
          </p:cNvPicPr>
          <p:nvPr>
            <p:ph idx="1"/>
          </p:nvPr>
        </p:nvPicPr>
        <p:blipFill>
          <a:blip r:embed="rId2"/>
          <a:stretch>
            <a:fillRect/>
          </a:stretch>
        </p:blipFill>
        <p:spPr>
          <a:xfrm>
            <a:off x="6096001" y="1302026"/>
            <a:ext cx="5081782" cy="2233659"/>
          </a:xfrm>
        </p:spPr>
      </p:pic>
      <p:pic>
        <p:nvPicPr>
          <p:cNvPr id="10" name="Picture 9">
            <a:extLst>
              <a:ext uri="{FF2B5EF4-FFF2-40B4-BE49-F238E27FC236}">
                <a16:creationId xmlns:a16="http://schemas.microsoft.com/office/drawing/2014/main" id="{4D3C48F2-C655-CE75-39FC-45FDA8BC3BB7}"/>
              </a:ext>
            </a:extLst>
          </p:cNvPr>
          <p:cNvPicPr>
            <a:picLocks noChangeAspect="1"/>
          </p:cNvPicPr>
          <p:nvPr/>
        </p:nvPicPr>
        <p:blipFill>
          <a:blip r:embed="rId3"/>
          <a:stretch>
            <a:fillRect/>
          </a:stretch>
        </p:blipFill>
        <p:spPr>
          <a:xfrm>
            <a:off x="581192" y="1302026"/>
            <a:ext cx="5143747" cy="2233659"/>
          </a:xfrm>
          <a:prstGeom prst="rect">
            <a:avLst/>
          </a:prstGeom>
        </p:spPr>
      </p:pic>
      <p:pic>
        <p:nvPicPr>
          <p:cNvPr id="14" name="Picture 13">
            <a:extLst>
              <a:ext uri="{FF2B5EF4-FFF2-40B4-BE49-F238E27FC236}">
                <a16:creationId xmlns:a16="http://schemas.microsoft.com/office/drawing/2014/main" id="{8739A165-4A57-342F-519F-932C7AC17E55}"/>
              </a:ext>
            </a:extLst>
          </p:cNvPr>
          <p:cNvPicPr>
            <a:picLocks noChangeAspect="1"/>
          </p:cNvPicPr>
          <p:nvPr/>
        </p:nvPicPr>
        <p:blipFill>
          <a:blip r:embed="rId4"/>
          <a:stretch>
            <a:fillRect/>
          </a:stretch>
        </p:blipFill>
        <p:spPr>
          <a:xfrm>
            <a:off x="581192" y="3750102"/>
            <a:ext cx="5172616" cy="2405742"/>
          </a:xfrm>
          <a:prstGeom prst="rect">
            <a:avLst/>
          </a:prstGeom>
        </p:spPr>
      </p:pic>
      <p:pic>
        <p:nvPicPr>
          <p:cNvPr id="16" name="Picture 15">
            <a:extLst>
              <a:ext uri="{FF2B5EF4-FFF2-40B4-BE49-F238E27FC236}">
                <a16:creationId xmlns:a16="http://schemas.microsoft.com/office/drawing/2014/main" id="{9EA5F744-00B0-C45A-3F39-9D87C4C8B086}"/>
              </a:ext>
            </a:extLst>
          </p:cNvPr>
          <p:cNvPicPr>
            <a:picLocks noChangeAspect="1"/>
          </p:cNvPicPr>
          <p:nvPr/>
        </p:nvPicPr>
        <p:blipFill>
          <a:blip r:embed="rId5"/>
          <a:stretch>
            <a:fillRect/>
          </a:stretch>
        </p:blipFill>
        <p:spPr>
          <a:xfrm>
            <a:off x="6096000" y="3788803"/>
            <a:ext cx="5081782" cy="236704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5CAF9-FE34-8C13-C589-0BD6DD2FBF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104008-81EB-B165-2FA3-9C796A2F4D9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a:extLst>
              <a:ext uri="{FF2B5EF4-FFF2-40B4-BE49-F238E27FC236}">
                <a16:creationId xmlns:a16="http://schemas.microsoft.com/office/drawing/2014/main" id="{499B6CB8-E33A-D6FE-E5FF-91D9B565116E}"/>
              </a:ext>
            </a:extLst>
          </p:cNvPr>
          <p:cNvPicPr>
            <a:picLocks noChangeAspect="1"/>
          </p:cNvPicPr>
          <p:nvPr/>
        </p:nvPicPr>
        <p:blipFill>
          <a:blip r:embed="rId2"/>
          <a:stretch>
            <a:fillRect/>
          </a:stretch>
        </p:blipFill>
        <p:spPr>
          <a:xfrm>
            <a:off x="1431233" y="1232452"/>
            <a:ext cx="9717157" cy="4543552"/>
          </a:xfrm>
          <a:prstGeom prst="rect">
            <a:avLst/>
          </a:prstGeom>
        </p:spPr>
      </p:pic>
    </p:spTree>
    <p:extLst>
      <p:ext uri="{BB962C8B-B14F-4D97-AF65-F5344CB8AC3E}">
        <p14:creationId xmlns:p14="http://schemas.microsoft.com/office/powerpoint/2010/main" val="188020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4CAB9-A13E-D5B3-C65C-CDEBD1FFB9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455220-D2B7-EFDF-7876-DD36D9C1DBB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EDA</a:t>
            </a:r>
            <a:endParaRPr lang="en-US" dirty="0"/>
          </a:p>
        </p:txBody>
      </p:sp>
      <p:pic>
        <p:nvPicPr>
          <p:cNvPr id="2050" name="Picture 2">
            <a:extLst>
              <a:ext uri="{FF2B5EF4-FFF2-40B4-BE49-F238E27FC236}">
                <a16:creationId xmlns:a16="http://schemas.microsoft.com/office/drawing/2014/main" id="{4904B686-D310-FCBB-9A30-9420AE1C5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16" y="1232452"/>
            <a:ext cx="5167096" cy="28028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AC7765A-10D7-70A2-3F53-4236FBACD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23020"/>
            <a:ext cx="5673834" cy="3021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348786-AFAA-9050-125A-309798B27919}"/>
              </a:ext>
            </a:extLst>
          </p:cNvPr>
          <p:cNvSpPr txBox="1"/>
          <p:nvPr/>
        </p:nvSpPr>
        <p:spPr>
          <a:xfrm>
            <a:off x="749516" y="4490347"/>
            <a:ext cx="903467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Experienced employee are getting more salary and these are less in numbers.</a:t>
            </a:r>
          </a:p>
        </p:txBody>
      </p:sp>
    </p:spTree>
    <p:extLst>
      <p:ext uri="{BB962C8B-B14F-4D97-AF65-F5344CB8AC3E}">
        <p14:creationId xmlns:p14="http://schemas.microsoft.com/office/powerpoint/2010/main" val="149639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E54EF-EADF-6497-9110-0BDFE63606E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8551360-E8C2-7AA2-E528-AA351032B8D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EDA</a:t>
            </a:r>
            <a:endParaRPr lang="en-US" dirty="0"/>
          </a:p>
        </p:txBody>
      </p:sp>
      <p:sp>
        <p:nvSpPr>
          <p:cNvPr id="4" name="TextBox 3">
            <a:extLst>
              <a:ext uri="{FF2B5EF4-FFF2-40B4-BE49-F238E27FC236}">
                <a16:creationId xmlns:a16="http://schemas.microsoft.com/office/drawing/2014/main" id="{7AAE27AF-EDDC-3A62-4921-6EF20C3FF3A6}"/>
              </a:ext>
            </a:extLst>
          </p:cNvPr>
          <p:cNvSpPr txBox="1"/>
          <p:nvPr/>
        </p:nvSpPr>
        <p:spPr>
          <a:xfrm>
            <a:off x="749516" y="4490347"/>
            <a:ext cx="903467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Large size company are giving more salary as compared to small and medium size.</a:t>
            </a:r>
          </a:p>
        </p:txBody>
      </p:sp>
      <p:pic>
        <p:nvPicPr>
          <p:cNvPr id="3074" name="Picture 2">
            <a:extLst>
              <a:ext uri="{FF2B5EF4-FFF2-40B4-BE49-F238E27FC236}">
                <a16:creationId xmlns:a16="http://schemas.microsoft.com/office/drawing/2014/main" id="{7568327E-6383-5186-9DE9-80F9935CA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99" y="1412151"/>
            <a:ext cx="5442501" cy="28984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D26FC06-0A64-A475-72C2-05E6134A6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43428"/>
            <a:ext cx="5648909" cy="2767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7AFD98-A028-A60A-35A5-DC36AED8B8C4}"/>
              </a:ext>
            </a:extLst>
          </p:cNvPr>
          <p:cNvSpPr txBox="1"/>
          <p:nvPr/>
        </p:nvSpPr>
        <p:spPr>
          <a:xfrm>
            <a:off x="749516" y="4859679"/>
            <a:ext cx="903467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Testing the data  Among these three model the </a:t>
            </a:r>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model has better accuracy than these two so I have chosen </a:t>
            </a:r>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model.</a:t>
            </a:r>
          </a:p>
        </p:txBody>
      </p:sp>
    </p:spTree>
    <p:extLst>
      <p:ext uri="{BB962C8B-B14F-4D97-AF65-F5344CB8AC3E}">
        <p14:creationId xmlns:p14="http://schemas.microsoft.com/office/powerpoint/2010/main" val="429465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239B7-19EF-78CB-1B4F-B4318ACE6E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1CC660-1591-9714-8488-F51E3CF30E7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EDA</a:t>
            </a:r>
            <a:endParaRPr lang="en-US" dirty="0"/>
          </a:p>
        </p:txBody>
      </p:sp>
      <p:sp>
        <p:nvSpPr>
          <p:cNvPr id="2" name="TextBox 1">
            <a:extLst>
              <a:ext uri="{FF2B5EF4-FFF2-40B4-BE49-F238E27FC236}">
                <a16:creationId xmlns:a16="http://schemas.microsoft.com/office/drawing/2014/main" id="{36876443-7527-C603-E4C1-2288A5D64AA9}"/>
              </a:ext>
            </a:extLst>
          </p:cNvPr>
          <p:cNvSpPr txBox="1"/>
          <p:nvPr/>
        </p:nvSpPr>
        <p:spPr>
          <a:xfrm>
            <a:off x="749516" y="4859679"/>
            <a:ext cx="9034670"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From this data the Employee having these skillset getting more salary and the most popular skillset is Python</a:t>
            </a:r>
          </a:p>
        </p:txBody>
      </p:sp>
      <p:pic>
        <p:nvPicPr>
          <p:cNvPr id="4098" name="Picture 2">
            <a:extLst>
              <a:ext uri="{FF2B5EF4-FFF2-40B4-BE49-F238E27FC236}">
                <a16:creationId xmlns:a16="http://schemas.microsoft.com/office/drawing/2014/main" id="{104197A7-A431-91E0-9CB3-39909C45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695" y="1076653"/>
            <a:ext cx="7669696" cy="378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05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E62C5-2E33-1088-DFC5-967FC13D9CE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1CFF16-AE29-DBA0-A9E5-50408AFFFC4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23F0E4E6-ABDD-4A1D-7A63-C935347A9488}"/>
              </a:ext>
            </a:extLst>
          </p:cNvPr>
          <p:cNvSpPr>
            <a:spLocks noGrp="1"/>
          </p:cNvSpPr>
          <p:nvPr>
            <p:ph idx="1"/>
          </p:nvPr>
        </p:nvSpPr>
        <p:spPr>
          <a:xfrm>
            <a:off x="581192" y="1463680"/>
            <a:ext cx="10289626" cy="2967285"/>
          </a:xfrm>
        </p:spPr>
        <p:txBody>
          <a:bodyPr>
            <a:normAutofit fontScale="77500" lnSpcReduction="20000"/>
          </a:bodyPr>
          <a:lstStyle/>
          <a:p>
            <a:pPr marL="0" indent="0">
              <a:buNone/>
            </a:pPr>
            <a:endParaRPr lang="en-US" sz="2800" b="1" dirty="0"/>
          </a:p>
          <a:p>
            <a:pPr marL="305435" indent="-305435"/>
            <a:r>
              <a:rPr lang="en-US" sz="2800" b="1" dirty="0"/>
              <a:t>GitHub :</a:t>
            </a:r>
          </a:p>
          <a:p>
            <a:pPr marL="305435" indent="-305435"/>
            <a:r>
              <a:rPr lang="en-US" sz="2800" dirty="0">
                <a:ea typeface="+mn-lt"/>
                <a:cs typeface="+mn-lt"/>
                <a:hlinkClick r:id="rId2"/>
              </a:rPr>
              <a:t>https://github.com/vivekanandagiri/Employee-Salary-Prediction-ML-Project.git</a:t>
            </a:r>
            <a:endParaRPr lang="en-US" sz="2800" dirty="0">
              <a:ea typeface="+mn-lt"/>
              <a:cs typeface="+mn-lt"/>
            </a:endParaRPr>
          </a:p>
          <a:p>
            <a:pPr marL="305435" indent="-305435"/>
            <a:r>
              <a:rPr lang="en-US" sz="2800" b="1" dirty="0" err="1"/>
              <a:t>Streamlit</a:t>
            </a:r>
            <a:r>
              <a:rPr lang="en-US" sz="2800" b="1" dirty="0"/>
              <a:t> app Link :</a:t>
            </a:r>
          </a:p>
          <a:p>
            <a:pPr marL="305435" indent="-305435"/>
            <a:r>
              <a:rPr lang="en-US" sz="2800" b="1" dirty="0">
                <a:hlinkClick r:id="rId3"/>
              </a:rPr>
              <a:t>https://employee-salary-prediction-ml-project-git-vivekananda.streamlit.app/</a:t>
            </a:r>
            <a:endParaRPr lang="en-US" sz="2800" b="1" dirty="0"/>
          </a:p>
          <a:p>
            <a:pPr marL="305435" indent="-305435"/>
            <a:endParaRPr lang="en-US" sz="2800" b="1" dirty="0"/>
          </a:p>
        </p:txBody>
      </p:sp>
    </p:spTree>
    <p:extLst>
      <p:ext uri="{BB962C8B-B14F-4D97-AF65-F5344CB8AC3E}">
        <p14:creationId xmlns:p14="http://schemas.microsoft.com/office/powerpoint/2010/main" val="283836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74764"/>
            <a:ext cx="11029615" cy="3440872"/>
          </a:xfrm>
        </p:spPr>
        <p:txBody>
          <a:bodyPr>
            <a:normAutofit/>
          </a:bodyPr>
          <a:lstStyle/>
          <a:p>
            <a:pPr marL="305435" indent="-305435"/>
            <a:r>
              <a:rPr lang="en-US" dirty="0">
                <a:latin typeface="Arial" panose="020B0604020202020204" pitchFamily="34" charset="0"/>
                <a:cs typeface="Arial" panose="020B0604020202020204" pitchFamily="34" charset="0"/>
              </a:rPr>
              <a:t>The Employee Salary Prediction project successfully demonstrates the application of advanced machine learning techniques to predict salaries for AI job roles with a high degree of accuracy. Through a structured pipeline involving comprehensive data preprocessing, robust feature engineering, and thorough exploratory data analysis, the project addresses many traditional challenges in salary determination—such as bias, inconsistency, and lack of transparency. Among the regression models tested, the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Regressor emerged as the most effective for predicting salaries based on multiple employee and job-related features.</a:t>
            </a:r>
          </a:p>
          <a:p>
            <a:pPr marL="305435" indent="-305435"/>
            <a:r>
              <a:rPr lang="en-US" dirty="0">
                <a:latin typeface="Arial" panose="020B0604020202020204" pitchFamily="34" charset="0"/>
                <a:cs typeface="Arial" panose="020B0604020202020204" pitchFamily="34" charset="0"/>
              </a:rPr>
              <a:t>While the regression models achieved strong results, the classification task for predicting remote work type showed that current features are insufficient, suggesting the need for richer or more targeted data for such tasks. Future work can focus on enhancing feature sets and extending the models for wider applicability across industries.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70643" y="1431235"/>
            <a:ext cx="11029615" cy="4164495"/>
          </a:xfrm>
        </p:spPr>
        <p:txBody>
          <a:bodyPr>
            <a:normAutofit/>
          </a:bodyPr>
          <a:lstStyle/>
          <a:p>
            <a:pPr>
              <a:buFont typeface="Wingdings" panose="05000000000000000000" pitchFamily="2" charset="2"/>
              <a:buChar char="Ø"/>
            </a:pPr>
            <a:r>
              <a:rPr lang="en-IN" sz="2000" dirty="0">
                <a:hlinkClick r:id="rId2"/>
              </a:rPr>
              <a:t>https://pandas.pydata.org/pandas-docs/stable/user_guide/index.html</a:t>
            </a:r>
            <a:endParaRPr lang="en-IN" sz="2000" dirty="0"/>
          </a:p>
          <a:p>
            <a:pPr>
              <a:buFont typeface="Wingdings" panose="05000000000000000000" pitchFamily="2" charset="2"/>
              <a:buChar char="Ø"/>
            </a:pPr>
            <a:r>
              <a:rPr lang="en-IN" sz="2000" dirty="0">
                <a:hlinkClick r:id="rId3"/>
              </a:rPr>
              <a:t>https://seaborn.pydata.org/https://matplotlib.org/stable/contents.html</a:t>
            </a:r>
            <a:endParaRPr lang="en-IN" sz="2000" dirty="0"/>
          </a:p>
          <a:p>
            <a:pPr>
              <a:buFont typeface="Wingdings" panose="05000000000000000000" pitchFamily="2" charset="2"/>
              <a:buChar char="Ø"/>
            </a:pPr>
            <a:r>
              <a:rPr lang="en-IN" sz="2000" dirty="0">
                <a:hlinkClick r:id="rId4"/>
              </a:rPr>
              <a:t>https://matplotlib.org/stable/contents.html</a:t>
            </a:r>
            <a:endParaRPr lang="en-IN" sz="2000" dirty="0"/>
          </a:p>
          <a:p>
            <a:pPr>
              <a:buFont typeface="Wingdings" panose="05000000000000000000" pitchFamily="2" charset="2"/>
              <a:buChar char="Ø"/>
            </a:pPr>
            <a:r>
              <a:rPr lang="en-IN" sz="2000" dirty="0">
                <a:hlinkClick r:id="rId5"/>
              </a:rPr>
              <a:t>https://scikit-learn.org/stable/user_guide.html</a:t>
            </a:r>
            <a:endParaRPr lang="en-IN" sz="2000" dirty="0"/>
          </a:p>
          <a:p>
            <a:pPr>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6"/>
              </a:rPr>
              <a:t>https://www.kaggle.com/datasets/bismasajjad/global-ai-job-market-and-salary-trends-2025</a:t>
            </a: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000" dirty="0">
                <a:latin typeface="Arial" panose="020B0604020202020204" pitchFamily="34" charset="0"/>
                <a:cs typeface="Arial" panose="020B0604020202020204" pitchFamily="34" charset="0"/>
                <a:hlinkClick r:id="rId7"/>
              </a:rPr>
              <a:t>https://docs.streamlit.io/</a:t>
            </a: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26827" y="755374"/>
            <a:ext cx="10515600" cy="582005"/>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337379"/>
            <a:ext cx="11019020" cy="352953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3985081" y="3152274"/>
            <a:ext cx="4221837" cy="553451"/>
          </a:xfrm>
        </p:spPr>
        <p:txBody>
          <a:bodyPr>
            <a:normAutofit fontScale="90000"/>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82520"/>
            <a:ext cx="11029615" cy="4673324"/>
          </a:xfrm>
        </p:spPr>
        <p:txBody>
          <a:bodyPr>
            <a:normAutofit/>
          </a:bodyPr>
          <a:lstStyle/>
          <a:p>
            <a:pPr marL="305435" indent="-305435"/>
            <a:r>
              <a:rPr lang="en-US" dirty="0">
                <a:latin typeface="Arial" panose="020B0604020202020204" pitchFamily="34" charset="0"/>
                <a:cs typeface="Arial" panose="020B0604020202020204" pitchFamily="34" charset="0"/>
              </a:rPr>
              <a:t>In today’s fast-paced business world, accurately determining employee salaries is a persistent challenge due to reliance on manual processes, subjective judgment, and limited data analysis.</a:t>
            </a:r>
          </a:p>
          <a:p>
            <a:pPr marL="305435" indent="-305435"/>
            <a:r>
              <a:rPr lang="en-US" dirty="0">
                <a:latin typeface="Arial" panose="020B0604020202020204" pitchFamily="34" charset="0"/>
                <a:cs typeface="Arial" panose="020B0604020202020204" pitchFamily="34" charset="0"/>
              </a:rPr>
              <a:t>These traditional approaches often lead to inconsistencies, pay inequities, and employee dissatisfaction, which can ultimately affect talent retention and company reputation. </a:t>
            </a:r>
          </a:p>
          <a:p>
            <a:pPr marL="305435" indent="-305435"/>
            <a:r>
              <a:rPr lang="en-US" dirty="0">
                <a:latin typeface="Arial" panose="020B0604020202020204" pitchFamily="34" charset="0"/>
                <a:cs typeface="Arial" panose="020B0604020202020204" pitchFamily="34" charset="0"/>
              </a:rPr>
              <a:t>The aim of this project is to develop a machine learning-based employee salary prediction system that uses multiple employee-related features (such as education level, years of experience, job role, and location) to accurately and objectively estimate salary. </a:t>
            </a:r>
          </a:p>
          <a:p>
            <a:pPr marL="305435" indent="-305435"/>
            <a:r>
              <a:rPr lang="en-US" dirty="0">
                <a:latin typeface="Arial" panose="020B0604020202020204" pitchFamily="34" charset="0"/>
                <a:cs typeface="Arial" panose="020B0604020202020204" pitchFamily="34" charset="0"/>
              </a:rPr>
              <a:t>The motive behind undertaking this project is to address these gaps by leveraging machine learning to create a data-driven, objective salary prediction system. </a:t>
            </a:r>
          </a:p>
          <a:p>
            <a:pPr marL="305435" indent="-305435"/>
            <a:r>
              <a:rPr lang="en-US" dirty="0">
                <a:latin typeface="Arial" panose="020B0604020202020204" pitchFamily="34" charset="0"/>
                <a:cs typeface="Arial" panose="020B0604020202020204" pitchFamily="34" charset="0"/>
              </a:rPr>
              <a:t>This project addresses the current shortcomings in traditional salary determination processes—namely bias, lack of transparency, and inefficiency—by providing a robust, data-centric solution for fair and competitive compensation management.</a:t>
            </a:r>
          </a:p>
          <a:p>
            <a:pPr marL="305435" indent="-305435"/>
            <a:r>
              <a:rPr lang="en-US" dirty="0">
                <a:latin typeface="Arial" panose="020B0604020202020204" pitchFamily="34" charset="0"/>
                <a:cs typeface="Arial" panose="020B0604020202020204" pitchFamily="34" charset="0"/>
              </a:rPr>
              <a:t>This dataset provides the Employee information. It includes over 1,000 records and 19 attributes.</a:t>
            </a:r>
          </a:p>
          <a:p>
            <a:pPr marL="0" indent="0">
              <a:buNone/>
            </a:pP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DD535-86E8-FFAE-FD81-D5678635A20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D8DC311-C8C3-DF3C-5F92-C9BC6E8F2C98}"/>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F1412A89-606A-2838-CA6B-044E1C7A7B55}"/>
              </a:ext>
            </a:extLst>
          </p:cNvPr>
          <p:cNvSpPr>
            <a:spLocks noGrp="1"/>
          </p:cNvSpPr>
          <p:nvPr>
            <p:ph idx="1"/>
          </p:nvPr>
        </p:nvSpPr>
        <p:spPr>
          <a:xfrm>
            <a:off x="581193" y="1476755"/>
            <a:ext cx="11029615" cy="3904489"/>
          </a:xfrm>
        </p:spPr>
        <p:txBody>
          <a:bodyPr>
            <a:normAutofit/>
          </a:bodyPr>
          <a:lstStyle/>
          <a:p>
            <a:r>
              <a:rPr lang="en-US" sz="1800" dirty="0">
                <a:latin typeface="Arial" panose="020B0604020202020204" pitchFamily="34" charset="0"/>
                <a:cs typeface="Arial" panose="020B0604020202020204" pitchFamily="34" charset="0"/>
              </a:rPr>
              <a:t>The proposed solution for the Employee Salary Prediction project centers on building an accurate and reliable machine learning model to predict employee salaries based on multiple features.</a:t>
            </a:r>
          </a:p>
          <a:p>
            <a:r>
              <a:rPr lang="en-US" sz="1800" dirty="0">
                <a:latin typeface="Arial" panose="020B0604020202020204" pitchFamily="34" charset="0"/>
                <a:cs typeface="Arial" panose="020B0604020202020204" pitchFamily="34" charset="0"/>
              </a:rPr>
              <a:t>The workflow begins with thorough data pre-processing, including the handling of missing values and the encoding of categorical variables to ensure that the dataset is clean and machine learning-ready.</a:t>
            </a:r>
          </a:p>
          <a:p>
            <a:r>
              <a:rPr lang="en-US" sz="1800" dirty="0">
                <a:latin typeface="Arial" panose="020B0604020202020204" pitchFamily="34" charset="0"/>
                <a:cs typeface="Arial" panose="020B0604020202020204" pitchFamily="34" charset="0"/>
              </a:rPr>
              <a:t>Classification algorithms, such as Logistic Regression and Random Forest Classifier, are applied to tasks like predicting job types (e.g., on-site, hybrid, remote), while regression algorithms including Linear Regression, Random Forest Regressor, and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Regressor are used to predict the actual salary figures.</a:t>
            </a:r>
            <a:r>
              <a:rPr lang="en-IN" sz="1800" b="1" dirty="0">
                <a:latin typeface="Arial" panose="020B0604020202020204" pitchFamily="34" charset="0"/>
                <a:ea typeface="+mn-lt"/>
                <a:cs typeface="Arial" panose="020B0604020202020204" pitchFamily="34" charset="0"/>
              </a:rPr>
              <a:t> </a:t>
            </a:r>
            <a:r>
              <a:rPr lang="en-IN" sz="1800" dirty="0">
                <a:latin typeface="Arial" panose="020B0604020202020204" pitchFamily="34" charset="0"/>
                <a:ea typeface="+mn-lt"/>
                <a:cs typeface="Arial" panose="020B0604020202020204" pitchFamily="34" charset="0"/>
              </a:rPr>
              <a:t>The solution will consist of the following components:</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80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4D7E4-C14D-D739-2353-7974ABBBEF5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74DACD-C18E-530E-C08E-37BC2603C2A9}"/>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r>
              <a:rPr lang="en-US" sz="4400" b="1" dirty="0" err="1">
                <a:solidFill>
                  <a:schemeClr val="accent1"/>
                </a:solidFill>
                <a:latin typeface="Arial" panose="020B0604020202020204" pitchFamily="34" charset="0"/>
                <a:cs typeface="Arial" panose="020B0604020202020204" pitchFamily="34" charset="0"/>
              </a:rPr>
              <a:t>CONt.</a:t>
            </a:r>
            <a:endParaRPr lang="en-US" sz="4400" dirty="0"/>
          </a:p>
        </p:txBody>
      </p:sp>
      <p:sp>
        <p:nvSpPr>
          <p:cNvPr id="2" name="Content Placeholder 1">
            <a:extLst>
              <a:ext uri="{FF2B5EF4-FFF2-40B4-BE49-F238E27FC236}">
                <a16:creationId xmlns:a16="http://schemas.microsoft.com/office/drawing/2014/main" id="{4B02BC1B-7B91-C54A-17F5-D363ED33B8E6}"/>
              </a:ext>
            </a:extLst>
          </p:cNvPr>
          <p:cNvSpPr>
            <a:spLocks noGrp="1"/>
          </p:cNvSpPr>
          <p:nvPr>
            <p:ph idx="1"/>
          </p:nvPr>
        </p:nvSpPr>
        <p:spPr>
          <a:xfrm>
            <a:off x="581192" y="1824624"/>
            <a:ext cx="11029615" cy="3904489"/>
          </a:xfrm>
        </p:spPr>
        <p:txBody>
          <a:bodyPr>
            <a:noAutofit/>
          </a:bodyPr>
          <a:lstStyle/>
          <a:p>
            <a:r>
              <a:rPr lang="en-US" sz="2000" b="1" dirty="0">
                <a:latin typeface="Arial" panose="020B0604020202020204" pitchFamily="34" charset="0"/>
                <a:cs typeface="Arial" panose="020B0604020202020204" pitchFamily="34" charset="0"/>
              </a:rPr>
              <a:t>Data Prep</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Import libraries (pandas, scikit-learn)</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Load &amp; clean data (handle missing values, duplicates)</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Encode categorical features, scale continuous features</a:t>
            </a:r>
          </a:p>
          <a:p>
            <a:r>
              <a:rPr lang="en-US" sz="2000" b="1" dirty="0">
                <a:latin typeface="Arial" panose="020B0604020202020204" pitchFamily="34" charset="0"/>
                <a:cs typeface="Arial" panose="020B0604020202020204" pitchFamily="34" charset="0"/>
              </a:rPr>
              <a:t>Model Training</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Split data into training and testing sets</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Train various models (Logistic Regression, SVM, KNN, etc.)</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Evaluate and select the best performing model (e.g., Random Forest)</a:t>
            </a:r>
          </a:p>
          <a:p>
            <a:r>
              <a:rPr lang="en-US" sz="2000" b="1" dirty="0">
                <a:latin typeface="Arial" panose="020B0604020202020204" pitchFamily="34" charset="0"/>
                <a:cs typeface="Arial" panose="020B0604020202020204" pitchFamily="34" charset="0"/>
              </a:rPr>
              <a:t>New Data Prediction</a:t>
            </a:r>
          </a:p>
          <a:p>
            <a:pPr lvl="1">
              <a:buFont typeface="Arial" panose="020B0604020202020204" pitchFamily="34" charset="0"/>
              <a:buChar char="•"/>
            </a:pPr>
            <a:r>
              <a:rPr lang="en-US" sz="1700" dirty="0">
                <a:latin typeface="Arial" panose="020B0604020202020204" pitchFamily="34" charset="0"/>
                <a:cs typeface="Arial" panose="020B0604020202020204" pitchFamily="34" charset="0"/>
              </a:rPr>
              <a:t>	Use the trained model to predict Employee salary for new data points</a:t>
            </a:r>
          </a:p>
          <a:p>
            <a:pPr marL="0" indent="0">
              <a:buNone/>
            </a:pPr>
            <a:r>
              <a:rPr lang="en-IN" sz="1800" dirty="0">
                <a:solidFill>
                  <a:srgbClr val="1F1F1F"/>
                </a:solidFill>
                <a:latin typeface="Arial" panose="020B0604020202020204" pitchFamily="34" charset="0"/>
                <a:cs typeface="Arial" panose="020B0604020202020204" pitchFamily="34" charset="0"/>
              </a:rPr>
              <a:t>Overall, this approach provides a framework for Employee salary prediction using various machine learning techniques</a:t>
            </a:r>
            <a:r>
              <a:rPr lang="en-IN" dirty="0">
                <a:solidFill>
                  <a:srgbClr val="1F1F1F"/>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24000" lvl="1" indent="0">
              <a:buNone/>
            </a:pP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94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IN" sz="2300" b="1" dirty="0">
                <a:solidFill>
                  <a:srgbClr val="0F0F0F"/>
                </a:solidFill>
                <a:latin typeface="Arial" panose="020B0604020202020204" pitchFamily="34" charset="0"/>
                <a:ea typeface="+mn-lt"/>
                <a:cs typeface="Arial" panose="020B0604020202020204" pitchFamily="34" charset="0"/>
              </a:rPr>
              <a:t>Building the proposed solution would involve a combination of data processing, Visualizing dataset, and machine learning. Here are the key system and library requirements: </a:t>
            </a:r>
            <a:endParaRPr lang="en-US" sz="2300" dirty="0">
              <a:latin typeface="Arial" panose="020B0604020202020204" pitchFamily="34" charset="0"/>
              <a:cs typeface="Arial" panose="020B0604020202020204" pitchFamily="34" charset="0"/>
            </a:endParaRPr>
          </a:p>
          <a:p>
            <a:pPr marL="305435" indent="-305435"/>
            <a:r>
              <a:rPr lang="en-IN" sz="2300" b="1" dirty="0">
                <a:solidFill>
                  <a:srgbClr val="0F0F0F"/>
                </a:solidFill>
                <a:latin typeface="Arial" panose="020B0604020202020204" pitchFamily="34" charset="0"/>
                <a:cs typeface="Arial" panose="020B0604020202020204" pitchFamily="34" charset="0"/>
              </a:rPr>
              <a:t>System requirements:</a:t>
            </a:r>
          </a:p>
          <a:p>
            <a:pPr marL="666900" lvl="1" indent="-342900">
              <a:buFont typeface="+mj-lt"/>
              <a:buAutoNum type="arabicPeriod"/>
            </a:pPr>
            <a:r>
              <a:rPr lang="en-IN" sz="2300" dirty="0">
                <a:solidFill>
                  <a:srgbClr val="0F0F0F"/>
                </a:solidFill>
                <a:latin typeface="Arial" panose="020B0604020202020204" pitchFamily="34" charset="0"/>
                <a:cs typeface="Arial" panose="020B0604020202020204" pitchFamily="34" charset="0"/>
              </a:rPr>
              <a:t> Hardware:</a:t>
            </a:r>
          </a:p>
          <a:p>
            <a:pPr lvl="2">
              <a:buFont typeface="Courier New" panose="02070309020205020404" pitchFamily="49" charset="0"/>
              <a:buChar char="o"/>
            </a:pPr>
            <a:r>
              <a:rPr lang="en-IN" sz="2300" dirty="0">
                <a:solidFill>
                  <a:srgbClr val="0F0F0F"/>
                </a:solidFill>
                <a:latin typeface="Arial" panose="020B0604020202020204" pitchFamily="34" charset="0"/>
                <a:cs typeface="Arial" panose="020B0604020202020204" pitchFamily="34" charset="0"/>
              </a:rPr>
              <a:t>CPU : The code should run efficiently on modern CPUs, preferably with multiple cores for parallel processing. </a:t>
            </a:r>
          </a:p>
          <a:p>
            <a:pPr lvl="2">
              <a:buFont typeface="Courier New" panose="02070309020205020404" pitchFamily="49" charset="0"/>
              <a:buChar char="o"/>
            </a:pPr>
            <a:r>
              <a:rPr lang="en-IN" sz="2300" dirty="0">
                <a:solidFill>
                  <a:srgbClr val="0F0F0F"/>
                </a:solidFill>
                <a:latin typeface="Arial" panose="020B0604020202020204" pitchFamily="34" charset="0"/>
                <a:cs typeface="Arial" panose="020B0604020202020204" pitchFamily="34" charset="0"/>
              </a:rPr>
              <a:t>RAM: At least 4 GB of RAM is recommended, although more may be necessary for larger datasets or more complex models.</a:t>
            </a:r>
          </a:p>
          <a:p>
            <a:pPr lvl="2">
              <a:buFont typeface="Courier New" panose="02070309020205020404" pitchFamily="49" charset="0"/>
              <a:buChar char="o"/>
            </a:pPr>
            <a:r>
              <a:rPr lang="en-IN" sz="2300" dirty="0">
                <a:solidFill>
                  <a:srgbClr val="0F0F0F"/>
                </a:solidFill>
                <a:latin typeface="Arial" panose="020B0604020202020204" pitchFamily="34" charset="0"/>
                <a:cs typeface="Arial" panose="020B0604020202020204" pitchFamily="34" charset="0"/>
              </a:rPr>
              <a:t>GPU: GPU is optional.</a:t>
            </a:r>
            <a:r>
              <a:rPr lang="en-IN" sz="2300" dirty="0">
                <a:solidFill>
                  <a:srgbClr val="0D0D0D"/>
                </a:solidFill>
                <a:latin typeface="Arial" panose="020B0604020202020204" pitchFamily="34" charset="0"/>
                <a:cs typeface="Arial" panose="020B0604020202020204" pitchFamily="34" charset="0"/>
              </a:rPr>
              <a:t> </a:t>
            </a:r>
            <a:r>
              <a:rPr lang="en-IN" sz="2300" dirty="0">
                <a:solidFill>
                  <a:srgbClr val="0F0F0F"/>
                </a:solidFill>
                <a:latin typeface="Arial" panose="020B0604020202020204" pitchFamily="34" charset="0"/>
                <a:cs typeface="Arial" panose="020B0604020202020204" pitchFamily="34" charset="0"/>
              </a:rPr>
              <a:t>If GPU acceleration is desired, a compatible GPU with CUDA support would be necessary.</a:t>
            </a:r>
          </a:p>
          <a:p>
            <a:pPr marL="666900" lvl="1" indent="-342900">
              <a:buFont typeface="+mj-lt"/>
              <a:buAutoNum type="arabicPeriod"/>
            </a:pPr>
            <a:r>
              <a:rPr lang="en-IN" sz="2300" dirty="0">
                <a:solidFill>
                  <a:srgbClr val="0F0F0F"/>
                </a:solidFill>
                <a:latin typeface="Arial" panose="020B0604020202020204" pitchFamily="34" charset="0"/>
                <a:cs typeface="Arial" panose="020B0604020202020204" pitchFamily="34" charset="0"/>
              </a:rPr>
              <a:t>Software:</a:t>
            </a:r>
          </a:p>
          <a:p>
            <a:pPr marL="879750" lvl="2" indent="-285750">
              <a:buFont typeface="Courier New" panose="02070309020205020404" pitchFamily="49" charset="0"/>
              <a:buChar char="o"/>
            </a:pPr>
            <a:r>
              <a:rPr lang="en-IN" sz="2300" dirty="0">
                <a:solidFill>
                  <a:srgbClr val="0F0F0F"/>
                </a:solidFill>
                <a:latin typeface="Arial" panose="020B0604020202020204" pitchFamily="34" charset="0"/>
                <a:cs typeface="Arial" panose="020B0604020202020204" pitchFamily="34" charset="0"/>
              </a:rPr>
              <a:t>Operating System: The code should be compatible with major operating systems like Windows, macOS, and Linux. Ensure that the necessary dependencies are compatible with the chosen operating system.</a:t>
            </a:r>
          </a:p>
          <a:p>
            <a:pPr marL="879750" lvl="2" indent="-285750">
              <a:buFont typeface="Courier New" panose="02070309020205020404" pitchFamily="49" charset="0"/>
              <a:buChar char="o"/>
            </a:pPr>
            <a:r>
              <a:rPr lang="en-IN" sz="2300" dirty="0">
                <a:solidFill>
                  <a:srgbClr val="0F0F0F"/>
                </a:solidFill>
                <a:latin typeface="Arial" panose="020B0604020202020204" pitchFamily="34" charset="0"/>
                <a:cs typeface="Arial" panose="020B0604020202020204" pitchFamily="34" charset="0"/>
              </a:rPr>
              <a:t>Software: Python interpreter is required to execute the code. Additionally, a text editor or an Integrated Development Environment (IDE) such as </a:t>
            </a:r>
            <a:r>
              <a:rPr lang="en-IN" sz="2300" dirty="0" err="1">
                <a:solidFill>
                  <a:srgbClr val="0F0F0F"/>
                </a:solidFill>
                <a:latin typeface="Arial" panose="020B0604020202020204" pitchFamily="34" charset="0"/>
                <a:cs typeface="Arial" panose="020B0604020202020204" pitchFamily="34" charset="0"/>
              </a:rPr>
              <a:t>Jupyter</a:t>
            </a:r>
            <a:r>
              <a:rPr lang="en-IN" sz="2300" dirty="0">
                <a:solidFill>
                  <a:srgbClr val="0F0F0F"/>
                </a:solidFill>
                <a:latin typeface="Arial" panose="020B0604020202020204" pitchFamily="34" charset="0"/>
                <a:cs typeface="Arial" panose="020B0604020202020204" pitchFamily="34" charset="0"/>
              </a:rPr>
              <a:t> Notebook or Google </a:t>
            </a:r>
            <a:r>
              <a:rPr lang="en-IN" sz="2300" dirty="0" err="1">
                <a:solidFill>
                  <a:srgbClr val="0F0F0F"/>
                </a:solidFill>
                <a:latin typeface="Arial" panose="020B0604020202020204" pitchFamily="34" charset="0"/>
                <a:cs typeface="Arial" panose="020B0604020202020204" pitchFamily="34" charset="0"/>
              </a:rPr>
              <a:t>Colab</a:t>
            </a:r>
            <a:r>
              <a:rPr lang="en-IN" sz="2300" dirty="0">
                <a:solidFill>
                  <a:srgbClr val="0F0F0F"/>
                </a:solidFill>
                <a:latin typeface="Arial" panose="020B0604020202020204" pitchFamily="34" charset="0"/>
                <a:cs typeface="Arial" panose="020B0604020202020204" pitchFamily="34" charset="0"/>
              </a:rPr>
              <a:t> can be used to write, edit, and execute the code. Google </a:t>
            </a:r>
            <a:r>
              <a:rPr lang="en-IN" sz="2300" dirty="0" err="1">
                <a:solidFill>
                  <a:srgbClr val="0F0F0F"/>
                </a:solidFill>
                <a:latin typeface="Arial" panose="020B0604020202020204" pitchFamily="34" charset="0"/>
                <a:cs typeface="Arial" panose="020B0604020202020204" pitchFamily="34" charset="0"/>
              </a:rPr>
              <a:t>Colab</a:t>
            </a:r>
            <a:r>
              <a:rPr lang="en-IN" sz="2300" dirty="0">
                <a:solidFill>
                  <a:srgbClr val="0F0F0F"/>
                </a:solidFill>
                <a:latin typeface="Arial" panose="020B0604020202020204" pitchFamily="34" charset="0"/>
                <a:cs typeface="Arial" panose="020B0604020202020204" pitchFamily="34" charset="0"/>
              </a:rPr>
              <a:t> can directly execute the provided notebook (.</a:t>
            </a:r>
            <a:r>
              <a:rPr lang="en-IN" sz="2300" dirty="0" err="1">
                <a:solidFill>
                  <a:srgbClr val="0F0F0F"/>
                </a:solidFill>
                <a:latin typeface="Arial" panose="020B0604020202020204" pitchFamily="34" charset="0"/>
                <a:cs typeface="Arial" panose="020B0604020202020204" pitchFamily="34" charset="0"/>
              </a:rPr>
              <a:t>ipynb</a:t>
            </a:r>
            <a:r>
              <a:rPr lang="en-IN" sz="2300" dirty="0">
                <a:solidFill>
                  <a:srgbClr val="0F0F0F"/>
                </a:solidFill>
                <a:latin typeface="Arial" panose="020B0604020202020204" pitchFamily="34" charset="0"/>
                <a:cs typeface="Arial" panose="020B0604020202020204" pitchFamily="34" charset="0"/>
              </a:rPr>
              <a:t>) file.</a:t>
            </a:r>
          </a:p>
          <a:p>
            <a:pPr marL="0" indent="0">
              <a:buNone/>
            </a:pPr>
            <a:r>
              <a:rPr lang="en-IN" sz="1800" b="1" dirty="0">
                <a:solidFill>
                  <a:srgbClr val="0F0F0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3C122-145D-8081-8EBB-8BE3711443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3A30B67-5AEA-0AEA-38D0-322D7B8F2DD0}"/>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873D0A10-9B57-6C95-7CE7-C93CD3FD39C4}"/>
              </a:ext>
            </a:extLst>
          </p:cNvPr>
          <p:cNvSpPr>
            <a:spLocks noGrp="1"/>
          </p:cNvSpPr>
          <p:nvPr>
            <p:ph idx="1"/>
          </p:nvPr>
        </p:nvSpPr>
        <p:spPr/>
        <p:txBody>
          <a:bodyPr>
            <a:normAutofit/>
          </a:bodyPr>
          <a:lstStyle/>
          <a:p>
            <a:r>
              <a:rPr lang="en-IN" sz="1900" b="1" dirty="0">
                <a:solidFill>
                  <a:srgbClr val="0F0F0F"/>
                </a:solidFill>
                <a:latin typeface="Arial" panose="020B0604020202020204" pitchFamily="34" charset="0"/>
                <a:cs typeface="Arial" panose="020B0604020202020204" pitchFamily="34" charset="0"/>
              </a:rPr>
              <a:t>Library required to build the model:</a:t>
            </a:r>
          </a:p>
          <a:p>
            <a:pPr marL="666900" lvl="1"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Data Processing and Analysis:- </a:t>
            </a:r>
          </a:p>
          <a:p>
            <a:pPr marL="936900" lvl="2" indent="-342900">
              <a:buFont typeface="Courier New" panose="02070309020205020404" pitchFamily="49" charset="0"/>
              <a:buChar char="o"/>
            </a:pPr>
            <a:r>
              <a:rPr lang="en-IN" sz="1600" dirty="0">
                <a:solidFill>
                  <a:schemeClr val="tx1"/>
                </a:solidFill>
                <a:latin typeface="Arial" panose="020B0604020202020204" pitchFamily="34" charset="0"/>
                <a:cs typeface="Arial" panose="020B0604020202020204" pitchFamily="34" charset="0"/>
              </a:rPr>
              <a:t>Pandas: For data manipulation and analysis</a:t>
            </a:r>
            <a:r>
              <a:rPr lang="en-IN" sz="1500" b="1" dirty="0">
                <a:solidFill>
                  <a:schemeClr val="tx1"/>
                </a:solidFill>
                <a:latin typeface="Arial" panose="020B0604020202020204" pitchFamily="34" charset="0"/>
                <a:cs typeface="Arial" panose="020B0604020202020204" pitchFamily="34" charset="0"/>
              </a:rPr>
              <a:t>.</a:t>
            </a:r>
          </a:p>
          <a:p>
            <a:pPr marL="666900" lvl="1"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Data Visualization:</a:t>
            </a:r>
          </a:p>
          <a:p>
            <a:pPr lvl="2">
              <a:buFont typeface="Courier New" panose="02070309020205020404" pitchFamily="49" charset="0"/>
              <a:buChar char="o"/>
            </a:pPr>
            <a:r>
              <a:rPr lang="en-IN" sz="1600" dirty="0">
                <a:solidFill>
                  <a:schemeClr val="tx1"/>
                </a:solidFill>
                <a:latin typeface="Arial" panose="020B0604020202020204" pitchFamily="34" charset="0"/>
                <a:cs typeface="Arial" panose="020B0604020202020204" pitchFamily="34" charset="0"/>
              </a:rPr>
              <a:t>Matplotlib</a:t>
            </a:r>
          </a:p>
          <a:p>
            <a:pPr lvl="2">
              <a:buFont typeface="Courier New" panose="02070309020205020404" pitchFamily="49" charset="0"/>
              <a:buChar char="o"/>
            </a:pPr>
            <a:r>
              <a:rPr lang="en-IN" sz="1600" dirty="0">
                <a:solidFill>
                  <a:schemeClr val="tx1"/>
                </a:solidFill>
                <a:latin typeface="Arial" panose="020B0604020202020204" pitchFamily="34" charset="0"/>
                <a:cs typeface="Arial" panose="020B0604020202020204" pitchFamily="34" charset="0"/>
              </a:rPr>
              <a:t>Seaborn</a:t>
            </a:r>
          </a:p>
          <a:p>
            <a:pPr marL="666900" lvl="1"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Machine Learning Models:</a:t>
            </a:r>
          </a:p>
          <a:p>
            <a:pPr lvl="2">
              <a:buFont typeface="Courier New" panose="02070309020205020404" pitchFamily="49" charset="0"/>
              <a:buChar char="o"/>
            </a:pPr>
            <a:r>
              <a:rPr lang="en-IN" sz="1600" dirty="0">
                <a:solidFill>
                  <a:schemeClr val="tx1"/>
                </a:solidFill>
                <a:latin typeface="Arial" panose="020B0604020202020204" pitchFamily="34" charset="0"/>
                <a:cs typeface="Arial" panose="020B0604020202020204" pitchFamily="34" charset="0"/>
              </a:rPr>
              <a:t>Scikit-learn (or </a:t>
            </a:r>
            <a:r>
              <a:rPr lang="en-IN" sz="1600" dirty="0" err="1">
                <a:solidFill>
                  <a:schemeClr val="tx1"/>
                </a:solidFill>
                <a:latin typeface="Arial" panose="020B0604020202020204" pitchFamily="34" charset="0"/>
                <a:cs typeface="Arial" panose="020B0604020202020204" pitchFamily="34" charset="0"/>
              </a:rPr>
              <a:t>sklearn</a:t>
            </a:r>
            <a:r>
              <a:rPr lang="en-IN" sz="1600" dirty="0">
                <a:solidFill>
                  <a:schemeClr val="tx1"/>
                </a:solidFill>
                <a:latin typeface="Arial" panose="020B0604020202020204" pitchFamily="34" charset="0"/>
                <a:cs typeface="Arial" panose="020B0604020202020204" pitchFamily="34" charset="0"/>
              </a:rPr>
              <a:t>)</a:t>
            </a:r>
          </a:p>
          <a:p>
            <a:pPr marL="666900" lvl="1"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GUI Development:</a:t>
            </a:r>
          </a:p>
          <a:p>
            <a:pPr lvl="2">
              <a:buFont typeface="Courier New" panose="02070309020205020404" pitchFamily="49" charset="0"/>
              <a:buChar char="o"/>
            </a:pPr>
            <a:r>
              <a:rPr lang="en-IN" sz="1600" dirty="0" err="1">
                <a:solidFill>
                  <a:schemeClr val="tx1"/>
                </a:solidFill>
                <a:latin typeface="Arial" panose="020B0604020202020204" pitchFamily="34" charset="0"/>
                <a:cs typeface="Arial" panose="020B0604020202020204" pitchFamily="34" charset="0"/>
              </a:rPr>
              <a:t>Streamlit</a:t>
            </a:r>
            <a:endParaRPr lang="en-IN" sz="1600" dirty="0">
              <a:solidFill>
                <a:schemeClr val="tx1"/>
              </a:solidFill>
              <a:latin typeface="Arial" panose="020B0604020202020204" pitchFamily="34" charset="0"/>
              <a:cs typeface="Arial" panose="020B0604020202020204" pitchFamily="34" charset="0"/>
            </a:endParaRPr>
          </a:p>
          <a:p>
            <a:pPr marL="666900" lvl="1"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Model Persistence:</a:t>
            </a:r>
          </a:p>
          <a:p>
            <a:pPr lvl="2">
              <a:buFont typeface="Courier New" panose="02070309020205020404" pitchFamily="49" charset="0"/>
              <a:buChar char="o"/>
            </a:pPr>
            <a:r>
              <a:rPr lang="en-IN" sz="1600" dirty="0">
                <a:solidFill>
                  <a:schemeClr val="tx1"/>
                </a:solidFill>
                <a:latin typeface="Arial" panose="020B0604020202020204" pitchFamily="34" charset="0"/>
                <a:cs typeface="Arial" panose="020B0604020202020204" pitchFamily="34" charset="0"/>
              </a:rPr>
              <a:t>Pickle</a:t>
            </a:r>
          </a:p>
        </p:txBody>
      </p:sp>
    </p:spTree>
    <p:extLst>
      <p:ext uri="{BB962C8B-B14F-4D97-AF65-F5344CB8AC3E}">
        <p14:creationId xmlns:p14="http://schemas.microsoft.com/office/powerpoint/2010/main" val="89382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2" name="TextBox 11">
            <a:extLst>
              <a:ext uri="{FF2B5EF4-FFF2-40B4-BE49-F238E27FC236}">
                <a16:creationId xmlns:a16="http://schemas.microsoft.com/office/drawing/2014/main" id="{1D3B6BD4-5269-4F8F-B666-33C09AF74626}"/>
              </a:ext>
            </a:extLst>
          </p:cNvPr>
          <p:cNvSpPr txBox="1"/>
          <p:nvPr/>
        </p:nvSpPr>
        <p:spPr>
          <a:xfrm>
            <a:off x="669235" y="1739348"/>
            <a:ext cx="10853530"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These are the steps I have applied Employee salary prediction: </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1 – Dataset Overview &amp; Cleaning</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Successfully loaded a clean dataset with 15,000 rows and 19 columns.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No missing values detected.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Converted </a:t>
            </a:r>
            <a:r>
              <a:rPr lang="en-US" dirty="0" err="1">
                <a:latin typeface="Arial" panose="020B0604020202020204" pitchFamily="34" charset="0"/>
                <a:cs typeface="Arial" panose="020B0604020202020204" pitchFamily="34" charset="0"/>
              </a:rPr>
              <a:t>posting_date</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application_deadline</a:t>
            </a:r>
            <a:r>
              <a:rPr lang="en-US" dirty="0">
                <a:latin typeface="Arial" panose="020B0604020202020204" pitchFamily="34" charset="0"/>
                <a:cs typeface="Arial" panose="020B0604020202020204" pitchFamily="34" charset="0"/>
              </a:rPr>
              <a:t> to datetime format.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Normalized all categorical fields (lowercase + whitespace stripping).</a:t>
            </a: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2 – Feature Preparation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Dropped irrelevant fields such as </a:t>
            </a:r>
            <a:r>
              <a:rPr lang="en-US" dirty="0" err="1">
                <a:latin typeface="Arial" panose="020B0604020202020204" pitchFamily="34" charset="0"/>
                <a:cs typeface="Arial" panose="020B0604020202020204" pitchFamily="34" charset="0"/>
              </a:rPr>
              <a:t>job_id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company_name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posting_date</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Encoded categorical columns using </a:t>
            </a:r>
            <a:r>
              <a:rPr lang="en-US" dirty="0" err="1">
                <a:latin typeface="Arial" panose="020B0604020202020204" pitchFamily="34" charset="0"/>
                <a:cs typeface="Arial" panose="020B0604020202020204" pitchFamily="34" charset="0"/>
              </a:rPr>
              <a:t>LabelEncoder</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Target variable selected: </a:t>
            </a:r>
            <a:r>
              <a:rPr lang="en-US" dirty="0" err="1">
                <a:latin typeface="Arial" panose="020B0604020202020204" pitchFamily="34" charset="0"/>
                <a:cs typeface="Arial" panose="020B0604020202020204" pitchFamily="34" charset="0"/>
              </a:rPr>
              <a:t>salary_usd</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Final shape for modeling:</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Feature matrix (X): 14 columns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Target vector (y): </a:t>
            </a:r>
            <a:r>
              <a:rPr lang="en-US" dirty="0" err="1">
                <a:latin typeface="Arial" panose="020B0604020202020204" pitchFamily="34" charset="0"/>
                <a:cs typeface="Arial" panose="020B0604020202020204" pitchFamily="34" charset="0"/>
              </a:rPr>
              <a:t>salary_usd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DBF33-87E7-48EB-F59F-5657B40166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B1103E-1F8E-2597-562D-3544190746C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Deployment-Cont.</a:t>
            </a:r>
            <a:endParaRPr lang="en-US" dirty="0"/>
          </a:p>
        </p:txBody>
      </p:sp>
      <p:sp>
        <p:nvSpPr>
          <p:cNvPr id="12" name="TextBox 11">
            <a:extLst>
              <a:ext uri="{FF2B5EF4-FFF2-40B4-BE49-F238E27FC236}">
                <a16:creationId xmlns:a16="http://schemas.microsoft.com/office/drawing/2014/main" id="{D748E827-1FDC-5C59-42B7-F0222D6A1161}"/>
              </a:ext>
            </a:extLst>
          </p:cNvPr>
          <p:cNvSpPr txBox="1"/>
          <p:nvPr/>
        </p:nvSpPr>
        <p:spPr>
          <a:xfrm>
            <a:off x="669235" y="1354530"/>
            <a:ext cx="10853530" cy="5078313"/>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STEP 3 – Exploratory Data Analysis (EDA)</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Created powerful visualizations to identify patterns and trends: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Salary distribution (histogram)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Salary comparison by:</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Experience level</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Employment type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Remote ratio</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Company size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Top 10 most frequent industries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Bivariate Analysis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Key Insights: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Executives earn significantly more than juniors.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Remote roles have broader salary ranges.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Large companies offer higher average salaries than small ones.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STEP 4 – Feature Engineering &amp; ML Preparation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All categorical features encoded numerically.</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Used </a:t>
            </a:r>
            <a:r>
              <a:rPr lang="en-US" dirty="0" err="1">
                <a:latin typeface="Arial" panose="020B0604020202020204" pitchFamily="34" charset="0"/>
                <a:cs typeface="Arial" panose="020B0604020202020204" pitchFamily="34" charset="0"/>
              </a:rPr>
              <a:t>StandardScaler</a:t>
            </a:r>
            <a:r>
              <a:rPr lang="en-US" dirty="0">
                <a:latin typeface="Arial" panose="020B0604020202020204" pitchFamily="34" charset="0"/>
                <a:cs typeface="Arial" panose="020B0604020202020204" pitchFamily="34" charset="0"/>
              </a:rPr>
              <a:t> for feature normalization.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Prepared datasets for machine learning (X, y split).</a:t>
            </a:r>
          </a:p>
        </p:txBody>
      </p:sp>
    </p:spTree>
    <p:extLst>
      <p:ext uri="{BB962C8B-B14F-4D97-AF65-F5344CB8AC3E}">
        <p14:creationId xmlns:p14="http://schemas.microsoft.com/office/powerpoint/2010/main" val="40956259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1099</TotalTime>
  <Words>1450</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Franklin Gothic Book</vt:lpstr>
      <vt:lpstr>Franklin Gothic Demi</vt:lpstr>
      <vt:lpstr>Wingdings</vt:lpstr>
      <vt:lpstr>Wingdings 2</vt:lpstr>
      <vt:lpstr>DividendVTI</vt:lpstr>
      <vt:lpstr>Employee salary Prediction using XGBoost</vt:lpstr>
      <vt:lpstr>OUTLINE</vt:lpstr>
      <vt:lpstr>Problem Statement</vt:lpstr>
      <vt:lpstr>Proposed  Solution</vt:lpstr>
      <vt:lpstr>Proposed  Solution –CONt.</vt:lpstr>
      <vt:lpstr>System  Approach</vt:lpstr>
      <vt:lpstr>System  Approach-Cont.</vt:lpstr>
      <vt:lpstr>Algorithm &amp; Deployment</vt:lpstr>
      <vt:lpstr>Algorithm &amp; Deployment-Cont.</vt:lpstr>
      <vt:lpstr>Algorithm &amp; Deployment-Cont.</vt:lpstr>
      <vt:lpstr>Algorithm &amp; Deployment-</vt:lpstr>
      <vt:lpstr>Result</vt:lpstr>
      <vt:lpstr>Result</vt:lpstr>
      <vt:lpstr>Result- EDA</vt:lpstr>
      <vt:lpstr>Result- EDA</vt:lpstr>
      <vt:lpstr>Result- EDA</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Vivekananda Giri</cp:lastModifiedBy>
  <cp:revision>49</cp:revision>
  <dcterms:created xsi:type="dcterms:W3CDTF">2021-05-26T16:50:10Z</dcterms:created>
  <dcterms:modified xsi:type="dcterms:W3CDTF">2025-07-29T08:32:38Z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