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29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BE6AC2C-37F3-45F8-AE83-C4CA1CDF69A3}" type="datetimeFigureOut">
              <a:rPr lang="en-US" smtClean="0"/>
              <a:t>02-Apr-24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147551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1445671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165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2766843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79108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1811887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977448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217054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278496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E6AC2C-37F3-45F8-AE83-C4CA1CDF69A3}" type="datetimeFigureOut">
              <a:rPr lang="en-US" smtClean="0"/>
              <a:t>02-Apr-24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350890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6AC2C-37F3-45F8-AE83-C4CA1CDF69A3}" type="datetimeFigureOut">
              <a:rPr lang="en-US" smtClean="0"/>
              <a:t>02-Apr-24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63783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E6AC2C-37F3-45F8-AE83-C4CA1CDF69A3}" type="datetimeFigureOut">
              <a:rPr lang="en-US" smtClean="0"/>
              <a:t>02-Apr-24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310053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E6AC2C-37F3-45F8-AE83-C4CA1CDF69A3}" type="datetimeFigureOut">
              <a:rPr lang="en-US" smtClean="0"/>
              <a:t>02-Apr-24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4259755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6AC2C-37F3-45F8-AE83-C4CA1CDF69A3}" type="datetimeFigureOut">
              <a:rPr lang="en-US" smtClean="0"/>
              <a:t>02-Apr-24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215732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BE6AC2C-37F3-45F8-AE83-C4CA1CDF69A3}" type="datetimeFigureOut">
              <a:rPr lang="en-US" smtClean="0"/>
              <a:t>02-Apr-24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379891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BE6AC2C-37F3-45F8-AE83-C4CA1CDF69A3}" type="datetimeFigureOut">
              <a:rPr lang="en-US" smtClean="0"/>
              <a:t>02-Apr-24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CC2FE-D68B-43CF-B8D5-0B8EAC1087C2}" type="slidenum">
              <a:rPr lang="en-US" smtClean="0"/>
              <a:t>‹#›</a:t>
            </a:fld>
            <a:endParaRPr lang="en-US"/>
          </a:p>
        </p:txBody>
      </p:sp>
    </p:spTree>
    <p:extLst>
      <p:ext uri="{BB962C8B-B14F-4D97-AF65-F5344CB8AC3E}">
        <p14:creationId xmlns:p14="http://schemas.microsoft.com/office/powerpoint/2010/main" val="85428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E6AC2C-37F3-45F8-AE83-C4CA1CDF69A3}" type="datetimeFigureOut">
              <a:rPr lang="en-US" smtClean="0"/>
              <a:t>02-Apr-24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B4CC2FE-D68B-43CF-B8D5-0B8EAC1087C2}" type="slidenum">
              <a:rPr lang="en-US" smtClean="0"/>
              <a:t>‹#›</a:t>
            </a:fld>
            <a:endParaRPr lang="en-US"/>
          </a:p>
        </p:txBody>
      </p:sp>
    </p:spTree>
    <p:extLst>
      <p:ext uri="{BB962C8B-B14F-4D97-AF65-F5344CB8AC3E}">
        <p14:creationId xmlns:p14="http://schemas.microsoft.com/office/powerpoint/2010/main" val="4197744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Aerofoil</a:t>
            </a:r>
            <a:r>
              <a:rPr lang="en-US" dirty="0" smtClean="0"/>
              <a:t> designs for fixed wing UAV</a:t>
            </a:r>
            <a:endParaRPr lang="en-US" dirty="0" smtClean="0"/>
          </a:p>
        </p:txBody>
      </p:sp>
      <p:sp>
        <p:nvSpPr>
          <p:cNvPr id="3" name="Subtitle 2"/>
          <p:cNvSpPr>
            <a:spLocks noGrp="1"/>
          </p:cNvSpPr>
          <p:nvPr>
            <p:ph type="subTitle" idx="1"/>
          </p:nvPr>
        </p:nvSpPr>
        <p:spPr>
          <a:xfrm>
            <a:off x="684211" y="3843867"/>
            <a:ext cx="11184515" cy="1947333"/>
          </a:xfrm>
        </p:spPr>
        <p:txBody>
          <a:bodyPr/>
          <a:lstStyle/>
          <a:p>
            <a:r>
              <a:rPr lang="en-US" b="1" u="sng" dirty="0" smtClean="0">
                <a:solidFill>
                  <a:schemeClr val="tx1"/>
                </a:solidFill>
              </a:rPr>
              <a:t>UANS (Assignment-1)</a:t>
            </a:r>
          </a:p>
          <a:p>
            <a:endParaRPr lang="en-US" b="1" u="sng" dirty="0"/>
          </a:p>
          <a:p>
            <a:pPr algn="r"/>
            <a:r>
              <a:rPr lang="en-US" dirty="0" smtClean="0">
                <a:solidFill>
                  <a:schemeClr val="tx1"/>
                </a:solidFill>
              </a:rPr>
              <a:t>1602-21-737-191</a:t>
            </a:r>
          </a:p>
          <a:p>
            <a:pPr algn="r"/>
            <a:r>
              <a:rPr lang="en-US" dirty="0" err="1" smtClean="0">
                <a:solidFill>
                  <a:schemeClr val="tx1"/>
                </a:solidFill>
              </a:rPr>
              <a:t>P.Vivekananda</a:t>
            </a:r>
            <a:endParaRPr lang="en-US" dirty="0">
              <a:solidFill>
                <a:schemeClr val="tx1"/>
              </a:solidFill>
            </a:endParaRPr>
          </a:p>
        </p:txBody>
      </p:sp>
    </p:spTree>
    <p:extLst>
      <p:ext uri="{BB962C8B-B14F-4D97-AF65-F5344CB8AC3E}">
        <p14:creationId xmlns:p14="http://schemas.microsoft.com/office/powerpoint/2010/main" val="41840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24933"/>
            <a:ext cx="6723352" cy="1423940"/>
          </a:xfrm>
        </p:spPr>
        <p:txBody>
          <a:bodyPr>
            <a:normAutofit/>
          </a:bodyPr>
          <a:lstStyle/>
          <a:p>
            <a:r>
              <a:rPr lang="en-US" b="1" dirty="0"/>
              <a:t>Types of </a:t>
            </a:r>
            <a:r>
              <a:rPr lang="en-US" b="1" dirty="0" err="1"/>
              <a:t>Aerofoil</a:t>
            </a:r>
            <a:r>
              <a:rPr lang="en-US" b="1" dirty="0"/>
              <a:t> </a:t>
            </a:r>
            <a:r>
              <a:rPr lang="en-US" b="1" dirty="0" smtClean="0"/>
              <a:t>Designs</a:t>
            </a:r>
            <a:endParaRPr lang="en-US" dirty="0"/>
          </a:p>
        </p:txBody>
      </p:sp>
      <p:sp>
        <p:nvSpPr>
          <p:cNvPr id="3" name="Content Placeholder 2"/>
          <p:cNvSpPr>
            <a:spLocks noGrp="1"/>
          </p:cNvSpPr>
          <p:nvPr>
            <p:ph idx="1"/>
          </p:nvPr>
        </p:nvSpPr>
        <p:spPr>
          <a:xfrm>
            <a:off x="803563" y="1948874"/>
            <a:ext cx="6289963" cy="3158836"/>
          </a:xfrm>
        </p:spPr>
        <p:txBody>
          <a:bodyPr>
            <a:normAutofit/>
          </a:bodyPr>
          <a:lstStyle/>
          <a:p>
            <a:pPr marL="457200" indent="-457200">
              <a:buFont typeface="+mj-lt"/>
              <a:buAutoNum type="arabicPeriod"/>
            </a:pPr>
            <a:r>
              <a:rPr lang="en-US" dirty="0">
                <a:solidFill>
                  <a:schemeClr val="tx1"/>
                </a:solidFill>
              </a:rPr>
              <a:t>Symmetrical </a:t>
            </a:r>
            <a:r>
              <a:rPr lang="en-US" dirty="0" err="1">
                <a:solidFill>
                  <a:schemeClr val="tx1"/>
                </a:solidFill>
              </a:rPr>
              <a:t>Aerofoils</a:t>
            </a:r>
            <a:r>
              <a:rPr lang="en-US" dirty="0">
                <a:solidFill>
                  <a:schemeClr val="tx1"/>
                </a:solidFill>
              </a:rPr>
              <a:t>: </a:t>
            </a:r>
            <a:r>
              <a:rPr lang="en-US" dirty="0" err="1">
                <a:solidFill>
                  <a:schemeClr val="tx1"/>
                </a:solidFill>
              </a:rPr>
              <a:t>Aerofoil</a:t>
            </a:r>
            <a:r>
              <a:rPr lang="en-US" dirty="0">
                <a:solidFill>
                  <a:schemeClr val="tx1"/>
                </a:solidFill>
              </a:rPr>
              <a:t> designs with identical shapes on the top and bottom, providing zero lift at zero angle of attack.</a:t>
            </a:r>
          </a:p>
          <a:p>
            <a:pPr marL="457200" indent="-457200">
              <a:buFont typeface="+mj-lt"/>
              <a:buAutoNum type="arabicPeriod"/>
            </a:pPr>
            <a:r>
              <a:rPr lang="en-US" dirty="0">
                <a:solidFill>
                  <a:schemeClr val="tx1"/>
                </a:solidFill>
              </a:rPr>
              <a:t>Asymmetrical </a:t>
            </a:r>
            <a:r>
              <a:rPr lang="en-US" dirty="0" err="1">
                <a:solidFill>
                  <a:schemeClr val="tx1"/>
                </a:solidFill>
              </a:rPr>
              <a:t>Aerofoils</a:t>
            </a:r>
            <a:r>
              <a:rPr lang="en-US" dirty="0">
                <a:solidFill>
                  <a:schemeClr val="tx1"/>
                </a:solidFill>
              </a:rPr>
              <a:t>: </a:t>
            </a:r>
            <a:r>
              <a:rPr lang="en-US" dirty="0" err="1">
                <a:solidFill>
                  <a:schemeClr val="tx1"/>
                </a:solidFill>
              </a:rPr>
              <a:t>Aerofoil</a:t>
            </a:r>
            <a:r>
              <a:rPr lang="en-US" dirty="0">
                <a:solidFill>
                  <a:schemeClr val="tx1"/>
                </a:solidFill>
              </a:rPr>
              <a:t> designs with different shapes on the top and bottom, generating lift even at zero angle of attack</a:t>
            </a:r>
            <a:r>
              <a:rPr lang="en-US" dirty="0" smtClean="0">
                <a:solidFill>
                  <a:schemeClr val="tx1"/>
                </a:solidFill>
              </a:rPr>
              <a:t>.</a:t>
            </a:r>
          </a:p>
          <a:p>
            <a:pPr marL="0" indent="0">
              <a:buNone/>
            </a:pPr>
            <a:endParaRPr lang="en-US" dirty="0">
              <a:solidFill>
                <a:schemeClr val="tx1"/>
              </a:solidFill>
            </a:endParaRPr>
          </a:p>
        </p:txBody>
      </p:sp>
      <p:pic>
        <p:nvPicPr>
          <p:cNvPr id="4" name="Content Placeholder 4"/>
          <p:cNvPicPr>
            <a:picLocks noChangeAspect="1"/>
          </p:cNvPicPr>
          <p:nvPr/>
        </p:nvPicPr>
        <p:blipFill>
          <a:blip r:embed="rId2"/>
          <a:stretch>
            <a:fillRect/>
          </a:stretch>
        </p:blipFill>
        <p:spPr>
          <a:xfrm>
            <a:off x="7711022" y="1365442"/>
            <a:ext cx="4231596" cy="3400522"/>
          </a:xfrm>
          <a:prstGeom prst="rect">
            <a:avLst/>
          </a:prstGeom>
        </p:spPr>
      </p:pic>
    </p:spTree>
    <p:extLst>
      <p:ext uri="{BB962C8B-B14F-4D97-AF65-F5344CB8AC3E}">
        <p14:creationId xmlns:p14="http://schemas.microsoft.com/office/powerpoint/2010/main" val="107037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30" y="645775"/>
            <a:ext cx="6289243" cy="1128377"/>
          </a:xfrm>
        </p:spPr>
        <p:txBody>
          <a:bodyPr>
            <a:normAutofit fontScale="90000"/>
          </a:bodyPr>
          <a:lstStyle/>
          <a:p>
            <a:r>
              <a:rPr lang="en-US" b="1" dirty="0"/>
              <a:t>Types of </a:t>
            </a:r>
            <a:r>
              <a:rPr lang="en-US" b="1" dirty="0" err="1"/>
              <a:t>Aerofoil</a:t>
            </a:r>
            <a:r>
              <a:rPr lang="en-US" b="1" dirty="0"/>
              <a:t> </a:t>
            </a:r>
            <a:r>
              <a:rPr lang="en-US" b="1" dirty="0" smtClean="0"/>
              <a:t>Designs</a:t>
            </a:r>
            <a:endParaRPr lang="en-US" dirty="0"/>
          </a:p>
        </p:txBody>
      </p:sp>
      <p:sp>
        <p:nvSpPr>
          <p:cNvPr id="7" name="Content Placeholder 6"/>
          <p:cNvSpPr>
            <a:spLocks noGrp="1"/>
          </p:cNvSpPr>
          <p:nvPr>
            <p:ph idx="1"/>
          </p:nvPr>
        </p:nvSpPr>
        <p:spPr>
          <a:xfrm>
            <a:off x="684212" y="1542474"/>
            <a:ext cx="10731933" cy="1838036"/>
          </a:xfrm>
        </p:spPr>
        <p:txBody>
          <a:bodyPr/>
          <a:lstStyle/>
          <a:p>
            <a:pPr marL="457200" indent="-457200">
              <a:buFont typeface="+mj-lt"/>
              <a:buAutoNum type="arabicPeriod" startAt="3"/>
            </a:pPr>
            <a:r>
              <a:rPr lang="en-US" dirty="0">
                <a:solidFill>
                  <a:schemeClr val="tx1"/>
                </a:solidFill>
              </a:rPr>
              <a:t>High-Lift </a:t>
            </a:r>
            <a:r>
              <a:rPr lang="en-US" dirty="0" err="1">
                <a:solidFill>
                  <a:schemeClr val="tx1"/>
                </a:solidFill>
              </a:rPr>
              <a:t>Aerofoils</a:t>
            </a:r>
            <a:r>
              <a:rPr lang="en-US" dirty="0">
                <a:solidFill>
                  <a:schemeClr val="tx1"/>
                </a:solidFill>
              </a:rPr>
              <a:t>: </a:t>
            </a:r>
            <a:r>
              <a:rPr lang="en-US" dirty="0" err="1">
                <a:solidFill>
                  <a:schemeClr val="tx1"/>
                </a:solidFill>
              </a:rPr>
              <a:t>Aerofoil</a:t>
            </a:r>
            <a:r>
              <a:rPr lang="en-US" dirty="0">
                <a:solidFill>
                  <a:schemeClr val="tx1"/>
                </a:solidFill>
              </a:rPr>
              <a:t> designs engineered to produce increased lift, often used in applications requiring short takeoff and landing distances.</a:t>
            </a:r>
          </a:p>
          <a:p>
            <a:pPr marL="457200" indent="-457200">
              <a:buFont typeface="+mj-lt"/>
              <a:buAutoNum type="arabicPeriod" startAt="4"/>
            </a:pPr>
            <a:r>
              <a:rPr lang="en-US" dirty="0">
                <a:solidFill>
                  <a:schemeClr val="tx1"/>
                </a:solidFill>
              </a:rPr>
              <a:t>Low-Drag </a:t>
            </a:r>
            <a:r>
              <a:rPr lang="en-US" dirty="0" err="1">
                <a:solidFill>
                  <a:schemeClr val="tx1"/>
                </a:solidFill>
              </a:rPr>
              <a:t>Aerofoils</a:t>
            </a:r>
            <a:r>
              <a:rPr lang="en-US" dirty="0">
                <a:solidFill>
                  <a:schemeClr val="tx1"/>
                </a:solidFill>
              </a:rPr>
              <a:t>: </a:t>
            </a:r>
            <a:r>
              <a:rPr lang="en-US" dirty="0" err="1">
                <a:solidFill>
                  <a:schemeClr val="tx1"/>
                </a:solidFill>
              </a:rPr>
              <a:t>Aerofoil</a:t>
            </a:r>
            <a:r>
              <a:rPr lang="en-US" dirty="0">
                <a:solidFill>
                  <a:schemeClr val="tx1"/>
                </a:solidFill>
              </a:rPr>
              <a:t> designs optimized to minimize drag, enhancing fuel efficiency and maximizing speed.</a:t>
            </a:r>
            <a:endParaRPr lang="en-US" dirty="0">
              <a:solidFill>
                <a:schemeClr val="tx1"/>
              </a:solidFill>
            </a:endParaRPr>
          </a:p>
        </p:txBody>
      </p:sp>
      <p:pic>
        <p:nvPicPr>
          <p:cNvPr id="8" name="Picture 7"/>
          <p:cNvPicPr>
            <a:picLocks noChangeAspect="1"/>
          </p:cNvPicPr>
          <p:nvPr/>
        </p:nvPicPr>
        <p:blipFill>
          <a:blip r:embed="rId2"/>
          <a:stretch>
            <a:fillRect/>
          </a:stretch>
        </p:blipFill>
        <p:spPr>
          <a:xfrm>
            <a:off x="966930" y="3723794"/>
            <a:ext cx="5036706" cy="2604655"/>
          </a:xfrm>
          <a:prstGeom prst="rect">
            <a:avLst/>
          </a:prstGeom>
        </p:spPr>
      </p:pic>
      <p:pic>
        <p:nvPicPr>
          <p:cNvPr id="9" name="Picture 8"/>
          <p:cNvPicPr>
            <a:picLocks noChangeAspect="1"/>
          </p:cNvPicPr>
          <p:nvPr/>
        </p:nvPicPr>
        <p:blipFill>
          <a:blip r:embed="rId3"/>
          <a:stretch>
            <a:fillRect/>
          </a:stretch>
        </p:blipFill>
        <p:spPr>
          <a:xfrm>
            <a:off x="6751783" y="3723794"/>
            <a:ext cx="4676982" cy="2593068"/>
          </a:xfrm>
          <a:prstGeom prst="rect">
            <a:avLst/>
          </a:prstGeom>
        </p:spPr>
      </p:pic>
    </p:spTree>
    <p:extLst>
      <p:ext uri="{BB962C8B-B14F-4D97-AF65-F5344CB8AC3E}">
        <p14:creationId xmlns:p14="http://schemas.microsoft.com/office/powerpoint/2010/main" val="375066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24933"/>
            <a:ext cx="6732588" cy="1202267"/>
          </a:xfrm>
        </p:spPr>
        <p:txBody>
          <a:bodyPr>
            <a:normAutofit/>
          </a:bodyPr>
          <a:lstStyle/>
          <a:p>
            <a:r>
              <a:rPr lang="en-US" b="1" dirty="0"/>
              <a:t>Types of </a:t>
            </a:r>
            <a:r>
              <a:rPr lang="en-US" b="1" dirty="0" err="1"/>
              <a:t>Aerofoil</a:t>
            </a:r>
            <a:r>
              <a:rPr lang="en-US" b="1" dirty="0"/>
              <a:t> </a:t>
            </a:r>
            <a:r>
              <a:rPr lang="en-US" b="1" dirty="0" smtClean="0"/>
              <a:t>Designs</a:t>
            </a:r>
            <a:endParaRPr lang="en-US" dirty="0"/>
          </a:p>
        </p:txBody>
      </p:sp>
      <p:sp>
        <p:nvSpPr>
          <p:cNvPr id="3" name="Content Placeholder 2"/>
          <p:cNvSpPr>
            <a:spLocks noGrp="1"/>
          </p:cNvSpPr>
          <p:nvPr>
            <p:ph idx="1"/>
          </p:nvPr>
        </p:nvSpPr>
        <p:spPr>
          <a:xfrm>
            <a:off x="803563" y="1948873"/>
            <a:ext cx="6289963" cy="4119418"/>
          </a:xfrm>
        </p:spPr>
        <p:txBody>
          <a:bodyPr>
            <a:normAutofit/>
          </a:bodyPr>
          <a:lstStyle/>
          <a:p>
            <a:pPr marL="457200" indent="-457200">
              <a:buFont typeface="+mj-lt"/>
              <a:buAutoNum type="arabicPeriod" startAt="5"/>
            </a:pPr>
            <a:r>
              <a:rPr lang="en-US" dirty="0">
                <a:solidFill>
                  <a:schemeClr val="tx1"/>
                </a:solidFill>
              </a:rPr>
              <a:t>Custom </a:t>
            </a:r>
            <a:r>
              <a:rPr lang="en-US" dirty="0" err="1">
                <a:solidFill>
                  <a:schemeClr val="tx1"/>
                </a:solidFill>
              </a:rPr>
              <a:t>Aerofoils</a:t>
            </a:r>
            <a:r>
              <a:rPr lang="en-US" dirty="0">
                <a:solidFill>
                  <a:schemeClr val="tx1"/>
                </a:solidFill>
              </a:rPr>
              <a:t>: </a:t>
            </a:r>
            <a:r>
              <a:rPr lang="en-US" dirty="0" err="1">
                <a:solidFill>
                  <a:schemeClr val="tx1"/>
                </a:solidFill>
              </a:rPr>
              <a:t>Aerofoil</a:t>
            </a:r>
            <a:r>
              <a:rPr lang="en-US" dirty="0">
                <a:solidFill>
                  <a:schemeClr val="tx1"/>
                </a:solidFill>
              </a:rPr>
              <a:t> designs tailored to specific performance requirements or constraints of a particular UAV application</a:t>
            </a:r>
            <a:r>
              <a:rPr lang="en-US" dirty="0" smtClean="0">
                <a:solidFill>
                  <a:schemeClr val="tx1"/>
                </a:solidFill>
              </a:rPr>
              <a:t>.</a:t>
            </a:r>
            <a:r>
              <a:rPr lang="en-US" dirty="0">
                <a:solidFill>
                  <a:schemeClr val="tx1"/>
                </a:solidFill>
              </a:rPr>
              <a:t> Custom </a:t>
            </a:r>
            <a:r>
              <a:rPr lang="en-US" dirty="0" err="1">
                <a:solidFill>
                  <a:schemeClr val="tx1"/>
                </a:solidFill>
              </a:rPr>
              <a:t>Aerofoils</a:t>
            </a:r>
            <a:r>
              <a:rPr lang="en-US" dirty="0">
                <a:solidFill>
                  <a:schemeClr val="tx1"/>
                </a:solidFill>
              </a:rPr>
              <a:t> are specifically designed for individual UAV applications, optimizing performance factors like lift, drag, and stability to meet unique mission requirements. They undergo thorough analysis, simulation, and testing to ensure efficiency, maneuverability, and adaptability, enhancing overall UAV performance.</a:t>
            </a:r>
          </a:p>
        </p:txBody>
      </p:sp>
      <p:pic>
        <p:nvPicPr>
          <p:cNvPr id="5" name="Picture 4"/>
          <p:cNvPicPr>
            <a:picLocks noChangeAspect="1"/>
          </p:cNvPicPr>
          <p:nvPr/>
        </p:nvPicPr>
        <p:blipFill>
          <a:blip r:embed="rId2"/>
          <a:stretch>
            <a:fillRect/>
          </a:stretch>
        </p:blipFill>
        <p:spPr>
          <a:xfrm>
            <a:off x="7323713" y="1828799"/>
            <a:ext cx="4531977" cy="3288147"/>
          </a:xfrm>
          <a:prstGeom prst="rect">
            <a:avLst/>
          </a:prstGeom>
        </p:spPr>
      </p:pic>
    </p:spTree>
    <p:extLst>
      <p:ext uri="{BB962C8B-B14F-4D97-AF65-F5344CB8AC3E}">
        <p14:creationId xmlns:p14="http://schemas.microsoft.com/office/powerpoint/2010/main" val="294907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266314"/>
            <a:ext cx="2853315" cy="851286"/>
          </a:xfrm>
        </p:spPr>
        <p:txBody>
          <a:bodyPr>
            <a:normAutofit/>
          </a:bodyPr>
          <a:lstStyle/>
          <a:p>
            <a:r>
              <a:rPr lang="en-US" b="1" dirty="0" smtClean="0"/>
              <a:t>Case Study</a:t>
            </a:r>
            <a:endParaRPr lang="en-US" dirty="0"/>
          </a:p>
        </p:txBody>
      </p:sp>
      <p:sp>
        <p:nvSpPr>
          <p:cNvPr id="3" name="Content Placeholder 2"/>
          <p:cNvSpPr>
            <a:spLocks noGrp="1"/>
          </p:cNvSpPr>
          <p:nvPr>
            <p:ph idx="1"/>
          </p:nvPr>
        </p:nvSpPr>
        <p:spPr>
          <a:xfrm>
            <a:off x="803564" y="1117600"/>
            <a:ext cx="9568872" cy="5421745"/>
          </a:xfrm>
        </p:spPr>
        <p:txBody>
          <a:bodyPr>
            <a:normAutofit/>
          </a:bodyPr>
          <a:lstStyle/>
          <a:p>
            <a:pPr marL="0" indent="0">
              <a:buNone/>
            </a:pPr>
            <a:r>
              <a:rPr lang="en-US" dirty="0" smtClean="0">
                <a:solidFill>
                  <a:schemeClr val="tx1"/>
                </a:solidFill>
              </a:rPr>
              <a:t>The </a:t>
            </a:r>
            <a:r>
              <a:rPr lang="en-US" dirty="0">
                <a:solidFill>
                  <a:schemeClr val="tx1"/>
                </a:solidFill>
              </a:rPr>
              <a:t>Design Improvement of Airfoil for Flying Wing </a:t>
            </a:r>
            <a:r>
              <a:rPr lang="en-US" dirty="0" smtClean="0">
                <a:solidFill>
                  <a:schemeClr val="tx1"/>
                </a:solidFill>
              </a:rPr>
              <a:t>UAV.</a:t>
            </a:r>
          </a:p>
          <a:p>
            <a:pPr marL="0" indent="0">
              <a:buNone/>
            </a:pPr>
            <a:r>
              <a:rPr lang="en-US" dirty="0" smtClean="0">
                <a:solidFill>
                  <a:schemeClr val="tx1"/>
                </a:solidFill>
              </a:rPr>
              <a:t>This </a:t>
            </a:r>
            <a:r>
              <a:rPr lang="en-US" dirty="0">
                <a:solidFill>
                  <a:schemeClr val="tx1"/>
                </a:solidFill>
              </a:rPr>
              <a:t>paper intends to presents the design improvement of airfoil for flying wing </a:t>
            </a:r>
            <a:r>
              <a:rPr lang="en-US" dirty="0" smtClean="0">
                <a:solidFill>
                  <a:schemeClr val="tx1"/>
                </a:solidFill>
              </a:rPr>
              <a:t>UAV (Unmanned </a:t>
            </a:r>
            <a:r>
              <a:rPr lang="en-US" dirty="0">
                <a:solidFill>
                  <a:schemeClr val="tx1"/>
                </a:solidFill>
              </a:rPr>
              <a:t>Aerial Vehicle) when the Author works with </a:t>
            </a:r>
            <a:r>
              <a:rPr lang="en-US" dirty="0" smtClean="0">
                <a:solidFill>
                  <a:schemeClr val="tx1"/>
                </a:solidFill>
              </a:rPr>
              <a:t>University </a:t>
            </a:r>
            <a:r>
              <a:rPr lang="en-US" dirty="0">
                <a:solidFill>
                  <a:schemeClr val="tx1"/>
                </a:solidFill>
              </a:rPr>
              <a:t>Putra Malaysia. The design was </a:t>
            </a:r>
            <a:r>
              <a:rPr lang="en-US" dirty="0" smtClean="0">
                <a:solidFill>
                  <a:schemeClr val="tx1"/>
                </a:solidFill>
              </a:rPr>
              <a:t> performed </a:t>
            </a:r>
            <a:r>
              <a:rPr lang="en-US" dirty="0">
                <a:solidFill>
                  <a:schemeClr val="tx1"/>
                </a:solidFill>
              </a:rPr>
              <a:t>using XFOIL code (an interactive program for the design and analysis of subsonic isolated airfoils) </a:t>
            </a:r>
            <a:r>
              <a:rPr lang="en-US" dirty="0" smtClean="0">
                <a:solidFill>
                  <a:schemeClr val="tx1"/>
                </a:solidFill>
              </a:rPr>
              <a:t> and </a:t>
            </a:r>
            <a:r>
              <a:rPr lang="en-US" dirty="0">
                <a:solidFill>
                  <a:schemeClr val="tx1"/>
                </a:solidFill>
              </a:rPr>
              <a:t>the wind tunnel test results for verification. </a:t>
            </a:r>
            <a:r>
              <a:rPr lang="en-US" dirty="0" err="1">
                <a:solidFill>
                  <a:schemeClr val="tx1"/>
                </a:solidFill>
              </a:rPr>
              <a:t>Eppler</a:t>
            </a:r>
            <a:r>
              <a:rPr lang="en-US" dirty="0">
                <a:solidFill>
                  <a:schemeClr val="tx1"/>
                </a:solidFill>
              </a:rPr>
              <a:t> E334 (thickness to chord ratio, t/c = 11.93%) is used as </a:t>
            </a:r>
            <a:r>
              <a:rPr lang="en-US" dirty="0" smtClean="0">
                <a:solidFill>
                  <a:schemeClr val="tx1"/>
                </a:solidFill>
              </a:rPr>
              <a:t>a </a:t>
            </a:r>
            <a:r>
              <a:rPr lang="en-US" dirty="0">
                <a:solidFill>
                  <a:schemeClr val="tx1"/>
                </a:solidFill>
              </a:rPr>
              <a:t>based airfoil. The final design was using </a:t>
            </a:r>
            <a:r>
              <a:rPr lang="en-US" dirty="0" err="1">
                <a:solidFill>
                  <a:schemeClr val="tx1"/>
                </a:solidFill>
              </a:rPr>
              <a:t>Eppler</a:t>
            </a:r>
            <a:r>
              <a:rPr lang="en-US" dirty="0">
                <a:solidFill>
                  <a:schemeClr val="tx1"/>
                </a:solidFill>
              </a:rPr>
              <a:t> E334 with t/c = 13.5%. It was shown from this work that </a:t>
            </a:r>
            <a:r>
              <a:rPr lang="en-US" dirty="0" smtClean="0">
                <a:solidFill>
                  <a:schemeClr val="tx1"/>
                </a:solidFill>
              </a:rPr>
              <a:t>the result </a:t>
            </a:r>
            <a:r>
              <a:rPr lang="en-US" dirty="0">
                <a:solidFill>
                  <a:schemeClr val="tx1"/>
                </a:solidFill>
              </a:rPr>
              <a:t>from XFOIL is fairly accurate</a:t>
            </a:r>
            <a:r>
              <a:rPr lang="en-US" dirty="0" smtClean="0">
                <a:solidFill>
                  <a:schemeClr val="tx1"/>
                </a:solidFill>
              </a:rPr>
              <a:t>. </a:t>
            </a:r>
            <a:r>
              <a:rPr lang="en-US" dirty="0">
                <a:solidFill>
                  <a:schemeClr val="tx1"/>
                </a:solidFill>
              </a:rPr>
              <a:t>Regarding to the usage of XFOIL program, from </a:t>
            </a:r>
            <a:r>
              <a:rPr lang="en-US" dirty="0" smtClean="0">
                <a:solidFill>
                  <a:schemeClr val="tx1"/>
                </a:solidFill>
              </a:rPr>
              <a:t>the </a:t>
            </a:r>
            <a:r>
              <a:rPr lang="en-US" dirty="0">
                <a:solidFill>
                  <a:schemeClr val="tx1"/>
                </a:solidFill>
              </a:rPr>
              <a:t>results, the Author found that XFOIL program is </a:t>
            </a:r>
            <a:r>
              <a:rPr lang="en-US" dirty="0" smtClean="0">
                <a:solidFill>
                  <a:schemeClr val="tx1"/>
                </a:solidFill>
              </a:rPr>
              <a:t>only </a:t>
            </a:r>
            <a:r>
              <a:rPr lang="en-US" dirty="0">
                <a:solidFill>
                  <a:schemeClr val="tx1"/>
                </a:solidFill>
              </a:rPr>
              <a:t>valid up to a certain range of angle of attack. </a:t>
            </a:r>
            <a:r>
              <a:rPr lang="en-US" dirty="0" smtClean="0">
                <a:solidFill>
                  <a:schemeClr val="tx1"/>
                </a:solidFill>
              </a:rPr>
              <a:t>Hence</a:t>
            </a:r>
            <a:r>
              <a:rPr lang="en-US" dirty="0">
                <a:solidFill>
                  <a:schemeClr val="tx1"/>
                </a:solidFill>
              </a:rPr>
              <a:t>, when using this program, ones should be </a:t>
            </a:r>
            <a:r>
              <a:rPr lang="en-US" dirty="0" smtClean="0">
                <a:solidFill>
                  <a:schemeClr val="tx1"/>
                </a:solidFill>
              </a:rPr>
              <a:t>careful </a:t>
            </a:r>
            <a:r>
              <a:rPr lang="en-US" dirty="0">
                <a:solidFill>
                  <a:schemeClr val="tx1"/>
                </a:solidFill>
              </a:rPr>
              <a:t>with the results. However, there are still </a:t>
            </a:r>
            <a:r>
              <a:rPr lang="en-US" dirty="0" smtClean="0">
                <a:solidFill>
                  <a:schemeClr val="tx1"/>
                </a:solidFill>
              </a:rPr>
              <a:t>many </a:t>
            </a:r>
            <a:r>
              <a:rPr lang="en-US" dirty="0">
                <a:solidFill>
                  <a:schemeClr val="tx1"/>
                </a:solidFill>
              </a:rPr>
              <a:t>part inside XFOIL program are remain </a:t>
            </a:r>
            <a:r>
              <a:rPr lang="en-US" dirty="0" smtClean="0">
                <a:solidFill>
                  <a:schemeClr val="tx1"/>
                </a:solidFill>
              </a:rPr>
              <a:t>unexplored </a:t>
            </a:r>
            <a:r>
              <a:rPr lang="en-US" dirty="0">
                <a:solidFill>
                  <a:schemeClr val="tx1"/>
                </a:solidFill>
              </a:rPr>
              <a:t>in this project, such as the boundary </a:t>
            </a:r>
            <a:r>
              <a:rPr lang="en-US" dirty="0" smtClean="0">
                <a:solidFill>
                  <a:schemeClr val="tx1"/>
                </a:solidFill>
              </a:rPr>
              <a:t>layer </a:t>
            </a:r>
            <a:r>
              <a:rPr lang="en-US" dirty="0">
                <a:solidFill>
                  <a:schemeClr val="tx1"/>
                </a:solidFill>
              </a:rPr>
              <a:t>profile and the skin friction coefficient. The </a:t>
            </a:r>
            <a:r>
              <a:rPr lang="en-US" dirty="0" smtClean="0">
                <a:solidFill>
                  <a:schemeClr val="tx1"/>
                </a:solidFill>
              </a:rPr>
              <a:t>Author </a:t>
            </a:r>
            <a:r>
              <a:rPr lang="en-US" dirty="0">
                <a:solidFill>
                  <a:schemeClr val="tx1"/>
                </a:solidFill>
              </a:rPr>
              <a:t>believed the accuracy of the results can be </a:t>
            </a:r>
            <a:r>
              <a:rPr lang="en-US" dirty="0" smtClean="0">
                <a:solidFill>
                  <a:schemeClr val="tx1"/>
                </a:solidFill>
              </a:rPr>
              <a:t>improved </a:t>
            </a:r>
            <a:r>
              <a:rPr lang="en-US" dirty="0">
                <a:solidFill>
                  <a:schemeClr val="tx1"/>
                </a:solidFill>
              </a:rPr>
              <a:t>if all the remaining parameter is taken into </a:t>
            </a:r>
            <a:r>
              <a:rPr lang="en-US" dirty="0" smtClean="0">
                <a:solidFill>
                  <a:schemeClr val="tx1"/>
                </a:solidFill>
              </a:rPr>
              <a:t>account</a:t>
            </a:r>
            <a:r>
              <a:rPr lang="en-US" dirty="0">
                <a:solidFill>
                  <a:schemeClr val="tx1"/>
                </a:solidFill>
              </a:rPr>
              <a:t>. </a:t>
            </a:r>
            <a:endParaRPr lang="en-US" dirty="0" smtClean="0">
              <a:solidFill>
                <a:schemeClr val="tx1"/>
              </a:solidFill>
            </a:endParaRPr>
          </a:p>
        </p:txBody>
      </p:sp>
    </p:spTree>
    <p:extLst>
      <p:ext uri="{BB962C8B-B14F-4D97-AF65-F5344CB8AC3E}">
        <p14:creationId xmlns:p14="http://schemas.microsoft.com/office/powerpoint/2010/main" val="195805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89527"/>
            <a:ext cx="10935133" cy="5791199"/>
          </a:xfrm>
        </p:spPr>
        <p:txBody>
          <a:bodyPr>
            <a:normAutofit/>
          </a:bodyPr>
          <a:lstStyle/>
          <a:p>
            <a:pPr algn="ctr"/>
            <a:r>
              <a:rPr lang="en-US" sz="9600" dirty="0" smtClean="0"/>
              <a:t>Thank YOU</a:t>
            </a:r>
            <a:r>
              <a:rPr lang="en-US" sz="800" dirty="0" smtClean="0"/>
              <a:t/>
            </a:r>
            <a:br>
              <a:rPr lang="en-US" sz="800" dirty="0" smtClean="0"/>
            </a:br>
            <a:r>
              <a:rPr lang="en-US" sz="800" dirty="0"/>
              <a:t/>
            </a:r>
            <a:br>
              <a:rPr lang="en-US" sz="800" dirty="0"/>
            </a:br>
            <a:r>
              <a:rPr lang="en-US" sz="800" dirty="0" smtClean="0"/>
              <a:t/>
            </a:r>
            <a:br>
              <a:rPr lang="en-US" sz="800" dirty="0" smtClean="0"/>
            </a:br>
            <a:r>
              <a:rPr lang="en-US" sz="800" dirty="0"/>
              <a:t/>
            </a:r>
            <a:br>
              <a:rPr lang="en-US" sz="800" dirty="0"/>
            </a:br>
            <a:r>
              <a:rPr lang="en-US" sz="800" dirty="0" smtClean="0"/>
              <a:t/>
            </a:r>
            <a:br>
              <a:rPr lang="en-US" sz="800" dirty="0" smtClean="0"/>
            </a:br>
            <a:r>
              <a:rPr lang="en-US" sz="800" dirty="0"/>
              <a:t/>
            </a:r>
            <a:br>
              <a:rPr lang="en-US" sz="800" dirty="0"/>
            </a:br>
            <a:r>
              <a:rPr lang="en-US" sz="800" dirty="0" smtClean="0"/>
              <a:t/>
            </a:r>
            <a:br>
              <a:rPr lang="en-US" sz="800" dirty="0" smtClean="0"/>
            </a:br>
            <a:r>
              <a:rPr lang="en-US" sz="800" dirty="0"/>
              <a:t/>
            </a:r>
            <a:br>
              <a:rPr lang="en-US" sz="800" dirty="0"/>
            </a:br>
            <a:r>
              <a:rPr lang="en-US" sz="800" dirty="0" smtClean="0"/>
              <a:t/>
            </a:r>
            <a:br>
              <a:rPr lang="en-US" sz="800" dirty="0" smtClean="0"/>
            </a:br>
            <a:r>
              <a:rPr lang="en-US" sz="800" dirty="0"/>
              <a:t/>
            </a:r>
            <a:br>
              <a:rPr lang="en-US" sz="800" dirty="0"/>
            </a:br>
            <a:r>
              <a:rPr lang="en-US" sz="800" dirty="0" smtClean="0"/>
              <a:t/>
            </a:r>
            <a:br>
              <a:rPr lang="en-US" sz="800" dirty="0" smtClean="0"/>
            </a:br>
            <a:r>
              <a:rPr lang="en-US" sz="800" dirty="0"/>
              <a:t/>
            </a:r>
            <a:br>
              <a:rPr lang="en-US" sz="800" dirty="0"/>
            </a:br>
            <a:r>
              <a:rPr lang="en-US" sz="800" dirty="0" smtClean="0"/>
              <a:t/>
            </a:r>
            <a:br>
              <a:rPr lang="en-US" sz="800" dirty="0" smtClean="0"/>
            </a:br>
            <a:r>
              <a:rPr lang="en-US" sz="900" dirty="0"/>
              <a:t/>
            </a:r>
            <a:br>
              <a:rPr lang="en-US" sz="900" dirty="0"/>
            </a:br>
            <a:r>
              <a:rPr lang="en-US" sz="900" dirty="0" smtClean="0"/>
              <a:t>Link to Case study : https</a:t>
            </a:r>
            <a:r>
              <a:rPr lang="en-US" sz="900" dirty="0"/>
              <a:t>://www.researchgate.net/publication/236657704_The_design_improvement_of_airfoil_for_flying_wing_UAV</a:t>
            </a:r>
          </a:p>
        </p:txBody>
      </p:sp>
    </p:spTree>
    <p:extLst>
      <p:ext uri="{BB962C8B-B14F-4D97-AF65-F5344CB8AC3E}">
        <p14:creationId xmlns:p14="http://schemas.microsoft.com/office/powerpoint/2010/main" val="367856702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TotalTime>
  <Words>390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Aerofoil designs for fixed wing UAV</vt:lpstr>
      <vt:lpstr>Types of Aerofoil Designs</vt:lpstr>
      <vt:lpstr>Types of Aerofoil Designs</vt:lpstr>
      <vt:lpstr>Types of Aerofoil Designs</vt:lpstr>
      <vt:lpstr>Case Study</vt:lpstr>
      <vt:lpstr>Thank YOU              Link to Case study : https://www.researchgate.net/publication/236657704_The_design_improvement_of_airfoil_for_flying_wing_UAV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Aerofoil designs for fixed wing UAV</dc:title>
  <dc:creator>Admin</dc:creator>
  <cp:lastModifiedBy>Admin</cp:lastModifiedBy>
  <cp:revision>6</cp:revision>
  <dcterms:created xsi:type="dcterms:W3CDTF">2024-04-02T14:35:57Z</dcterms:created>
  <dcterms:modified xsi:type="dcterms:W3CDTF">2024-04-02T15:21:51Z</dcterms:modified>
</cp:coreProperties>
</file>