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5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212-80B3-4DC9-BAF4-1B3E83F47E45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C7E-D8B3-4B86-B9FA-75C8D9E7A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 chapter1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Challenges in embedded computing system design: 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How much hardware do we need ?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algn="just">
              <a:buNone/>
            </a:pPr>
            <a:r>
              <a:rPr lang="en-US" dirty="0"/>
              <a:t>To meet the performance deadlines and manufacturing cost constraints , the choice of  hard ware is important , too little hardware system fails to meet dead lines , too much hard ware system becomes too expensive.</a:t>
            </a:r>
          </a:p>
          <a:p>
            <a:pPr algn="just">
              <a:buNone/>
            </a:pPr>
            <a:r>
              <a:rPr lang="en-US" dirty="0">
                <a:solidFill>
                  <a:srgbClr val="00B0F0"/>
                </a:solidFill>
              </a:rPr>
              <a:t>How  do we meet dead lines ? </a:t>
            </a:r>
          </a:p>
          <a:p>
            <a:pPr algn="just">
              <a:buNone/>
            </a:pPr>
            <a:r>
              <a:rPr lang="en-US" dirty="0"/>
              <a:t>For meeting deadlines , system speed must be higher , so that programs runs </a:t>
            </a:r>
            <a:r>
              <a:rPr lang="en-US" dirty="0" err="1"/>
              <a:t>fastly</a:t>
            </a:r>
            <a:r>
              <a:rPr lang="en-US" dirty="0"/>
              <a:t> . which makes the processor expensive. Processor speed can be enhanced by increasing clock speed , this is not enough, memory speed also must be increased.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How do we minimize power consumption ? </a:t>
            </a:r>
          </a:p>
          <a:p>
            <a:pPr algn="just">
              <a:buNone/>
            </a:pPr>
            <a:r>
              <a:rPr lang="en-US" dirty="0"/>
              <a:t>In battery powered applications , power consumption is important. By running the system slowly will consume less power , slowing down the system may ,miss dead lines. 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How do we design for upgradability: </a:t>
            </a:r>
          </a:p>
          <a:p>
            <a:pPr algn="just">
              <a:buNone/>
            </a:pPr>
            <a:r>
              <a:rPr lang="en-US" dirty="0"/>
              <a:t>The hard ware platform may be used over several product generations(or) no changes. However we want to be able to add features by changing software.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Complex testing: </a:t>
            </a:r>
          </a:p>
          <a:p>
            <a:pPr algn="just">
              <a:buNone/>
            </a:pPr>
            <a:r>
              <a:rPr lang="en-US" dirty="0"/>
              <a:t>Exercising an embedded system is difficult . Because we have to test it in real time.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 Limited </a:t>
            </a:r>
            <a:r>
              <a:rPr lang="en-US" dirty="0" err="1">
                <a:solidFill>
                  <a:srgbClr val="00B0F0"/>
                </a:solidFill>
              </a:rPr>
              <a:t>observability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dirty="0" err="1">
                <a:solidFill>
                  <a:srgbClr val="00B0F0"/>
                </a:solidFill>
              </a:rPr>
              <a:t>controlability</a:t>
            </a:r>
            <a:r>
              <a:rPr lang="en-US" dirty="0">
                <a:solidFill>
                  <a:srgbClr val="00B0F0"/>
                </a:solidFill>
              </a:rPr>
              <a:t> :   </a:t>
            </a:r>
          </a:p>
          <a:p>
            <a:pPr>
              <a:buNone/>
            </a:pPr>
            <a:r>
              <a:rPr lang="en-US" dirty="0"/>
              <a:t>Embedded computing systems do not come with key boards and screens. This makes it more difficult to see what is going on and to affect system operations. 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Restricted development environment:</a:t>
            </a:r>
          </a:p>
          <a:p>
            <a:pPr>
              <a:buNone/>
            </a:pPr>
            <a:r>
              <a:rPr lang="en-US" dirty="0"/>
              <a:t>Developing tools for embedded system are limited. Generally code is compiled on PC’s and downloaded on to embedded systems.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Performance of embedded computing system: </a:t>
            </a:r>
          </a:p>
          <a:p>
            <a:pPr>
              <a:buNone/>
            </a:pPr>
            <a:r>
              <a:rPr lang="en-US" dirty="0"/>
              <a:t>Embedded system designers must have clear performance goal in mind, their program must meet dead lines, because of real time computing .</a:t>
            </a:r>
          </a:p>
          <a:p>
            <a:pPr>
              <a:buNone/>
            </a:pPr>
            <a:r>
              <a:rPr lang="en-US" dirty="0"/>
              <a:t>Dead line is the time at which a computations must be finished. </a:t>
            </a:r>
          </a:p>
          <a:p>
            <a:pPr>
              <a:buNone/>
            </a:pPr>
            <a:r>
              <a:rPr lang="en-US" dirty="0"/>
              <a:t>If the program doesn’t produce the required output by dead line , program doesn’t work , even though o/p is generated later.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understand the real time behavior of an embedded system ,we have to analyze the system at several different levels of abstraction . </a:t>
            </a:r>
          </a:p>
          <a:p>
            <a:pPr algn="just">
              <a:buNone/>
            </a:pPr>
            <a:r>
              <a:rPr lang="en-US" b="1" dirty="0"/>
              <a:t>Layers include : </a:t>
            </a:r>
          </a:p>
          <a:p>
            <a:pPr algn="just">
              <a:buNone/>
            </a:pPr>
            <a:r>
              <a:rPr lang="en-US" b="1" dirty="0"/>
              <a:t>CPU:</a:t>
            </a:r>
            <a:r>
              <a:rPr lang="en-US" dirty="0"/>
              <a:t> CPU clearly influence the behavior of the system , particularly when the </a:t>
            </a:r>
            <a:r>
              <a:rPr lang="en-US" dirty="0" err="1"/>
              <a:t>cpu</a:t>
            </a:r>
            <a:r>
              <a:rPr lang="en-US" dirty="0"/>
              <a:t> is a pipelined processor with a cache.  </a:t>
            </a:r>
          </a:p>
          <a:p>
            <a:pPr algn="just">
              <a:buNone/>
            </a:pPr>
            <a:r>
              <a:rPr lang="en-US" b="1" dirty="0"/>
              <a:t>Platform: </a:t>
            </a:r>
          </a:p>
          <a:p>
            <a:pPr algn="just">
              <a:buNone/>
            </a:pPr>
            <a:r>
              <a:rPr lang="en-US" dirty="0"/>
              <a:t>The platform includes the bus and I/o devices . These peripheral components that surround the </a:t>
            </a:r>
            <a:r>
              <a:rPr lang="en-US" dirty="0" err="1"/>
              <a:t>cpu</a:t>
            </a:r>
            <a:r>
              <a:rPr lang="en-US" dirty="0"/>
              <a:t> are responsible for feeding the </a:t>
            </a:r>
            <a:r>
              <a:rPr lang="en-US" dirty="0" err="1"/>
              <a:t>cpu</a:t>
            </a:r>
            <a:r>
              <a:rPr lang="en-US" dirty="0"/>
              <a:t> and can affect its performance.</a:t>
            </a:r>
          </a:p>
          <a:p>
            <a:pPr algn="just">
              <a:buNone/>
            </a:pPr>
            <a:r>
              <a:rPr lang="en-US" b="1" dirty="0"/>
              <a:t>Program:</a:t>
            </a:r>
          </a:p>
          <a:p>
            <a:pPr algn="just">
              <a:buNone/>
            </a:pPr>
            <a:r>
              <a:rPr lang="en-US" dirty="0"/>
              <a:t>Programs  are very large and the </a:t>
            </a:r>
            <a:r>
              <a:rPr lang="en-US" dirty="0" err="1"/>
              <a:t>cpu</a:t>
            </a:r>
            <a:r>
              <a:rPr lang="en-US" dirty="0"/>
              <a:t> sees only small window of the program at a time. We must consider entire program to determine its over all behavior.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dirty="0"/>
              <a:t>: we generally run several programs simultaneously on a </a:t>
            </a:r>
            <a:r>
              <a:rPr lang="en-US" dirty="0" err="1"/>
              <a:t>cpu</a:t>
            </a:r>
            <a:r>
              <a:rPr lang="en-US" dirty="0"/>
              <a:t> , creating a multi tasking system . The tasks interact with each other in ways that have profound implications on performance.</a:t>
            </a:r>
          </a:p>
          <a:p>
            <a:r>
              <a:rPr lang="en-US" b="1" dirty="0"/>
              <a:t>Multi processors</a:t>
            </a:r>
            <a:r>
              <a:rPr lang="en-US" dirty="0"/>
              <a:t>:  Many embedded systems have more than one processor. The interactions between these processors  adds more complexity to the analysis of over all system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Embedded system design process: 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/>
              <a:t>Embedded system design process aimed at two objectives: </a:t>
            </a:r>
          </a:p>
          <a:p>
            <a:pPr marL="514350" indent="-514350">
              <a:buAutoNum type="arabicPeriod"/>
            </a:pPr>
            <a:r>
              <a:rPr lang="en-US" dirty="0"/>
              <a:t>It will give an introduction to various steps in embedded system  design. </a:t>
            </a:r>
          </a:p>
          <a:p>
            <a:pPr marL="514350" indent="-514350">
              <a:buAutoNum type="arabicPeriod"/>
            </a:pPr>
            <a:r>
              <a:rPr lang="en-US" dirty="0"/>
              <a:t>It will allow us to consider the idea of design methodology</a:t>
            </a:r>
          </a:p>
          <a:p>
            <a:pPr marL="514350" indent="-514350">
              <a:buNone/>
            </a:pPr>
            <a:r>
              <a:rPr lang="en-US" dirty="0"/>
              <a:t>In top down view of embedded system design process,  design start with system requirements specifications, architecture, components, system  integration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dded System Design Process">
            <a:extLst>
              <a:ext uri="{FF2B5EF4-FFF2-40B4-BE49-F238E27FC236}">
                <a16:creationId xmlns:a16="http://schemas.microsoft.com/office/drawing/2014/main" id="{75A6840B-D6B1-4B79-A4F9-FD56BAB7B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685800"/>
            <a:ext cx="7010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0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Major goals of the design:</a:t>
            </a:r>
          </a:p>
          <a:p>
            <a:pPr marL="514350" indent="-514350">
              <a:buAutoNum type="arabicPeriod"/>
            </a:pPr>
            <a:r>
              <a:rPr lang="en-US" dirty="0"/>
              <a:t>Manufacturing cost </a:t>
            </a:r>
          </a:p>
          <a:p>
            <a:pPr marL="514350" indent="-514350">
              <a:buAutoNum type="arabicPeriod"/>
            </a:pPr>
            <a:r>
              <a:rPr lang="en-US" dirty="0"/>
              <a:t>Performance</a:t>
            </a:r>
          </a:p>
          <a:p>
            <a:pPr marL="514350" indent="-514350">
              <a:buAutoNum type="arabicPeriod"/>
            </a:pPr>
            <a:r>
              <a:rPr lang="en-US" dirty="0"/>
              <a:t>Power consumption</a:t>
            </a:r>
          </a:p>
          <a:p>
            <a:pPr marL="514350" indent="-514350">
              <a:buNone/>
            </a:pPr>
            <a:r>
              <a:rPr lang="en-US" dirty="0"/>
              <a:t>( Refer </a:t>
            </a:r>
            <a:r>
              <a:rPr lang="en-US"/>
              <a:t>wolf text book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What is an embedded computing system ?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is a system that includes programmable computer  but  is not a general purpose computing  system , used for special purpose.(it has dedicated function)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controls the physical operation of the machine.</a:t>
            </a:r>
          </a:p>
          <a:p>
            <a:pPr>
              <a:buNone/>
            </a:pPr>
            <a:r>
              <a:rPr lang="en-US" dirty="0"/>
              <a:t>EX: Washing machines, Fax machines, Automobiles …etc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Designers in many fields identify where processor can be used ,design a hardware platform with I/O devices and memory that can suited to application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Design soft ware that performs required tasks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Many of the challenges encountered are not only computer engineering problems </a:t>
            </a:r>
          </a:p>
          <a:p>
            <a:pPr algn="just">
              <a:buNone/>
            </a:pPr>
            <a:r>
              <a:rPr lang="en-US" dirty="0"/>
              <a:t>Ex : Can be mechanical or electrical problems.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applications</a:t>
            </a:r>
            <a:r>
              <a:rPr lang="en-US" dirty="0">
                <a:solidFill>
                  <a:srgbClr val="C00000"/>
                </a:solidFill>
              </a:rPr>
              <a:t> of </a:t>
            </a:r>
            <a:r>
              <a:rPr lang="en-US" b="1" dirty="0">
                <a:solidFill>
                  <a:srgbClr val="C00000"/>
                </a:solidFill>
              </a:rPr>
              <a:t>embedded systems</a:t>
            </a:r>
            <a:r>
              <a:rPr lang="en-US" dirty="0"/>
              <a:t> include home appliances, office automation, security, telecommunication, instrumentation, entertainment, aerospace, banking and finance, automobiles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Characteristics of embedded computing applications: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Single-functioned: </a:t>
            </a:r>
            <a:r>
              <a:rPr lang="en-US" dirty="0"/>
              <a:t>An embedded system usually executes only one program, repeatedly. </a:t>
            </a:r>
          </a:p>
          <a:p>
            <a:pPr>
              <a:buNone/>
            </a:pPr>
            <a:r>
              <a:rPr lang="en-US" dirty="0"/>
              <a:t>For example, a pager is always a pager. </a:t>
            </a:r>
          </a:p>
          <a:p>
            <a:pPr>
              <a:buNone/>
            </a:pPr>
            <a:r>
              <a:rPr lang="en-US" dirty="0"/>
              <a:t>In contrast, a desktop system executes a variety of programs, like spreadsheets, word processors, and video games, with new programs added frequently.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Embedded computing system has to provide sophisticated functionality, Complex algorithms:  </a:t>
            </a:r>
          </a:p>
          <a:p>
            <a:pPr>
              <a:buNone/>
            </a:pPr>
            <a:r>
              <a:rPr lang="en-US" dirty="0"/>
              <a:t>Algorithms are complex  because  operations performed are sophisticated.</a:t>
            </a:r>
          </a:p>
          <a:p>
            <a:pPr>
              <a:buNone/>
            </a:pPr>
            <a:r>
              <a:rPr lang="en-US" dirty="0"/>
              <a:t>EX:  Processor that controls an automobile engine must perform complicated filtering operations that optimize the performance of the car.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A471-50AB-4ED0-AC11-3F43EB10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Tightly constrained</a:t>
            </a:r>
            <a:r>
              <a:rPr lang="en-US" dirty="0"/>
              <a:t>: </a:t>
            </a:r>
          </a:p>
          <a:p>
            <a:r>
              <a:rPr lang="en-US" dirty="0"/>
              <a:t>Embedded systems often must 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just a few dollars 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FF0000"/>
                </a:solidFill>
              </a:rPr>
              <a:t>be sized to </a:t>
            </a:r>
            <a:r>
              <a:rPr lang="en-US" dirty="0"/>
              <a:t>fit on a single chip </a:t>
            </a:r>
          </a:p>
          <a:p>
            <a:r>
              <a:rPr lang="en-US" dirty="0"/>
              <a:t>must perform </a:t>
            </a:r>
            <a:r>
              <a:rPr lang="en-US" dirty="0">
                <a:solidFill>
                  <a:srgbClr val="FF0000"/>
                </a:solidFill>
              </a:rPr>
              <a:t>fast enough </a:t>
            </a:r>
            <a:r>
              <a:rPr lang="en-US" dirty="0"/>
              <a:t>to process data in real-time</a:t>
            </a:r>
          </a:p>
          <a:p>
            <a:r>
              <a:rPr lang="en-US" dirty="0"/>
              <a:t>and must </a:t>
            </a:r>
            <a:r>
              <a:rPr lang="en-US" dirty="0">
                <a:solidFill>
                  <a:srgbClr val="FF0000"/>
                </a:solidFill>
              </a:rPr>
              <a:t>consume minimum power </a:t>
            </a:r>
            <a:r>
              <a:rPr lang="en-US" dirty="0"/>
              <a:t>to extend battery life ,</a:t>
            </a:r>
          </a:p>
          <a:p>
            <a:r>
              <a:rPr lang="en-US" dirty="0"/>
              <a:t> prevents the necessity of a cooling fan.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5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1CB7-4D85-43C4-800B-2993C836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553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Reactive and real-time</a:t>
            </a:r>
            <a:r>
              <a:rPr lang="en-US" sz="2400" dirty="0"/>
              <a:t>: Many embedded systems must continually react to changes in the system’s environment, and must compute certain results in real time without delay.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For example, a car's cruise controller continually monitors and reacts to speed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It must compute acceleration or decelerations amounts repeatedly within a limited time;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a delayed computation result could result in a failure to maintain control of the car.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In contrast, a desktop system typically focuses on computations, with relatively infrequent (from the computer’s perspective) reactions to input devices.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In addition, a delay in those computations, while perhaps inconvenient to the computer user, typically does not result in a system failure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08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Embedded computing operations must often be performed to meet dead lines. 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Real time: </a:t>
            </a:r>
          </a:p>
          <a:p>
            <a:pPr algn="just">
              <a:buNone/>
            </a:pPr>
            <a:r>
              <a:rPr lang="en-US" dirty="0"/>
              <a:t>Many embedded computing system have to perform in real time , if the data is not ready by a certain dead line the system may break .</a:t>
            </a:r>
          </a:p>
          <a:p>
            <a:pPr>
              <a:buFontTx/>
              <a:buChar char="-"/>
            </a:pPr>
            <a:r>
              <a:rPr lang="en-US" dirty="0"/>
              <a:t>Failure to meet dead lines is unsafe and can even endanger lives.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Multi rate:  </a:t>
            </a:r>
            <a:r>
              <a:rPr lang="en-US" dirty="0"/>
              <a:t>Many embedded computing system  have to control several real time activities , running at the same time and also at different rates.</a:t>
            </a:r>
          </a:p>
          <a:p>
            <a:pPr algn="just">
              <a:buNone/>
            </a:pPr>
            <a:r>
              <a:rPr lang="en-US" b="1" dirty="0"/>
              <a:t>Example</a:t>
            </a:r>
            <a:r>
              <a:rPr lang="en-US" dirty="0"/>
              <a:t> : Multimedia applications are the applications of </a:t>
            </a:r>
            <a:r>
              <a:rPr lang="en-US" dirty="0" err="1"/>
              <a:t>multirate</a:t>
            </a:r>
            <a:r>
              <a:rPr lang="en-US" dirty="0"/>
              <a:t> behavior . The audio video portions of a multimedia stream run at different rates  but they must  be synchronized.</a:t>
            </a:r>
          </a:p>
          <a:p>
            <a:pPr algn="just">
              <a:buNone/>
            </a:pPr>
            <a:r>
              <a:rPr lang="en-US" dirty="0"/>
              <a:t>If synchronization not attained either in audio or video portions spoils the presentation.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0772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Manufacturing cost :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The total cost of designing and building the system is very important. </a:t>
            </a:r>
          </a:p>
          <a:p>
            <a:pPr algn="just">
              <a:buNone/>
            </a:pPr>
            <a:r>
              <a:rPr lang="en-US" dirty="0"/>
              <a:t>Manufacturing cost determined by processor used , the amount memory required and types of I/O devices used.</a:t>
            </a:r>
          </a:p>
          <a:p>
            <a:pPr>
              <a:buNone/>
            </a:pPr>
            <a:r>
              <a:rPr lang="en-US" dirty="0"/>
              <a:t>Finally ,most embedded computing system are designed by small teams to meet dead lines.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1163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ES chapter1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chapter1</dc:title>
  <dc:creator>CHAYA DEVI</dc:creator>
  <cp:lastModifiedBy>S.K. Chaya Devi</cp:lastModifiedBy>
  <cp:revision>65</cp:revision>
  <dcterms:created xsi:type="dcterms:W3CDTF">2020-01-21T06:21:13Z</dcterms:created>
  <dcterms:modified xsi:type="dcterms:W3CDTF">2023-03-10T04:44:59Z</dcterms:modified>
</cp:coreProperties>
</file>