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0.jpg" ContentType="image/jpg"/>
  <Override PartName="/ppt/media/image11.jpg" ContentType="image/jpg"/>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6"/>
  </p:notesMasterIdLst>
  <p:sldIdLst>
    <p:sldId id="256" r:id="rId2"/>
    <p:sldId id="274" r:id="rId3"/>
    <p:sldId id="275" r:id="rId4"/>
    <p:sldId id="259" r:id="rId5"/>
    <p:sldId id="260" r:id="rId6"/>
    <p:sldId id="261" r:id="rId7"/>
    <p:sldId id="262" r:id="rId8"/>
    <p:sldId id="269" r:id="rId9"/>
    <p:sldId id="263" r:id="rId10"/>
    <p:sldId id="264" r:id="rId11"/>
    <p:sldId id="270" r:id="rId12"/>
    <p:sldId id="273" r:id="rId13"/>
    <p:sldId id="272"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78"/>
          <c:y val="4.289925297799313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5.5261472747794353E-2"/>
          <c:y val="0.20175143119517008"/>
          <c:w val="0.79946877274013706"/>
          <c:h val="0.52798707853825966"/>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c:v>
                </c:pt>
                <c:pt idx="1">
                  <c:v>4</c:v>
                </c:pt>
                <c:pt idx="2">
                  <c:v>4</c:v>
                </c:pt>
                <c:pt idx="3">
                  <c:v>1</c:v>
                </c:pt>
                <c:pt idx="4">
                  <c:v>1</c:v>
                </c:pt>
                <c:pt idx="5">
                  <c:v>1</c:v>
                </c:pt>
                <c:pt idx="6">
                  <c:v>1</c:v>
                </c:pt>
                <c:pt idx="7">
                  <c:v>4</c:v>
                </c:pt>
                <c:pt idx="8">
                  <c:v>1</c:v>
                </c:pt>
                <c:pt idx="9">
                  <c:v>1</c:v>
                </c:pt>
                <c:pt idx="10">
                  <c:v>1</c:v>
                </c:pt>
                <c:pt idx="11">
                  <c:v>1</c:v>
                </c:pt>
              </c:numCache>
            </c:numRef>
          </c:val>
          <c:extLst>
            <c:ext xmlns:c16="http://schemas.microsoft.com/office/drawing/2014/chart" uri="{C3380CC4-5D6E-409C-BE32-E72D297353CC}">
              <c16:uniqueId val="{00000000-8145-45EB-92CE-661F75DAE03A}"/>
            </c:ext>
          </c:extLst>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2</c:v>
                </c:pt>
                <c:pt idx="3">
                  <c:v>1</c:v>
                </c:pt>
                <c:pt idx="4">
                  <c:v>4</c:v>
                </c:pt>
                <c:pt idx="5">
                  <c:v>1</c:v>
                </c:pt>
                <c:pt idx="6">
                  <c:v>1</c:v>
                </c:pt>
                <c:pt idx="7">
                  <c:v>4</c:v>
                </c:pt>
                <c:pt idx="8">
                  <c:v>6</c:v>
                </c:pt>
                <c:pt idx="9">
                  <c:v>1</c:v>
                </c:pt>
                <c:pt idx="10">
                  <c:v>5</c:v>
                </c:pt>
                <c:pt idx="11">
                  <c:v>2</c:v>
                </c:pt>
                <c:pt idx="12">
                  <c:v>8</c:v>
                </c:pt>
              </c:numCache>
            </c:numRef>
          </c:val>
          <c:extLst>
            <c:ext xmlns:c16="http://schemas.microsoft.com/office/drawing/2014/chart" uri="{C3380CC4-5D6E-409C-BE32-E72D297353CC}">
              <c16:uniqueId val="{00000001-8145-45EB-92CE-661F75DAE03A}"/>
            </c:ext>
          </c:extLst>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6</c:v>
                </c:pt>
                <c:pt idx="3">
                  <c:v>2</c:v>
                </c:pt>
                <c:pt idx="4">
                  <c:v>5</c:v>
                </c:pt>
                <c:pt idx="5">
                  <c:v>4</c:v>
                </c:pt>
                <c:pt idx="6">
                  <c:v>2</c:v>
                </c:pt>
                <c:pt idx="7">
                  <c:v>3</c:v>
                </c:pt>
                <c:pt idx="8">
                  <c:v>4</c:v>
                </c:pt>
                <c:pt idx="9">
                  <c:v>3</c:v>
                </c:pt>
                <c:pt idx="10">
                  <c:v>4</c:v>
                </c:pt>
                <c:pt idx="11">
                  <c:v>6</c:v>
                </c:pt>
                <c:pt idx="12">
                  <c:v>8</c:v>
                </c:pt>
              </c:numCache>
            </c:numRef>
          </c:val>
          <c:extLst>
            <c:ext xmlns:c16="http://schemas.microsoft.com/office/drawing/2014/chart" uri="{C3380CC4-5D6E-409C-BE32-E72D297353CC}">
              <c16:uniqueId val="{00000002-8145-45EB-92CE-661F75DAE03A}"/>
            </c:ext>
          </c:extLst>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2</c:v>
                </c:pt>
                <c:pt idx="2">
                  <c:v>4</c:v>
                </c:pt>
                <c:pt idx="3">
                  <c:v>4</c:v>
                </c:pt>
                <c:pt idx="4">
                  <c:v>6</c:v>
                </c:pt>
                <c:pt idx="5">
                  <c:v>2</c:v>
                </c:pt>
                <c:pt idx="6">
                  <c:v>3</c:v>
                </c:pt>
                <c:pt idx="7">
                  <c:v>5</c:v>
                </c:pt>
                <c:pt idx="8">
                  <c:v>2</c:v>
                </c:pt>
                <c:pt idx="9">
                  <c:v>3</c:v>
                </c:pt>
                <c:pt idx="10">
                  <c:v>3</c:v>
                </c:pt>
                <c:pt idx="11">
                  <c:v>4</c:v>
                </c:pt>
                <c:pt idx="12">
                  <c:v>2</c:v>
                </c:pt>
              </c:numCache>
            </c:numRef>
          </c:val>
          <c:extLst>
            <c:ext xmlns:c16="http://schemas.microsoft.com/office/drawing/2014/chart" uri="{C3380CC4-5D6E-409C-BE32-E72D297353CC}">
              <c16:uniqueId val="{00000003-8145-45EB-92CE-661F75DAE03A}"/>
            </c:ext>
          </c:extLst>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c:v>
                </c:pt>
                <c:pt idx="1">
                  <c:v>5</c:v>
                </c:pt>
                <c:pt idx="2">
                  <c:v>3</c:v>
                </c:pt>
                <c:pt idx="3">
                  <c:v>4</c:v>
                </c:pt>
                <c:pt idx="4">
                  <c:v>2</c:v>
                </c:pt>
                <c:pt idx="5">
                  <c:v>2</c:v>
                </c:pt>
                <c:pt idx="6">
                  <c:v>1</c:v>
                </c:pt>
                <c:pt idx="7">
                  <c:v>2</c:v>
                </c:pt>
                <c:pt idx="8">
                  <c:v>2</c:v>
                </c:pt>
                <c:pt idx="9">
                  <c:v>1</c:v>
                </c:pt>
                <c:pt idx="10">
                  <c:v>3</c:v>
                </c:pt>
                <c:pt idx="11">
                  <c:v>4</c:v>
                </c:pt>
                <c:pt idx="12">
                  <c:v>1</c:v>
                </c:pt>
              </c:numCache>
            </c:numRef>
          </c:val>
          <c:extLst>
            <c:ext xmlns:c16="http://schemas.microsoft.com/office/drawing/2014/chart" uri="{C3380CC4-5D6E-409C-BE32-E72D297353CC}">
              <c16:uniqueId val="{00000004-8145-45EB-92CE-661F75DAE03A}"/>
            </c:ext>
          </c:extLst>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8817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2012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0350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5514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9064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7167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16165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02537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85943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5690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20978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9156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4222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6596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7947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5690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577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5968508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8.jpe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791575" y="507292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057400" y="2608294"/>
            <a:ext cx="8935509" cy="2308324"/>
          </a:xfrm>
          <a:prstGeom prst="rect">
            <a:avLst/>
          </a:prstGeom>
          <a:noFill/>
        </p:spPr>
        <p:txBody>
          <a:bodyPr wrap="square" rtlCol="0">
            <a:spAutoFit/>
          </a:bodyPr>
          <a:lstStyle/>
          <a:p>
            <a:r>
              <a:rPr lang="en-US" sz="2400" dirty="0"/>
              <a:t>STUDENT NAME: VIVEKANANDHAN.S</a:t>
            </a:r>
          </a:p>
          <a:p>
            <a:r>
              <a:rPr lang="en-US" sz="2400" dirty="0"/>
              <a:t>REGISTER NO: 22CO124</a:t>
            </a:r>
          </a:p>
          <a:p>
            <a:r>
              <a:rPr lang="en-US" sz="2400" dirty="0"/>
              <a:t>DEPARTMENT: B.COM(CORPORATE SECRETARYSHIP)</a:t>
            </a:r>
          </a:p>
          <a:p>
            <a:r>
              <a:rPr lang="en-US" sz="2400" dirty="0"/>
              <a:t>COLLEGE: DHARMAMURTHI RAO BAHADUR CALAVALA CUNNAN CHEETY HINDU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7156"/>
            <a:ext cx="9199634" cy="5016758"/>
          </a:xfrm>
          <a:prstGeom prst="rect">
            <a:avLst/>
          </a:prstGeom>
        </p:spPr>
        <p:txBody>
          <a:bodyPr wrap="none">
            <a:spAutoFit/>
          </a:bodyPr>
          <a:lstStyle/>
          <a:p>
            <a:r>
              <a:rPr lang="en-US" sz="2000" b="1" u="sng" spc="20" dirty="0">
                <a:latin typeface="+mj-lt"/>
                <a:cs typeface="Times New Roman" pitchFamily="18" charset="0"/>
              </a:rPr>
              <a:t>DATA HIGHLIGHTING:</a:t>
            </a:r>
          </a:p>
          <a:p>
            <a:endParaRPr lang="en-US" sz="2000" b="1"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given 9 features we have to highlight the features which we have to analysis</a:t>
            </a:r>
          </a:p>
          <a:p>
            <a:r>
              <a:rPr lang="en-US" sz="2000" spc="20" dirty="0">
                <a:latin typeface="Times New Roman" pitchFamily="18" charset="0"/>
                <a:cs typeface="Times New Roman" pitchFamily="18" charset="0"/>
              </a:rPr>
              <a:t>      the data.</a:t>
            </a:r>
          </a:p>
          <a:p>
            <a:pPr marL="342900" indent="-342900">
              <a:buFont typeface="Wingdings" pitchFamily="2" charset="2"/>
              <a:buChar char="v"/>
            </a:pPr>
            <a:r>
              <a:rPr lang="en-US" sz="2000" spc="20" dirty="0">
                <a:latin typeface="Times New Roman" pitchFamily="18" charset="0"/>
                <a:cs typeface="Times New Roman" pitchFamily="18" charset="0"/>
              </a:rPr>
              <a:t>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 employee rating, rating level.</a:t>
            </a:r>
          </a:p>
          <a:p>
            <a:pPr marL="342900" indent="-342900">
              <a:buFont typeface="Wingdings" pitchFamily="2" charset="2"/>
              <a:buChar char="v"/>
            </a:pPr>
            <a:endParaRPr lang="en-US" sz="2000" b="1" spc="20" dirty="0">
              <a:latin typeface="+mj-lt"/>
              <a:cs typeface="Times New Roman" pitchFamily="18" charset="0"/>
            </a:endParaRPr>
          </a:p>
          <a:p>
            <a:r>
              <a:rPr lang="en-US" sz="2000" b="1" u="sng" spc="20" dirty="0">
                <a:latin typeface="+mj-lt"/>
                <a:cs typeface="Times New Roman" pitchFamily="18" charset="0"/>
              </a:rPr>
              <a:t>RATING LEVEL CALCULATUON:</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rating level are calculated by the formula of =if condition</a:t>
            </a:r>
          </a:p>
          <a:p>
            <a:r>
              <a:rPr lang="en-US" sz="2000" spc="20" dirty="0">
                <a:latin typeface="Times New Roman" pitchFamily="18" charset="0"/>
                <a:cs typeface="Times New Roman" pitchFamily="18" charset="0"/>
              </a:rPr>
              <a:t>      [</a:t>
            </a:r>
            <a:r>
              <a:rPr lang="en-IN" sz="2000" dirty="0"/>
              <a:t>=IF(J2=5,"veryhigh",IF(J2=4,"high",IF(J2=3,"medium",IF(J2,"low“,</a:t>
            </a:r>
          </a:p>
          <a:p>
            <a:r>
              <a:rPr lang="en-IN" sz="2000" dirty="0"/>
              <a:t>        IF(J2=1,"average")))))]</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To value of rating level are very high-high-medium-low-average.</a:t>
            </a:r>
          </a:p>
          <a:p>
            <a:pPr marL="342900" indent="-342900">
              <a:buFont typeface="Wingdings" pitchFamily="2" charset="2"/>
              <a:buChar char="v"/>
            </a:pPr>
            <a:endParaRPr lang="en-US" sz="2000" spc="20" dirty="0">
              <a:latin typeface="Times New Roman" pitchFamily="18" charset="0"/>
              <a:cs typeface="Times New Roman" pitchFamily="18" charset="0"/>
            </a:endParaRPr>
          </a:p>
          <a:p>
            <a:endParaRPr lang="en-US" sz="2000" b="1" spc="20" dirty="0">
              <a:latin typeface="+mj-lt"/>
              <a:cs typeface="Times New Roman" pitchFamily="18" charset="0"/>
            </a:endParaRPr>
          </a:p>
          <a:p>
            <a:r>
              <a:rPr lang="en-US" sz="2000" spc="2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500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descr="NO"/>
          <p:cNvGraphicFramePr>
            <a:graphicFrameLocks/>
          </p:cNvGraphicFramePr>
          <p:nvPr>
            <p:extLst>
              <p:ext uri="{D42A27DB-BD31-4B8C-83A1-F6EECF244321}">
                <p14:modId xmlns:p14="http://schemas.microsoft.com/office/powerpoint/2010/main" val="699886230"/>
              </p:ext>
            </p:extLst>
          </p:nvPr>
        </p:nvGraphicFramePr>
        <p:xfrm>
          <a:off x="533400" y="1295400"/>
          <a:ext cx="8610600" cy="4691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69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56FF-8BDA-A57D-969C-E4BB81ACCCCB}"/>
              </a:ext>
            </a:extLst>
          </p:cNvPr>
          <p:cNvSpPr>
            <a:spLocks noGrp="1"/>
          </p:cNvSpPr>
          <p:nvPr>
            <p:ph type="title"/>
          </p:nvPr>
        </p:nvSpPr>
        <p:spPr/>
        <p:txBody>
          <a:bodyPr/>
          <a:lstStyle/>
          <a:p>
            <a:r>
              <a:rPr lang="en-IN" dirty="0"/>
              <a:t>PROJECT TITLE</a:t>
            </a:r>
          </a:p>
        </p:txBody>
      </p:sp>
      <p:sp>
        <p:nvSpPr>
          <p:cNvPr id="3" name="Content Placeholder 2">
            <a:extLst>
              <a:ext uri="{FF2B5EF4-FFF2-40B4-BE49-F238E27FC236}">
                <a16:creationId xmlns:a16="http://schemas.microsoft.com/office/drawing/2014/main" id="{2C29F412-F263-0232-F004-D9CEE881C1AB}"/>
              </a:ext>
            </a:extLst>
          </p:cNvPr>
          <p:cNvSpPr>
            <a:spLocks noGrp="1"/>
          </p:cNvSpPr>
          <p:nvPr>
            <p:ph idx="1"/>
          </p:nvPr>
        </p:nvSpPr>
        <p:spPr/>
        <p:txBody>
          <a:bodyPr>
            <a:normAutofit/>
          </a:bodyPr>
          <a:lstStyle/>
          <a:p>
            <a:r>
              <a:rPr lang="en-IN" sz="3200" dirty="0"/>
              <a:t>EMPLOYEE PERFORMANCE ANALYSIS USING EXCEL</a:t>
            </a:r>
          </a:p>
        </p:txBody>
      </p:sp>
    </p:spTree>
    <p:extLst>
      <p:ext uri="{BB962C8B-B14F-4D97-AF65-F5344CB8AC3E}">
        <p14:creationId xmlns:p14="http://schemas.microsoft.com/office/powerpoint/2010/main" val="161782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FE5E-05EA-2366-1B8F-9D0F52B9C0B6}"/>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4F609FD7-6073-60D9-7AF8-B70345D9E55F}"/>
              </a:ext>
            </a:extLst>
          </p:cNvPr>
          <p:cNvSpPr>
            <a:spLocks noGrp="1"/>
          </p:cNvSpPr>
          <p:nvPr>
            <p:ph idx="1"/>
          </p:nvPr>
        </p:nvSpPr>
        <p:spPr>
          <a:xfrm>
            <a:off x="1797666" y="1828800"/>
            <a:ext cx="8596668" cy="3880773"/>
          </a:xfrm>
        </p:spPr>
        <p:txBody>
          <a:bodyPr/>
          <a:lstStyle/>
          <a:p>
            <a:pPr marL="0" marR="0" lvl="0" indent="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Problem Statement</a:t>
            </a:r>
          </a:p>
          <a:p>
            <a:pPr marL="0" marR="0" lvl="0" indent="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Project Overview</a:t>
            </a:r>
          </a:p>
          <a:p>
            <a:pPr marL="0" marR="0" lvl="0" indent="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End Users</a:t>
            </a:r>
          </a:p>
          <a:p>
            <a:pPr marL="0" marR="0" lvl="0" indent="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Our Solution and Proposition</a:t>
            </a:r>
          </a:p>
          <a:p>
            <a:pPr marL="0" marR="0" lvl="0" indent="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Dataset Description</a:t>
            </a:r>
          </a:p>
          <a:p>
            <a:pPr marL="0" marR="0" lvl="0" indent="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Modelling Approach</a:t>
            </a:r>
          </a:p>
          <a:p>
            <a:pPr marL="0" marR="0" lvl="0" indent="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Results and Discussion</a:t>
            </a:r>
          </a:p>
          <a:p>
            <a:pPr marL="0" marR="0" lvl="0" indent="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407699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lstStyle/>
          <a:p>
            <a:r>
              <a:rPr lang="en-IN" dirty="0"/>
              <a:t>PROBLEM	STATEMENT</a:t>
            </a:r>
          </a:p>
        </p:txBody>
      </p:sp>
      <p:sp>
        <p:nvSpPr>
          <p:cNvPr id="10" name="object 10"/>
          <p:cNvSpPr txBox="1">
            <a:spLocks noGrp="1"/>
          </p:cNvSpPr>
          <p:nvPr>
            <p:ph type="sldNum" sz="quarter" idx="12"/>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a:t>  </a:t>
            </a:r>
            <a:endParaRPr lang="en-IN" dirty="0"/>
          </a:p>
        </p:txBody>
      </p:sp>
      <p:sp>
        <p:nvSpPr>
          <p:cNvPr id="9" name="Rectangle 8"/>
          <p:cNvSpPr/>
          <p:nvPr/>
        </p:nvSpPr>
        <p:spPr>
          <a:xfrm>
            <a:off x="371475" y="1998684"/>
            <a:ext cx="7620000" cy="2308324"/>
          </a:xfrm>
          <a:prstGeom prst="rect">
            <a:avLst/>
          </a:prstGeom>
        </p:spPr>
        <p:txBody>
          <a:bodyPr wrap="square">
            <a:spAutoFit/>
          </a:bodyPr>
          <a:lstStyle/>
          <a:p>
            <a:r>
              <a:rPr lang="en-IN" sz="24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57199" y="1371600"/>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7207" y="3581400"/>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Rectangle 7"/>
          <p:cNvSpPr/>
          <p:nvPr/>
        </p:nvSpPr>
        <p:spPr>
          <a:xfrm>
            <a:off x="3169085" y="1613780"/>
            <a:ext cx="6638292" cy="4524315"/>
          </a:xfrm>
          <a:prstGeom prst="rect">
            <a:avLst/>
          </a:prstGeom>
        </p:spPr>
        <p:txBody>
          <a:bodyPr wrap="none">
            <a:spAutoFit/>
          </a:bodyPr>
          <a:lstStyle/>
          <a:p>
            <a:r>
              <a:rPr lang="en-IN" b="1" dirty="0">
                <a:solidFill>
                  <a:srgbClr val="0D0D0D"/>
                </a:solidFill>
                <a:latin typeface="+mj-lt"/>
                <a:cs typeface="Times New Roman" pitchFamily="18" charset="0"/>
              </a:rPr>
              <a:t>CONDITIOANL FORMATING </a:t>
            </a:r>
            <a:r>
              <a:rPr lang="en-IN" b="1" dirty="0">
                <a:solidFill>
                  <a:srgbClr val="0D0D0D"/>
                </a:solidFill>
                <a:cs typeface="Times New Roman" pitchFamily="18" charset="0"/>
              </a:rPr>
              <a:t>: </a:t>
            </a:r>
            <a:r>
              <a:rPr lang="en-IN" dirty="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FILTER:</a:t>
            </a:r>
            <a:r>
              <a:rPr lang="en-US" dirty="0">
                <a:solidFill>
                  <a:srgbClr val="0D0D0D"/>
                </a:solidFill>
                <a:cs typeface="Times New Roman" pitchFamily="18" charset="0"/>
              </a:rPr>
              <a:t> </a:t>
            </a:r>
            <a:r>
              <a:rPr lang="en-US" dirty="0">
                <a:solidFill>
                  <a:srgbClr val="0D0D0D"/>
                </a:solidFill>
                <a:latin typeface="Times New Roman" pitchFamily="18" charset="0"/>
                <a:cs typeface="Times New Roman" pitchFamily="18" charset="0"/>
              </a:rPr>
              <a:t>To remove the blank cells</a:t>
            </a:r>
          </a:p>
          <a:p>
            <a:endParaRPr lang="en-US" dirty="0">
              <a:solidFill>
                <a:srgbClr val="0D0D0D"/>
              </a:solidFill>
              <a:cs typeface="Times New Roman" pitchFamily="18" charset="0"/>
            </a:endParaRPr>
          </a:p>
          <a:p>
            <a:r>
              <a:rPr lang="en-US" b="1" dirty="0">
                <a:latin typeface="+mj-lt"/>
              </a:rPr>
              <a:t>FORMULA:</a:t>
            </a:r>
            <a:r>
              <a:rPr lang="en-US" dirty="0"/>
              <a:t> </a:t>
            </a:r>
            <a:r>
              <a:rPr lang="en-US" dirty="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PIVOT TABLE: </a:t>
            </a:r>
            <a:r>
              <a:rPr lang="en-US" dirty="0">
                <a:solidFill>
                  <a:srgbClr val="0D0D0D"/>
                </a:solidFill>
                <a:latin typeface="Times New Roman" pitchFamily="18" charset="0"/>
                <a:cs typeface="Times New Roman" pitchFamily="18" charset="0"/>
              </a:rPr>
              <a:t>To select the data to make pivot table</a:t>
            </a:r>
          </a:p>
          <a:p>
            <a:r>
              <a:rPr lang="en-US" b="1" dirty="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p>
          <a:p>
            <a:r>
              <a:rPr lang="en-US" b="1" dirty="0">
                <a:solidFill>
                  <a:srgbClr val="0D0D0D"/>
                </a:solidFill>
                <a:latin typeface="+mj-lt"/>
                <a:cs typeface="Times New Roman" pitchFamily="18" charset="0"/>
              </a:rPr>
              <a:t>PIVOT CHART: </a:t>
            </a:r>
            <a:r>
              <a:rPr lang="en-US" dirty="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a:solidFill>
                  <a:srgbClr val="0D0D0D"/>
                </a:solidFill>
                <a:latin typeface="+mj-lt"/>
                <a:cs typeface="Times New Roman" pitchFamily="18" charset="0"/>
              </a:rPr>
              <a:t>GRAPH</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a:solidFill>
                  <a:srgbClr val="0D0D0D"/>
                </a:solidFill>
                <a:latin typeface="+mj-lt"/>
                <a:cs typeface="Times New Roman" pitchFamily="18" charset="0"/>
              </a:rPr>
              <a:t>SLICER:</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a:t>
            </a:r>
            <a:r>
              <a:rPr lang="en-US" dirty="0" err="1">
                <a:solidFill>
                  <a:srgbClr val="0D0D0D"/>
                </a:solidFill>
                <a:latin typeface="Times New Roman" pitchFamily="18" charset="0"/>
                <a:cs typeface="Times New Roman" pitchFamily="18" charset="0"/>
              </a:rPr>
              <a:t>summarise</a:t>
            </a:r>
            <a:r>
              <a:rPr lang="en-US" dirty="0">
                <a:solidFill>
                  <a:srgbClr val="0D0D0D"/>
                </a:solidFill>
                <a:latin typeface="Times New Roman" pitchFamily="18" charset="0"/>
                <a:cs typeface="Times New Roman" pitchFamily="18" charset="0"/>
              </a:rPr>
              <a:t> the selected data in table</a:t>
            </a:r>
          </a:p>
          <a:p>
            <a:endParaRPr lang="en-US" dirty="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3301994" cy="2862322"/>
          </a:xfrm>
          <a:prstGeom prst="rect">
            <a:avLst/>
          </a:prstGeom>
        </p:spPr>
        <p:txBody>
          <a:bodyPr wrap="none">
            <a:spAutoFit/>
          </a:bodyPr>
          <a:lstStyle/>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Employee dataset – </a:t>
            </a:r>
            <a:r>
              <a:rPr lang="en-US" sz="2000" dirty="0" err="1">
                <a:solidFill>
                  <a:srgbClr val="0D0D0D"/>
                </a:solidFill>
                <a:latin typeface="Times New Roman" pitchFamily="18" charset="0"/>
                <a:cs typeface="Times New Roman" pitchFamily="18" charset="0"/>
              </a:rPr>
              <a:t>kaggle</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9 features</a:t>
            </a:r>
            <a:endParaRPr lang="en-IN" sz="2000" dirty="0">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id-</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Rating-</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1800" spc="20" dirty="0"/>
            </a:br>
            <a:r>
              <a:rPr lang="en-US" sz="1800" u="sng" spc="20" dirty="0"/>
              <a:t> </a:t>
            </a:r>
            <a:r>
              <a:rPr lang="en-US" sz="1800" spc="20" dirty="0"/>
              <a:t>                                                </a:t>
            </a:r>
            <a:r>
              <a:rPr lang="en-US" sz="1800" u="sng" spc="20" dirty="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2409825" y="2819400"/>
            <a:ext cx="7400925" cy="1569660"/>
          </a:xfrm>
          <a:prstGeom prst="rect">
            <a:avLst/>
          </a:prstGeom>
        </p:spPr>
        <p:txBody>
          <a:bodyPr wrap="square">
            <a:spAutoFit/>
          </a:bodyPr>
          <a:lstStyle/>
          <a:p>
            <a:r>
              <a:rPr lang="en-IN" sz="2400" dirty="0"/>
              <a:t>      </a:t>
            </a:r>
            <a:r>
              <a:rPr lang="en-IN" sz="2400" dirty="0">
                <a:latin typeface="Times New Roman" pitchFamily="18" charset="0"/>
                <a:cs typeface="Times New Roman" pitchFamily="18" charset="0"/>
              </a:rPr>
              <a:t>=IF(J2=5,"veryhigh",IF(J2=4,"high",IF(J2=3,"medium",IF(J2,"low",IF(J2=1,"average")))))</a:t>
            </a:r>
          </a:p>
          <a:p>
            <a:endParaRPr lang="en-IN" sz="2400" b="1"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389</TotalTime>
  <Words>689</Words>
  <Application>Microsoft Office PowerPoint</Application>
  <PresentationFormat>Widescreen</PresentationFormat>
  <Paragraphs>123</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Roboto</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vivek s</cp:lastModifiedBy>
  <cp:revision>37</cp:revision>
  <dcterms:created xsi:type="dcterms:W3CDTF">2024-03-29T15:07:22Z</dcterms:created>
  <dcterms:modified xsi:type="dcterms:W3CDTF">2024-08-31T10:08:02Z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