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0"/>
  </p:normalViewPr>
  <p:slideViewPr>
    <p:cSldViewPr snapToGrid="0" snapToObjects="1">
      <p:cViewPr varScale="1">
        <p:scale>
          <a:sx n="117" d="100"/>
          <a:sy n="117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E:\Univ\Algos\project\Book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E:\Univ\Algos\project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KRUSKAL'S ALGORITHM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Time ( in milliseconds)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Sheet1!$A$3:$A$10</c:f>
              <c:numCache>
                <c:formatCode>General</c:formatCode>
                <c:ptCount val="8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</c:numCache>
            </c:numRef>
          </c:cat>
          <c:val>
            <c:numRef>
              <c:f>Sheet1!$B$3:$B$10</c:f>
              <c:numCache>
                <c:formatCode>General</c:formatCode>
                <c:ptCount val="8"/>
                <c:pt idx="0">
                  <c:v>19.0</c:v>
                </c:pt>
                <c:pt idx="1">
                  <c:v>79.0</c:v>
                </c:pt>
                <c:pt idx="2">
                  <c:v>101.0</c:v>
                </c:pt>
                <c:pt idx="3">
                  <c:v>140.0</c:v>
                </c:pt>
                <c:pt idx="4">
                  <c:v>165.0</c:v>
                </c:pt>
                <c:pt idx="5">
                  <c:v>187.0</c:v>
                </c:pt>
                <c:pt idx="6">
                  <c:v>196.0</c:v>
                </c:pt>
                <c:pt idx="7">
                  <c:v>208.0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2053370304"/>
        <c:axId val="-2053339904"/>
      </c:lineChart>
      <c:catAx>
        <c:axId val="-20533703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nodes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3339904"/>
        <c:crosses val="autoZero"/>
        <c:auto val="1"/>
        <c:lblAlgn val="ctr"/>
        <c:lblOffset val="100"/>
        <c:noMultiLvlLbl val="0"/>
      </c:catAx>
      <c:valAx>
        <c:axId val="-2053339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</a:t>
                </a:r>
                <a:r>
                  <a:rPr lang="en-US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 in milliseconds)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3370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PRIM'S ALGORITHM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Sheet1!$G$2</c:f>
              <c:strCache>
                <c:ptCount val="1"/>
                <c:pt idx="0">
                  <c:v>Time ( in milliseconds)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Sheet1!$F$3:$F$10</c:f>
              <c:numCache>
                <c:formatCode>General</c:formatCode>
                <c:ptCount val="8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</c:numCache>
            </c:numRef>
          </c:cat>
          <c:val>
            <c:numRef>
              <c:f>Sheet1!$G$3:$G$10</c:f>
              <c:numCache>
                <c:formatCode>General</c:formatCode>
                <c:ptCount val="8"/>
                <c:pt idx="0">
                  <c:v>30.0</c:v>
                </c:pt>
                <c:pt idx="1">
                  <c:v>112.0</c:v>
                </c:pt>
                <c:pt idx="2">
                  <c:v>156.0</c:v>
                </c:pt>
                <c:pt idx="3">
                  <c:v>188.0</c:v>
                </c:pt>
                <c:pt idx="4">
                  <c:v>196.0</c:v>
                </c:pt>
                <c:pt idx="5">
                  <c:v>209.0</c:v>
                </c:pt>
                <c:pt idx="6">
                  <c:v>216.0</c:v>
                </c:pt>
                <c:pt idx="7">
                  <c:v>221.0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-2052580416"/>
        <c:axId val="-2052648144"/>
      </c:lineChart>
      <c:catAx>
        <c:axId val="-2052580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nodes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2648144"/>
        <c:crosses val="autoZero"/>
        <c:auto val="1"/>
        <c:lblAlgn val="ctr"/>
        <c:lblOffset val="100"/>
        <c:noMultiLvlLbl val="0"/>
      </c:catAx>
      <c:valAx>
        <c:axId val="-2052648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( in milliseconds)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2580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BA0C-144F-2C44-B90F-C4555C0440A3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E397-5C3C-6F41-8F0A-4FF803484C0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78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BA0C-144F-2C44-B90F-C4555C0440A3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E397-5C3C-6F41-8F0A-4FF803484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BA0C-144F-2C44-B90F-C4555C0440A3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E397-5C3C-6F41-8F0A-4FF803484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5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BA0C-144F-2C44-B90F-C4555C0440A3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E397-5C3C-6F41-8F0A-4FF803484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5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BA0C-144F-2C44-B90F-C4555C0440A3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E397-5C3C-6F41-8F0A-4FF803484C0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36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BA0C-144F-2C44-B90F-C4555C0440A3}" type="datetimeFigureOut">
              <a:rPr lang="en-US" smtClean="0"/>
              <a:t>12/3/15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E397-5C3C-6F41-8F0A-4FF803484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7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BA0C-144F-2C44-B90F-C4555C0440A3}" type="datetimeFigureOut">
              <a:rPr lang="en-US" smtClean="0"/>
              <a:t>12/3/15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E397-5C3C-6F41-8F0A-4FF803484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2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BA0C-144F-2C44-B90F-C4555C0440A3}" type="datetimeFigureOut">
              <a:rPr lang="en-US" smtClean="0"/>
              <a:t>12/3/15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E397-5C3C-6F41-8F0A-4FF803484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6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BA0C-144F-2C44-B90F-C4555C0440A3}" type="datetimeFigureOut">
              <a:rPr lang="en-US" smtClean="0"/>
              <a:t>12/3/15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E397-5C3C-6F41-8F0A-4FF803484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4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9B2BA0C-144F-2C44-B90F-C4555C0440A3}" type="datetimeFigureOut">
              <a:rPr lang="en-US" smtClean="0"/>
              <a:t>12/3/15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CFE397-5C3C-6F41-8F0A-4FF803484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15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BA0C-144F-2C44-B90F-C4555C0440A3}" type="datetimeFigureOut">
              <a:rPr lang="en-US" smtClean="0"/>
              <a:t>12/3/15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E397-5C3C-6F41-8F0A-4FF803484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43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B2BA0C-144F-2C44-B90F-C4555C0440A3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CFE397-5C3C-6F41-8F0A-4FF803484C0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23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538733"/>
            <a:ext cx="10058400" cy="137491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Construction of Minimum Spanning Tree using Kruskal’s and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Prim’s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Algorithms</a:t>
            </a:r>
            <a:endParaRPr 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Vivek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arvind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balaji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(1001108300)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Eshwar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ravindran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(1001120227)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15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ANALYSIS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2876376"/>
              </p:ext>
            </p:extLst>
          </p:nvPr>
        </p:nvGraphicFramePr>
        <p:xfrm>
          <a:off x="3186112" y="1839953"/>
          <a:ext cx="5880735" cy="4370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3770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PERFORMANCE COMPARISON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charset="2"/>
              <a:buChar char="ü"/>
            </a:pP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For a graph with V vertices and E edges, </a:t>
            </a:r>
          </a:p>
          <a:p>
            <a:pPr lvl="1" algn="just">
              <a:buFont typeface="Wingdings" charset="2"/>
              <a:buChar char="ü"/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Kruskal’s Algorithm runs in O (E log E) time.</a:t>
            </a:r>
          </a:p>
          <a:p>
            <a:pPr lvl="1" algn="just">
              <a:buFont typeface="Wingdings" charset="2"/>
              <a:buChar char="ü"/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Prim’s Algorithm runs in </a:t>
            </a:r>
            <a:r>
              <a:rPr lang="is-IS" sz="2000" dirty="0">
                <a:latin typeface="Times New Roman" charset="0"/>
                <a:ea typeface="Times New Roman" charset="0"/>
                <a:cs typeface="Times New Roman" charset="0"/>
              </a:rPr>
              <a:t>O </a:t>
            </a:r>
            <a:r>
              <a:rPr lang="is-IS" sz="2000" dirty="0" smtClean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is-IS" sz="2000" dirty="0"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lang="is-I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is-IS" sz="2000" dirty="0">
                <a:latin typeface="Times New Roman" charset="0"/>
                <a:ea typeface="Times New Roman" charset="0"/>
                <a:cs typeface="Times New Roman" charset="0"/>
              </a:rPr>
              <a:t>log V) </a:t>
            </a:r>
            <a:r>
              <a:rPr lang="is-IS" sz="2000" dirty="0" smtClean="0">
                <a:latin typeface="Times New Roman" charset="0"/>
                <a:ea typeface="Times New Roman" charset="0"/>
                <a:cs typeface="Times New Roman" charset="0"/>
              </a:rPr>
              <a:t>time.</a:t>
            </a:r>
          </a:p>
          <a:p>
            <a:pPr algn="just">
              <a:buFont typeface="Wingdings" charset="2"/>
              <a:buChar char="ü"/>
            </a:pPr>
            <a:r>
              <a:rPr lang="is-IS" sz="2400" dirty="0" smtClean="0">
                <a:latin typeface="Times New Roman" charset="0"/>
                <a:ea typeface="Times New Roman" charset="0"/>
                <a:cs typeface="Times New Roman" charset="0"/>
              </a:rPr>
              <a:t>Prim’s Algorithm runs significantly faster in dense graphs while Kruskal’s Algorithm performs better in sparse graphs.</a:t>
            </a:r>
          </a:p>
          <a:p>
            <a:pPr algn="just">
              <a:buFont typeface="Wingdings" charset="2"/>
              <a:buChar char="ü"/>
            </a:pPr>
            <a:r>
              <a:rPr lang="is-IS" sz="2400" dirty="0" smtClean="0">
                <a:latin typeface="Times New Roman" charset="0"/>
                <a:ea typeface="Times New Roman" charset="0"/>
                <a:cs typeface="Times New Roman" charset="0"/>
              </a:rPr>
              <a:t>Observations from graphs: </a:t>
            </a:r>
          </a:p>
          <a:p>
            <a:pPr lvl="1" algn="just">
              <a:buFont typeface="Wingdings" charset="2"/>
              <a:buChar char="ü"/>
            </a:pPr>
            <a:r>
              <a:rPr lang="is-IS" sz="2000" dirty="0" smtClean="0">
                <a:latin typeface="Times New Roman" charset="0"/>
                <a:ea typeface="Times New Roman" charset="0"/>
                <a:cs typeface="Times New Roman" charset="0"/>
              </a:rPr>
              <a:t>For our data, Kruskal’s Algorithm performs better in most of the cases.</a:t>
            </a:r>
          </a:p>
          <a:p>
            <a:pPr lvl="1" algn="just">
              <a:buFont typeface="Wingdings" charset="2"/>
              <a:buChar char="ü"/>
            </a:pPr>
            <a:r>
              <a:rPr lang="is-IS" sz="2000" dirty="0" smtClean="0">
                <a:latin typeface="Times New Roman" charset="0"/>
                <a:ea typeface="Times New Roman" charset="0"/>
                <a:cs typeface="Times New Roman" charset="0"/>
              </a:rPr>
              <a:t>Prim’s curve gets towards a dip when the number of nodes comes closer to 400.</a:t>
            </a:r>
          </a:p>
          <a:p>
            <a:pPr lvl="1" algn="just">
              <a:buFont typeface="Wingdings" charset="2"/>
              <a:buChar char="ü"/>
            </a:pPr>
            <a:r>
              <a:rPr lang="is-IS" sz="2000" dirty="0" smtClean="0">
                <a:latin typeface="Times New Roman" charset="0"/>
                <a:ea typeface="Times New Roman" charset="0"/>
                <a:cs typeface="Times New Roman" charset="0"/>
              </a:rPr>
              <a:t>Therefore, Prim’s Algorithm performs better for denser graphs.</a:t>
            </a:r>
          </a:p>
        </p:txBody>
      </p:sp>
    </p:spTree>
    <p:extLst>
      <p:ext uri="{BB962C8B-B14F-4D97-AF65-F5344CB8AC3E}">
        <p14:creationId xmlns:p14="http://schemas.microsoft.com/office/powerpoint/2010/main" val="196572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CONCLUSION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ü"/>
            </a:pP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Prim’s Algorithm performs better for real world data.</a:t>
            </a:r>
          </a:p>
          <a:p>
            <a:pPr>
              <a:buFont typeface="Wingdings" charset="2"/>
              <a:buChar char="ü"/>
            </a:pP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Example: Facebook graph search.</a:t>
            </a:r>
          </a:p>
          <a:p>
            <a:pPr>
              <a:buFont typeface="Wingdings" charset="2"/>
              <a:buChar char="ü"/>
            </a:pP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Contributions:</a:t>
            </a:r>
          </a:p>
          <a:p>
            <a:pPr lvl="1">
              <a:buFont typeface="Wingdings" charset="2"/>
              <a:buChar char="ü"/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Eshwar Ravindran – Kruskal’s Algorithm.</a:t>
            </a:r>
          </a:p>
          <a:p>
            <a:pPr lvl="1">
              <a:buFont typeface="Wingdings" charset="2"/>
              <a:buChar char="ü"/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Vivek Arvind Balaji – Prim’s Algorithm.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66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THANK YOU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432" y="1950047"/>
            <a:ext cx="6078095" cy="401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CONTENTS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Objectives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Font typeface="Wingdings" charset="2"/>
              <a:buChar char="Ø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Minimal Spanning Tree</a:t>
            </a:r>
          </a:p>
          <a:p>
            <a:pPr>
              <a:buFont typeface="Wingdings" charset="2"/>
              <a:buChar char="Ø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Kruskal’s Algorithm</a:t>
            </a:r>
          </a:p>
          <a:p>
            <a:pPr lvl="1">
              <a:buFont typeface="Wingdings" charset="2"/>
              <a:buChar char="Ø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Implementation</a:t>
            </a:r>
          </a:p>
          <a:p>
            <a:pPr lvl="1">
              <a:buFont typeface="Wingdings" charset="2"/>
              <a:buChar char="Ø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Analysis</a:t>
            </a:r>
          </a:p>
          <a:p>
            <a:pPr>
              <a:buFont typeface="Wingdings" charset="2"/>
              <a:buChar char="Ø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Prim’s Algorithm</a:t>
            </a:r>
          </a:p>
          <a:p>
            <a:pPr lvl="1">
              <a:buFont typeface="Wingdings" charset="2"/>
              <a:buChar char="Ø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Implementation</a:t>
            </a:r>
          </a:p>
          <a:p>
            <a:pPr lvl="1">
              <a:buFont typeface="Wingdings" charset="2"/>
              <a:buChar char="Ø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Analysis</a:t>
            </a:r>
          </a:p>
          <a:p>
            <a:pPr>
              <a:buFont typeface="Wingdings" charset="2"/>
              <a:buChar char="Ø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Performance Comparison</a:t>
            </a:r>
          </a:p>
          <a:p>
            <a:pPr>
              <a:buFont typeface="Wingdings" charset="2"/>
              <a:buChar char="Ø"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Conclusion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7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OBJECTIVES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charset="2"/>
              <a:buChar char="ü"/>
            </a:pP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To implement Kruskal’s and Prim’s Algorithms for construction of Minimum Spanning Trees (MST),</a:t>
            </a:r>
          </a:p>
          <a:p>
            <a:pPr algn="just">
              <a:buFont typeface="Wingdings" charset="2"/>
              <a:buChar char="ü"/>
            </a:pP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Test the algorithms on data of different sizes,</a:t>
            </a:r>
          </a:p>
          <a:p>
            <a:pPr algn="just">
              <a:buFont typeface="Wingdings" charset="2"/>
              <a:buChar char="ü"/>
            </a:pP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Analyze the performances of both the algorithms.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11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MINIMUM SPANNING TREE (MST)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charset="2"/>
              <a:buChar char="ü"/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In 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graph </a:t>
            </a: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theory, a spanning tree T of an undirected graph G is a 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sub-graph </a:t>
            </a: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that includes all of the vertices of 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G, </a:t>
            </a: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that is a tree. </a:t>
            </a:r>
            <a:endParaRPr 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buFont typeface="Wingdings" charset="2"/>
              <a:buChar char="ü"/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graph may have several spanning 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trees.</a:t>
            </a:r>
          </a:p>
          <a:p>
            <a:pPr algn="just">
              <a:buFont typeface="Wingdings" charset="2"/>
              <a:buChar char="ü"/>
            </a:pP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A minimum spanning tree is a spanning tree of a connected, undirected 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graph</a:t>
            </a: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which </a:t>
            </a:r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connects all the vertices together with the minimal total weighting for its edges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algn="just">
              <a:buFont typeface="Wingdings" charset="2"/>
              <a:buChar char="ü"/>
            </a:pP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28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KRUSKAL’S ALGORITHM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charset="2"/>
              <a:buChar char="ü"/>
            </a:pP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To construct an MST for a given connected graph.</a:t>
            </a:r>
          </a:p>
          <a:p>
            <a:pPr algn="just">
              <a:buFont typeface="Wingdings" charset="2"/>
              <a:buChar char="ü"/>
            </a:pP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Implementation can be done using three methods:</a:t>
            </a:r>
          </a:p>
          <a:p>
            <a:pPr lvl="1" algn="just">
              <a:buFont typeface="Wingdings" charset="2"/>
              <a:buChar char="ü"/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Naïve method using DFS.</a:t>
            </a:r>
          </a:p>
          <a:p>
            <a:pPr lvl="1" algn="just">
              <a:buFont typeface="Wingdings" charset="2"/>
              <a:buChar char="ü"/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Union Find without Path Compression and union by rank heuristic.</a:t>
            </a:r>
          </a:p>
          <a:p>
            <a:pPr lvl="1" algn="just">
              <a:buFont typeface="Wingdings" charset="2"/>
              <a:buChar char="ü"/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Union Find with Path Compression and union by rank heuristic.</a:t>
            </a:r>
          </a:p>
          <a:p>
            <a:pPr algn="just">
              <a:buFont typeface="Wingdings" charset="2"/>
              <a:buChar char="ü"/>
            </a:pP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We use the second method, i.e., Union Find without Path Compression, since the naïve method using DFS is error prone for large data.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81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Implementation</a:t>
            </a:r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70617"/>
            <a:ext cx="10058400" cy="337582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ü"/>
            </a:pP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Different data sizes varying in terms of number of nodes between 50 to </a:t>
            </a:r>
            <a:r>
              <a:rPr lang="en-US" sz="2400" smtClean="0">
                <a:latin typeface="Times New Roman" charset="0"/>
                <a:ea typeface="Times New Roman" charset="0"/>
                <a:cs typeface="Times New Roman" charset="0"/>
              </a:rPr>
              <a:t>400.</a:t>
            </a:r>
          </a:p>
          <a:p>
            <a:pPr>
              <a:buFont typeface="Wingdings" charset="2"/>
              <a:buChar char="ü"/>
            </a:pP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 descr="algos/kruskal/Kruskal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680" y="2141456"/>
            <a:ext cx="5943600" cy="38351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050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ANALYSIS</a:t>
            </a:r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132158992"/>
              </p:ext>
            </p:extLst>
          </p:nvPr>
        </p:nvGraphicFramePr>
        <p:xfrm>
          <a:off x="3052379" y="1817650"/>
          <a:ext cx="6147377" cy="4438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728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PRIM’S ALGORITHM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ü"/>
            </a:pP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To compute MST for a given connected graph.</a:t>
            </a:r>
          </a:p>
          <a:p>
            <a:pPr>
              <a:buFont typeface="Wingdings" charset="2"/>
              <a:buChar char="ü"/>
            </a:pP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Effective than Kruskal’s Algorithm.</a:t>
            </a:r>
          </a:p>
          <a:p>
            <a:pPr>
              <a:buFont typeface="Wingdings" charset="2"/>
              <a:buChar char="ü"/>
            </a:pP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Implementation using three techniques:</a:t>
            </a:r>
          </a:p>
          <a:p>
            <a:pPr lvl="1">
              <a:buFont typeface="Wingdings" charset="2"/>
              <a:buChar char="ü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Storing edges as an unsorted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array,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>
              <a:buFont typeface="Wingdings" charset="2"/>
              <a:buChar char="ü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Storing edges as a sorted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array,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>
              <a:buFont typeface="Wingdings" charset="2"/>
              <a:buChar char="ü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Storing edges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as minimum heap.</a:t>
            </a:r>
          </a:p>
          <a:p>
            <a:pPr>
              <a:buFont typeface="Wingdings" charset="2"/>
              <a:buChar char="ü"/>
            </a:pP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We use the third method, storing edges as minimum heap since it is the most effective one.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17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IMPLEMENTATION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09493"/>
            <a:ext cx="10058400" cy="371340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ü"/>
            </a:pPr>
            <a:r>
              <a:rPr lang="en-US" sz="2400">
                <a:latin typeface="Times New Roman" charset="0"/>
                <a:ea typeface="Times New Roman" charset="0"/>
                <a:cs typeface="Times New Roman" charset="0"/>
              </a:rPr>
              <a:t>Different data sizes varying in terms of number of nodes between 50 to </a:t>
            </a:r>
            <a:r>
              <a:rPr lang="en-US" sz="2400">
                <a:latin typeface="Times New Roman" charset="0"/>
                <a:ea typeface="Times New Roman" charset="0"/>
                <a:cs typeface="Times New Roman" charset="0"/>
              </a:rPr>
              <a:t>400</a:t>
            </a:r>
            <a:r>
              <a:rPr lang="en-US" sz="240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sz="240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 descr="algos/PrimsAlgo/Prims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806" y="2258431"/>
            <a:ext cx="7176389" cy="3835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600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4081</TotalTime>
  <Words>403</Words>
  <Application>Microsoft Macintosh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Times New Roman</vt:lpstr>
      <vt:lpstr>Wingdings</vt:lpstr>
      <vt:lpstr>Retrospect</vt:lpstr>
      <vt:lpstr>Construction of Minimum Spanning Tree using Kruskal’s and Prim’s Algorithms</vt:lpstr>
      <vt:lpstr>CONTENTS</vt:lpstr>
      <vt:lpstr>OBJECTIVES</vt:lpstr>
      <vt:lpstr>MINIMUM SPANNING TREE (MST)</vt:lpstr>
      <vt:lpstr>KRUSKAL’S ALGORITHM</vt:lpstr>
      <vt:lpstr>Implementation</vt:lpstr>
      <vt:lpstr>ANALYSIS</vt:lpstr>
      <vt:lpstr>PRIM’S ALGORITHM</vt:lpstr>
      <vt:lpstr>IMPLEMENTATION</vt:lpstr>
      <vt:lpstr>ANALYSIS</vt:lpstr>
      <vt:lpstr>PERFORMANCE COMPARISON</vt:lpstr>
      <vt:lpstr>CONCLUSION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Construction of Minimum Spanning Tree using Kruskal’s and Prim’s Algorithms</dc:title>
  <dc:creator>Balaji, Vivek Arvind</dc:creator>
  <cp:lastModifiedBy>Balaji, Vivek Arvind</cp:lastModifiedBy>
  <cp:revision>27</cp:revision>
  <dcterms:created xsi:type="dcterms:W3CDTF">2015-12-03T07:40:53Z</dcterms:created>
  <dcterms:modified xsi:type="dcterms:W3CDTF">2015-12-06T03:42:30Z</dcterms:modified>
</cp:coreProperties>
</file>