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1116828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05000" y="4124160"/>
            <a:ext cx="1116828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05000" y="412416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127920" y="412416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181400" y="185508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57440" y="185508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05000" y="412416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181400" y="412416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57440" y="412416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05000" y="1855080"/>
            <a:ext cx="11168280" cy="434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1116828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136520" y="640080"/>
            <a:ext cx="9313560" cy="39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05000" y="412416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05000" y="1855080"/>
            <a:ext cx="11168280" cy="434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127920" y="412416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05000" y="4124160"/>
            <a:ext cx="1116828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1116828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05000" y="4124160"/>
            <a:ext cx="1116828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05000" y="412416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127920" y="412416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181400" y="185508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957440" y="185508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05000" y="412416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181400" y="412416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7957440" y="412416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05000" y="1855080"/>
            <a:ext cx="11168280" cy="434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1116828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1116828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1136520" y="640080"/>
            <a:ext cx="9313560" cy="39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05000" y="412416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127920" y="412416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05000" y="4124160"/>
            <a:ext cx="1116828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1116828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05000" y="4124160"/>
            <a:ext cx="1116828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05000" y="412416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127920" y="412416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181400" y="185508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7957440" y="185508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05000" y="412416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4181400" y="412416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7957440" y="412416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405000" y="1855080"/>
            <a:ext cx="11168280" cy="434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1116828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1136520" y="640080"/>
            <a:ext cx="9313560" cy="39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05000" y="412416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127920" y="412416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05000" y="4124160"/>
            <a:ext cx="1116828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1116828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05000" y="4124160"/>
            <a:ext cx="1116828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05000" y="412416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6127920" y="412416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181400" y="185508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7957440" y="185508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405000" y="412416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4181400" y="412416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7957440" y="4124160"/>
            <a:ext cx="3596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136520" y="640080"/>
            <a:ext cx="9313560" cy="39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05000" y="412416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43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127920" y="412416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127920" y="1855080"/>
            <a:ext cx="545004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05000" y="4124160"/>
            <a:ext cx="11168280" cy="207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10449360" y="325800"/>
            <a:ext cx="1446480" cy="379440"/>
          </a:xfrm>
          <a:prstGeom prst="rect">
            <a:avLst/>
          </a:prstGeom>
          <a:ln>
            <a:noFill/>
          </a:ln>
        </p:spPr>
      </p:pic>
      <p:pic>
        <p:nvPicPr>
          <p:cNvPr id="1" name="Picture 7" descr=""/>
          <p:cNvPicPr/>
          <p:nvPr/>
        </p:nvPicPr>
        <p:blipFill>
          <a:blip r:embed="rId3"/>
          <a:stretch/>
        </p:blipFill>
        <p:spPr>
          <a:xfrm>
            <a:off x="0" y="177840"/>
            <a:ext cx="1267920" cy="8146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Times New Roman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0F3B0A6-D8D7-4C44-B6B5-34AB0277E389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21/10/19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828198E-8DEC-4DB0-8A6D-B796AD4F1CFD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 descr=""/>
          <p:cNvPicPr/>
          <p:nvPr/>
        </p:nvPicPr>
        <p:blipFill>
          <a:blip r:embed="rId2"/>
          <a:stretch/>
        </p:blipFill>
        <p:spPr>
          <a:xfrm>
            <a:off x="10449360" y="325800"/>
            <a:ext cx="1446480" cy="379440"/>
          </a:xfrm>
          <a:prstGeom prst="rect">
            <a:avLst/>
          </a:prstGeom>
          <a:ln>
            <a:noFill/>
          </a:ln>
        </p:spPr>
      </p:pic>
      <p:pic>
        <p:nvPicPr>
          <p:cNvPr id="44" name="Picture 7" descr=""/>
          <p:cNvPicPr/>
          <p:nvPr/>
        </p:nvPicPr>
        <p:blipFill>
          <a:blip r:embed="rId3"/>
          <a:stretch/>
        </p:blipFill>
        <p:spPr>
          <a:xfrm>
            <a:off x="0" y="177840"/>
            <a:ext cx="1267920" cy="81468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Times New Roman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11168280" cy="43437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09-06-2016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Investment Case Study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r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6" descr=""/>
          <p:cNvPicPr/>
          <p:nvPr/>
        </p:nvPicPr>
        <p:blipFill>
          <a:blip r:embed="rId2"/>
          <a:stretch/>
        </p:blipFill>
        <p:spPr>
          <a:xfrm>
            <a:off x="10449360" y="325800"/>
            <a:ext cx="1446480" cy="379440"/>
          </a:xfrm>
          <a:prstGeom prst="rect">
            <a:avLst/>
          </a:prstGeom>
          <a:ln>
            <a:noFill/>
          </a:ln>
        </p:spPr>
      </p:pic>
      <p:pic>
        <p:nvPicPr>
          <p:cNvPr id="87" name="Picture 7" descr=""/>
          <p:cNvPicPr/>
          <p:nvPr/>
        </p:nvPicPr>
        <p:blipFill>
          <a:blip r:embed="rId3"/>
          <a:stretch/>
        </p:blipFill>
        <p:spPr>
          <a:xfrm>
            <a:off x="0" y="177840"/>
            <a:ext cx="1267920" cy="814680"/>
          </a:xfrm>
          <a:prstGeom prst="rect">
            <a:avLst/>
          </a:prstGeom>
          <a:ln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8624EB0-CE5A-4E74-B7FA-8BE9D4C9D7B6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21/10/19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8723B9C-FADB-4916-A6A1-1FBBC78A1368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6" descr=""/>
          <p:cNvPicPr/>
          <p:nvPr/>
        </p:nvPicPr>
        <p:blipFill>
          <a:blip r:embed="rId2"/>
          <a:stretch/>
        </p:blipFill>
        <p:spPr>
          <a:xfrm>
            <a:off x="10449360" y="325800"/>
            <a:ext cx="1446480" cy="379440"/>
          </a:xfrm>
          <a:prstGeom prst="rect">
            <a:avLst/>
          </a:prstGeom>
          <a:ln>
            <a:noFill/>
          </a:ln>
        </p:spPr>
      </p:pic>
      <p:pic>
        <p:nvPicPr>
          <p:cNvPr id="131" name="Picture 7" descr=""/>
          <p:cNvPicPr/>
          <p:nvPr/>
        </p:nvPicPr>
        <p:blipFill>
          <a:blip r:embed="rId3"/>
          <a:stretch/>
        </p:blipFill>
        <p:spPr>
          <a:xfrm>
            <a:off x="0" y="177840"/>
            <a:ext cx="1267920" cy="814680"/>
          </a:xfrm>
          <a:prstGeom prst="rect">
            <a:avLst/>
          </a:prstGeom>
          <a:ln>
            <a:noFill/>
          </a:ln>
        </p:spPr>
      </p:pic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09-06-2016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Investment Case Study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r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1391400" y="344520"/>
            <a:ext cx="9143640" cy="3193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INVESTMENT ASSIGNMENT</a:t>
            </a:r>
            <a:br/>
            <a:br/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SUBMISSION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388440" y="4793760"/>
            <a:ext cx="6138360" cy="153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Name: Vivek A V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1136520" y="892080"/>
            <a:ext cx="9313560" cy="855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Conclusions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17640" y="1944000"/>
            <a:ext cx="6822360" cy="3552840"/>
          </a:xfrm>
          <a:prstGeom prst="rect">
            <a:avLst/>
          </a:prstGeom>
          <a:ln>
            <a:noFill/>
          </a:ln>
        </p:spPr>
      </p:pic>
      <p:pic>
        <p:nvPicPr>
          <p:cNvPr id="199" name="" descr=""/>
          <p:cNvPicPr/>
          <p:nvPr/>
        </p:nvPicPr>
        <p:blipFill>
          <a:blip r:embed="rId2"/>
          <a:stretch/>
        </p:blipFill>
        <p:spPr>
          <a:xfrm>
            <a:off x="6732000" y="2746800"/>
            <a:ext cx="5389560" cy="214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381600" y="1492200"/>
            <a:ext cx="11168280" cy="4987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Spark Funds, an Investment Company, wants to widen their business into the field of funding startups.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 goal of this assignment is to find the best investment horizon for Spark Funds.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We’re provided with the following data :-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2200" spc="-1" strike="noStrike">
                <a:solidFill>
                  <a:srgbClr val="000000"/>
                </a:solidFill>
                <a:latin typeface="Times New Roman"/>
              </a:rPr>
              <a:t>company.csv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 : A dataset of all the startups around the globe with their basic details.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2200" spc="-1" strike="noStrike">
                <a:solidFill>
                  <a:srgbClr val="000000"/>
                </a:solidFill>
                <a:latin typeface="Times New Roman"/>
              </a:rPr>
              <a:t>rounds2.csv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 : A list of all the fundings these startups received during a course of time.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2200" spc="-1" strike="noStrike">
                <a:solidFill>
                  <a:srgbClr val="000000"/>
                </a:solidFill>
                <a:latin typeface="Times New Roman"/>
              </a:rPr>
              <a:t>mapping.csv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 : A one hot encoded mapping of the primary sector of a startup to 8 main sectors we need to deal with.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 basic strategy is to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Invest where most investments are occurring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Spark Funds wants to Invest in a range of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Times New Roman"/>
              </a:rPr>
              <a:t>5 million USD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to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Times New Roman"/>
              </a:rPr>
              <a:t>15 million USD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Spark Funds wants to Invest in English Speaking Countries.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1136520" y="640080"/>
            <a:ext cx="9313560" cy="855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Data Analysis For Spark Funds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152000" y="296280"/>
            <a:ext cx="9313560" cy="855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Methodology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rcRect l="0" t="0" r="15994" b="16809"/>
          <a:stretch/>
        </p:blipFill>
        <p:spPr>
          <a:xfrm>
            <a:off x="135360" y="1562400"/>
            <a:ext cx="3680640" cy="441360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2"/>
          <a:srcRect l="1678" t="0" r="1683" b="0"/>
          <a:stretch/>
        </p:blipFill>
        <p:spPr>
          <a:xfrm>
            <a:off x="4068000" y="1332000"/>
            <a:ext cx="7907760" cy="5076000"/>
          </a:xfrm>
          <a:prstGeom prst="rect">
            <a:avLst/>
          </a:prstGeom>
          <a:ln>
            <a:noFill/>
          </a:ln>
        </p:spPr>
      </p:pic>
      <p:sp>
        <p:nvSpPr>
          <p:cNvPr id="180" name="CustomShape 2"/>
          <p:cNvSpPr/>
          <p:nvPr/>
        </p:nvSpPr>
        <p:spPr>
          <a:xfrm>
            <a:off x="3096000" y="5112000"/>
            <a:ext cx="864000" cy="122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136520" y="640080"/>
            <a:ext cx="9313560" cy="855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Investment Type Analysis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2118600" y="1590480"/>
            <a:ext cx="7601400" cy="3809520"/>
          </a:xfrm>
          <a:prstGeom prst="rect">
            <a:avLst/>
          </a:prstGeom>
          <a:ln>
            <a:noFill/>
          </a:ln>
        </p:spPr>
      </p:pic>
      <p:sp>
        <p:nvSpPr>
          <p:cNvPr id="183" name="TextShape 2"/>
          <p:cNvSpPr txBox="1"/>
          <p:nvPr/>
        </p:nvSpPr>
        <p:spPr>
          <a:xfrm>
            <a:off x="504000" y="5616000"/>
            <a:ext cx="11088000" cy="87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The average investment in each funding type show that 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Venture Funding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is most suitable for Spark Funds.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1136520" y="640080"/>
            <a:ext cx="9313560" cy="855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Country Analysis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405000" y="1855080"/>
            <a:ext cx="11168280" cy="4343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The countries receiving highest venture fundings.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2520000" y="2349000"/>
            <a:ext cx="6840000" cy="424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136520" y="640080"/>
            <a:ext cx="9313560" cy="855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Sector Analysis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1512000" y="2448000"/>
            <a:ext cx="9820080" cy="2838240"/>
          </a:xfrm>
          <a:prstGeom prst="rect">
            <a:avLst/>
          </a:prstGeom>
          <a:ln>
            <a:noFill/>
          </a:ln>
        </p:spPr>
      </p:pic>
      <p:sp>
        <p:nvSpPr>
          <p:cNvPr id="189" name="TextShape 2"/>
          <p:cNvSpPr txBox="1"/>
          <p:nvPr/>
        </p:nvSpPr>
        <p:spPr>
          <a:xfrm>
            <a:off x="1296000" y="1656000"/>
            <a:ext cx="5904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Rated by Number Of Investmnets occuring in the sector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1136520" y="640080"/>
            <a:ext cx="5343480" cy="855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The percentile of Venture, Seed and Private Equity Funding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1152000" y="1656000"/>
            <a:ext cx="4790880" cy="4943160"/>
          </a:xfrm>
          <a:prstGeom prst="rect">
            <a:avLst/>
          </a:prstGeom>
          <a:ln>
            <a:noFill/>
          </a:ln>
        </p:spPr>
      </p:pic>
      <p:pic>
        <p:nvPicPr>
          <p:cNvPr id="192" name="" descr=""/>
          <p:cNvPicPr/>
          <p:nvPr/>
        </p:nvPicPr>
        <p:blipFill>
          <a:blip r:embed="rId2"/>
          <a:stretch/>
        </p:blipFill>
        <p:spPr>
          <a:xfrm>
            <a:off x="6480000" y="679680"/>
            <a:ext cx="5184000" cy="608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3243960" y="1419480"/>
            <a:ext cx="5324040" cy="5276520"/>
          </a:xfrm>
          <a:prstGeom prst="rect">
            <a:avLst/>
          </a:prstGeom>
          <a:ln>
            <a:noFill/>
          </a:ln>
        </p:spPr>
      </p:pic>
      <p:sp>
        <p:nvSpPr>
          <p:cNvPr id="194" name="TextShape 1"/>
          <p:cNvSpPr txBox="1"/>
          <p:nvPr/>
        </p:nvSpPr>
        <p:spPr>
          <a:xfrm>
            <a:off x="1728000" y="584280"/>
            <a:ext cx="6927120" cy="855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Countries Receiving Highest Venture Funding.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144000" y="2024280"/>
            <a:ext cx="4032000" cy="855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Number of Investments happened in Top 3 Sectors of Top 3 countries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3816000" y="396720"/>
            <a:ext cx="6480000" cy="637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Application>LibreOffice/6.0.7.3$Linux_X86_64 LibreOffice_project/00m0$Build-3</Application>
  <Words>51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2016-06-09T08:16:28Z</dcterms:created>
  <dc:creator>Chiranjeev</dc:creator>
  <dc:description/>
  <dc:language>en-IN</dc:language>
  <cp:lastModifiedBy/>
  <dcterms:modified xsi:type="dcterms:W3CDTF">2019-10-21T20:09:21Z</dcterms:modified>
  <cp:revision>25</cp:revision>
  <dc:subject/>
  <dc:title>Investment Case Study  Submission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