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86364"/>
  </p:normalViewPr>
  <p:slideViewPr>
    <p:cSldViewPr snapToGrid="0" snapToObjects="1">
      <p:cViewPr>
        <p:scale>
          <a:sx n="100" d="100"/>
          <a:sy n="100" d="100"/>
        </p:scale>
        <p:origin x="1720" y="19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A9F0-3F5E-4946-80EE-475BBE208E4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BEC-2EEA-4E42-BAD0-9264658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3A8B-8A8B-5D45-A82B-AC6A99853637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92D7-AB59-AD49-ADC4-95494AD81F2C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0D43-5568-1B4D-8064-8DC1EE8D8FE8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92C8-3FAB-A048-BAE0-C9EF921DE6AD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4F16-BAB6-7D45-9114-02EE7FBA4B5E}" type="datetime1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800" y="1508443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80" y="1507939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F457-71BB-5D4E-BBE0-38C1818544D6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0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80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88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88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896F-455B-E743-BB42-1B0CF39F6E5F}" type="datetime1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F13A-0476-7148-A435-0570E3081424}" type="datetime1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A8B9-9E37-E643-9190-6EFC032FD303}" type="datetime1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C52C-E26C-5A4C-A6B3-5E612253EE1A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2366-097A-C249-94C9-BD97046735DE}" type="datetime1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1800" y="217207"/>
            <a:ext cx="115824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800" y="1527859"/>
            <a:ext cx="11582400" cy="462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2409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19801F-2427-C346-9CA0-C8C10D81C3D7}" type="datetime1">
              <a:rPr lang="en-US" smtClean="0"/>
              <a:t>5/24/18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3905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54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" y="6401752"/>
            <a:ext cx="2323652" cy="2743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48547" y="6385024"/>
            <a:ext cx="227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latin typeface="Impact" charset="0"/>
                <a:ea typeface="Impact" charset="0"/>
                <a:cs typeface="Impact" charset="0"/>
              </a:rPr>
              <a:t>Computer Science</a:t>
            </a:r>
            <a:endParaRPr lang="en-US" sz="1400" b="0" i="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544607"/>
                  </p:ext>
                </p:extLst>
              </p:nvPr>
            </p:nvGraphicFramePr>
            <p:xfrm>
              <a:off x="1281750" y="2508127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5544607"/>
                  </p:ext>
                </p:extLst>
              </p:nvPr>
            </p:nvGraphicFramePr>
            <p:xfrm>
              <a:off x="1281750" y="2508127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107692" r="-1282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207692" r="-1282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303030" r="-1282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409231" r="-1282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509231" r="-1282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609231" r="-1282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410" t="-709231" r="-1282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281201" y="1540732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C1</a:t>
            </a:r>
            <a:endParaRPr lang="en-US" sz="3200" b="1" dirty="0"/>
          </a:p>
        </p:txBody>
      </p:sp>
      <p:pic>
        <p:nvPicPr>
          <p:cNvPr id="8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91991" y="1934385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8567" y="1510787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67" y="1510787"/>
                <a:ext cx="637097" cy="644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>
            <a:spLocks noChangeAspect="1"/>
          </p:cNvSpPr>
          <p:nvPr/>
        </p:nvSpPr>
        <p:spPr>
          <a:xfrm>
            <a:off x="4857380" y="136206"/>
            <a:ext cx="1814490" cy="181449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Model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ttp://www.orangetreeglobal.com/wp-content/uploads/2017/06/bra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77" y="228096"/>
            <a:ext cx="91440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4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264025" y="345159"/>
            <a:ext cx="3774139" cy="1846659"/>
            <a:chOff x="1264025" y="345159"/>
            <a:chExt cx="3774139" cy="1846659"/>
          </a:xfrm>
        </p:grpSpPr>
        <p:sp>
          <p:nvSpPr>
            <p:cNvPr id="3" name="TextBox 2"/>
            <p:cNvSpPr txBox="1"/>
            <p:nvPr/>
          </p:nvSpPr>
          <p:spPr>
            <a:xfrm>
              <a:off x="1264025" y="103765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C1</a:t>
              </a:r>
              <a:endParaRPr lang="en-US" sz="2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95601" y="345159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C2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5601" y="103765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C3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95601" y="1730153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C4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3" idx="3"/>
              <a:endCxn id="4" idx="1"/>
            </p:cNvCxnSpPr>
            <p:nvPr/>
          </p:nvCxnSpPr>
          <p:spPr>
            <a:xfrm flipV="1">
              <a:off x="1949825" y="575992"/>
              <a:ext cx="945776" cy="692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5" idx="1"/>
            </p:cNvCxnSpPr>
            <p:nvPr/>
          </p:nvCxnSpPr>
          <p:spPr>
            <a:xfrm>
              <a:off x="1949825" y="1268488"/>
              <a:ext cx="945776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6" idx="1"/>
            </p:cNvCxnSpPr>
            <p:nvPr/>
          </p:nvCxnSpPr>
          <p:spPr>
            <a:xfrm>
              <a:off x="1949825" y="1268488"/>
              <a:ext cx="945776" cy="6924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87925" y="467760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52364" y="103765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C3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52364" y="1730153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C4</a:t>
              </a:r>
              <a:endParaRPr lang="en-US" sz="2400" b="1" dirty="0"/>
            </a:p>
          </p:txBody>
        </p:sp>
        <p:cxnSp>
          <p:nvCxnSpPr>
            <p:cNvPr id="21" name="Straight Arrow Connector 20"/>
            <p:cNvCxnSpPr>
              <a:stCxn id="4" idx="3"/>
              <a:endCxn id="19" idx="1"/>
            </p:cNvCxnSpPr>
            <p:nvPr/>
          </p:nvCxnSpPr>
          <p:spPr>
            <a:xfrm>
              <a:off x="3581401" y="575992"/>
              <a:ext cx="770963" cy="6924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20" idx="1"/>
            </p:cNvCxnSpPr>
            <p:nvPr/>
          </p:nvCxnSpPr>
          <p:spPr>
            <a:xfrm>
              <a:off x="3581401" y="575992"/>
              <a:ext cx="770963" cy="13849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6882" y="467760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0.5</a:t>
              </a:r>
              <a:endParaRPr 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5138" y="898648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32750" y="1591144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0.6</a:t>
              </a:r>
              <a:endParaRPr 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3645" y="1334471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8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909483" y="1394030"/>
            <a:ext cx="3774139" cy="1846659"/>
            <a:chOff x="1264025" y="345159"/>
            <a:chExt cx="3774139" cy="1846659"/>
          </a:xfrm>
        </p:grpSpPr>
        <p:sp>
          <p:nvSpPr>
            <p:cNvPr id="3" name="TextBox 2"/>
            <p:cNvSpPr txBox="1"/>
            <p:nvPr/>
          </p:nvSpPr>
          <p:spPr>
            <a:xfrm>
              <a:off x="1264025" y="103765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C1</a:t>
              </a:r>
              <a:endParaRPr lang="en-US" sz="2400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95601" y="345159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C2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95601" y="103765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C3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95601" y="1730153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C4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>
              <a:stCxn id="3" idx="3"/>
              <a:endCxn id="4" idx="1"/>
            </p:cNvCxnSpPr>
            <p:nvPr/>
          </p:nvCxnSpPr>
          <p:spPr>
            <a:xfrm flipV="1">
              <a:off x="1949825" y="575992"/>
              <a:ext cx="945776" cy="692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" idx="3"/>
              <a:endCxn id="5" idx="1"/>
            </p:cNvCxnSpPr>
            <p:nvPr/>
          </p:nvCxnSpPr>
          <p:spPr>
            <a:xfrm>
              <a:off x="1949825" y="1268488"/>
              <a:ext cx="94577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6" idx="1"/>
            </p:cNvCxnSpPr>
            <p:nvPr/>
          </p:nvCxnSpPr>
          <p:spPr>
            <a:xfrm>
              <a:off x="1949825" y="1268488"/>
              <a:ext cx="945776" cy="6924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87925" y="467760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0.8</a:t>
              </a:r>
              <a:endParaRPr lang="en-US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52364" y="1037656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C3</a:t>
              </a:r>
              <a:endParaRPr lang="en-US" sz="2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52364" y="1730153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C4</a:t>
              </a:r>
              <a:endParaRPr lang="en-US" sz="2400" b="1" dirty="0"/>
            </a:p>
          </p:txBody>
        </p:sp>
        <p:cxnSp>
          <p:nvCxnSpPr>
            <p:cNvPr id="21" name="Straight Arrow Connector 20"/>
            <p:cNvCxnSpPr>
              <a:stCxn id="4" idx="3"/>
              <a:endCxn id="19" idx="1"/>
            </p:cNvCxnSpPr>
            <p:nvPr/>
          </p:nvCxnSpPr>
          <p:spPr>
            <a:xfrm>
              <a:off x="3581401" y="575992"/>
              <a:ext cx="770963" cy="6924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20" idx="1"/>
            </p:cNvCxnSpPr>
            <p:nvPr/>
          </p:nvCxnSpPr>
          <p:spPr>
            <a:xfrm>
              <a:off x="3581401" y="575992"/>
              <a:ext cx="770963" cy="138499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6882" y="467760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0.5</a:t>
              </a:r>
              <a:endParaRPr lang="en-US" sz="20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5138" y="898648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trike="sngStrike" dirty="0" smtClean="0"/>
                <a:t>0.8</a:t>
              </a:r>
              <a:endParaRPr lang="en-US" sz="2000" b="1" strike="sngStrik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32750" y="1591144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trike="sngStrike" dirty="0" smtClean="0"/>
                <a:t>0.2</a:t>
              </a:r>
              <a:endParaRPr lang="en-US" sz="2000" b="1" strike="sngStrike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3645" y="1334471"/>
              <a:ext cx="564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0.1</a:t>
              </a:r>
              <a:endParaRPr lang="en-US" sz="20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875871" y="1747464"/>
            <a:ext cx="68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$10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05765" y="1065112"/>
            <a:ext cx="68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$15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968440" y="2287091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0.4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78208" y="2933640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0.1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78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53682" y="3862202"/>
            <a:ext cx="2301690" cy="2070847"/>
            <a:chOff x="2967764" y="2991970"/>
            <a:chExt cx="3410288" cy="2070847"/>
          </a:xfrm>
        </p:grpSpPr>
        <p:sp>
          <p:nvSpPr>
            <p:cNvPr id="4" name="TextBox 3"/>
            <p:cNvSpPr txBox="1"/>
            <p:nvPr/>
          </p:nvSpPr>
          <p:spPr>
            <a:xfrm>
              <a:off x="2967764" y="3586947"/>
              <a:ext cx="3410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+mn-lt"/>
                  <a:ea typeface="+mn-ea"/>
                  <a:cs typeface="+mn-cs"/>
                </a:rPr>
                <a:t>Open</a:t>
              </a:r>
            </a:p>
            <a:p>
              <a:pPr algn="ctr"/>
              <a:r>
                <a:rPr lang="en-US" sz="2400" b="1" dirty="0">
                  <a:latin typeface="+mn-lt"/>
                  <a:ea typeface="+mn-ea"/>
                  <a:cs typeface="+mn-cs"/>
                </a:rPr>
                <a:t>Performance Database</a:t>
              </a:r>
              <a:endParaRPr lang="en-US" sz="2400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3200400" y="2991970"/>
              <a:ext cx="2985247" cy="2070847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1" y="100550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2" y="4457179"/>
            <a:ext cx="914400" cy="9144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362380" y="1000724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Search Controller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62380" y="2431463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Prediction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5636" y="989312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Cloud Controller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5636" y="3054411"/>
            <a:ext cx="2724524" cy="158126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Evaluate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6" idx="1"/>
            <a:endCxn id="33" idx="2"/>
          </p:cNvCxnSpPr>
          <p:nvPr/>
        </p:nvCxnSpPr>
        <p:spPr>
          <a:xfrm flipV="1">
            <a:off x="6718104" y="3333912"/>
            <a:ext cx="6538" cy="52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4206" y="3413391"/>
            <a:ext cx="10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10252" y="3413391"/>
            <a:ext cx="11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training</a:t>
            </a:r>
            <a:endParaRPr lang="en-US" i="1" dirty="0"/>
          </a:p>
        </p:txBody>
      </p:sp>
      <p:cxnSp>
        <p:nvCxnSpPr>
          <p:cNvPr id="43" name="Straight Arrow Connector 42"/>
          <p:cNvCxnSpPr>
            <a:stCxn id="33" idx="0"/>
            <a:endCxn id="32" idx="2"/>
          </p:cNvCxnSpPr>
          <p:nvPr/>
        </p:nvCxnSpPr>
        <p:spPr>
          <a:xfrm flipV="1">
            <a:off x="6724642" y="1903173"/>
            <a:ext cx="0" cy="52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4206" y="1982652"/>
            <a:ext cx="10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ranking</a:t>
            </a:r>
            <a:endParaRPr lang="en-US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074723" y="1235225"/>
            <a:ext cx="950913" cy="9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9113" y="2130670"/>
            <a:ext cx="19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performance monitoring</a:t>
            </a:r>
            <a:endParaRPr lang="en-US" i="1" dirty="0"/>
          </a:p>
        </p:txBody>
      </p:sp>
      <p:cxnSp>
        <p:nvCxnSpPr>
          <p:cNvPr id="51" name="Straight Arrow Connector 50"/>
          <p:cNvCxnSpPr>
            <a:stCxn id="34" idx="2"/>
            <a:endCxn id="35" idx="0"/>
          </p:cNvCxnSpPr>
          <p:nvPr/>
        </p:nvCxnSpPr>
        <p:spPr>
          <a:xfrm>
            <a:off x="10387898" y="1891761"/>
            <a:ext cx="0" cy="116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12131" y="2131081"/>
            <a:ext cx="17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resource provisioning</a:t>
            </a:r>
          </a:p>
        </p:txBody>
      </p:sp>
      <p:cxnSp>
        <p:nvCxnSpPr>
          <p:cNvPr id="57" name="Straight Arrow Connector 56"/>
          <p:cNvCxnSpPr>
            <a:stCxn id="35" idx="2"/>
            <a:endCxn id="6" idx="4"/>
          </p:cNvCxnSpPr>
          <p:nvPr/>
        </p:nvCxnSpPr>
        <p:spPr>
          <a:xfrm rot="5400000">
            <a:off x="8925731" y="3435459"/>
            <a:ext cx="261950" cy="2662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074723" y="1565287"/>
            <a:ext cx="950914" cy="13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043" y="5247174"/>
            <a:ext cx="174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</a:t>
            </a:r>
            <a:endParaRPr lang="en-US" sz="2000" b="1" dirty="0"/>
          </a:p>
        </p:txBody>
      </p:sp>
      <p:cxnSp>
        <p:nvCxnSpPr>
          <p:cNvPr id="83" name="Straight Arrow Connector 82"/>
          <p:cNvCxnSpPr>
            <a:stCxn id="14" idx="3"/>
            <a:endCxn id="6" idx="2"/>
          </p:cNvCxnSpPr>
          <p:nvPr/>
        </p:nvCxnSpPr>
        <p:spPr>
          <a:xfrm flipV="1">
            <a:off x="1308392" y="4897626"/>
            <a:ext cx="4402302" cy="16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8443" y="1781872"/>
            <a:ext cx="132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user</a:t>
            </a:r>
            <a:endParaRPr lang="en-US" sz="2000" b="1" dirty="0"/>
          </a:p>
        </p:txBody>
      </p:sp>
      <p:cxnSp>
        <p:nvCxnSpPr>
          <p:cNvPr id="100" name="Straight Arrow Connector 99"/>
          <p:cNvCxnSpPr>
            <a:stCxn id="8" idx="3"/>
            <a:endCxn id="32" idx="1"/>
          </p:cNvCxnSpPr>
          <p:nvPr/>
        </p:nvCxnSpPr>
        <p:spPr>
          <a:xfrm flipV="1">
            <a:off x="1296121" y="1451949"/>
            <a:ext cx="4066259" cy="10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56"/>
          <p:cNvCxnSpPr>
            <a:stCxn id="32" idx="1"/>
            <a:endCxn id="118" idx="3"/>
          </p:cNvCxnSpPr>
          <p:nvPr/>
        </p:nvCxnSpPr>
        <p:spPr>
          <a:xfrm rot="10800000" flipV="1">
            <a:off x="4502842" y="1451948"/>
            <a:ext cx="859538" cy="1881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953149" y="494340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cxnSp>
        <p:nvCxnSpPr>
          <p:cNvPr id="111" name="Straight Arrow Connector 56"/>
          <p:cNvCxnSpPr>
            <a:stCxn id="118" idx="1"/>
            <a:endCxn id="98" idx="2"/>
          </p:cNvCxnSpPr>
          <p:nvPr/>
        </p:nvCxnSpPr>
        <p:spPr>
          <a:xfrm rot="10800000">
            <a:off x="842361" y="2181982"/>
            <a:ext cx="1214496" cy="11519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56857" y="4108124"/>
            <a:ext cx="29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evaluated architecture</a:t>
            </a:r>
            <a:endParaRPr lang="en-US" i="1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51842"/>
              </p:ext>
            </p:extLst>
          </p:nvPr>
        </p:nvGraphicFramePr>
        <p:xfrm>
          <a:off x="2056857" y="2541432"/>
          <a:ext cx="2445985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812"/>
                <a:gridCol w="1343210"/>
                <a:gridCol w="60596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c4.2xlarge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5094248" y="5886154"/>
            <a:ext cx="333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/>
              <a:t>github.com</a:t>
            </a:r>
            <a:r>
              <a:rPr lang="en-US" i="1" dirty="0"/>
              <a:t>/</a:t>
            </a:r>
            <a:r>
              <a:rPr lang="en-US" i="1" dirty="0" err="1"/>
              <a:t>oxhead</a:t>
            </a:r>
            <a:r>
              <a:rPr lang="en-US" i="1" dirty="0"/>
              <a:t>/scout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143694" y="494340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share</a:t>
            </a:r>
            <a:endParaRPr lang="en-US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355486" y="1084274"/>
            <a:ext cx="420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</a:t>
            </a:r>
            <a:r>
              <a:rPr lang="en-US" sz="2000" i="1" dirty="0" smtClean="0"/>
              <a:t>orkload, objective, constraints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74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53682" y="3862202"/>
            <a:ext cx="2301690" cy="2070847"/>
            <a:chOff x="2967764" y="2991970"/>
            <a:chExt cx="3410288" cy="2070847"/>
          </a:xfrm>
        </p:grpSpPr>
        <p:sp>
          <p:nvSpPr>
            <p:cNvPr id="4" name="TextBox 3"/>
            <p:cNvSpPr txBox="1"/>
            <p:nvPr/>
          </p:nvSpPr>
          <p:spPr>
            <a:xfrm>
              <a:off x="2967764" y="3586947"/>
              <a:ext cx="3410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+mn-lt"/>
                  <a:ea typeface="+mn-ea"/>
                  <a:cs typeface="+mn-cs"/>
                </a:rPr>
                <a:t>Open</a:t>
              </a:r>
            </a:p>
            <a:p>
              <a:pPr algn="ctr"/>
              <a:r>
                <a:rPr lang="en-US" sz="2400" b="1" dirty="0">
                  <a:latin typeface="+mn-lt"/>
                  <a:ea typeface="+mn-ea"/>
                  <a:cs typeface="+mn-cs"/>
                </a:rPr>
                <a:t>Performance Database</a:t>
              </a:r>
              <a:endParaRPr lang="en-US" sz="2400" b="1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3200400" y="2991970"/>
              <a:ext cx="2985247" cy="2070847"/>
            </a:xfrm>
            <a:prstGeom prst="ca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1" y="1005508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2" y="4457179"/>
            <a:ext cx="914400" cy="9144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362380" y="1000724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Search Controller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62380" y="2431463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Prediction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025636" y="989312"/>
            <a:ext cx="2724524" cy="9024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Cloud Controller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025636" y="3054411"/>
            <a:ext cx="2724524" cy="158126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Evaluate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6" idx="1"/>
            <a:endCxn id="33" idx="2"/>
          </p:cNvCxnSpPr>
          <p:nvPr/>
        </p:nvCxnSpPr>
        <p:spPr>
          <a:xfrm flipV="1">
            <a:off x="6718104" y="3333912"/>
            <a:ext cx="6538" cy="52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94206" y="3413391"/>
            <a:ext cx="102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update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10252" y="3413391"/>
            <a:ext cx="114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training</a:t>
            </a:r>
            <a:endParaRPr lang="en-US" i="1" dirty="0"/>
          </a:p>
        </p:txBody>
      </p:sp>
      <p:cxnSp>
        <p:nvCxnSpPr>
          <p:cNvPr id="43" name="Straight Arrow Connector 42"/>
          <p:cNvCxnSpPr>
            <a:stCxn id="33" idx="0"/>
            <a:endCxn id="32" idx="2"/>
          </p:cNvCxnSpPr>
          <p:nvPr/>
        </p:nvCxnSpPr>
        <p:spPr>
          <a:xfrm flipV="1">
            <a:off x="6724642" y="1903173"/>
            <a:ext cx="0" cy="52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94206" y="1982652"/>
            <a:ext cx="106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ranking</a:t>
            </a:r>
            <a:endParaRPr lang="en-US" i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074723" y="1235225"/>
            <a:ext cx="950913" cy="9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19113" y="2130670"/>
            <a:ext cx="193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performance monitoring</a:t>
            </a:r>
            <a:endParaRPr lang="en-US" i="1" dirty="0"/>
          </a:p>
        </p:txBody>
      </p:sp>
      <p:cxnSp>
        <p:nvCxnSpPr>
          <p:cNvPr id="51" name="Straight Arrow Connector 50"/>
          <p:cNvCxnSpPr>
            <a:stCxn id="34" idx="2"/>
            <a:endCxn id="35" idx="0"/>
          </p:cNvCxnSpPr>
          <p:nvPr/>
        </p:nvCxnSpPr>
        <p:spPr>
          <a:xfrm>
            <a:off x="10387898" y="1891761"/>
            <a:ext cx="0" cy="1162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912131" y="2131081"/>
            <a:ext cx="17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resource provisioning</a:t>
            </a:r>
          </a:p>
        </p:txBody>
      </p:sp>
      <p:cxnSp>
        <p:nvCxnSpPr>
          <p:cNvPr id="57" name="Straight Arrow Connector 56"/>
          <p:cNvCxnSpPr>
            <a:stCxn id="35" idx="2"/>
            <a:endCxn id="6" idx="4"/>
          </p:cNvCxnSpPr>
          <p:nvPr/>
        </p:nvCxnSpPr>
        <p:spPr>
          <a:xfrm rot="5400000">
            <a:off x="8925731" y="3435459"/>
            <a:ext cx="261950" cy="2662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8074723" y="1565287"/>
            <a:ext cx="950914" cy="13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6043" y="5247174"/>
            <a:ext cx="174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community</a:t>
            </a:r>
            <a:endParaRPr lang="en-US" sz="2000" b="1" dirty="0"/>
          </a:p>
        </p:txBody>
      </p:sp>
      <p:cxnSp>
        <p:nvCxnSpPr>
          <p:cNvPr id="83" name="Straight Arrow Connector 82"/>
          <p:cNvCxnSpPr>
            <a:stCxn id="14" idx="3"/>
            <a:endCxn id="6" idx="2"/>
          </p:cNvCxnSpPr>
          <p:nvPr/>
        </p:nvCxnSpPr>
        <p:spPr>
          <a:xfrm flipV="1">
            <a:off x="1308392" y="4897626"/>
            <a:ext cx="4402302" cy="16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8443" y="1781872"/>
            <a:ext cx="132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user</a:t>
            </a:r>
            <a:endParaRPr lang="en-US" sz="2000" b="1" dirty="0"/>
          </a:p>
        </p:txBody>
      </p:sp>
      <p:cxnSp>
        <p:nvCxnSpPr>
          <p:cNvPr id="100" name="Straight Arrow Connector 99"/>
          <p:cNvCxnSpPr>
            <a:stCxn id="8" idx="3"/>
            <a:endCxn id="32" idx="1"/>
          </p:cNvCxnSpPr>
          <p:nvPr/>
        </p:nvCxnSpPr>
        <p:spPr>
          <a:xfrm flipV="1">
            <a:off x="1296121" y="1451949"/>
            <a:ext cx="4066259" cy="10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56"/>
          <p:cNvCxnSpPr>
            <a:stCxn id="32" idx="1"/>
            <a:endCxn id="118" idx="3"/>
          </p:cNvCxnSpPr>
          <p:nvPr/>
        </p:nvCxnSpPr>
        <p:spPr>
          <a:xfrm rot="10800000" flipV="1">
            <a:off x="4502842" y="1451948"/>
            <a:ext cx="859538" cy="1881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953149" y="494340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update</a:t>
            </a:r>
            <a:endParaRPr lang="en-US" i="1" dirty="0"/>
          </a:p>
        </p:txBody>
      </p:sp>
      <p:cxnSp>
        <p:nvCxnSpPr>
          <p:cNvPr id="111" name="Straight Arrow Connector 56"/>
          <p:cNvCxnSpPr>
            <a:stCxn id="118" idx="1"/>
            <a:endCxn id="98" idx="2"/>
          </p:cNvCxnSpPr>
          <p:nvPr/>
        </p:nvCxnSpPr>
        <p:spPr>
          <a:xfrm rot="10800000">
            <a:off x="842361" y="2181982"/>
            <a:ext cx="1214496" cy="11519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56857" y="4108124"/>
            <a:ext cx="29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evaluated architecture</a:t>
            </a:r>
            <a:endParaRPr lang="en-US" i="1" dirty="0"/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88892"/>
              </p:ext>
            </p:extLst>
          </p:nvPr>
        </p:nvGraphicFramePr>
        <p:xfrm>
          <a:off x="2056857" y="2541432"/>
          <a:ext cx="2445985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6812"/>
                <a:gridCol w="1343210"/>
                <a:gridCol w="60596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c4.2xlarge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c4.large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Rectangle 122"/>
          <p:cNvSpPr/>
          <p:nvPr/>
        </p:nvSpPr>
        <p:spPr>
          <a:xfrm>
            <a:off x="5094248" y="5886154"/>
            <a:ext cx="3233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https://</a:t>
            </a:r>
            <a:r>
              <a:rPr lang="en-US" i="1" dirty="0" err="1" smtClean="0"/>
              <a:t>github.com</a:t>
            </a:r>
            <a:r>
              <a:rPr lang="en-US" i="1" dirty="0" smtClean="0"/>
              <a:t>/</a:t>
            </a:r>
            <a:r>
              <a:rPr lang="en-US" i="1" dirty="0" err="1" smtClean="0"/>
              <a:t>xxxxxx</a:t>
            </a:r>
            <a:r>
              <a:rPr lang="en-US" i="1" dirty="0" smtClean="0"/>
              <a:t>/</a:t>
            </a:r>
            <a:r>
              <a:rPr lang="en-US" i="1" dirty="0" err="1" smtClean="0"/>
              <a:t>xxxxx</a:t>
            </a:r>
            <a:endParaRPr lang="en-US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3143694" y="4943407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share</a:t>
            </a:r>
            <a:endParaRPr lang="en-US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355486" y="1084274"/>
            <a:ext cx="4201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</a:t>
            </a:r>
            <a:r>
              <a:rPr lang="en-US" sz="2000" i="1" dirty="0" smtClean="0"/>
              <a:t>orkload, objective, constraints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059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164716"/>
                  </p:ext>
                </p:extLst>
              </p:nvPr>
            </p:nvGraphicFramePr>
            <p:xfrm>
              <a:off x="1322091" y="1970245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164716"/>
                  </p:ext>
                </p:extLst>
              </p:nvPr>
            </p:nvGraphicFramePr>
            <p:xfrm>
              <a:off x="1322091" y="1970245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107692" r="-1274" b="-6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207692" r="-1274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303030" r="-1274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409231" r="-1274" b="-3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509231" r="-1274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609231" r="-1274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051" t="-709231" r="-1274" b="-2615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321542" y="1002850"/>
            <a:ext cx="107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C1</a:t>
            </a:r>
            <a:endParaRPr lang="en-US" sz="3200" b="1" dirty="0"/>
          </a:p>
        </p:txBody>
      </p:sp>
      <p:pic>
        <p:nvPicPr>
          <p:cNvPr id="8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32332" y="1396503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78908" y="972905"/>
                <a:ext cx="752551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08" y="972905"/>
                <a:ext cx="752551" cy="644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254059"/>
                  </p:ext>
                </p:extLst>
              </p:nvPr>
            </p:nvGraphicFramePr>
            <p:xfrm>
              <a:off x="4184074" y="1929903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254059"/>
                  </p:ext>
                </p:extLst>
              </p:nvPr>
            </p:nvGraphicFramePr>
            <p:xfrm>
              <a:off x="4184074" y="1929903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207692" r="-1282" b="-529231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303030" r="-1282" b="-42121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409231" r="-1282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509231" r="-1282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609231" r="-1282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6410" t="-709231" r="-128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183525" y="962508"/>
            <a:ext cx="97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C2</a:t>
            </a:r>
            <a:endParaRPr lang="en-US" sz="3200" b="1" dirty="0"/>
          </a:p>
        </p:txBody>
      </p:sp>
      <p:pic>
        <p:nvPicPr>
          <p:cNvPr id="16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94315" y="1356161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40891" y="932563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91" y="932563"/>
                <a:ext cx="637097" cy="644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074966"/>
                  </p:ext>
                </p:extLst>
              </p:nvPr>
            </p:nvGraphicFramePr>
            <p:xfrm>
              <a:off x="7046058" y="2000190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074966"/>
                  </p:ext>
                </p:extLst>
              </p:nvPr>
            </p:nvGraphicFramePr>
            <p:xfrm>
              <a:off x="7046058" y="2000190"/>
              <a:ext cx="1477682" cy="316992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28624"/>
                    <a:gridCol w="94905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C1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C2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C3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207692" r="-1274" b="-5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C4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303030" r="-1274" b="-419697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C5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C6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509231" r="-1274" b="-2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C7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56051" t="-609231" r="-1274" b="-126154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C8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7045509" y="1032795"/>
            <a:ext cx="97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C5</a:t>
            </a:r>
            <a:endParaRPr lang="en-US" sz="3200" b="1" dirty="0"/>
          </a:p>
        </p:txBody>
      </p:sp>
      <p:pic>
        <p:nvPicPr>
          <p:cNvPr id="20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6299" y="1426448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902875" y="1002850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75" y="1002850"/>
                <a:ext cx="637097" cy="644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lbow Connector 2"/>
          <p:cNvCxnSpPr>
            <a:stCxn id="7" idx="1"/>
          </p:cNvCxnSpPr>
          <p:nvPr/>
        </p:nvCxnSpPr>
        <p:spPr>
          <a:xfrm rot="10800000" flipV="1">
            <a:off x="1321542" y="1295238"/>
            <a:ext cx="12700" cy="1340386"/>
          </a:xfrm>
          <a:prstGeom prst="bentConnector4">
            <a:avLst>
              <a:gd name="adj1" fmla="val 2858827"/>
              <a:gd name="adj2" fmla="val 100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799225" y="2541494"/>
            <a:ext cx="1384300" cy="116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>
            <a:off x="5648510" y="3711389"/>
            <a:ext cx="1396999" cy="8471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72143"/>
              </p:ext>
            </p:extLst>
          </p:nvPr>
        </p:nvGraphicFramePr>
        <p:xfrm>
          <a:off x="9908041" y="1970245"/>
          <a:ext cx="1477682" cy="3169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8624"/>
                <a:gridCol w="9490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C4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C6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C7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C8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907491" y="1002850"/>
            <a:ext cx="1029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C7</a:t>
            </a:r>
            <a:endParaRPr lang="en-US" sz="3200" b="1" dirty="0"/>
          </a:p>
        </p:txBody>
      </p:sp>
      <p:pic>
        <p:nvPicPr>
          <p:cNvPr id="33" name="Picture 2" descr="it, mer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18282" y="1396503"/>
            <a:ext cx="457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0764858" y="972905"/>
                <a:ext cx="637097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858" y="972905"/>
                <a:ext cx="637097" cy="6446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56132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①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18115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②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80098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③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342082" y="24173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380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11788" y="1847319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Routing </a:t>
            </a:r>
            <a:r>
              <a:rPr lang="en-US" sz="2400" smtClean="0">
                <a:solidFill>
                  <a:schemeClr val="tx1"/>
                </a:solidFill>
              </a:rPr>
              <a:t>Policy 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77348" y="1831182"/>
            <a:ext cx="2014819" cy="2070847"/>
            <a:chOff x="3200400" y="2991970"/>
            <a:chExt cx="2985247" cy="2070847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3586947"/>
              <a:ext cx="29852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Open</a:t>
              </a:r>
            </a:p>
            <a:p>
              <a:pPr algn="ctr"/>
              <a:r>
                <a:rPr lang="en-US" sz="2400" dirty="0" smtClean="0"/>
                <a:t>Performance Database</a:t>
              </a:r>
              <a:endParaRPr lang="en-US" sz="2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200400" y="2991970"/>
              <a:ext cx="2985247" cy="2070847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610152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1788" y="701592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Prediction Model Builder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500555" y="1067352"/>
            <a:ext cx="710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3" y="240940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>
            <a:off x="1482293" y="2866605"/>
            <a:ext cx="1495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69141" y="363071"/>
            <a:ext cx="9412941" cy="478828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1788" y="299304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Search Optimizer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6" idx="4"/>
            <a:endCxn id="9" idx="1"/>
          </p:cNvCxnSpPr>
          <p:nvPr/>
        </p:nvCxnSpPr>
        <p:spPr>
          <a:xfrm flipV="1">
            <a:off x="4992167" y="1067352"/>
            <a:ext cx="1919621" cy="1799254"/>
          </a:xfrm>
          <a:prstGeom prst="bentConnector3">
            <a:avLst>
              <a:gd name="adj1" fmla="val 68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10963" y="701592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Recommendation </a:t>
            </a: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11788" y="5536731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Platforms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11788" y="417127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2" idx="2"/>
            <a:endCxn id="38" idx="0"/>
          </p:cNvCxnSpPr>
          <p:nvPr/>
        </p:nvCxnSpPr>
        <p:spPr>
          <a:xfrm>
            <a:off x="8947950" y="3724566"/>
            <a:ext cx="0" cy="44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2"/>
            <a:endCxn id="22" idx="0"/>
          </p:cNvCxnSpPr>
          <p:nvPr/>
        </p:nvCxnSpPr>
        <p:spPr>
          <a:xfrm>
            <a:off x="8947950" y="2578839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  <a:endCxn id="3" idx="0"/>
          </p:cNvCxnSpPr>
          <p:nvPr/>
        </p:nvCxnSpPr>
        <p:spPr>
          <a:xfrm>
            <a:off x="8947950" y="1433112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  <a:endCxn id="37" idx="0"/>
          </p:cNvCxnSpPr>
          <p:nvPr/>
        </p:nvCxnSpPr>
        <p:spPr>
          <a:xfrm>
            <a:off x="8947950" y="4902796"/>
            <a:ext cx="0" cy="63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7" idx="1"/>
            <a:endCxn id="19" idx="2"/>
          </p:cNvCxnSpPr>
          <p:nvPr/>
        </p:nvCxnSpPr>
        <p:spPr>
          <a:xfrm rot="10800000">
            <a:off x="3984760" y="4902797"/>
            <a:ext cx="2927029" cy="999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18150" y="4171276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Performance Monitor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19" idx="0"/>
            <a:endCxn id="6" idx="3"/>
          </p:cNvCxnSpPr>
          <p:nvPr/>
        </p:nvCxnSpPr>
        <p:spPr>
          <a:xfrm flipH="1" flipV="1">
            <a:off x="3984758" y="3902029"/>
            <a:ext cx="1" cy="26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3"/>
            <a:endCxn id="9" idx="1"/>
          </p:cNvCxnSpPr>
          <p:nvPr/>
        </p:nvCxnSpPr>
        <p:spPr>
          <a:xfrm>
            <a:off x="5744180" y="1067352"/>
            <a:ext cx="1167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22" idx="1"/>
          </p:cNvCxnSpPr>
          <p:nvPr/>
        </p:nvCxnSpPr>
        <p:spPr>
          <a:xfrm flipV="1">
            <a:off x="5751367" y="3358806"/>
            <a:ext cx="1160421" cy="1178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911788" y="1847319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Routing </a:t>
            </a:r>
            <a:r>
              <a:rPr lang="en-US" sz="2400" smtClean="0">
                <a:solidFill>
                  <a:schemeClr val="tx1"/>
                </a:solidFill>
              </a:rPr>
              <a:t>Policy Generator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77348" y="1831182"/>
            <a:ext cx="2014819" cy="2070847"/>
            <a:chOff x="3200400" y="2991970"/>
            <a:chExt cx="2985247" cy="2070847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3586947"/>
              <a:ext cx="29852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Open</a:t>
              </a:r>
            </a:p>
            <a:p>
              <a:pPr algn="ctr"/>
              <a:r>
                <a:rPr lang="en-US" sz="2400" dirty="0" smtClean="0"/>
                <a:t>Performance Database</a:t>
              </a:r>
              <a:endParaRPr lang="en-US" sz="24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200400" y="2991970"/>
              <a:ext cx="2985247" cy="2070847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5" y="610152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1788" y="701592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Prediction Model Builder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500555" y="1067352"/>
            <a:ext cx="710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3" y="2409405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4" idx="3"/>
            <a:endCxn id="6" idx="2"/>
          </p:cNvCxnSpPr>
          <p:nvPr/>
        </p:nvCxnSpPr>
        <p:spPr>
          <a:xfrm>
            <a:off x="1482293" y="2866605"/>
            <a:ext cx="1495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69141" y="363071"/>
            <a:ext cx="9412941" cy="4788286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11788" y="299304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Search </a:t>
            </a:r>
            <a:r>
              <a:rPr lang="en-US" sz="2400" dirty="0" err="1" smtClean="0">
                <a:solidFill>
                  <a:schemeClr val="tx1"/>
                </a:solidFill>
              </a:rPr>
              <a:t>Contoller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6" idx="4"/>
            <a:endCxn id="9" idx="1"/>
          </p:cNvCxnSpPr>
          <p:nvPr/>
        </p:nvCxnSpPr>
        <p:spPr>
          <a:xfrm flipV="1">
            <a:off x="4992167" y="1067352"/>
            <a:ext cx="1919621" cy="1799254"/>
          </a:xfrm>
          <a:prstGeom prst="bentConnector3">
            <a:avLst>
              <a:gd name="adj1" fmla="val 689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10963" y="701592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Recommendation </a:t>
            </a: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11788" y="5536731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Platforms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11788" y="4171276"/>
            <a:ext cx="4072324" cy="7315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Cloud Controller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22" idx="2"/>
            <a:endCxn id="38" idx="0"/>
          </p:cNvCxnSpPr>
          <p:nvPr/>
        </p:nvCxnSpPr>
        <p:spPr>
          <a:xfrm>
            <a:off x="8947950" y="3724566"/>
            <a:ext cx="0" cy="44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" idx="2"/>
            <a:endCxn id="22" idx="0"/>
          </p:cNvCxnSpPr>
          <p:nvPr/>
        </p:nvCxnSpPr>
        <p:spPr>
          <a:xfrm>
            <a:off x="8947950" y="2578839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  <a:endCxn id="3" idx="0"/>
          </p:cNvCxnSpPr>
          <p:nvPr/>
        </p:nvCxnSpPr>
        <p:spPr>
          <a:xfrm>
            <a:off x="8947950" y="1433112"/>
            <a:ext cx="0" cy="41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2"/>
            <a:endCxn id="37" idx="0"/>
          </p:cNvCxnSpPr>
          <p:nvPr/>
        </p:nvCxnSpPr>
        <p:spPr>
          <a:xfrm>
            <a:off x="8947950" y="4902796"/>
            <a:ext cx="0" cy="63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7" idx="1"/>
            <a:endCxn id="19" idx="2"/>
          </p:cNvCxnSpPr>
          <p:nvPr/>
        </p:nvCxnSpPr>
        <p:spPr>
          <a:xfrm rot="10800000">
            <a:off x="3984760" y="4902797"/>
            <a:ext cx="2927029" cy="9996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18150" y="4171276"/>
            <a:ext cx="3533217" cy="7315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Performance Monitor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19" idx="0"/>
            <a:endCxn id="6" idx="3"/>
          </p:cNvCxnSpPr>
          <p:nvPr/>
        </p:nvCxnSpPr>
        <p:spPr>
          <a:xfrm flipH="1" flipV="1">
            <a:off x="3984758" y="3902029"/>
            <a:ext cx="1" cy="26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3"/>
            <a:endCxn id="9" idx="1"/>
          </p:cNvCxnSpPr>
          <p:nvPr/>
        </p:nvCxnSpPr>
        <p:spPr>
          <a:xfrm>
            <a:off x="5744180" y="1067352"/>
            <a:ext cx="1167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22" idx="1"/>
          </p:cNvCxnSpPr>
          <p:nvPr/>
        </p:nvCxnSpPr>
        <p:spPr>
          <a:xfrm flipV="1">
            <a:off x="5751367" y="3358806"/>
            <a:ext cx="1160421" cy="1178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10080" y="1669312"/>
            <a:ext cx="3534100" cy="2482349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z="1600" smtClean="0"/>
              <a:pPr>
                <a:defRPr/>
              </a:pPr>
              <a:t>6</a:t>
            </a:fld>
            <a:endParaRPr lang="en-US" sz="16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8007"/>
              </p:ext>
            </p:extLst>
          </p:nvPr>
        </p:nvGraphicFramePr>
        <p:xfrm>
          <a:off x="512483" y="249019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t1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t2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t3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t4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82696"/>
              </p:ext>
            </p:extLst>
          </p:nvPr>
        </p:nvGraphicFramePr>
        <p:xfrm>
          <a:off x="512483" y="3700431"/>
          <a:ext cx="5486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t1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t2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t3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t4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t5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t6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48437"/>
              </p:ext>
            </p:extLst>
          </p:nvPr>
        </p:nvGraphicFramePr>
        <p:xfrm>
          <a:off x="512483" y="1974725"/>
          <a:ext cx="36576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M1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M2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M3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/>
                        <a:t>M4</a:t>
                      </a:r>
                      <a:endParaRPr lang="en-US" sz="3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995082" y="1163419"/>
            <a:ext cx="0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05168" y="1163419"/>
            <a:ext cx="924485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1976" y="1163419"/>
            <a:ext cx="2716306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1976" y="1163419"/>
            <a:ext cx="1815353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1976" y="2889125"/>
            <a:ext cx="0" cy="811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116106" y="2985247"/>
            <a:ext cx="813546" cy="715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116106" y="2985247"/>
            <a:ext cx="1721224" cy="715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37129" y="2953745"/>
            <a:ext cx="2501153" cy="74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129553" y="2889125"/>
            <a:ext cx="3496235" cy="81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237129" y="2889124"/>
            <a:ext cx="4402047" cy="811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6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63203"/>
              </p:ext>
            </p:extLst>
          </p:nvPr>
        </p:nvGraphicFramePr>
        <p:xfrm>
          <a:off x="2032000" y="719666"/>
          <a:ext cx="6681694" cy="475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998"/>
                <a:gridCol w="1036604"/>
                <a:gridCol w="1250023"/>
                <a:gridCol w="1250023"/>
                <a:gridCol w="1250023"/>
                <a:gridCol w="1250023"/>
              </a:tblGrid>
              <a:tr h="528346">
                <a:tc rowSpan="2" gridSpan="2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gridSpan="2"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From</a:t>
                      </a:r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4231">
                <a:tc v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37095"/>
              </p:ext>
            </p:extLst>
          </p:nvPr>
        </p:nvGraphicFramePr>
        <p:xfrm>
          <a:off x="2260600" y="3005666"/>
          <a:ext cx="6883400" cy="63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680"/>
                <a:gridCol w="1376680"/>
                <a:gridCol w="1376680"/>
                <a:gridCol w="1376680"/>
              </a:tblGrid>
              <a:tr h="63848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Class 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52403" y="2555653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+T1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61250" y="2549177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+T2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19277" y="2546296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73344" y="2546296"/>
            <a:ext cx="67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4683" y="4007221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air</a:t>
            </a:r>
            <a:endParaRPr lang="en-US" sz="24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4227144" y="3297544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596970" y="3282113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7006203" y="3302020"/>
            <a:ext cx="210661" cy="1239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9072" y="4007222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smtClean="0"/>
              <a:t>etter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88696" y="4007221"/>
            <a:ext cx="1158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worse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139953" y="4040564"/>
            <a:ext cx="16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worse++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38000" y="4007937"/>
            <a:ext cx="1877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better++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847011" y="3885701"/>
            <a:ext cx="1296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238000" y="3903131"/>
            <a:ext cx="1296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2948" y="2230922"/>
                <a:ext cx="678703" cy="66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i="1" baseline="-25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48" y="2230922"/>
                <a:ext cx="678703" cy="66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21862"/>
              </p:ext>
            </p:extLst>
          </p:nvPr>
        </p:nvGraphicFramePr>
        <p:xfrm>
          <a:off x="2112684" y="383494"/>
          <a:ext cx="5110344" cy="5667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3448"/>
                <a:gridCol w="1703448"/>
                <a:gridCol w="1703448"/>
              </a:tblGrid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c4.xlarge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c4.2xlarge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6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8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10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12 x 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16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20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24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24 x 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32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40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307"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/>
                        <a:t>48 x 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877671" y="887507"/>
            <a:ext cx="941294" cy="5163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7625" y="1796615"/>
            <a:ext cx="4519190" cy="470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8578941">
            <a:off x="2352150" y="4198221"/>
            <a:ext cx="5222564" cy="58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6754" y="1786486"/>
            <a:ext cx="1325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scale up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586754" y="3589588"/>
            <a:ext cx="113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scale out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893143" y="4804193"/>
            <a:ext cx="2038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same core counts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3049783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emplate2" id="{2811E776-2BE4-0B41-A92C-65AA641D211C}" vid="{5E352A19-5BF8-E644-A18A-D274FDE7A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mytemplate2</Template>
  <TotalTime>58778</TotalTime>
  <Words>375</Words>
  <Application>Microsoft Macintosh PowerPoint</Application>
  <PresentationFormat>Widescreen</PresentationFormat>
  <Paragraphs>297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Impact</vt:lpstr>
      <vt:lpstr>ＭＳ Ｐゴシック</vt:lpstr>
      <vt:lpstr>Arial</vt:lpstr>
      <vt:lpstr>NCStateU-horizontal-left-logo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Chin-Jung Hsu</dc:creator>
  <cp:lastModifiedBy>Chin-Jung Hsu</cp:lastModifiedBy>
  <cp:revision>304</cp:revision>
  <dcterms:created xsi:type="dcterms:W3CDTF">2016-05-10T13:39:10Z</dcterms:created>
  <dcterms:modified xsi:type="dcterms:W3CDTF">2018-05-31T17:39:10Z</dcterms:modified>
</cp:coreProperties>
</file>