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487"/>
    <p:restoredTop sz="86364"/>
  </p:normalViewPr>
  <p:slideViewPr>
    <p:cSldViewPr snapToGrid="0" snapToObjects="1">
      <p:cViewPr>
        <p:scale>
          <a:sx n="95" d="100"/>
          <a:sy n="95" d="100"/>
        </p:scale>
        <p:origin x="320" y="37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2" d="100"/>
          <a:sy n="82" d="100"/>
        </p:scale>
        <p:origin x="2552" y="16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0BA9F0-3F5E-4946-80EE-475BBE208E46}" type="datetimeFigureOut">
              <a:rPr lang="en-US" smtClean="0"/>
              <a:t>1/17/18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950BEC-2EEA-4E42-BAD0-9264658BFF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4963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E13A8B-8A8B-5D45-A82B-AC6A99853637}" type="datetime1">
              <a:rPr lang="en-US" smtClean="0"/>
              <a:t>1/17/18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E82176-A547-F94B-AC51-D6E9C882CB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4443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6E92D7-AB59-AD49-ADC4-95494AD81F2C}" type="datetime1">
              <a:rPr lang="en-US" smtClean="0"/>
              <a:t>1/17/18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9610A8-B29A-B34A-A0B5-3DF26A2EB8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6962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8F0D43-5568-1B4D-8064-8DC1EE8D8FE8}" type="datetime1">
              <a:rPr lang="en-US" smtClean="0"/>
              <a:t>1/17/18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2D0221-73D0-6245-9CCD-73A1D8FCB5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5100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BA92C8-3FAB-A048-BAE0-C9EF921DE6AD}" type="datetime1">
              <a:rPr lang="en-US" smtClean="0"/>
              <a:t>1/17/18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F2C605-4958-CF43-AA48-80339EFDB0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547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4B4F16-BAB6-7D45-9114-02EE7FBA4B5E}" type="datetime1">
              <a:rPr lang="en-US" smtClean="0"/>
              <a:t>1/17/18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A6BD0F-ABBC-C14D-BC96-77BE126A74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8860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1800" y="1508443"/>
            <a:ext cx="5608320" cy="461772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5880" y="1507939"/>
            <a:ext cx="5608320" cy="461772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40F457-71BB-5D4E-BBE0-38C1818544D6}" type="datetime1">
              <a:rPr lang="en-US" smtClean="0"/>
              <a:t>1/17/18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35E9FC-F6D5-0349-BBED-EA7D7A9BC4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2655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1800" y="1535113"/>
            <a:ext cx="560832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1800" y="2174875"/>
            <a:ext cx="56083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05880" y="1535113"/>
            <a:ext cx="560832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05880" y="2174875"/>
            <a:ext cx="56083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D3896F-455B-E743-BB42-1B0CF39F6E5F}" type="datetime1">
              <a:rPr lang="en-US" smtClean="0"/>
              <a:t>1/17/18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5B94E0-5E06-6D42-A41D-50D581B409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3941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98F13A-0476-7148-A435-0570E3081424}" type="datetime1">
              <a:rPr lang="en-US" smtClean="0"/>
              <a:t>1/17/18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AB7D4D-4E81-5B40-91F6-CF14C25F86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2860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84A8B9-9E37-E643-9190-6EFC032FD303}" type="datetime1">
              <a:rPr lang="en-US" smtClean="0"/>
              <a:t>1/17/18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5B2FA7-4FDB-5643-811E-7991DEE50B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3071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97C52C-E26C-5A4C-A6B3-5E612253EE1A}" type="datetime1">
              <a:rPr lang="en-US" smtClean="0"/>
              <a:t>1/17/18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DD8B14-AE1E-054C-8668-93D0F0400A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4024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CA2366-097A-C249-94C9-BD97046735DE}" type="datetime1">
              <a:rPr lang="en-US" smtClean="0"/>
              <a:t>1/17/18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EF0004-A563-C64B-9FAD-6198662E1B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9092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331800" y="217207"/>
            <a:ext cx="11582400" cy="1068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Headline Line One</a:t>
            </a:r>
            <a:br>
              <a:rPr lang="en-US" dirty="0"/>
            </a:br>
            <a:r>
              <a:rPr lang="en-US" dirty="0"/>
              <a:t>Headline Line Two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31800" y="1527859"/>
            <a:ext cx="11582400" cy="4621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2409" y="6356351"/>
            <a:ext cx="2438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8419801F-2427-C346-9CA0-C8C10D81C3D7}" type="datetime1">
              <a:rPr lang="en-US" smtClean="0"/>
              <a:t>1/17/18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53905" y="6356351"/>
            <a:ext cx="2438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85400" y="6356351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EF7D53D-272A-624E-BE3D-99D13E2B419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01" y="6401752"/>
            <a:ext cx="2323652" cy="274320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2748547" y="6385024"/>
            <a:ext cx="22738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dirty="0" smtClean="0">
                <a:latin typeface="Impact" charset="0"/>
                <a:ea typeface="Impact" charset="0"/>
                <a:cs typeface="Impact" charset="0"/>
              </a:rPr>
              <a:t>Computer Science</a:t>
            </a:r>
            <a:endParaRPr lang="en-US" sz="1400" b="0" i="0" dirty="0">
              <a:latin typeface="Impact" charset="0"/>
              <a:ea typeface="Impact" charset="0"/>
              <a:cs typeface="Impact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Arial"/>
          <a:ea typeface="ＭＳ Ｐゴシック" charset="0"/>
          <a:cs typeface="Arial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Arial"/>
          <a:ea typeface="ＭＳ Ｐゴシック" charset="0"/>
          <a:cs typeface="Arial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Arial"/>
          <a:ea typeface="ＭＳ Ｐゴシック" charset="0"/>
          <a:cs typeface="Arial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Arial"/>
          <a:ea typeface="ＭＳ Ｐゴシック" charset="0"/>
          <a:cs typeface="Arial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400" kern="1200">
          <a:solidFill>
            <a:schemeClr val="tx1"/>
          </a:solidFill>
          <a:latin typeface="Arial"/>
          <a:ea typeface="ＭＳ Ｐゴシック" charset="0"/>
          <a:cs typeface="Arial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000" kern="1200">
          <a:solidFill>
            <a:schemeClr val="tx1"/>
          </a:solidFill>
          <a:latin typeface="Arial"/>
          <a:ea typeface="ＭＳ Ｐゴシック" charset="0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11.png"/><Relationship Id="rId9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E82176-A547-F94B-AC51-D6E9C882CB88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35544607"/>
                  </p:ext>
                </p:extLst>
              </p:nvPr>
            </p:nvGraphicFramePr>
            <p:xfrm>
              <a:off x="1281750" y="2508127"/>
              <a:ext cx="1477682" cy="3169920"/>
            </p:xfrm>
            <a:graphic>
              <a:graphicData uri="http://schemas.openxmlformats.org/drawingml/2006/table">
                <a:tbl>
                  <a:tblPr>
                    <a:tableStyleId>{2D5ABB26-0587-4C30-8999-92F81FD0307C}</a:tableStyleId>
                  </a:tblPr>
                  <a:tblGrid>
                    <a:gridCol w="528624"/>
                    <a:gridCol w="949058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/>
                            <a:t>C1</a:t>
                          </a:r>
                          <a:endParaRPr lang="en-US" sz="2000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-</a:t>
                          </a:r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/>
                            <a:t>C2</a:t>
                          </a:r>
                          <a:endParaRPr lang="en-US" sz="2000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/>
                            <a:t>C3</a:t>
                          </a:r>
                          <a:endParaRPr lang="en-US" sz="2000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/>
                            <a:t>C4</a:t>
                          </a:r>
                          <a:endParaRPr lang="en-US" sz="2000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/>
                            <a:t>C5</a:t>
                          </a:r>
                          <a:endParaRPr lang="en-US" sz="2000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/>
                            <a:t>C6</a:t>
                          </a:r>
                          <a:endParaRPr lang="en-US" sz="2000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/>
                            <a:t>C7</a:t>
                          </a:r>
                          <a:endParaRPr lang="en-US" sz="2000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charset="0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/>
                            <a:t>C8</a:t>
                          </a:r>
                          <a:endParaRPr lang="en-US" sz="2000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charset="0"/>
                                      </a:rPr>
                                      <m:t>8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35544607"/>
                  </p:ext>
                </p:extLst>
              </p:nvPr>
            </p:nvGraphicFramePr>
            <p:xfrm>
              <a:off x="1281750" y="2508127"/>
              <a:ext cx="1477682" cy="3169920"/>
            </p:xfrm>
            <a:graphic>
              <a:graphicData uri="http://schemas.openxmlformats.org/drawingml/2006/table">
                <a:tbl>
                  <a:tblPr>
                    <a:tableStyleId>{2D5ABB26-0587-4C30-8999-92F81FD0307C}</a:tableStyleId>
                  </a:tblPr>
                  <a:tblGrid>
                    <a:gridCol w="528624"/>
                    <a:gridCol w="949058"/>
                  </a:tblGrid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/>
                            <a:t>C1</a:t>
                          </a:r>
                          <a:endParaRPr lang="en-US" sz="2000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-</a:t>
                          </a:r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/>
                            <a:t>C2</a:t>
                          </a:r>
                          <a:endParaRPr lang="en-US" sz="2000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56410" t="-107692" r="-1282" b="-62769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/>
                            <a:t>C3</a:t>
                          </a:r>
                          <a:endParaRPr lang="en-US" sz="2000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56410" t="-207692" r="-1282" b="-52769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/>
                            <a:t>C4</a:t>
                          </a:r>
                          <a:endParaRPr lang="en-US" sz="2000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56410" t="-303030" r="-1282" b="-419697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/>
                            <a:t>C5</a:t>
                          </a:r>
                          <a:endParaRPr lang="en-US" sz="2000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56410" t="-409231" r="-1282" b="-326154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/>
                            <a:t>C6</a:t>
                          </a:r>
                          <a:endParaRPr lang="en-US" sz="2000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56410" t="-509231" r="-1282" b="-226154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/>
                            <a:t>C7</a:t>
                          </a:r>
                          <a:endParaRPr lang="en-US" sz="2000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56410" t="-609231" r="-1282" b="-126154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/>
                            <a:t>C8</a:t>
                          </a:r>
                          <a:endParaRPr lang="en-US" sz="2000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56410" t="-709231" r="-1282" b="-26154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7" name="TextBox 6"/>
          <p:cNvSpPr txBox="1"/>
          <p:nvPr/>
        </p:nvSpPr>
        <p:spPr>
          <a:xfrm>
            <a:off x="1281201" y="1540732"/>
            <a:ext cx="68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C1</a:t>
            </a:r>
            <a:endParaRPr lang="en-US" sz="3200" b="1" dirty="0"/>
          </a:p>
        </p:txBody>
      </p:sp>
      <p:pic>
        <p:nvPicPr>
          <p:cNvPr id="8" name="Picture 2" descr="it, merge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791991" y="1934385"/>
            <a:ext cx="4572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2138567" y="1510787"/>
                <a:ext cx="637097" cy="6446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US" sz="3200" i="1">
                              <a:latin typeface="Cambria Math" charset="0"/>
                            </a:rPr>
                          </m:ctrlPr>
                        </m:accPr>
                        <m:e>
                          <m:r>
                            <a:rPr lang="en-US" sz="3200" i="1">
                              <a:latin typeface="Cambria Math" charset="0"/>
                            </a:rPr>
                            <m:t>𝑀</m:t>
                          </m:r>
                        </m:e>
                      </m:ac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8567" y="1510787"/>
                <a:ext cx="637097" cy="64466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Oval 10"/>
          <p:cNvSpPr>
            <a:spLocks noChangeAspect="1"/>
          </p:cNvSpPr>
          <p:nvPr/>
        </p:nvSpPr>
        <p:spPr>
          <a:xfrm>
            <a:off x="4857380" y="136206"/>
            <a:ext cx="1814490" cy="181449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200" b="1" dirty="0" smtClean="0">
              <a:solidFill>
                <a:schemeClr val="tx1"/>
              </a:solidFill>
            </a:endParaRPr>
          </a:p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Model</a:t>
            </a:r>
            <a:endParaRPr lang="en-US" sz="3200" b="1" dirty="0">
              <a:solidFill>
                <a:schemeClr val="tx1"/>
              </a:solidFill>
            </a:endParaRPr>
          </a:p>
        </p:txBody>
      </p:sp>
      <p:pic>
        <p:nvPicPr>
          <p:cNvPr id="12" name="Picture 11" descr="ttp://www.orangetreeglobal.com/wp-content/uploads/2017/06/brai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9977" y="228096"/>
            <a:ext cx="914400" cy="923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7428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E82176-A547-F94B-AC51-D6E9C882CB88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92164716"/>
                  </p:ext>
                </p:extLst>
              </p:nvPr>
            </p:nvGraphicFramePr>
            <p:xfrm>
              <a:off x="1322091" y="1970245"/>
              <a:ext cx="1477682" cy="3169920"/>
            </p:xfrm>
            <a:graphic>
              <a:graphicData uri="http://schemas.openxmlformats.org/drawingml/2006/table">
                <a:tbl>
                  <a:tblPr>
                    <a:tableStyleId>{2D5ABB26-0587-4C30-8999-92F81FD0307C}</a:tableStyleId>
                  </a:tblPr>
                  <a:tblGrid>
                    <a:gridCol w="528624"/>
                    <a:gridCol w="949058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/>
                            <a:t>C1</a:t>
                          </a:r>
                          <a:endParaRPr lang="en-US" sz="2000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-</a:t>
                          </a:r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/>
                            <a:t>C2</a:t>
                          </a:r>
                          <a:endParaRPr lang="en-US" sz="2000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i="1" smtClean="0">
                                        <a:solidFill>
                                          <a:srgbClr val="FF0000"/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/>
                            <a:t>C3</a:t>
                          </a:r>
                          <a:endParaRPr lang="en-US" sz="2000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/>
                            <a:t>C4</a:t>
                          </a:r>
                          <a:endParaRPr lang="en-US" sz="2000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/>
                            <a:t>C5</a:t>
                          </a:r>
                          <a:endParaRPr lang="en-US" sz="2000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/>
                            <a:t>C6</a:t>
                          </a:r>
                          <a:endParaRPr lang="en-US" sz="2000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/>
                            <a:t>C7</a:t>
                          </a:r>
                          <a:endParaRPr lang="en-US" sz="2000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charset="0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/>
                            <a:t>C8</a:t>
                          </a:r>
                          <a:endParaRPr lang="en-US" sz="2000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charset="0"/>
                                      </a:rPr>
                                      <m:t>8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92164716"/>
                  </p:ext>
                </p:extLst>
              </p:nvPr>
            </p:nvGraphicFramePr>
            <p:xfrm>
              <a:off x="1322091" y="1970245"/>
              <a:ext cx="1477682" cy="3169920"/>
            </p:xfrm>
            <a:graphic>
              <a:graphicData uri="http://schemas.openxmlformats.org/drawingml/2006/table">
                <a:tbl>
                  <a:tblPr>
                    <a:tableStyleId>{2D5ABB26-0587-4C30-8999-92F81FD0307C}</a:tableStyleId>
                  </a:tblPr>
                  <a:tblGrid>
                    <a:gridCol w="528624"/>
                    <a:gridCol w="949058"/>
                  </a:tblGrid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/>
                            <a:t>C1</a:t>
                          </a:r>
                          <a:endParaRPr lang="en-US" sz="2000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-</a:t>
                          </a:r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/>
                            <a:t>C2</a:t>
                          </a:r>
                          <a:endParaRPr lang="en-US" sz="2000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56051" t="-107692" r="-1274" b="-62769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/>
                            <a:t>C3</a:t>
                          </a:r>
                          <a:endParaRPr lang="en-US" sz="2000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56051" t="-207692" r="-1274" b="-52769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/>
                            <a:t>C4</a:t>
                          </a:r>
                          <a:endParaRPr lang="en-US" sz="2000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56051" t="-303030" r="-1274" b="-419697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/>
                            <a:t>C5</a:t>
                          </a:r>
                          <a:endParaRPr lang="en-US" sz="2000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56051" t="-409231" r="-1274" b="-326154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/>
                            <a:t>C6</a:t>
                          </a:r>
                          <a:endParaRPr lang="en-US" sz="2000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56051" t="-509231" r="-1274" b="-226154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/>
                            <a:t>C7</a:t>
                          </a:r>
                          <a:endParaRPr lang="en-US" sz="2000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56051" t="-609231" r="-1274" b="-126154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/>
                            <a:t>C8</a:t>
                          </a:r>
                          <a:endParaRPr lang="en-US" sz="2000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56051" t="-709231" r="-1274" b="-26154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7" name="TextBox 6"/>
          <p:cNvSpPr txBox="1"/>
          <p:nvPr/>
        </p:nvSpPr>
        <p:spPr>
          <a:xfrm>
            <a:off x="1321542" y="1002850"/>
            <a:ext cx="10716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C1</a:t>
            </a:r>
            <a:endParaRPr lang="en-US" sz="3200" b="1" dirty="0"/>
          </a:p>
        </p:txBody>
      </p:sp>
      <p:pic>
        <p:nvPicPr>
          <p:cNvPr id="8" name="Picture 2" descr="it, merge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832332" y="1396503"/>
            <a:ext cx="4572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2178908" y="972905"/>
                <a:ext cx="752551" cy="6446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US" sz="3200" i="1">
                              <a:latin typeface="Cambria Math" charset="0"/>
                            </a:rPr>
                          </m:ctrlPr>
                        </m:accPr>
                        <m:e>
                          <m:r>
                            <a:rPr lang="en-US" sz="3200" i="1">
                              <a:latin typeface="Cambria Math" charset="0"/>
                            </a:rPr>
                            <m:t>𝑀</m:t>
                          </m:r>
                        </m:e>
                      </m:ac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8908" y="972905"/>
                <a:ext cx="752551" cy="64466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Table 1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61254059"/>
                  </p:ext>
                </p:extLst>
              </p:nvPr>
            </p:nvGraphicFramePr>
            <p:xfrm>
              <a:off x="4184074" y="1929903"/>
              <a:ext cx="1477682" cy="3169920"/>
            </p:xfrm>
            <a:graphic>
              <a:graphicData uri="http://schemas.openxmlformats.org/drawingml/2006/table">
                <a:tbl>
                  <a:tblPr>
                    <a:tableStyleId>{2D5ABB26-0587-4C30-8999-92F81FD0307C}</a:tableStyleId>
                  </a:tblPr>
                  <a:tblGrid>
                    <a:gridCol w="528624"/>
                    <a:gridCol w="949058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/>
                            <a:t>C1</a:t>
                          </a:r>
                          <a:endParaRPr lang="en-US" sz="2000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-</a:t>
                          </a:r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/>
                            <a:t>C2</a:t>
                          </a:r>
                          <a:endParaRPr lang="en-US" sz="2000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-</a:t>
                          </a:r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/>
                            <a:t>C3</a:t>
                          </a:r>
                          <a:endParaRPr lang="en-US" sz="2000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/>
                            <a:t>C4</a:t>
                          </a:r>
                          <a:endParaRPr lang="en-US" sz="2000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/>
                            <a:t>C5</a:t>
                          </a:r>
                          <a:endParaRPr lang="en-US" sz="2000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i="1" smtClean="0">
                                        <a:solidFill>
                                          <a:srgbClr val="FF0000"/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/>
                            <a:t>C6</a:t>
                          </a:r>
                          <a:endParaRPr lang="en-US" sz="2000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/>
                            <a:t>C7</a:t>
                          </a:r>
                          <a:endParaRPr lang="en-US" sz="2000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charset="0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/>
                            <a:t>C8</a:t>
                          </a:r>
                          <a:endParaRPr lang="en-US" sz="2000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i="1" smtClean="0">
                                        <a:solidFill>
                                          <a:srgbClr val="FF0000"/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charset="0"/>
                                      </a:rPr>
                                      <m:t>8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Table 1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61254059"/>
                  </p:ext>
                </p:extLst>
              </p:nvPr>
            </p:nvGraphicFramePr>
            <p:xfrm>
              <a:off x="4184074" y="1929903"/>
              <a:ext cx="1477682" cy="3169920"/>
            </p:xfrm>
            <a:graphic>
              <a:graphicData uri="http://schemas.openxmlformats.org/drawingml/2006/table">
                <a:tbl>
                  <a:tblPr>
                    <a:tableStyleId>{2D5ABB26-0587-4C30-8999-92F81FD0307C}</a:tableStyleId>
                  </a:tblPr>
                  <a:tblGrid>
                    <a:gridCol w="528624"/>
                    <a:gridCol w="949058"/>
                  </a:tblGrid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/>
                            <a:t>C1</a:t>
                          </a:r>
                          <a:endParaRPr lang="en-US" sz="2000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-</a:t>
                          </a:r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/>
                            <a:t>C2</a:t>
                          </a:r>
                          <a:endParaRPr lang="en-US" sz="2000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-</a:t>
                          </a:r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/>
                            <a:t>C3</a:t>
                          </a:r>
                          <a:endParaRPr lang="en-US" sz="2000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5"/>
                          <a:stretch>
                            <a:fillRect l="-56410" t="-207692" r="-1282" b="-529231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/>
                            <a:t>C4</a:t>
                          </a:r>
                          <a:endParaRPr lang="en-US" sz="2000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5"/>
                          <a:stretch>
                            <a:fillRect l="-56410" t="-303030" r="-1282" b="-42121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/>
                            <a:t>C5</a:t>
                          </a:r>
                          <a:endParaRPr lang="en-US" sz="2000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5"/>
                          <a:stretch>
                            <a:fillRect l="-56410" t="-409231" r="-1282" b="-32769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/>
                            <a:t>C6</a:t>
                          </a:r>
                          <a:endParaRPr lang="en-US" sz="2000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5"/>
                          <a:stretch>
                            <a:fillRect l="-56410" t="-509231" r="-1282" b="-22769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/>
                            <a:t>C7</a:t>
                          </a:r>
                          <a:endParaRPr lang="en-US" sz="2000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5"/>
                          <a:stretch>
                            <a:fillRect l="-56410" t="-609231" r="-1282" b="-12769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/>
                            <a:t>C8</a:t>
                          </a:r>
                          <a:endParaRPr lang="en-US" sz="2000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5"/>
                          <a:stretch>
                            <a:fillRect l="-56410" t="-709231" r="-1282" b="-27692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15" name="TextBox 14"/>
          <p:cNvSpPr txBox="1"/>
          <p:nvPr/>
        </p:nvSpPr>
        <p:spPr>
          <a:xfrm>
            <a:off x="4183525" y="962508"/>
            <a:ext cx="9728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C2</a:t>
            </a:r>
            <a:endParaRPr lang="en-US" sz="3200" b="1" dirty="0"/>
          </a:p>
        </p:txBody>
      </p:sp>
      <p:pic>
        <p:nvPicPr>
          <p:cNvPr id="16" name="Picture 2" descr="it, merge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4694315" y="1356161"/>
            <a:ext cx="4572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5040891" y="932563"/>
                <a:ext cx="637097" cy="6446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US" sz="3200" i="1">
                              <a:latin typeface="Cambria Math" charset="0"/>
                            </a:rPr>
                          </m:ctrlPr>
                        </m:accPr>
                        <m:e>
                          <m:r>
                            <a:rPr lang="en-US" sz="3200" i="1">
                              <a:latin typeface="Cambria Math" charset="0"/>
                            </a:rPr>
                            <m:t>𝑀</m:t>
                          </m:r>
                        </m:e>
                      </m:ac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0891" y="932563"/>
                <a:ext cx="637097" cy="644664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8" name="Table 1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62074966"/>
                  </p:ext>
                </p:extLst>
              </p:nvPr>
            </p:nvGraphicFramePr>
            <p:xfrm>
              <a:off x="7046058" y="2000190"/>
              <a:ext cx="1477682" cy="3169920"/>
            </p:xfrm>
            <a:graphic>
              <a:graphicData uri="http://schemas.openxmlformats.org/drawingml/2006/table">
                <a:tbl>
                  <a:tblPr>
                    <a:tableStyleId>{2D5ABB26-0587-4C30-8999-92F81FD0307C}</a:tableStyleId>
                  </a:tblPr>
                  <a:tblGrid>
                    <a:gridCol w="528624"/>
                    <a:gridCol w="949058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/>
                            <a:t>C1</a:t>
                          </a:r>
                          <a:endParaRPr lang="en-US" sz="2000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-</a:t>
                          </a:r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/>
                            <a:t>C2</a:t>
                          </a:r>
                          <a:endParaRPr lang="en-US" sz="2000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-</a:t>
                          </a:r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/>
                            <a:t>C3</a:t>
                          </a:r>
                          <a:endParaRPr lang="en-US" sz="2000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/>
                            <a:t>C4</a:t>
                          </a:r>
                          <a:endParaRPr lang="en-US" sz="2000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/>
                            <a:t>C5</a:t>
                          </a:r>
                          <a:endParaRPr lang="en-US" sz="2000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-</a:t>
                          </a:r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/>
                            <a:t>C6</a:t>
                          </a:r>
                          <a:endParaRPr lang="en-US" sz="2000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/>
                            <a:t>C7</a:t>
                          </a:r>
                          <a:endParaRPr lang="en-US" sz="2000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i="1" smtClean="0">
                                        <a:solidFill>
                                          <a:srgbClr val="FF0000"/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charset="0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/>
                            <a:t>C8</a:t>
                          </a:r>
                          <a:endParaRPr lang="en-US" sz="2000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-</a:t>
                          </a:r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8" name="Table 1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62074966"/>
                  </p:ext>
                </p:extLst>
              </p:nvPr>
            </p:nvGraphicFramePr>
            <p:xfrm>
              <a:off x="7046058" y="2000190"/>
              <a:ext cx="1477682" cy="3169920"/>
            </p:xfrm>
            <a:graphic>
              <a:graphicData uri="http://schemas.openxmlformats.org/drawingml/2006/table">
                <a:tbl>
                  <a:tblPr>
                    <a:tableStyleId>{2D5ABB26-0587-4C30-8999-92F81FD0307C}</a:tableStyleId>
                  </a:tblPr>
                  <a:tblGrid>
                    <a:gridCol w="528624"/>
                    <a:gridCol w="949058"/>
                  </a:tblGrid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/>
                            <a:t>C1</a:t>
                          </a:r>
                          <a:endParaRPr lang="en-US" sz="2000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-</a:t>
                          </a:r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/>
                            <a:t>C2</a:t>
                          </a:r>
                          <a:endParaRPr lang="en-US" sz="2000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-</a:t>
                          </a:r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/>
                            <a:t>C3</a:t>
                          </a:r>
                          <a:endParaRPr lang="en-US" sz="2000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7"/>
                          <a:stretch>
                            <a:fillRect l="-56051" t="-207692" r="-1274" b="-52769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/>
                            <a:t>C4</a:t>
                          </a:r>
                          <a:endParaRPr lang="en-US" sz="2000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7"/>
                          <a:stretch>
                            <a:fillRect l="-56051" t="-303030" r="-1274" b="-419697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/>
                            <a:t>C5</a:t>
                          </a:r>
                          <a:endParaRPr lang="en-US" sz="2000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-</a:t>
                          </a:r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/>
                            <a:t>C6</a:t>
                          </a:r>
                          <a:endParaRPr lang="en-US" sz="2000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7"/>
                          <a:stretch>
                            <a:fillRect l="-56051" t="-509231" r="-1274" b="-226154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/>
                            <a:t>C7</a:t>
                          </a:r>
                          <a:endParaRPr lang="en-US" sz="2000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7"/>
                          <a:stretch>
                            <a:fillRect l="-56051" t="-609231" r="-1274" b="-126154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/>
                            <a:t>C8</a:t>
                          </a:r>
                          <a:endParaRPr lang="en-US" sz="2000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-</a:t>
                          </a:r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19" name="TextBox 18"/>
          <p:cNvSpPr txBox="1"/>
          <p:nvPr/>
        </p:nvSpPr>
        <p:spPr>
          <a:xfrm>
            <a:off x="7045509" y="1032795"/>
            <a:ext cx="9728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C5</a:t>
            </a:r>
            <a:endParaRPr lang="en-US" sz="3200" b="1" dirty="0"/>
          </a:p>
        </p:txBody>
      </p:sp>
      <p:pic>
        <p:nvPicPr>
          <p:cNvPr id="20" name="Picture 2" descr="it, merge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7556299" y="1426448"/>
            <a:ext cx="4572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7902875" y="1002850"/>
                <a:ext cx="637097" cy="6446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US" sz="3200" i="1">
                              <a:latin typeface="Cambria Math" charset="0"/>
                            </a:rPr>
                          </m:ctrlPr>
                        </m:accPr>
                        <m:e>
                          <m:r>
                            <a:rPr lang="en-US" sz="3200" i="1">
                              <a:latin typeface="Cambria Math" charset="0"/>
                            </a:rPr>
                            <m:t>𝑀</m:t>
                          </m:r>
                        </m:e>
                      </m:ac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2875" y="1002850"/>
                <a:ext cx="637097" cy="644664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Elbow Connector 2"/>
          <p:cNvCxnSpPr>
            <a:stCxn id="7" idx="1"/>
          </p:cNvCxnSpPr>
          <p:nvPr/>
        </p:nvCxnSpPr>
        <p:spPr>
          <a:xfrm rot="10800000" flipV="1">
            <a:off x="1321542" y="1295238"/>
            <a:ext cx="12700" cy="1340386"/>
          </a:xfrm>
          <a:prstGeom prst="bentConnector4">
            <a:avLst>
              <a:gd name="adj1" fmla="val 2858827"/>
              <a:gd name="adj2" fmla="val 100033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/>
          <p:nvPr/>
        </p:nvCxnSpPr>
        <p:spPr>
          <a:xfrm>
            <a:off x="2799225" y="2541494"/>
            <a:ext cx="1384300" cy="116989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/>
          <p:nvPr/>
        </p:nvCxnSpPr>
        <p:spPr>
          <a:xfrm>
            <a:off x="5648510" y="3711389"/>
            <a:ext cx="1396999" cy="84716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7972143"/>
              </p:ext>
            </p:extLst>
          </p:nvPr>
        </p:nvGraphicFramePr>
        <p:xfrm>
          <a:off x="9908041" y="1970245"/>
          <a:ext cx="1477682" cy="316992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528624"/>
                <a:gridCol w="94905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C1</a:t>
                      </a:r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-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C2</a:t>
                      </a:r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-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C3</a:t>
                      </a:r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-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C4</a:t>
                      </a:r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-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C5</a:t>
                      </a:r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-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C6</a:t>
                      </a:r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-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C7</a:t>
                      </a:r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-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C8</a:t>
                      </a:r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-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9907491" y="1002850"/>
            <a:ext cx="10296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C7</a:t>
            </a:r>
            <a:endParaRPr lang="en-US" sz="3200" b="1" dirty="0"/>
          </a:p>
        </p:txBody>
      </p:sp>
      <p:pic>
        <p:nvPicPr>
          <p:cNvPr id="33" name="Picture 2" descr="it, merge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0418282" y="1396503"/>
            <a:ext cx="4572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/>
              <p:cNvSpPr/>
              <p:nvPr/>
            </p:nvSpPr>
            <p:spPr>
              <a:xfrm>
                <a:off x="10764858" y="972905"/>
                <a:ext cx="637097" cy="6446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US" sz="3200" i="1">
                              <a:latin typeface="Cambria Math" charset="0"/>
                            </a:rPr>
                          </m:ctrlPr>
                        </m:accPr>
                        <m:e>
                          <m:r>
                            <a:rPr lang="en-US" sz="3200" i="1">
                              <a:latin typeface="Cambria Math" charset="0"/>
                            </a:rPr>
                            <m:t>𝑀</m:t>
                          </m:r>
                        </m:e>
                      </m:ac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64858" y="972905"/>
                <a:ext cx="637097" cy="644664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Rectangle 38"/>
          <p:cNvSpPr/>
          <p:nvPr/>
        </p:nvSpPr>
        <p:spPr>
          <a:xfrm>
            <a:off x="1756132" y="241737"/>
            <a:ext cx="59503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/>
              <a:t>①</a:t>
            </a:r>
          </a:p>
        </p:txBody>
      </p:sp>
      <p:sp>
        <p:nvSpPr>
          <p:cNvPr id="40" name="Rectangle 39"/>
          <p:cNvSpPr/>
          <p:nvPr/>
        </p:nvSpPr>
        <p:spPr>
          <a:xfrm>
            <a:off x="4618115" y="241737"/>
            <a:ext cx="59503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/>
              <a:t>②</a:t>
            </a:r>
          </a:p>
        </p:txBody>
      </p:sp>
      <p:sp>
        <p:nvSpPr>
          <p:cNvPr id="41" name="Rectangle 40"/>
          <p:cNvSpPr/>
          <p:nvPr/>
        </p:nvSpPr>
        <p:spPr>
          <a:xfrm>
            <a:off x="7480098" y="241737"/>
            <a:ext cx="59503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/>
              <a:t>③</a:t>
            </a:r>
          </a:p>
        </p:txBody>
      </p:sp>
      <p:sp>
        <p:nvSpPr>
          <p:cNvPr id="42" name="Rectangle 41"/>
          <p:cNvSpPr/>
          <p:nvPr/>
        </p:nvSpPr>
        <p:spPr>
          <a:xfrm>
            <a:off x="10342082" y="241737"/>
            <a:ext cx="59503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/>
              <a:t>④</a:t>
            </a:r>
          </a:p>
        </p:txBody>
      </p:sp>
    </p:spTree>
    <p:extLst>
      <p:ext uri="{BB962C8B-B14F-4D97-AF65-F5344CB8AC3E}">
        <p14:creationId xmlns:p14="http://schemas.microsoft.com/office/powerpoint/2010/main" val="1380611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35B2FA7-4FDB-5643-811E-7991DEE50B01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6911788" y="1847319"/>
            <a:ext cx="4072324" cy="73152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Routing </a:t>
            </a:r>
            <a:r>
              <a:rPr lang="en-US" sz="2400" smtClean="0">
                <a:solidFill>
                  <a:schemeClr val="tx1"/>
                </a:solidFill>
              </a:rPr>
              <a:t>Policy Generator</a:t>
            </a:r>
            <a:endParaRPr lang="en-US" sz="2400" dirty="0">
              <a:solidFill>
                <a:schemeClr val="tx1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2977348" y="1831182"/>
            <a:ext cx="2014819" cy="2070847"/>
            <a:chOff x="3200400" y="2991970"/>
            <a:chExt cx="2985247" cy="2070847"/>
          </a:xfrm>
        </p:grpSpPr>
        <p:sp>
          <p:nvSpPr>
            <p:cNvPr id="4" name="TextBox 3"/>
            <p:cNvSpPr txBox="1"/>
            <p:nvPr/>
          </p:nvSpPr>
          <p:spPr>
            <a:xfrm>
              <a:off x="3200400" y="3586947"/>
              <a:ext cx="298524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Open</a:t>
              </a:r>
            </a:p>
            <a:p>
              <a:pPr algn="ctr"/>
              <a:r>
                <a:rPr lang="en-US" sz="2400" dirty="0" smtClean="0"/>
                <a:t>Performance Database</a:t>
              </a:r>
              <a:endParaRPr lang="en-US" sz="2400" dirty="0"/>
            </a:p>
          </p:txBody>
        </p:sp>
        <p:sp>
          <p:nvSpPr>
            <p:cNvPr id="6" name="Can 5"/>
            <p:cNvSpPr/>
            <p:nvPr/>
          </p:nvSpPr>
          <p:spPr>
            <a:xfrm>
              <a:off x="3200400" y="2991970"/>
              <a:ext cx="2985247" cy="2070847"/>
            </a:xfrm>
            <a:prstGeom prst="can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155" y="610152"/>
            <a:ext cx="914400" cy="9144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911788" y="701592"/>
            <a:ext cx="4072324" cy="73152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Prediction Model Builder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>
            <a:stCxn id="8" idx="3"/>
            <a:endCxn id="10" idx="1"/>
          </p:cNvCxnSpPr>
          <p:nvPr/>
        </p:nvCxnSpPr>
        <p:spPr>
          <a:xfrm>
            <a:off x="1500555" y="1067352"/>
            <a:ext cx="71040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893" y="2409405"/>
            <a:ext cx="914400" cy="914400"/>
          </a:xfrm>
          <a:prstGeom prst="rect">
            <a:avLst/>
          </a:prstGeom>
        </p:spPr>
      </p:pic>
      <p:cxnSp>
        <p:nvCxnSpPr>
          <p:cNvPr id="15" name="Straight Arrow Connector 14"/>
          <p:cNvCxnSpPr>
            <a:stCxn id="14" idx="3"/>
            <a:endCxn id="6" idx="2"/>
          </p:cNvCxnSpPr>
          <p:nvPr/>
        </p:nvCxnSpPr>
        <p:spPr>
          <a:xfrm>
            <a:off x="1482293" y="2866605"/>
            <a:ext cx="1495055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1869141" y="363071"/>
            <a:ext cx="9412941" cy="4788286"/>
          </a:xfrm>
          <a:prstGeom prst="rect">
            <a:avLst/>
          </a:prstGeom>
          <a:noFill/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911788" y="2993046"/>
            <a:ext cx="4072324" cy="73152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Search Optimizer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31" name="Elbow Connector 30"/>
          <p:cNvCxnSpPr>
            <a:stCxn id="6" idx="4"/>
            <a:endCxn id="9" idx="1"/>
          </p:cNvCxnSpPr>
          <p:nvPr/>
        </p:nvCxnSpPr>
        <p:spPr>
          <a:xfrm flipV="1">
            <a:off x="4992167" y="1067352"/>
            <a:ext cx="1919621" cy="1799254"/>
          </a:xfrm>
          <a:prstGeom prst="bentConnector3">
            <a:avLst>
              <a:gd name="adj1" fmla="val 6891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2210963" y="701592"/>
            <a:ext cx="3533217" cy="73152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>
                <a:solidFill>
                  <a:schemeClr val="tx1"/>
                </a:solidFill>
              </a:rPr>
              <a:t>Recommendation </a:t>
            </a:r>
            <a:r>
              <a:rPr lang="en-US" sz="2400" dirty="0" smtClean="0">
                <a:solidFill>
                  <a:schemeClr val="tx1"/>
                </a:solidFill>
              </a:rPr>
              <a:t>Engine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6911788" y="5536731"/>
            <a:ext cx="4072324" cy="73152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Cloud Platforms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911788" y="4171276"/>
            <a:ext cx="4072324" cy="73152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Cloud Controller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40" name="Straight Arrow Connector 39"/>
          <p:cNvCxnSpPr>
            <a:stCxn id="22" idx="2"/>
            <a:endCxn id="38" idx="0"/>
          </p:cNvCxnSpPr>
          <p:nvPr/>
        </p:nvCxnSpPr>
        <p:spPr>
          <a:xfrm>
            <a:off x="8947950" y="3724566"/>
            <a:ext cx="0" cy="4467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3" idx="2"/>
            <a:endCxn id="22" idx="0"/>
          </p:cNvCxnSpPr>
          <p:nvPr/>
        </p:nvCxnSpPr>
        <p:spPr>
          <a:xfrm>
            <a:off x="8947950" y="2578839"/>
            <a:ext cx="0" cy="4142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9" idx="2"/>
            <a:endCxn id="3" idx="0"/>
          </p:cNvCxnSpPr>
          <p:nvPr/>
        </p:nvCxnSpPr>
        <p:spPr>
          <a:xfrm>
            <a:off x="8947950" y="1433112"/>
            <a:ext cx="0" cy="4142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38" idx="2"/>
            <a:endCxn id="37" idx="0"/>
          </p:cNvCxnSpPr>
          <p:nvPr/>
        </p:nvCxnSpPr>
        <p:spPr>
          <a:xfrm>
            <a:off x="8947950" y="4902796"/>
            <a:ext cx="0" cy="6339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Elbow Connector 54"/>
          <p:cNvCxnSpPr>
            <a:stCxn id="37" idx="1"/>
            <a:endCxn id="19" idx="2"/>
          </p:cNvCxnSpPr>
          <p:nvPr/>
        </p:nvCxnSpPr>
        <p:spPr>
          <a:xfrm rot="10800000">
            <a:off x="3984760" y="4902797"/>
            <a:ext cx="2927029" cy="99969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2218150" y="4171276"/>
            <a:ext cx="3533217" cy="73152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Performance Monitor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73" name="Straight Arrow Connector 72"/>
          <p:cNvCxnSpPr>
            <a:stCxn id="19" idx="0"/>
            <a:endCxn id="6" idx="3"/>
          </p:cNvCxnSpPr>
          <p:nvPr/>
        </p:nvCxnSpPr>
        <p:spPr>
          <a:xfrm flipH="1" flipV="1">
            <a:off x="3984758" y="3902029"/>
            <a:ext cx="1" cy="2692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10" idx="3"/>
            <a:endCxn id="9" idx="1"/>
          </p:cNvCxnSpPr>
          <p:nvPr/>
        </p:nvCxnSpPr>
        <p:spPr>
          <a:xfrm>
            <a:off x="5744180" y="1067352"/>
            <a:ext cx="116760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0" name="Elbow Connector 89"/>
          <p:cNvCxnSpPr>
            <a:stCxn id="19" idx="3"/>
            <a:endCxn id="22" idx="1"/>
          </p:cNvCxnSpPr>
          <p:nvPr/>
        </p:nvCxnSpPr>
        <p:spPr>
          <a:xfrm flipV="1">
            <a:off x="5751367" y="3358806"/>
            <a:ext cx="1160421" cy="117823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5038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35B2FA7-4FDB-5643-811E-7991DEE50B01}" type="slidenum">
              <a:rPr lang="en-US" sz="1600" smtClean="0"/>
              <a:pPr>
                <a:defRPr/>
              </a:pPr>
              <a:t>4</a:t>
            </a:fld>
            <a:endParaRPr lang="en-US" sz="160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978007"/>
              </p:ext>
            </p:extLst>
          </p:nvPr>
        </p:nvGraphicFramePr>
        <p:xfrm>
          <a:off x="512483" y="249019"/>
          <a:ext cx="3657600" cy="914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14400"/>
                <a:gridCol w="914400"/>
                <a:gridCol w="914400"/>
                <a:gridCol w="914400"/>
              </a:tblGrid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t1</a:t>
                      </a:r>
                      <a:endParaRPr 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t2</a:t>
                      </a:r>
                      <a:endParaRPr 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t3</a:t>
                      </a:r>
                      <a:endParaRPr 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t4</a:t>
                      </a:r>
                      <a:endParaRPr 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7282696"/>
              </p:ext>
            </p:extLst>
          </p:nvPr>
        </p:nvGraphicFramePr>
        <p:xfrm>
          <a:off x="512483" y="3700431"/>
          <a:ext cx="5486400" cy="914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14400"/>
                <a:gridCol w="914400"/>
                <a:gridCol w="914400"/>
                <a:gridCol w="914400"/>
                <a:gridCol w="914400"/>
                <a:gridCol w="914400"/>
              </a:tblGrid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/>
                        <a:t>t1</a:t>
                      </a:r>
                      <a:endParaRPr lang="en-US" sz="32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/>
                        <a:t>t2</a:t>
                      </a:r>
                      <a:endParaRPr lang="en-US" sz="32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/>
                        <a:t>t3</a:t>
                      </a:r>
                      <a:endParaRPr lang="en-US" sz="32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/>
                        <a:t>t4</a:t>
                      </a:r>
                      <a:endParaRPr lang="en-US" sz="32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/>
                        <a:t>t5</a:t>
                      </a:r>
                      <a:endParaRPr lang="en-US" sz="32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/>
                        <a:t>t6</a:t>
                      </a:r>
                      <a:endParaRPr lang="en-US" sz="32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8148437"/>
              </p:ext>
            </p:extLst>
          </p:nvPr>
        </p:nvGraphicFramePr>
        <p:xfrm>
          <a:off x="512483" y="1974725"/>
          <a:ext cx="3657600" cy="914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14400"/>
                <a:gridCol w="914400"/>
                <a:gridCol w="914400"/>
                <a:gridCol w="914400"/>
              </a:tblGrid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/>
                        <a:t>M1</a:t>
                      </a:r>
                      <a:endParaRPr lang="en-US" sz="32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/>
                        <a:t>M2</a:t>
                      </a:r>
                      <a:endParaRPr lang="en-US" sz="32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/>
                        <a:t>M3</a:t>
                      </a:r>
                      <a:endParaRPr lang="en-US" sz="32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/>
                        <a:t>M4</a:t>
                      </a:r>
                      <a:endParaRPr lang="en-US" sz="32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10" name="Straight Arrow Connector 9"/>
          <p:cNvCxnSpPr/>
          <p:nvPr/>
        </p:nvCxnSpPr>
        <p:spPr>
          <a:xfrm>
            <a:off x="995082" y="1163419"/>
            <a:ext cx="0" cy="8113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1005168" y="1163419"/>
            <a:ext cx="924485" cy="8113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1021976" y="1163419"/>
            <a:ext cx="2716306" cy="8113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1021976" y="1163419"/>
            <a:ext cx="1815353" cy="8113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1021976" y="2889125"/>
            <a:ext cx="0" cy="8113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 flipV="1">
            <a:off x="1116106" y="2985247"/>
            <a:ext cx="813546" cy="7151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 flipV="1">
            <a:off x="1116106" y="2985247"/>
            <a:ext cx="1721224" cy="7151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 flipV="1">
            <a:off x="1237129" y="2953745"/>
            <a:ext cx="2501153" cy="7466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 flipV="1">
            <a:off x="1129553" y="2889125"/>
            <a:ext cx="3496235" cy="8113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 flipV="1">
            <a:off x="1237129" y="2889124"/>
            <a:ext cx="4402047" cy="8113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7649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35B2FA7-4FDB-5643-811E-7991DEE50B01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2463203"/>
              </p:ext>
            </p:extLst>
          </p:nvPr>
        </p:nvGraphicFramePr>
        <p:xfrm>
          <a:off x="2032000" y="719666"/>
          <a:ext cx="6681694" cy="47502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4998"/>
                <a:gridCol w="1036604"/>
                <a:gridCol w="1250023"/>
                <a:gridCol w="1250023"/>
                <a:gridCol w="1250023"/>
                <a:gridCol w="1250023"/>
              </a:tblGrid>
              <a:tr h="528346">
                <a:tc rowSpan="2" gridSpan="2"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</a:rPr>
                        <a:t>To</a:t>
                      </a:r>
                      <a:endParaRPr 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34231">
                <a:tc gridSpan="2" vMerge="1"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S1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S2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S3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S4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34231">
                <a:tc rowSpan="4"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</a:rPr>
                        <a:t>From</a:t>
                      </a:r>
                      <a:endParaRPr 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S1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0.8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0.2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0.1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34231">
                <a:tc vMerge="1">
                  <a:txBody>
                    <a:bodyPr/>
                    <a:lstStyle/>
                    <a:p>
                      <a:pPr algn="ctr"/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S2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0.2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0.4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0.3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34231">
                <a:tc vMerge="1">
                  <a:txBody>
                    <a:bodyPr/>
                    <a:lstStyle/>
                    <a:p>
                      <a:pPr algn="ctr"/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S3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0.7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0.8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0.4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34231">
                <a:tc vMerge="1">
                  <a:txBody>
                    <a:bodyPr/>
                    <a:lstStyle/>
                    <a:p>
                      <a:pPr algn="ctr"/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S4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0.7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1.0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0.4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56599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35B2FA7-4FDB-5643-811E-7991DEE50B01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4637095"/>
              </p:ext>
            </p:extLst>
          </p:nvPr>
        </p:nvGraphicFramePr>
        <p:xfrm>
          <a:off x="2260600" y="3005666"/>
          <a:ext cx="6883400" cy="638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6680"/>
                <a:gridCol w="1376680"/>
                <a:gridCol w="1376680"/>
                <a:gridCol w="1376680"/>
                <a:gridCol w="1376680"/>
              </a:tblGrid>
              <a:tr h="63848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Class 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Class 1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Class 2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Class 3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Class 4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152403" y="2555653"/>
            <a:ext cx="678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/>
              <a:t>+T1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461250" y="2549177"/>
            <a:ext cx="678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+T2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4819277" y="2546296"/>
            <a:ext cx="678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-</a:t>
            </a:r>
            <a:r>
              <a:rPr lang="en-US" b="1" dirty="0" smtClean="0"/>
              <a:t>T1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373344" y="2546296"/>
            <a:ext cx="678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-</a:t>
            </a:r>
            <a:r>
              <a:rPr lang="en-US" b="1" dirty="0" smtClean="0"/>
              <a:t>T2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5414683" y="4007221"/>
            <a:ext cx="11583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</a:t>
            </a:r>
            <a:r>
              <a:rPr lang="en-US" sz="2400" dirty="0" smtClean="0"/>
              <a:t>air</a:t>
            </a:r>
            <a:endParaRPr lang="en-US" sz="2400" dirty="0"/>
          </a:p>
        </p:txBody>
      </p:sp>
      <p:sp>
        <p:nvSpPr>
          <p:cNvPr id="14" name="Left Brace 13"/>
          <p:cNvSpPr/>
          <p:nvPr/>
        </p:nvSpPr>
        <p:spPr>
          <a:xfrm rot="16200000">
            <a:off x="4227144" y="3297544"/>
            <a:ext cx="210661" cy="1239558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Left Brace 14"/>
          <p:cNvSpPr/>
          <p:nvPr/>
        </p:nvSpPr>
        <p:spPr>
          <a:xfrm rot="16200000">
            <a:off x="5596970" y="3282113"/>
            <a:ext cx="210661" cy="1239558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Left Brace 15"/>
          <p:cNvSpPr/>
          <p:nvPr/>
        </p:nvSpPr>
        <p:spPr>
          <a:xfrm rot="16200000">
            <a:off x="7006203" y="3302020"/>
            <a:ext cx="210661" cy="1239558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3859072" y="4007222"/>
            <a:ext cx="11583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b</a:t>
            </a:r>
            <a:r>
              <a:rPr lang="en-US" sz="2400" smtClean="0"/>
              <a:t>etter</a:t>
            </a:r>
            <a:endParaRPr lang="en-US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6688696" y="4007221"/>
            <a:ext cx="11583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/>
              <a:t>worse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8139953" y="4040564"/>
            <a:ext cx="16226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/>
              <a:t>worse++</a:t>
            </a:r>
            <a:endParaRPr lang="en-US" sz="2400" dirty="0"/>
          </a:p>
        </p:txBody>
      </p:sp>
      <p:sp>
        <p:nvSpPr>
          <p:cNvPr id="20" name="TextBox 19"/>
          <p:cNvSpPr txBox="1"/>
          <p:nvPr/>
        </p:nvSpPr>
        <p:spPr>
          <a:xfrm>
            <a:off x="2238000" y="4007937"/>
            <a:ext cx="18776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/>
              <a:t>better++</a:t>
            </a:r>
            <a:endParaRPr lang="en-US" sz="2400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7847011" y="3885701"/>
            <a:ext cx="129698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2238000" y="3903131"/>
            <a:ext cx="129698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/>
              <p:cNvSpPr txBox="1"/>
              <p:nvPr/>
            </p:nvSpPr>
            <p:spPr>
              <a:xfrm>
                <a:off x="5362948" y="2230922"/>
                <a:ext cx="678703" cy="6694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mr-IN" b="1" i="1" smtClean="0">
                              <a:latin typeface="Cambria Math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1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charset="0"/>
                                </a:rPr>
                                <m:t>𝒋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1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charset="0"/>
                                </a:rPr>
                                <m:t>𝒊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i="1" baseline="-25000" dirty="0"/>
              </a:p>
            </p:txBody>
          </p:sp>
        </mc:Choice>
        <mc:Fallback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2948" y="2230922"/>
                <a:ext cx="678703" cy="669414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6000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35B2FA7-4FDB-5643-811E-7991DEE50B01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6298386"/>
              </p:ext>
            </p:extLst>
          </p:nvPr>
        </p:nvGraphicFramePr>
        <p:xfrm>
          <a:off x="2112684" y="383494"/>
          <a:ext cx="5110344" cy="566768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03448"/>
                <a:gridCol w="1703448"/>
                <a:gridCol w="1703448"/>
              </a:tblGrid>
              <a:tr h="472307">
                <a:tc>
                  <a:txBody>
                    <a:bodyPr/>
                    <a:lstStyle/>
                    <a:p>
                      <a:pPr algn="r"/>
                      <a:r>
                        <a:rPr lang="en-US" sz="2400" b="1" dirty="0" smtClean="0"/>
                        <a:t>c4.large</a:t>
                      </a:r>
                      <a:endParaRPr lang="en-US" sz="24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b="1" dirty="0" smtClean="0"/>
                        <a:t>c4.xlarge</a:t>
                      </a:r>
                      <a:endParaRPr lang="en-US" sz="24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b="1" dirty="0" smtClean="0"/>
                        <a:t>c4.2xlarge</a:t>
                      </a:r>
                      <a:endParaRPr lang="en-US" sz="24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72307"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4 x 2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4</a:t>
                      </a:r>
                      <a:r>
                        <a:rPr lang="en-US" sz="2400" dirty="0" smtClean="0"/>
                        <a:t> x 4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4</a:t>
                      </a:r>
                      <a:r>
                        <a:rPr lang="en-US" sz="2400" dirty="0" smtClean="0"/>
                        <a:t> x 8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72307"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6</a:t>
                      </a:r>
                      <a:r>
                        <a:rPr lang="en-US" sz="2400" dirty="0" smtClean="0"/>
                        <a:t> x 2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6 x 4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6 x 8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72307"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8</a:t>
                      </a:r>
                      <a:r>
                        <a:rPr lang="en-US" sz="2400" dirty="0" smtClean="0"/>
                        <a:t> x 2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8 x 4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8 x 8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72307"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10</a:t>
                      </a:r>
                      <a:r>
                        <a:rPr lang="en-US" sz="2400" dirty="0" smtClean="0"/>
                        <a:t> x 2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10 x 4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10 x 8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72307"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12</a:t>
                      </a:r>
                      <a:r>
                        <a:rPr lang="en-US" sz="2400" dirty="0" smtClean="0"/>
                        <a:t> x 2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12 x 4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12 x 8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72307"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16</a:t>
                      </a:r>
                      <a:r>
                        <a:rPr lang="en-US" sz="2400" dirty="0" smtClean="0"/>
                        <a:t> x 2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16</a:t>
                      </a:r>
                      <a:r>
                        <a:rPr lang="en-US" sz="2400" dirty="0" smtClean="0"/>
                        <a:t> x 4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72307">
                <a:tc>
                  <a:txBody>
                    <a:bodyPr/>
                    <a:lstStyle/>
                    <a:p>
                      <a:pPr algn="r"/>
                      <a:endParaRPr lang="en-US" sz="24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20</a:t>
                      </a:r>
                      <a:r>
                        <a:rPr lang="en-US" sz="2400" dirty="0" smtClean="0"/>
                        <a:t> x 4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72307"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24</a:t>
                      </a:r>
                      <a:r>
                        <a:rPr lang="en-US" sz="2400" dirty="0" smtClean="0"/>
                        <a:t> x 2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24</a:t>
                      </a:r>
                      <a:r>
                        <a:rPr lang="en-US" sz="2400" dirty="0" smtClean="0"/>
                        <a:t> x 4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72307"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32</a:t>
                      </a:r>
                      <a:r>
                        <a:rPr lang="en-US" sz="2400" dirty="0" smtClean="0"/>
                        <a:t> x 2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72307"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40</a:t>
                      </a:r>
                      <a:r>
                        <a:rPr lang="en-US" sz="2400" dirty="0" smtClean="0"/>
                        <a:t> x 2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72307"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48</a:t>
                      </a:r>
                      <a:r>
                        <a:rPr lang="en-US" sz="2400" dirty="0" smtClean="0"/>
                        <a:t> x 2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2877671" y="887507"/>
            <a:ext cx="941294" cy="51636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757625" y="1796615"/>
            <a:ext cx="4519190" cy="4706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 rot="8578941">
            <a:off x="2352150" y="4198221"/>
            <a:ext cx="5222564" cy="5800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586754" y="1786486"/>
            <a:ext cx="13256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scale up</a:t>
            </a:r>
            <a:endParaRPr lang="en-US" sz="2000" b="1" dirty="0"/>
          </a:p>
        </p:txBody>
      </p:sp>
      <p:sp>
        <p:nvSpPr>
          <p:cNvPr id="8" name="Rectangle 7"/>
          <p:cNvSpPr/>
          <p:nvPr/>
        </p:nvSpPr>
        <p:spPr>
          <a:xfrm>
            <a:off x="1586754" y="3589588"/>
            <a:ext cx="113396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smtClean="0"/>
              <a:t>scale out</a:t>
            </a:r>
            <a:endParaRPr lang="en-US" sz="2000" b="1" dirty="0"/>
          </a:p>
        </p:txBody>
      </p:sp>
      <p:sp>
        <p:nvSpPr>
          <p:cNvPr id="9" name="Rectangle 8"/>
          <p:cNvSpPr/>
          <p:nvPr/>
        </p:nvSpPr>
        <p:spPr>
          <a:xfrm>
            <a:off x="4893143" y="4804193"/>
            <a:ext cx="203857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smtClean="0"/>
              <a:t>same core counts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730497836"/>
      </p:ext>
    </p:extLst>
  </p:cSld>
  <p:clrMapOvr>
    <a:masterClrMapping/>
  </p:clrMapOvr>
</p:sld>
</file>

<file path=ppt/theme/theme1.xml><?xml version="1.0" encoding="utf-8"?>
<a:theme xmlns:a="http://schemas.openxmlformats.org/drawingml/2006/main" name="NCStateU-horizontal-left-log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mytemplate2" id="{2811E776-2BE4-0B41-A92C-65AA641D211C}" vid="{5E352A19-5BF8-E644-A18A-D274FDE7AC8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mytemplate2</Template>
  <TotalTime>28317</TotalTime>
  <Words>232</Words>
  <Application>Microsoft Macintosh PowerPoint</Application>
  <PresentationFormat>Widescreen</PresentationFormat>
  <Paragraphs>192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Calibri</vt:lpstr>
      <vt:lpstr>Cambria Math</vt:lpstr>
      <vt:lpstr>Impact</vt:lpstr>
      <vt:lpstr>ＭＳ Ｐゴシック</vt:lpstr>
      <vt:lpstr>Arial</vt:lpstr>
      <vt:lpstr>NCStateU-horizontal-left-logo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Chin-Jung Hsu</dc:creator>
  <cp:lastModifiedBy>Chin-Jung Hsu</cp:lastModifiedBy>
  <cp:revision>270</cp:revision>
  <dcterms:created xsi:type="dcterms:W3CDTF">2016-05-10T13:39:10Z</dcterms:created>
  <dcterms:modified xsi:type="dcterms:W3CDTF">2018-01-22T16:45:53Z</dcterms:modified>
</cp:coreProperties>
</file>