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</p:sldIdLst>
  <p:sldSz cy="6858000" cx="9144000"/>
  <p:notesSz cx="6858000" cy="9144000"/>
  <p:embeddedFontLst>
    <p:embeddedFont>
      <p:font typeface="Libre Baskerville"/>
      <p:regular r:id="rId31"/>
      <p:bold r:id="rId32"/>
      <p: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1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LibreBaskerville-regular.fntdata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9.xml"/><Relationship Id="rId33" Type="http://schemas.openxmlformats.org/officeDocument/2006/relationships/font" Target="fonts/LibreBaskerville-italic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LibreBaskerville-bold.fntdata"/><Relationship Id="rId13" Type="http://schemas.openxmlformats.org/officeDocument/2006/relationships/slideMaster" Target="slideMasters/slideMaster11.xml"/><Relationship Id="rId35" Type="http://schemas.openxmlformats.org/officeDocument/2006/relationships/font" Target="fonts/SourceSansPro-bold.fntdata"/><Relationship Id="rId12" Type="http://schemas.openxmlformats.org/officeDocument/2006/relationships/slideMaster" Target="slideMasters/slideMaster10.xml"/><Relationship Id="rId34" Type="http://schemas.openxmlformats.org/officeDocument/2006/relationships/font" Target="fonts/SourceSansPro-regular.fntdata"/><Relationship Id="rId15" Type="http://schemas.openxmlformats.org/officeDocument/2006/relationships/slideMaster" Target="slideMasters/slideMaster13.xml"/><Relationship Id="rId37" Type="http://schemas.openxmlformats.org/officeDocument/2006/relationships/font" Target="fonts/SourceSansPro-boldItalic.fntdata"/><Relationship Id="rId14" Type="http://schemas.openxmlformats.org/officeDocument/2006/relationships/slideMaster" Target="slideMasters/slideMaster12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" name="Google Shape;150;p2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 rot="5400000">
            <a:off x="4842669" y="2175669"/>
            <a:ext cx="57451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 rot="5400000">
            <a:off x="880269" y="308769"/>
            <a:ext cx="57451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144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8768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132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7973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8139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4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0A9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⑥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65087" y="88900"/>
            <a:ext cx="9013825" cy="6692900"/>
          </a:xfrm>
          <a:prstGeom prst="roundRect">
            <a:avLst>
              <a:gd fmla="val 1064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6200" y="1447800"/>
            <a:ext cx="9021762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0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>
            <p:ph idx="4294967295" type="subTitle"/>
          </p:nvPr>
        </p:nvSpPr>
        <p:spPr>
          <a:xfrm>
            <a:off x="3962400" y="4648200"/>
            <a:ext cx="502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Sargam Pahuja (1130595)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Navin Budania(1130608)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 Bindal(1130547)</a:t>
            </a:r>
            <a:r>
              <a:rPr b="0" i="0" lang="en-US" sz="32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ctrTitle"/>
          </p:nvPr>
        </p:nvSpPr>
        <p:spPr>
          <a:xfrm>
            <a:off x="230187" y="1676400"/>
            <a:ext cx="807561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 AWARE TASK SCHEDULING IN CLOUD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28600" y="4572000"/>
            <a:ext cx="26368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Ritu Garg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457200" y="13716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g"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762000"/>
            <a:ext cx="6365875" cy="251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edule" id="250" name="Google Shape;2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114800"/>
            <a:ext cx="70008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04800" y="304800"/>
            <a:ext cx="76200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</a:t>
            </a:r>
            <a:endParaRPr/>
          </a:p>
        </p:txBody>
      </p:sp>
      <p:sp>
        <p:nvSpPr>
          <p:cNvPr id="256" name="Google Shape;256;p36"/>
          <p:cNvSpPr txBox="1"/>
          <p:nvPr>
            <p:ph idx="4294967295" type="body"/>
          </p:nvPr>
        </p:nvSpPr>
        <p:spPr>
          <a:xfrm>
            <a:off x="381000" y="12954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63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Netbeans/Eclipse Integrated Development Environment.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Cloudsim: Framework for cloud virtualization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Developments Platform: Java JDK 1.8  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Supported OS - Windows XP (32-bit), windows 7 (32 or 64 – bit) and higher version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5097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6686" lvl="0" marL="2746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688" lvl="0" marL="274638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81000" y="304800"/>
            <a:ext cx="76200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4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534987" y="1066800"/>
            <a:ext cx="73167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two sets of data ,one of 16 tasks and the other of 8 tasks , the energy conservation has been found to be 41.25% and 40% respectively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Complexity of algorithm = (n+ c) + n + (p*n) + n  ~ (p*n)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n=number of tasks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p=number of processors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c=number of communicational link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Scope- Can be extended for multiple workflows and variable communicational to computational cost.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609600" y="5105400"/>
            <a:ext cx="7696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352800"/>
            <a:ext cx="56388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81000" y="304800"/>
            <a:ext cx="76200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/>
          </a:p>
        </p:txBody>
      </p:sp>
      <p:sp>
        <p:nvSpPr>
          <p:cNvPr id="270" name="Google Shape;270;p38"/>
          <p:cNvSpPr txBox="1"/>
          <p:nvPr>
            <p:ph idx="4294967295" type="body"/>
          </p:nvPr>
        </p:nvSpPr>
        <p:spPr>
          <a:xfrm>
            <a:off x="381000" y="1066800"/>
            <a:ext cx="8763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637" lvl="0" marL="2746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M. &amp;. B. Dhanalakshmi, "Task Scheduling Techniques for minimizing Energy Consumption on Response Time in Cloud Computing,"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General of Engineering Research and Technology,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vol. 3, no. 7, pp. 547-557, 2014. 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637" lvl="0" marL="2746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Z. &amp;. S. W. Yu, "An adaptive rescheduling strategy for grid workflow applications,"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International Parallel and Distributed Processing Symposium,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vol. 3, no. 4, pp. 1-8, 2007. 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637" lvl="0" marL="27463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L. K. V. B. &amp;. V. S. Goh, "Design of fast and efficient energy-aware gradient-based scheduling algorithms heterogeneous embedded multiprocessor systems,"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Transactions on Parallel and Distributed Systems,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vol. 20, no. 1, pp. 1-12, 2009. 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098" lvl="0" marL="274638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cloud security icon" id="275" name="Google Shape;275;p39"/>
          <p:cNvSpPr txBox="1"/>
          <p:nvPr/>
        </p:nvSpPr>
        <p:spPr>
          <a:xfrm>
            <a:off x="155575" y="-142875"/>
            <a:ext cx="3048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cloud security icon" id="276" name="Google Shape;276;p39"/>
          <p:cNvSpPr txBox="1"/>
          <p:nvPr/>
        </p:nvSpPr>
        <p:spPr>
          <a:xfrm>
            <a:off x="155575" y="-142875"/>
            <a:ext cx="3048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cloud security icon" id="277" name="Google Shape;277;p39"/>
          <p:cNvSpPr txBox="1"/>
          <p:nvPr/>
        </p:nvSpPr>
        <p:spPr>
          <a:xfrm>
            <a:off x="155575" y="-142875"/>
            <a:ext cx="3048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2209800" y="2133600"/>
            <a:ext cx="47117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</a:pPr>
            <a:r>
              <a:rPr b="1" i="0" lang="en-US" sz="80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2209800" y="2133600"/>
            <a:ext cx="411162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6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81000" y="228600"/>
            <a:ext cx="16891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4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09600" y="1219200"/>
            <a:ext cx="4332287" cy="307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Motivation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228600" y="2286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4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  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533400" y="1143000"/>
            <a:ext cx="8458200" cy="588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provides shared computing resources and data on demand.Cloud Computing has emerged as a powerful component of the internet in recent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has certain benefits: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Elasticity demand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saving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issues in a cloud computing environment: VM Migration, Server Consolidation, Security of Data, Energy Consumption,Data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in power densities has led to a decrease in  system reliability, thus leading to lost productivity. </a:t>
            </a:r>
            <a:endParaRPr/>
          </a:p>
          <a:p>
            <a: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- Effective utilization of the resources and minimization of energy consumption.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228600" y="381000"/>
            <a:ext cx="533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685800" y="1524000"/>
            <a:ext cx="76962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aim is to design a task scheduling algorithm that minimizes the total energy consumed in the system and  the makespan (total time taken by system to complete all tasks) of the tasks.</a:t>
            </a:r>
            <a:endParaRPr/>
          </a:p>
          <a:p>
            <a: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of each task provided by Directed Acyclic Graph(DAG) and middleware.</a:t>
            </a:r>
            <a:endParaRPr/>
          </a:p>
          <a:p>
            <a: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TE=TE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+TE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=Communication energy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=Computational Energy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04800" y="-74612"/>
            <a:ext cx="8534400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381000" y="1600200"/>
            <a:ext cx="83820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 [1]  VM placement algorithm to reduce energy consumption is proposed.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Phase I- Switching off the nodes or hosts which do not meet the VM resource requirements and ranking nodes based on their resource availability.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Phase II- VMs are sorted in increasing order of power requirements.VM from the sorted list which provides least increase in power consumption is allocated to the node with higher rank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way to describe  the priority of one VM over another on a machine.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04800" y="-74612"/>
            <a:ext cx="8534400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457200" y="993775"/>
            <a:ext cx="8382000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[2]  Heterogeneous Earliest Finish-Time (HEFT) algorithm is   described. HEFT executes in two phases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Prioritizing tasks – Each task is given a priority. The priority of each task is calculated using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is computational cost of task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communication cost of between task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Assigning tasks to processors – Highest priority task for which all dependent tasks have finished is scheduled on the processor which will result in the earliest finish time of that task.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focus on energy conservation.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4294967295" type="title"/>
          </p:nvPr>
        </p:nvSpPr>
        <p:spPr>
          <a:xfrm>
            <a:off x="304800" y="-74612"/>
            <a:ext cx="8534400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8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457200" y="1219200"/>
            <a:ext cx="83820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reference[3] a method for energy optimization in heterogeneous embedded multiprocessor systems is divided into 2 parts.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scheduling and voltage scaling (TSVS),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Mapping (TM)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schedule is first generated based on an initial TM. In each optimization step, a task is remapped to a new processor and/or voltage level such that to  reduce the total energy consumption while decreasing the slack.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algo was able to reduce average energy consumption by 9%-10%.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algorithm does not communication cost.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0" y="381000"/>
            <a:ext cx="97551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0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 :DETS Algorithm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381000" y="1371600"/>
            <a:ext cx="87630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DETS algorithm consists of two phases: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Clustering and Scheduling: 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reduce communicational cost,the tasks are grouped into clusters on the basis of their priorities.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cluster is scheduled to a processor that provides minimum finish time.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Finish time of a cluster= maximum of Finish Times of all tasks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Voltage Scaling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Execution Time=(Earliest Finish Time - Earliest Start Time) of task t</a:t>
            </a:r>
            <a:r>
              <a:rPr b="0" baseline="-2500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Execution Time= CPI*(length of task)/Frequency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there is slack time , reduce frequency to increase execution 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28600" y="381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Times New Roman"/>
              <a:buNone/>
            </a:pPr>
            <a:r>
              <a:rPr b="1" i="0" lang="en-US" sz="4000" u="sng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57200" y="13716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owchart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7431087" cy="413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9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2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Equity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