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A9E939-EA7F-4D5A-ABB5-B93E45356B57}">
  <a:tblStyle styleId="{FBA9E939-EA7F-4D5A-ABB5-B93E45356B5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2157319"/>
            <a:ext cx="8915400" cy="8778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3034552"/>
            <a:ext cx="8001000" cy="3823448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147533" y="2590800"/>
            <a:ext cx="3566161" cy="368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900951" y="2039111"/>
            <a:ext cx="3566161" cy="4224529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1pPr>
            <a:lvl2pPr indent="-342900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2pPr>
            <a:lvl3pPr indent="-342900" lvl="2" marL="1371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3pPr>
            <a:lvl4pPr indent="-342900" lvl="3" marL="1828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4pPr>
            <a:lvl5pPr indent="-342900" lvl="4" marL="2286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12"/>
          <p:cNvSpPr/>
          <p:nvPr>
            <p:ph idx="2" type="pic"/>
          </p:nvPr>
        </p:nvSpPr>
        <p:spPr>
          <a:xfrm>
            <a:off x="5487987" y="2048255"/>
            <a:ext cx="3427413" cy="4206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914400" y="2039111"/>
            <a:ext cx="4572000" cy="4224530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ictures with Caption">
  <p:cSld name="2 Pictures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b" bIns="137150" lIns="137150" spcFirstLastPara="1" rIns="13715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68" name="Google Shape;68;p13"/>
          <p:cNvSpPr/>
          <p:nvPr>
            <p:ph idx="2" type="pic"/>
          </p:nvPr>
        </p:nvSpPr>
        <p:spPr>
          <a:xfrm>
            <a:off x="927100" y="1129552"/>
            <a:ext cx="3986785" cy="2980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13"/>
          <p:cNvSpPr/>
          <p:nvPr>
            <p:ph idx="3" type="pic"/>
          </p:nvPr>
        </p:nvSpPr>
        <p:spPr>
          <a:xfrm>
            <a:off x="4928615" y="1129552"/>
            <a:ext cx="3986785" cy="2980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s with Caption">
  <p:cSld name="3 Pictures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b" bIns="137150" lIns="137150" spcFirstLastPara="1" rIns="13715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927100" y="1129552"/>
            <a:ext cx="6601969" cy="2980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4"/>
          <p:cNvSpPr/>
          <p:nvPr>
            <p:ph idx="3" type="pic"/>
          </p:nvPr>
        </p:nvSpPr>
        <p:spPr>
          <a:xfrm>
            <a:off x="7543800" y="1129552"/>
            <a:ext cx="1371600" cy="1481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4"/>
          <p:cNvSpPr/>
          <p:nvPr>
            <p:ph idx="4" type="pic"/>
          </p:nvPr>
        </p:nvSpPr>
        <p:spPr>
          <a:xfrm>
            <a:off x="7543800" y="2629168"/>
            <a:ext cx="1371600" cy="1481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987552" y="1129554"/>
            <a:ext cx="914401" cy="553327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117600" y="1734671"/>
            <a:ext cx="6426200" cy="4542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1pPr>
            <a:lvl2pPr indent="-342900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2pPr>
            <a:lvl3pPr indent="-342900" lvl="2" marL="1371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3pPr>
            <a:lvl4pPr indent="-342900" lvl="3" marL="1828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4pPr>
            <a:lvl5pPr indent="-342900" lvl="4" marL="2286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114424" y="2595561"/>
            <a:ext cx="7610476" cy="367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1pPr>
            <a:lvl2pPr indent="-342900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2pPr>
            <a:lvl3pPr indent="-342900" lvl="2" marL="1371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3pPr>
            <a:lvl4pPr indent="-342900" lvl="3" marL="1828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4pPr>
            <a:lvl5pPr indent="-342900" lvl="4" marL="2286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114424" y="2595561"/>
            <a:ext cx="7610476" cy="367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1pPr>
            <a:lvl2pPr indent="-342900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2pPr>
            <a:lvl3pPr indent="-342900" lvl="2" marL="1371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3pPr>
            <a:lvl4pPr indent="-342900" lvl="3" marL="1828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4pPr>
            <a:lvl5pPr indent="-342900" lvl="4" marL="2286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117600" y="2595563"/>
            <a:ext cx="3566160" cy="3681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bove Caption">
  <p:cSld name="Picture above 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b" bIns="137150" lIns="137150" spcFirstLastPara="1" rIns="13715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927100" y="1129552"/>
            <a:ext cx="7988300" cy="2980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>
  <p:cSld name="Title Slide with Pictur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0" y="5025435"/>
            <a:ext cx="8915400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38" name="Google Shape;38;p8"/>
          <p:cNvSpPr/>
          <p:nvPr>
            <p:ph idx="2" type="pic"/>
          </p:nvPr>
        </p:nvSpPr>
        <p:spPr>
          <a:xfrm>
            <a:off x="927100" y="1129552"/>
            <a:ext cx="7988300" cy="3886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0" y="3200399"/>
            <a:ext cx="8915400" cy="22860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914400" y="5484607"/>
            <a:ext cx="8001000" cy="777241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1120587" y="2017713"/>
            <a:ext cx="3566161" cy="877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entury Gothic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entury Gothic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entury Gothic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entury Gothic"/>
              <a:buNone/>
              <a:defRPr sz="2400"/>
            </a:lvl4pPr>
            <a:lvl5pPr indent="-228600" lvl="4" marL="2286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entury Gothic"/>
              <a:buNone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147533" y="2017713"/>
            <a:ext cx="3566160" cy="877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1pPr>
            <a:lvl2pPr indent="-342900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2pPr>
            <a:lvl3pPr indent="-342900" lvl="2" marL="1371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3pPr>
            <a:lvl4pPr indent="-342900" lvl="3" marL="1828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4pPr>
            <a:lvl5pPr indent="-342900" lvl="4" marL="2286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5pPr>
            <a:lvl6pPr indent="-342900" lvl="5" marL="2743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6pPr>
            <a:lvl7pPr indent="-342900" lvl="6" marL="3200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7pPr>
            <a:lvl8pPr indent="-342900" lvl="7" marL="3657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8pPr>
            <a:lvl9pPr indent="-342900" lvl="8" marL="41148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/>
        </p:txBody>
      </p:sp>
      <p:cxnSp>
        <p:nvCxnSpPr>
          <p:cNvPr id="48" name="Google Shape;48;p10"/>
          <p:cNvCxnSpPr/>
          <p:nvPr/>
        </p:nvCxnSpPr>
        <p:spPr>
          <a:xfrm>
            <a:off x="1212027" y="2904565"/>
            <a:ext cx="3383281" cy="1588"/>
          </a:xfrm>
          <a:prstGeom prst="straightConnector1">
            <a:avLst/>
          </a:prstGeom>
          <a:noFill/>
          <a:ln cap="flat" cmpd="sng" w="38100">
            <a:solidFill>
              <a:srgbClr val="D6D9C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10"/>
          <p:cNvCxnSpPr/>
          <p:nvPr/>
        </p:nvCxnSpPr>
        <p:spPr>
          <a:xfrm>
            <a:off x="5238974" y="2904565"/>
            <a:ext cx="3383281" cy="1588"/>
          </a:xfrm>
          <a:prstGeom prst="straightConnector1">
            <a:avLst/>
          </a:prstGeom>
          <a:noFill/>
          <a:ln cap="flat" cmpd="sng" w="38100">
            <a:solidFill>
              <a:srgbClr val="D6D9C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10"/>
          <p:cNvCxnSpPr/>
          <p:nvPr/>
        </p:nvCxnSpPr>
        <p:spPr>
          <a:xfrm>
            <a:off x="1212027" y="2904565"/>
            <a:ext cx="3383281" cy="1588"/>
          </a:xfrm>
          <a:prstGeom prst="straightConnector1">
            <a:avLst/>
          </a:prstGeom>
          <a:noFill/>
          <a:ln cap="flat" cmpd="sng" w="38100">
            <a:solidFill>
              <a:srgbClr val="D6D9C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10"/>
          <p:cNvCxnSpPr/>
          <p:nvPr/>
        </p:nvCxnSpPr>
        <p:spPr>
          <a:xfrm>
            <a:off x="5238974" y="2904565"/>
            <a:ext cx="3383281" cy="1588"/>
          </a:xfrm>
          <a:prstGeom prst="straightConnector1">
            <a:avLst/>
          </a:prstGeom>
          <a:noFill/>
          <a:ln cap="flat" cmpd="sng" w="38100">
            <a:solidFill>
              <a:srgbClr val="D6D9C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10"/>
          <p:cNvCxnSpPr/>
          <p:nvPr/>
        </p:nvCxnSpPr>
        <p:spPr>
          <a:xfrm>
            <a:off x="1212027" y="2904565"/>
            <a:ext cx="3383281" cy="1588"/>
          </a:xfrm>
          <a:prstGeom prst="straightConnector1">
            <a:avLst/>
          </a:prstGeom>
          <a:noFill/>
          <a:ln cap="flat" cmpd="sng" w="38100">
            <a:solidFill>
              <a:srgbClr val="D6D9C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5238974" y="2904565"/>
            <a:ext cx="3383281" cy="1588"/>
          </a:xfrm>
          <a:prstGeom prst="straightConnector1">
            <a:avLst/>
          </a:prstGeom>
          <a:noFill/>
          <a:ln cap="flat" cmpd="sng" w="38100">
            <a:solidFill>
              <a:srgbClr val="D6D9C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14399" y="-1"/>
            <a:ext cx="7999415" cy="182882"/>
          </a:xfrm>
          <a:prstGeom prst="rect">
            <a:avLst/>
          </a:prstGeom>
          <a:solidFill>
            <a:srgbClr val="D6D9C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14399" y="6675119"/>
            <a:ext cx="7999415" cy="182881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Century Gothic"/>
              <a:buNone/>
              <a:defRPr b="0" i="0" sz="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0" y="673880"/>
            <a:ext cx="9144000" cy="153589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b="0" i="0" lang="en-US" sz="3600" u="sng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STRESS DETECTION IN AUTOMOBILE DRIVERS USING PHYSIOLOGICAL FEATURES </a:t>
            </a:r>
            <a:endParaRPr b="0" i="0" sz="3600" u="sng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6"/>
          <p:cNvSpPr txBox="1"/>
          <p:nvPr>
            <p:ph idx="4294967295" type="subTitle"/>
          </p:nvPr>
        </p:nvSpPr>
        <p:spPr>
          <a:xfrm>
            <a:off x="914400" y="2209777"/>
            <a:ext cx="8229600" cy="3823447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200"/>
              <a:buFont typeface="Noto Sans Symbols"/>
              <a:buNone/>
            </a:pPr>
            <a:r>
              <a:t/>
            </a:r>
            <a:endParaRPr b="1" i="0" sz="5200" u="sng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Noto Sans Symbols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endParaRPr/>
          </a:p>
          <a:p>
            <a:pPr indent="2286000" lvl="5" marL="0" marR="0" rtl="0" algn="r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Noto Sans Symbols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939578" y="4065192"/>
            <a:ext cx="4233934" cy="115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700"/>
              <a:buFont typeface="Century Gothic"/>
              <a:buNone/>
            </a:pPr>
            <a:r>
              <a:rPr b="1" i="0" lang="en-US" sz="1700" u="none" cap="none" strike="noStrike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Supervised by-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700"/>
              <a:buFont typeface="Century Gothic"/>
              <a:buNone/>
            </a:pPr>
            <a:r>
              <a:rPr b="1" lang="en-US" sz="17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Utkarsh Srivastava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700"/>
              <a:buFont typeface="Century Gothic"/>
              <a:buNone/>
            </a:pPr>
            <a:r>
              <a:rPr b="1" lang="en-US" sz="17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700"/>
              <a:buFont typeface="Century Gothic"/>
              <a:buNone/>
            </a:pPr>
            <a:r>
              <a:rPr b="1" lang="en-US" sz="17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Ebizon Noida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398624" y="4065192"/>
            <a:ext cx="2530802" cy="115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700"/>
              <a:buFont typeface="Century Gothic"/>
              <a:buNone/>
            </a:pPr>
            <a:r>
              <a:rPr b="1" i="0" lang="en-US" sz="1700" u="none" cap="none" strike="noStrike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Submitted by-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700"/>
              <a:buFont typeface="Century Gothic"/>
              <a:buNone/>
            </a:pPr>
            <a:r>
              <a:rPr b="1" lang="en-US" sz="17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Vivek Bindal (2018HT12641)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b" bIns="137150" lIns="137150" spcFirstLastPara="1" rIns="137150" wrap="square" tIns="13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6"/>
              <a:buFont typeface="Century Gothic"/>
              <a:buNone/>
            </a:pPr>
            <a:r>
              <a:rPr lang="en-US" sz="3906"/>
              <a:t>THANK YOU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entury Gothic"/>
              <a:buNone/>
            </a:pPr>
            <a:r>
              <a:rPr lang="en-US" sz="1600"/>
              <a:t>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07238" y="497026"/>
            <a:ext cx="8706575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/>
              <a:t>CONTENTS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741239" y="2381574"/>
            <a:ext cx="8402761" cy="4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INTRODUCTION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LITERATURE REVIEW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METHODOLOGY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REQUIREMENTS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-1" y="228114"/>
            <a:ext cx="8913815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90745" y="2258679"/>
            <a:ext cx="8723067" cy="523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18897" lvl="0" marL="3188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🞑"/>
            </a:pPr>
            <a:r>
              <a:rPr lang="en-US"/>
              <a:t>Stress :-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60"/>
              <a:buNone/>
            </a:pPr>
            <a:r>
              <a:rPr lang="en-US" sz="1860"/>
              <a:t>Stress is mainly of two types, "eustress" and "distress"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🞑"/>
            </a:pPr>
            <a:r>
              <a:rPr b="1" lang="en-US"/>
              <a:t>EDA:-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60"/>
              <a:buNone/>
            </a:pPr>
            <a:r>
              <a:rPr lang="en-US" sz="1860"/>
              <a:t>Electrodermal Activity (EDA) is a measure of variation in conductivity of the skin. </a:t>
            </a:r>
            <a:endParaRPr b="1"/>
          </a:p>
          <a:p>
            <a:pPr indent="-342900" lvl="0" marL="3429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🞑"/>
            </a:pPr>
            <a:r>
              <a:rPr b="1" lang="en-US"/>
              <a:t>Physionet Dataset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215900" lvl="0" marL="3429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-108419" y="209455"/>
            <a:ext cx="8913814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LITERATURE REVIEW</a:t>
            </a:r>
            <a:endParaRPr b="0" i="0" sz="3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52400" y="361855"/>
            <a:ext cx="8913814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LITERATURE REVIEW</a:t>
            </a:r>
            <a:endParaRPr b="0" i="0" sz="36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361855"/>
            <a:ext cx="8913814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634281" y="1744142"/>
            <a:ext cx="7610476" cy="4849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J. Healey and R. Picard, “Detecting Stress During Real-World Driving Tasks Using Physiological Sensors,” ​</a:t>
            </a:r>
            <a:r>
              <a:rPr i="1" lang="en-US"/>
              <a:t>IEEE Transactions on Intelligent Transportation Systems</a:t>
            </a:r>
            <a:r>
              <a:rPr lang="en-US"/>
              <a:t>​, vol. 6, no. 2, pp. 156–166, 2005.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R. R. Singh, S. Conjeti, and R. Banerjee, “Biosignal based on-road stress monitoring for automotive drivers,” ​</a:t>
            </a:r>
            <a:r>
              <a:rPr i="1" lang="en-US"/>
              <a:t>2012 National Conference on Communications (NCC)</a:t>
            </a:r>
            <a:r>
              <a:rPr lang="en-US"/>
              <a:t>​, pp. 1-5, 2012.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D. S. Lee, T. W. Chong, and B. G. Lee, “Stress Events Detection of Driver by Wearable Glove System,” ​</a:t>
            </a:r>
            <a:r>
              <a:rPr i="1" lang="en-US"/>
              <a:t>IEEE Sensors Journal</a:t>
            </a:r>
            <a:r>
              <a:rPr lang="en-US"/>
              <a:t>​, pp. 194–204, 2016.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-20735" y="283126"/>
            <a:ext cx="8913814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84"/>
              <a:buFont typeface="Century Gothic"/>
              <a:buNone/>
            </a:pPr>
            <a:r>
              <a:rPr b="0" i="0" lang="en-US" sz="3384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 OF PROPOSED METHODOLOGY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475040" y="1230166"/>
            <a:ext cx="2292703" cy="70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STRESS DETECTION</a:t>
            </a:r>
            <a:endParaRPr b="1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32181" l="25661" r="32173" t="4128"/>
          <a:stretch/>
        </p:blipFill>
        <p:spPr>
          <a:xfrm>
            <a:off x="2691518" y="1874268"/>
            <a:ext cx="3855743" cy="436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-1" y="362276"/>
            <a:ext cx="8913815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/>
              <a:t>PROPOSED METHODOLOGY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90747" y="1882131"/>
            <a:ext cx="8723067" cy="4975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Identify all pairs of local minima and next subsequent maxima from the given signal.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Select pairs with slope more than the given threshold.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Count number of such pairs.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Find the sum of difference in magnitude of minima and maxima pairs (​∑​O​m )​ . </a:t>
            </a:r>
            <a:endParaRPr i="1"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Find the sum of duration gap between minima and maxima pairs (​∑​O​d )​ .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0" y="233553"/>
            <a:ext cx="8913814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/>
              <a:t>PROPOSED METHODOLOGY 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18794" y="2199770"/>
            <a:ext cx="7610476" cy="367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Calculate the summation of area under the minima-maxima pairs ( ​∑​(1 ⁄ 2)×O​m×​ O​d )​ 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Determine mean and variance of the signal.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Calculate the total energy of the signal.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Determine PSD of given signal.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Calculate standard deviation of PSD. </a:t>
            </a:r>
            <a:endParaRPr i="1"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i="1" lang="en-US"/>
              <a:t>Then ANN and SVM are trained to get desired results.</a:t>
            </a:r>
            <a:endParaRPr i="1"/>
          </a:p>
          <a:p>
            <a:pPr indent="-246943" lvl="1" marL="723194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-10368" y="501815"/>
            <a:ext cx="8913814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50416" y="2457150"/>
            <a:ext cx="8192247" cy="440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899" lvl="0" marL="3428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Python is used for coding.</a:t>
            </a:r>
            <a:endParaRPr/>
          </a:p>
          <a:p>
            <a:pPr indent="-342899" lvl="0" marL="342899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Numpy and sklearn libraries of Python have been used.</a:t>
            </a:r>
            <a:endParaRPr/>
          </a:p>
          <a:p>
            <a:pPr indent="-342899" lvl="0" marL="342899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Anaconda IDE is used for code simulation.</a:t>
            </a:r>
            <a:endParaRPr/>
          </a:p>
          <a:p>
            <a:pPr indent="-342899" lvl="0" marL="342899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Physionet dataset has been used.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-10368" y="501815"/>
            <a:ext cx="8913814" cy="9144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50416" y="2181759"/>
            <a:ext cx="8192247" cy="440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899" lvl="0" marL="34289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Accuracy from different classifiers</a:t>
            </a:r>
            <a:endParaRPr/>
          </a:p>
          <a:p>
            <a:pPr indent="-228599" lvl="0" marL="342899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911977" y="3125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{FBA9E939-EA7F-4D5A-ABB5-B93E45356B57}</a:tableStyleId>
              </a:tblPr>
              <a:tblGrid>
                <a:gridCol w="2475600"/>
                <a:gridCol w="2475600"/>
                <a:gridCol w="2475600"/>
              </a:tblGrid>
              <a:tr h="94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b="1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S. No.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b="1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Classifier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b="1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Accuracy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4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Artificial Neural Network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71.11%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4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Support Vector Machine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86.66%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