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10691813" cy="7559675"/>
  <p:notesSz cx="6858000" cy="9144000"/>
  <p:defaultTextStyle>
    <a:defPPr>
      <a:defRPr lang="en-US"/>
    </a:defPPr>
    <a:lvl1pPr marL="0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7"/>
    <p:restoredTop sz="94713"/>
  </p:normalViewPr>
  <p:slideViewPr>
    <p:cSldViewPr snapToGrid="0" snapToObjects="1">
      <p:cViewPr varScale="1">
        <p:scale>
          <a:sx n="37" d="100"/>
          <a:sy n="37" d="100"/>
        </p:scale>
        <p:origin x="13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Impressions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mmm\-yy</c:formatCode>
                <c:ptCount val="6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  <c:pt idx="3">
                  <c:v>42583</c:v>
                </c:pt>
                <c:pt idx="4">
                  <c:v>42614</c:v>
                </c:pt>
                <c:pt idx="5">
                  <c:v>42644</c:v>
                </c:pt>
              </c:numCache>
            </c:numRef>
          </c:cat>
          <c:val>
            <c:numRef>
              <c:f>Sheet1!$B$2:$B$7</c:f>
              <c:numCache>
                <c:formatCode>#,##0</c:formatCode>
                <c:ptCount val="6"/>
                <c:pt idx="0">
                  <c:v>18061</c:v>
                </c:pt>
                <c:pt idx="1">
                  <c:v>19561</c:v>
                </c:pt>
                <c:pt idx="2">
                  <c:v>21061</c:v>
                </c:pt>
                <c:pt idx="3">
                  <c:v>22561</c:v>
                </c:pt>
                <c:pt idx="4">
                  <c:v>24061</c:v>
                </c:pt>
                <c:pt idx="5">
                  <c:v>25561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B-4290-8A44-4F61EDF324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984163536"/>
        <c:axId val="-19918520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mmm\-yy</c:formatCode>
                <c:ptCount val="6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  <c:pt idx="3">
                  <c:v>42583</c:v>
                </c:pt>
                <c:pt idx="4">
                  <c:v>42614</c:v>
                </c:pt>
                <c:pt idx="5">
                  <c:v>42644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BB-4290-8A44-4F61EDF324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84163536"/>
        <c:axId val="-1991852096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CPL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1750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mmm\-yy</c:formatCode>
                <c:ptCount val="6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  <c:pt idx="3">
                  <c:v>42583</c:v>
                </c:pt>
                <c:pt idx="4">
                  <c:v>42614</c:v>
                </c:pt>
                <c:pt idx="5">
                  <c:v>42644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6.99</c:v>
                </c:pt>
                <c:pt idx="1">
                  <c:v>7.99</c:v>
                </c:pt>
                <c:pt idx="2">
                  <c:v>5.45</c:v>
                </c:pt>
                <c:pt idx="3">
                  <c:v>4.99</c:v>
                </c:pt>
                <c:pt idx="4">
                  <c:v>5.99</c:v>
                </c:pt>
                <c:pt idx="5">
                  <c:v>7.99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BB-4290-8A44-4F61EDF324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772144"/>
        <c:axId val="-2087601200"/>
      </c:lineChart>
      <c:dateAx>
        <c:axId val="-198416353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1852096"/>
        <c:crosses val="autoZero"/>
        <c:auto val="1"/>
        <c:lblOffset val="100"/>
        <c:baseTimeUnit val="months"/>
      </c:dateAx>
      <c:valAx>
        <c:axId val="-199185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4163536"/>
        <c:crosses val="autoZero"/>
        <c:crossBetween val="between"/>
      </c:valAx>
      <c:valAx>
        <c:axId val="-20876012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772144"/>
        <c:crosses val="max"/>
        <c:crossBetween val="between"/>
        <c:majorUnit val="2"/>
        <c:minorUnit val="0.5"/>
      </c:valAx>
      <c:dateAx>
        <c:axId val="-2145772144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-2087601200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Clicks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308-4AA4-8617-D2713E9053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308-4AA4-8617-D2713E9053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308-4AA4-8617-D2713E9053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308-4AA4-8617-D2713E9053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Desktop</c:v>
                </c:pt>
                <c:pt idx="1">
                  <c:v>Mobile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08-4AA4-8617-D2713E90535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67536-A7C0-4040-B77A-F4FFFD7E1707}" type="datetimeFigureOut">
              <a:rPr lang="en-AU" smtClean="0"/>
              <a:t>3/04/2018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B8D7A-C45D-DC42-A045-74BB7D0B13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8D7A-C45D-DC42-A045-74BB7D0B138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471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8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3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4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7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1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3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4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3773-BB57-B443-B397-F0056848312E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1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175948" y="5028008"/>
            <a:ext cx="4328222" cy="243709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292377"/>
            <a:ext cx="302895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Name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47908" y="541962"/>
            <a:ext cx="3878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/>
              <a:t>This Month (Oct 01, 2016 - Oct 31, 2016)</a:t>
            </a:r>
            <a:br>
              <a:rPr lang="en-US" sz="700" dirty="0"/>
            </a:br>
            <a:r>
              <a:rPr lang="en-US" sz="700" dirty="0"/>
              <a:t>vs. previous period (Sep 01, 2016 - Sep 30, 2016)</a:t>
            </a:r>
            <a:endParaRPr lang="en-US" sz="700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906155"/>
            <a:ext cx="10275570" cy="139483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6155"/>
            <a:ext cx="302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PERFORMANCE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6787" y="1248316"/>
            <a:ext cx="140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18,061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16"/>
          <a:stretch/>
        </p:blipFill>
        <p:spPr>
          <a:xfrm>
            <a:off x="270905" y="1321653"/>
            <a:ext cx="888154" cy="742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6370" y="1626206"/>
            <a:ext cx="126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Impressions</a:t>
            </a:r>
          </a:p>
        </p:txBody>
      </p:sp>
      <p:sp>
        <p:nvSpPr>
          <p:cNvPr id="9" name="Triangle 8"/>
          <p:cNvSpPr/>
          <p:nvPr/>
        </p:nvSpPr>
        <p:spPr>
          <a:xfrm>
            <a:off x="1241504" y="1904273"/>
            <a:ext cx="115106" cy="8904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326630" y="1848569"/>
            <a:ext cx="1139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25% vs </a:t>
            </a:r>
            <a:r>
              <a:rPr lang="en-AU" sz="800" dirty="0" err="1"/>
              <a:t>prev</a:t>
            </a:r>
            <a:r>
              <a:rPr lang="en-AU" sz="800" dirty="0"/>
              <a:t> period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4031" y="1248316"/>
            <a:ext cx="140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985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3634" y="1626206"/>
            <a:ext cx="126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Clicks</a:t>
            </a:r>
          </a:p>
        </p:txBody>
      </p:sp>
      <p:sp>
        <p:nvSpPr>
          <p:cNvPr id="14" name="Triangle 13"/>
          <p:cNvSpPr/>
          <p:nvPr/>
        </p:nvSpPr>
        <p:spPr>
          <a:xfrm>
            <a:off x="3328768" y="1904273"/>
            <a:ext cx="115106" cy="8904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3413894" y="1848569"/>
            <a:ext cx="113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15% vs </a:t>
            </a:r>
          </a:p>
          <a:p>
            <a:r>
              <a:rPr lang="en-AU" sz="800" dirty="0" err="1"/>
              <a:t>prev</a:t>
            </a:r>
            <a:r>
              <a:rPr lang="en-AU" sz="800" dirty="0"/>
              <a:t> period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t="5433" r="10722" b="16225"/>
          <a:stretch/>
        </p:blipFill>
        <p:spPr>
          <a:xfrm>
            <a:off x="2427597" y="1314505"/>
            <a:ext cx="795530" cy="7495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34274" y="1239664"/>
            <a:ext cx="140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33.5%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43877" y="1617554"/>
            <a:ext cx="1484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Impression Share</a:t>
            </a:r>
            <a:endParaRPr lang="en-US" sz="1200" b="1" dirty="0"/>
          </a:p>
        </p:txBody>
      </p:sp>
      <p:sp>
        <p:nvSpPr>
          <p:cNvPr id="19" name="Triangle 18"/>
          <p:cNvSpPr/>
          <p:nvPr/>
        </p:nvSpPr>
        <p:spPr>
          <a:xfrm>
            <a:off x="9059011" y="1895621"/>
            <a:ext cx="115106" cy="8904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9144137" y="1839917"/>
            <a:ext cx="1139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15% vs </a:t>
            </a:r>
            <a:r>
              <a:rPr lang="en-AU" sz="800" dirty="0" err="1"/>
              <a:t>prev</a:t>
            </a:r>
            <a:r>
              <a:rPr lang="en-AU" sz="800" dirty="0"/>
              <a:t> period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9" r="5932" b="17578"/>
          <a:stretch/>
        </p:blipFill>
        <p:spPr>
          <a:xfrm>
            <a:off x="8164763" y="1261949"/>
            <a:ext cx="824459" cy="7933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006494" y="1248329"/>
            <a:ext cx="140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300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05906" y="1626219"/>
            <a:ext cx="1484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Calls</a:t>
            </a:r>
          </a:p>
        </p:txBody>
      </p:sp>
      <p:sp>
        <p:nvSpPr>
          <p:cNvPr id="25" name="Triangle 24"/>
          <p:cNvSpPr/>
          <p:nvPr/>
        </p:nvSpPr>
        <p:spPr>
          <a:xfrm>
            <a:off x="5131231" y="1904286"/>
            <a:ext cx="115106" cy="8904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5216357" y="1848582"/>
            <a:ext cx="113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15% vs </a:t>
            </a:r>
          </a:p>
          <a:p>
            <a:r>
              <a:rPr lang="en-AU" sz="800" dirty="0" err="1"/>
              <a:t>prev</a:t>
            </a:r>
            <a:r>
              <a:rPr lang="en-AU" sz="800" dirty="0"/>
              <a:t> period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5" r="6515" b="19443"/>
          <a:stretch/>
        </p:blipFill>
        <p:spPr>
          <a:xfrm>
            <a:off x="4311648" y="1290234"/>
            <a:ext cx="762016" cy="765114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28600" y="2352706"/>
            <a:ext cx="10275570" cy="260154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9547"/>
              </p:ext>
            </p:extLst>
          </p:nvPr>
        </p:nvGraphicFramePr>
        <p:xfrm>
          <a:off x="381225" y="2748577"/>
          <a:ext cx="9970320" cy="1974694"/>
        </p:xfrm>
        <a:graphic>
          <a:graphicData uri="http://schemas.openxmlformats.org/drawingml/2006/table">
            <a:tbl>
              <a:tblPr firstRow="1" lastRow="1" bandRow="1">
                <a:tableStyleId>{073A0DAA-6AF3-43AB-8588-CEC1D06C72B9}</a:tableStyleId>
              </a:tblPr>
              <a:tblGrid>
                <a:gridCol w="139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08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08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132">
                <a:tc>
                  <a:txBody>
                    <a:bodyPr/>
                    <a:lstStyle/>
                    <a:p>
                      <a:r>
                        <a:rPr lang="en-AU" sz="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/>
                        <a:t>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/>
                        <a:t>Impressions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/>
                        <a:t>Visits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/>
                        <a:t>CPC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/>
                        <a:t>CTR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/>
                        <a:t>Calls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/>
                        <a:t>Other</a:t>
                      </a:r>
                    </a:p>
                    <a:p>
                      <a:pPr algn="ctr"/>
                      <a:r>
                        <a:rPr lang="en-AU" sz="800" dirty="0" err="1"/>
                        <a:t>Conv</a:t>
                      </a:r>
                      <a:endParaRPr lang="en-A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/>
                        <a:t>Total </a:t>
                      </a:r>
                      <a:r>
                        <a:rPr lang="en-AU" sz="800" dirty="0" err="1"/>
                        <a:t>Conv</a:t>
                      </a:r>
                      <a:endParaRPr lang="en-A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/>
                        <a:t>CPL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 err="1"/>
                        <a:t>Conv</a:t>
                      </a:r>
                      <a:r>
                        <a:rPr lang="en-AU" sz="800" dirty="0"/>
                        <a:t>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/>
                        <a:t>Ave Page Position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02">
                <a:tc>
                  <a:txBody>
                    <a:bodyPr/>
                    <a:lstStyle/>
                    <a:p>
                      <a:r>
                        <a:rPr lang="en-AU" sz="700" dirty="0"/>
                        <a:t>1-Oct-2016</a:t>
                      </a:r>
                      <a:r>
                        <a:rPr lang="en-AU" sz="700" baseline="0" dirty="0"/>
                        <a:t> – 31-Oct-2016</a:t>
                      </a:r>
                      <a:endParaRPr lang="en-A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18,061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$1.52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0.89%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$6.99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8.00%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202">
                <a:tc>
                  <a:txBody>
                    <a:bodyPr/>
                    <a:lstStyle/>
                    <a:p>
                      <a:r>
                        <a:rPr lang="en-AU" sz="700" dirty="0"/>
                        <a:t>1-Sep-2016</a:t>
                      </a:r>
                      <a:r>
                        <a:rPr lang="en-AU" sz="700" baseline="0" dirty="0"/>
                        <a:t> – 30-Sep-2016</a:t>
                      </a:r>
                      <a:endParaRPr lang="en-A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18,061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$1.52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0.89%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$9.99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8.00%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202">
                <a:tc>
                  <a:txBody>
                    <a:bodyPr/>
                    <a:lstStyle/>
                    <a:p>
                      <a:r>
                        <a:rPr lang="en-AU" sz="700" dirty="0"/>
                        <a:t>1-Aug-2016</a:t>
                      </a:r>
                      <a:r>
                        <a:rPr lang="en-AU" sz="700" baseline="0" dirty="0"/>
                        <a:t> – 31-Aug-2016</a:t>
                      </a:r>
                      <a:endParaRPr lang="en-A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18,061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$1.52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0.89%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8.00%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202">
                <a:tc>
                  <a:txBody>
                    <a:bodyPr/>
                    <a:lstStyle/>
                    <a:p>
                      <a:r>
                        <a:rPr lang="en-AU" sz="700" dirty="0"/>
                        <a:t>1-Jul-2016</a:t>
                      </a:r>
                      <a:r>
                        <a:rPr lang="en-AU" sz="700" baseline="0" dirty="0"/>
                        <a:t> – 31-Jul-2016</a:t>
                      </a:r>
                      <a:endParaRPr lang="en-A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18,061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$1.52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0.89%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$5.99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8.00%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202">
                <a:tc>
                  <a:txBody>
                    <a:bodyPr/>
                    <a:lstStyle/>
                    <a:p>
                      <a:r>
                        <a:rPr lang="en-AU" sz="700" dirty="0"/>
                        <a:t>1-June-2016</a:t>
                      </a:r>
                      <a:r>
                        <a:rPr lang="en-AU" sz="700" baseline="0" dirty="0"/>
                        <a:t> – 30-Jun-2016</a:t>
                      </a:r>
                      <a:endParaRPr lang="en-A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18,061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$1.52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0.89%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$7.99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8.00%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202">
                <a:tc>
                  <a:txBody>
                    <a:bodyPr/>
                    <a:lstStyle/>
                    <a:p>
                      <a:r>
                        <a:rPr lang="en-AU" sz="700" dirty="0"/>
                        <a:t>1-May-2016</a:t>
                      </a:r>
                      <a:r>
                        <a:rPr lang="en-AU" sz="700" baseline="0" dirty="0"/>
                        <a:t> – 31-May-2016</a:t>
                      </a:r>
                      <a:endParaRPr lang="en-A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18,061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$1.52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0.89%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$6.99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8.00%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202">
                <a:tc>
                  <a:txBody>
                    <a:bodyPr/>
                    <a:lstStyle/>
                    <a:p>
                      <a:r>
                        <a:rPr lang="en-AU" sz="700" dirty="0"/>
                        <a:t>Totals &amp;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$9000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108,336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5910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$1.52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0.89%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1800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2100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$9.99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8.00%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46869" y="2397820"/>
            <a:ext cx="302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ROLLING 6 MONTH ANALYSIS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8600" y="5028008"/>
            <a:ext cx="3028950" cy="243709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" y="5051824"/>
            <a:ext cx="2458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TOP 10 KEYWORD PHRASES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97129"/>
              </p:ext>
            </p:extLst>
          </p:nvPr>
        </p:nvGraphicFramePr>
        <p:xfrm>
          <a:off x="344918" y="5328823"/>
          <a:ext cx="2796314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826">
                <a:tc>
                  <a:txBody>
                    <a:bodyPr/>
                    <a:lstStyle/>
                    <a:p>
                      <a:r>
                        <a:rPr lang="en-AU" sz="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Clicks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Impressions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Hyundai i30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5,552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/>
                        <a:t>Hyundai i30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5,552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/>
                        <a:t>Hyundai i30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5,552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/>
                        <a:t>Hyundai i30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5,552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/>
                        <a:t>Hyundai i30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5,552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/>
                        <a:t>Hyundai i30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5,552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/>
                        <a:t>Hyundai i30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5,552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/>
                        <a:t>Hyundai i30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5,552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/>
                        <a:t>Hyundai i30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5,552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/>
                        <a:t>Hyundai i30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/>
                        <a:t>5,552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444018259"/>
              </p:ext>
            </p:extLst>
          </p:nvPr>
        </p:nvGraphicFramePr>
        <p:xfrm>
          <a:off x="6276263" y="5454108"/>
          <a:ext cx="4127592" cy="1810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Rectangle 42"/>
          <p:cNvSpPr/>
          <p:nvPr/>
        </p:nvSpPr>
        <p:spPr>
          <a:xfrm>
            <a:off x="3315986" y="5028008"/>
            <a:ext cx="2792276" cy="243709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15987" y="5051824"/>
            <a:ext cx="2265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CLICKS BY DEVICE USAGE</a:t>
            </a:r>
          </a:p>
        </p:txBody>
      </p:sp>
      <p:graphicFrame>
        <p:nvGraphicFramePr>
          <p:cNvPr id="45" name="Chart 44"/>
          <p:cNvGraphicFramePr/>
          <p:nvPr>
            <p:extLst>
              <p:ext uri="{D42A27DB-BD31-4B8C-83A1-F6EECF244321}">
                <p14:modId xmlns:p14="http://schemas.microsoft.com/office/powerpoint/2010/main" val="1683967736"/>
              </p:ext>
            </p:extLst>
          </p:nvPr>
        </p:nvGraphicFramePr>
        <p:xfrm>
          <a:off x="3391292" y="5454108"/>
          <a:ext cx="2641663" cy="1761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6" t="14247" r="16433" b="21545"/>
          <a:stretch/>
        </p:blipFill>
        <p:spPr>
          <a:xfrm>
            <a:off x="6203736" y="1321653"/>
            <a:ext cx="699603" cy="6746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880624" y="1232833"/>
            <a:ext cx="140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520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90227" y="1610723"/>
            <a:ext cx="1484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Online </a:t>
            </a:r>
            <a:r>
              <a:rPr lang="en-US" sz="1200" b="1" dirty="0" err="1"/>
              <a:t>Conv</a:t>
            </a:r>
            <a:endParaRPr lang="en-US" sz="1200" b="1" dirty="0"/>
          </a:p>
        </p:txBody>
      </p:sp>
      <p:sp>
        <p:nvSpPr>
          <p:cNvPr id="49" name="Triangle 48"/>
          <p:cNvSpPr/>
          <p:nvPr/>
        </p:nvSpPr>
        <p:spPr>
          <a:xfrm>
            <a:off x="7005361" y="1888790"/>
            <a:ext cx="115106" cy="8904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/>
          <p:cNvSpPr txBox="1"/>
          <p:nvPr/>
        </p:nvSpPr>
        <p:spPr>
          <a:xfrm>
            <a:off x="7090487" y="1833086"/>
            <a:ext cx="113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15% vs </a:t>
            </a:r>
          </a:p>
          <a:p>
            <a:r>
              <a:rPr lang="en-AU" sz="800" dirty="0" err="1"/>
              <a:t>prev</a:t>
            </a:r>
            <a:r>
              <a:rPr lang="en-AU" sz="800" dirty="0"/>
              <a:t> period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03736" y="5059139"/>
            <a:ext cx="2265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COST PER LEAD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6869" y="594752"/>
            <a:ext cx="302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</a:schemeClr>
                </a:solidFill>
              </a:rPr>
              <a:t>SEARCH MANAGEMENT REPORT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95310" y="576983"/>
            <a:ext cx="2118191" cy="202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Dropdown: </a:t>
            </a:r>
            <a:r>
              <a:rPr lang="en-AU" sz="1000"/>
              <a:t>AdWords Account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66467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282</Words>
  <Application>Microsoft Office PowerPoint</Application>
  <PresentationFormat>Custom</PresentationFormat>
  <Paragraphs>169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Office2</dc:creator>
  <cp:lastModifiedBy>Vivek Badak</cp:lastModifiedBy>
  <cp:revision>22</cp:revision>
  <dcterms:created xsi:type="dcterms:W3CDTF">2016-10-30T07:52:23Z</dcterms:created>
  <dcterms:modified xsi:type="dcterms:W3CDTF">2018-04-03T16:29:54Z</dcterms:modified>
</cp:coreProperties>
</file>