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59" r:id="rId6"/>
    <p:sldId id="260" r:id="rId7"/>
    <p:sldId id="261" r:id="rId8"/>
    <p:sldId id="262" r:id="rId9"/>
    <p:sldId id="265" r:id="rId10"/>
    <p:sldId id="264" r:id="rId11"/>
    <p:sldId id="266" r:id="rId12"/>
    <p:sldId id="267" r:id="rId13"/>
    <p:sldId id="268" r:id="rId14"/>
    <p:sldId id="269" r:id="rId15"/>
    <p:sldId id="270" r:id="rId16"/>
    <p:sldId id="271" r:id="rId17"/>
    <p:sldId id="272" r:id="rId18"/>
    <p:sldId id="273" r:id="rId19"/>
    <p:sldId id="274" r:id="rId20"/>
    <p:sldId id="277" r:id="rId21"/>
    <p:sldId id="278"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93D41C1-D69A-4588-B6A9-6940B18AE7B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11937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15848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5595844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E93D41C1-D69A-4588-B6A9-6940B18AE7BF}"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529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1151975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E93D41C1-D69A-4588-B6A9-6940B18AE7BF}"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21612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2EB59-5C9F-4946-9EA0-1E7A61866792}"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2825622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2EB59-5C9F-4946-9EA0-1E7A61866792}"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2977713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2EB59-5C9F-4946-9EA0-1E7A61866792}"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1728610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2EB59-5C9F-4946-9EA0-1E7A61866792}"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1381045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2EB59-5C9F-4946-9EA0-1E7A61866792}"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70305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2021836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2EB59-5C9F-4946-9EA0-1E7A61866792}"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248688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1030021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E93D41C1-D69A-4588-B6A9-6940B18AE7BF}"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1269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F92EB59-5C9F-4946-9EA0-1E7A61866792}" type="datetimeFigureOut">
              <a:rPr lang="en-US" smtClean="0"/>
              <a:t>4/30/2020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93D41C1-D69A-4588-B6A9-6940B18AE7B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67912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2EB59-5C9F-4946-9EA0-1E7A61866792}"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320264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2EB59-5C9F-4946-9EA0-1E7A61866792}"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51611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2EB59-5C9F-4946-9EA0-1E7A61866792}"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97672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2EB59-5C9F-4946-9EA0-1E7A61866792}"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D41C1-D69A-4588-B6A9-6940B18AE7BF}" type="slidenum">
              <a:rPr lang="en-US" smtClean="0"/>
              <a:t>‹#›</a:t>
            </a:fld>
            <a:endParaRPr lang="en-US"/>
          </a:p>
        </p:txBody>
      </p:sp>
    </p:spTree>
    <p:extLst>
      <p:ext uri="{BB962C8B-B14F-4D97-AF65-F5344CB8AC3E}">
        <p14:creationId xmlns:p14="http://schemas.microsoft.com/office/powerpoint/2010/main" val="223097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92EB59-5C9F-4946-9EA0-1E7A61866792}" type="datetimeFigureOut">
              <a:rPr lang="en-US" smtClean="0"/>
              <a:t>4/30/2020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93D41C1-D69A-4588-B6A9-6940B18AE7B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565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92EB59-5C9F-4946-9EA0-1E7A61866792}" type="datetimeFigureOut">
              <a:rPr lang="en-US" smtClean="0"/>
              <a:t>4/30/2020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93D41C1-D69A-4588-B6A9-6940B18AE7B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151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F92EB59-5C9F-4946-9EA0-1E7A61866792}" type="datetimeFigureOut">
              <a:rPr lang="en-US" smtClean="0"/>
              <a:t>4/30/2020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93D41C1-D69A-4588-B6A9-6940B18AE7B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9506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8F92EB59-5C9F-4946-9EA0-1E7A61866792}" type="datetimeFigureOut">
              <a:rPr lang="en-US" smtClean="0"/>
              <a:t>4/30/2020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E93D41C1-D69A-4588-B6A9-6940B18AE7BF}"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010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530C-58E6-4652-AF1B-691E84B371AE}"/>
              </a:ext>
            </a:extLst>
          </p:cNvPr>
          <p:cNvSpPr>
            <a:spLocks noGrp="1"/>
          </p:cNvSpPr>
          <p:nvPr>
            <p:ph type="ctrTitle"/>
          </p:nvPr>
        </p:nvSpPr>
        <p:spPr>
          <a:xfrm>
            <a:off x="924343" y="886433"/>
            <a:ext cx="5418399" cy="5085133"/>
          </a:xfrm>
        </p:spPr>
        <p:txBody>
          <a:bodyPr>
            <a:normAutofit fontScale="90000"/>
          </a:bodyPr>
          <a:lstStyle/>
          <a:p>
            <a:pPr>
              <a:lnSpc>
                <a:spcPct val="104000"/>
              </a:lnSpc>
              <a:spcAft>
                <a:spcPts val="600"/>
              </a:spcAft>
            </a:pPr>
            <a:r>
              <a:rPr lang="en-US" sz="4800" b="1" dirty="0"/>
              <a:t>FIFA’19 PLAYERS ANALYSIS</a:t>
            </a:r>
            <a:br>
              <a:rPr lang="en-US" sz="4800" b="1" dirty="0"/>
            </a:br>
            <a:br>
              <a:rPr lang="en-US" sz="4800" b="1" dirty="0"/>
            </a:br>
            <a:r>
              <a:rPr lang="en-US" sz="2200" b="1" dirty="0"/>
              <a:t>Data Mining – DSCI 5240</a:t>
            </a:r>
            <a:br>
              <a:rPr lang="en-US" sz="2200" dirty="0"/>
            </a:br>
            <a:r>
              <a:rPr lang="en-US" sz="2200" dirty="0"/>
              <a:t>GROUP 12 PROJECT PRESENTATION</a:t>
            </a:r>
            <a:br>
              <a:rPr lang="en-US" sz="2200" dirty="0"/>
            </a:br>
            <a:br>
              <a:rPr lang="en-US" sz="4800" dirty="0"/>
            </a:br>
            <a:br>
              <a:rPr lang="en-US" sz="4800" b="1" dirty="0"/>
            </a:br>
            <a:br>
              <a:rPr lang="en-US" sz="4800" dirty="0"/>
            </a:br>
            <a:endParaRPr lang="en-US" sz="4800" dirty="0"/>
          </a:p>
        </p:txBody>
      </p:sp>
      <p:sp>
        <p:nvSpPr>
          <p:cNvPr id="3" name="Subtitle 2">
            <a:extLst>
              <a:ext uri="{FF2B5EF4-FFF2-40B4-BE49-F238E27FC236}">
                <a16:creationId xmlns:a16="http://schemas.microsoft.com/office/drawing/2014/main" id="{0071BB5C-15AE-41DD-B6A2-FC7C07BA0DE0}"/>
              </a:ext>
            </a:extLst>
          </p:cNvPr>
          <p:cNvSpPr>
            <a:spLocks noGrp="1"/>
          </p:cNvSpPr>
          <p:nvPr>
            <p:ph type="subTitle" idx="1"/>
          </p:nvPr>
        </p:nvSpPr>
        <p:spPr>
          <a:xfrm>
            <a:off x="7534655" y="4150618"/>
            <a:ext cx="4013875" cy="2074953"/>
          </a:xfrm>
        </p:spPr>
        <p:txBody>
          <a:bodyPr anchor="b">
            <a:normAutofit/>
          </a:bodyPr>
          <a:lstStyle/>
          <a:p>
            <a:pPr>
              <a:lnSpc>
                <a:spcPct val="104000"/>
              </a:lnSpc>
              <a:spcAft>
                <a:spcPts val="600"/>
              </a:spcAft>
            </a:pPr>
            <a:endParaRPr lang="en-US" sz="1100" dirty="0"/>
          </a:p>
          <a:p>
            <a:pPr>
              <a:lnSpc>
                <a:spcPct val="104000"/>
              </a:lnSpc>
              <a:spcAft>
                <a:spcPts val="600"/>
              </a:spcAft>
            </a:pPr>
            <a:endParaRPr lang="en-US" sz="1400" b="1" dirty="0"/>
          </a:p>
          <a:p>
            <a:pPr>
              <a:lnSpc>
                <a:spcPct val="104000"/>
              </a:lnSpc>
              <a:spcAft>
                <a:spcPts val="600"/>
              </a:spcAft>
            </a:pPr>
            <a:r>
              <a:rPr lang="en-US" sz="1600" b="1" dirty="0"/>
              <a:t>UNDER THE GUIDANCE OF</a:t>
            </a:r>
            <a:endParaRPr lang="en-US" sz="1600" dirty="0"/>
          </a:p>
          <a:p>
            <a:pPr>
              <a:lnSpc>
                <a:spcPct val="104000"/>
              </a:lnSpc>
              <a:spcAft>
                <a:spcPts val="600"/>
              </a:spcAft>
            </a:pPr>
            <a:r>
              <a:rPr lang="en-US" sz="1600" b="1" i="1" dirty="0"/>
              <a:t>Dr. Robert Getty</a:t>
            </a:r>
            <a:endParaRPr lang="en-US" sz="1600" dirty="0"/>
          </a:p>
          <a:p>
            <a:pPr>
              <a:lnSpc>
                <a:spcPct val="104000"/>
              </a:lnSpc>
              <a:spcAft>
                <a:spcPts val="600"/>
              </a:spcAft>
            </a:pPr>
            <a:br>
              <a:rPr lang="en-US" sz="1100" b="1" i="1" dirty="0"/>
            </a:br>
            <a:endParaRPr lang="en-US" sz="1100" dirty="0"/>
          </a:p>
        </p:txBody>
      </p:sp>
      <p:pic>
        <p:nvPicPr>
          <p:cNvPr id="4" name="Picture 3">
            <a:extLst>
              <a:ext uri="{FF2B5EF4-FFF2-40B4-BE49-F238E27FC236}">
                <a16:creationId xmlns:a16="http://schemas.microsoft.com/office/drawing/2014/main" id="{1EB6B4AF-F143-4DEA-80F5-BEA77A90AD25}"/>
              </a:ext>
            </a:extLst>
          </p:cNvPr>
          <p:cNvPicPr>
            <a:picLocks noChangeAspect="1"/>
          </p:cNvPicPr>
          <p:nvPr/>
        </p:nvPicPr>
        <p:blipFill rotWithShape="1">
          <a:blip r:embed="rId2"/>
          <a:srcRect l="4366" r="9635"/>
          <a:stretch/>
        </p:blipFill>
        <p:spPr>
          <a:xfrm>
            <a:off x="6936473" y="933285"/>
            <a:ext cx="4657343" cy="3217333"/>
          </a:xfrm>
          <a:prstGeom prst="rect">
            <a:avLst/>
          </a:prstGeom>
        </p:spPr>
      </p:pic>
    </p:spTree>
    <p:extLst>
      <p:ext uri="{BB962C8B-B14F-4D97-AF65-F5344CB8AC3E}">
        <p14:creationId xmlns:p14="http://schemas.microsoft.com/office/powerpoint/2010/main" val="261888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7F1E5-1A73-49F2-ABD6-06E1307FFDBD}"/>
              </a:ext>
            </a:extLst>
          </p:cNvPr>
          <p:cNvSpPr>
            <a:spLocks noGrp="1"/>
          </p:cNvSpPr>
          <p:nvPr>
            <p:ph idx="1"/>
          </p:nvPr>
        </p:nvSpPr>
        <p:spPr>
          <a:xfrm>
            <a:off x="652221" y="291293"/>
            <a:ext cx="10515600" cy="6341982"/>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From the above figure we can see that the value of average squared error for both the regression models are 12.</a:t>
            </a:r>
            <a:r>
              <a:rPr lang="en-IN" dirty="0"/>
              <a:t>3</a:t>
            </a:r>
            <a:r>
              <a:rPr lang="en-US" dirty="0"/>
              <a:t>2 and 12.</a:t>
            </a:r>
            <a:r>
              <a:rPr lang="en-IN" dirty="0"/>
              <a:t>2</a:t>
            </a:r>
            <a:r>
              <a:rPr lang="en-US" dirty="0"/>
              <a:t>2, respectively. The model which has the least average squared error is the best model. </a:t>
            </a:r>
          </a:p>
          <a:p>
            <a:r>
              <a:rPr lang="en-US" dirty="0"/>
              <a:t>The linear regression model with the data partition as 60,30, and 10 for train, validation and test respectively is the best among the two models.</a:t>
            </a:r>
          </a:p>
          <a:p>
            <a:endParaRPr lang="en-US" dirty="0"/>
          </a:p>
        </p:txBody>
      </p:sp>
      <p:pic>
        <p:nvPicPr>
          <p:cNvPr id="7" name="Picture 6">
            <a:extLst>
              <a:ext uri="{FF2B5EF4-FFF2-40B4-BE49-F238E27FC236}">
                <a16:creationId xmlns:a16="http://schemas.microsoft.com/office/drawing/2014/main" id="{96B21135-E0A6-4E7B-88AA-44020DC958E3}"/>
              </a:ext>
            </a:extLst>
          </p:cNvPr>
          <p:cNvPicPr/>
          <p:nvPr/>
        </p:nvPicPr>
        <p:blipFill>
          <a:blip r:embed="rId2"/>
          <a:stretch>
            <a:fillRect/>
          </a:stretch>
        </p:blipFill>
        <p:spPr>
          <a:xfrm>
            <a:off x="2155248" y="102607"/>
            <a:ext cx="7299701" cy="2761873"/>
          </a:xfrm>
          <a:prstGeom prst="rect">
            <a:avLst/>
          </a:prstGeom>
        </p:spPr>
      </p:pic>
    </p:spTree>
    <p:extLst>
      <p:ext uri="{BB962C8B-B14F-4D97-AF65-F5344CB8AC3E}">
        <p14:creationId xmlns:p14="http://schemas.microsoft.com/office/powerpoint/2010/main" val="110299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57EA-07DC-478C-977B-DCCA2DE5CE2C}"/>
              </a:ext>
            </a:extLst>
          </p:cNvPr>
          <p:cNvSpPr>
            <a:spLocks noGrp="1"/>
          </p:cNvSpPr>
          <p:nvPr>
            <p:ph type="title"/>
          </p:nvPr>
        </p:nvSpPr>
        <p:spPr>
          <a:xfrm>
            <a:off x="838200" y="365125"/>
            <a:ext cx="10515600" cy="673261"/>
          </a:xfrm>
        </p:spPr>
        <p:txBody>
          <a:bodyPr>
            <a:normAutofit fontScale="90000"/>
          </a:bodyPr>
          <a:lstStyle/>
          <a:p>
            <a:pPr algn="ctr"/>
            <a:r>
              <a:rPr lang="en-US" dirty="0"/>
              <a:t>DECISION TREE</a:t>
            </a:r>
          </a:p>
        </p:txBody>
      </p:sp>
      <p:sp>
        <p:nvSpPr>
          <p:cNvPr id="3" name="Content Placeholder 2">
            <a:extLst>
              <a:ext uri="{FF2B5EF4-FFF2-40B4-BE49-F238E27FC236}">
                <a16:creationId xmlns:a16="http://schemas.microsoft.com/office/drawing/2014/main" id="{2824EC5D-1C7E-4235-8202-E5343AD492BF}"/>
              </a:ext>
            </a:extLst>
          </p:cNvPr>
          <p:cNvSpPr>
            <a:spLocks noGrp="1"/>
          </p:cNvSpPr>
          <p:nvPr>
            <p:ph idx="1"/>
          </p:nvPr>
        </p:nvSpPr>
        <p:spPr>
          <a:xfrm>
            <a:off x="838200" y="1177871"/>
            <a:ext cx="10515600" cy="5680130"/>
          </a:xfrm>
        </p:spPr>
        <p:txBody>
          <a:bodyPr>
            <a:normAutofit/>
          </a:bodyPr>
          <a:lstStyle/>
          <a:p>
            <a:r>
              <a:rPr lang="en-US" dirty="0"/>
              <a:t>We have modeled and compared two linear regression models with different data partitioning, we want to fit a tree model to determine whether it will make better predictions.</a:t>
            </a:r>
          </a:p>
          <a:p>
            <a:r>
              <a:rPr lang="en-US" dirty="0"/>
              <a:t>On the Model tab, we dragged two nodes (Decision Tree, Decision Tree (2)) to our diagram workspace. We connected the Data Partition node to the Decision Tree node.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6AAD6FA-FDFE-4CBA-89ED-B3C0BF0A5E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3579" y="3825875"/>
            <a:ext cx="5160935" cy="2667000"/>
          </a:xfrm>
          <a:prstGeom prst="rect">
            <a:avLst/>
          </a:prstGeom>
          <a:noFill/>
          <a:ln>
            <a:noFill/>
          </a:ln>
        </p:spPr>
      </p:pic>
    </p:spTree>
    <p:extLst>
      <p:ext uri="{BB962C8B-B14F-4D97-AF65-F5344CB8AC3E}">
        <p14:creationId xmlns:p14="http://schemas.microsoft.com/office/powerpoint/2010/main" val="96605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6B6937-478B-48FB-9069-84886D786C24}"/>
              </a:ext>
            </a:extLst>
          </p:cNvPr>
          <p:cNvSpPr>
            <a:spLocks noGrp="1"/>
          </p:cNvSpPr>
          <p:nvPr>
            <p:ph idx="1"/>
          </p:nvPr>
        </p:nvSpPr>
        <p:spPr>
          <a:xfrm>
            <a:off x="838200" y="557939"/>
            <a:ext cx="10515600" cy="5619024"/>
          </a:xfrm>
        </p:spPr>
        <p:txBody>
          <a:bodyPr/>
          <a:lstStyle/>
          <a:p>
            <a:r>
              <a:rPr lang="en-US" dirty="0"/>
              <a:t>As Tree models handle missing values differently than regression models, so we have directly connected the Data Partition node to the Decision Tree node. We also added another 2 decision tree nodes (Decision Tree (3), Decision Tree (4)) to Impute node so that we can compare these models with one another.</a:t>
            </a:r>
          </a:p>
          <a:p>
            <a:endParaRPr lang="en-US" dirty="0"/>
          </a:p>
        </p:txBody>
      </p:sp>
      <p:pic>
        <p:nvPicPr>
          <p:cNvPr id="5" name="Picture 4">
            <a:extLst>
              <a:ext uri="{FF2B5EF4-FFF2-40B4-BE49-F238E27FC236}">
                <a16:creationId xmlns:a16="http://schemas.microsoft.com/office/drawing/2014/main" id="{27F54A35-E4B8-442F-9D84-D1ABE3217B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7223" y="3115159"/>
            <a:ext cx="6391760" cy="2929179"/>
          </a:xfrm>
          <a:prstGeom prst="rect">
            <a:avLst/>
          </a:prstGeom>
          <a:noFill/>
          <a:ln>
            <a:noFill/>
          </a:ln>
        </p:spPr>
      </p:pic>
    </p:spTree>
    <p:extLst>
      <p:ext uri="{BB962C8B-B14F-4D97-AF65-F5344CB8AC3E}">
        <p14:creationId xmlns:p14="http://schemas.microsoft.com/office/powerpoint/2010/main" val="6332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1149D-3221-4B84-802A-B4F135864287}"/>
              </a:ext>
            </a:extLst>
          </p:cNvPr>
          <p:cNvSpPr>
            <a:spLocks noGrp="1"/>
          </p:cNvSpPr>
          <p:nvPr>
            <p:ph idx="1"/>
          </p:nvPr>
        </p:nvSpPr>
        <p:spPr>
          <a:xfrm>
            <a:off x="838200" y="511444"/>
            <a:ext cx="10515600" cy="6168325"/>
          </a:xfrm>
        </p:spPr>
        <p:txBody>
          <a:bodyPr/>
          <a:lstStyle/>
          <a:p>
            <a:endParaRPr lang="en-US" dirty="0"/>
          </a:p>
          <a:p>
            <a:r>
              <a:rPr lang="en-US" dirty="0"/>
              <a:t>The Fit Statistics window displays several computed statistics for the tree model. These are computed for all partitions of the training data.</a:t>
            </a:r>
          </a:p>
          <a:p>
            <a:r>
              <a:rPr lang="en-US" dirty="0"/>
              <a:t>The Fit Statistics window confirms that the Decision Tree (4) model with 3 maximum branches is the better model based on the selection criteria of the Model Comparison node.</a:t>
            </a:r>
          </a:p>
          <a:p>
            <a:pPr marL="0" indent="0">
              <a:buNone/>
            </a:pPr>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A624FADF-8973-4726-A9D2-BC4387BB0A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25866"/>
            <a:ext cx="7315200" cy="2820690"/>
          </a:xfrm>
          <a:prstGeom prst="rect">
            <a:avLst/>
          </a:prstGeom>
          <a:noFill/>
          <a:ln>
            <a:noFill/>
          </a:ln>
        </p:spPr>
      </p:pic>
    </p:spTree>
    <p:extLst>
      <p:ext uri="{BB962C8B-B14F-4D97-AF65-F5344CB8AC3E}">
        <p14:creationId xmlns:p14="http://schemas.microsoft.com/office/powerpoint/2010/main" val="389795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2B1C44-80B3-4020-B89E-1D0ECA874783}"/>
              </a:ext>
            </a:extLst>
          </p:cNvPr>
          <p:cNvSpPr>
            <a:spLocks noGrp="1"/>
          </p:cNvSpPr>
          <p:nvPr>
            <p:ph type="title"/>
          </p:nvPr>
        </p:nvSpPr>
        <p:spPr>
          <a:xfrm>
            <a:off x="838200" y="365126"/>
            <a:ext cx="10515600" cy="828244"/>
          </a:xfrm>
        </p:spPr>
        <p:txBody>
          <a:bodyPr/>
          <a:lstStyle/>
          <a:p>
            <a:pPr algn="ctr"/>
            <a:r>
              <a:rPr lang="en-US" dirty="0"/>
              <a:t>NEURAL NETWORK</a:t>
            </a:r>
          </a:p>
        </p:txBody>
      </p:sp>
      <p:sp>
        <p:nvSpPr>
          <p:cNvPr id="5" name="Content Placeholder 4">
            <a:extLst>
              <a:ext uri="{FF2B5EF4-FFF2-40B4-BE49-F238E27FC236}">
                <a16:creationId xmlns:a16="http://schemas.microsoft.com/office/drawing/2014/main" id="{EF2564C1-8A3D-4FFA-90B2-D864B27F92A0}"/>
              </a:ext>
            </a:extLst>
          </p:cNvPr>
          <p:cNvSpPr>
            <a:spLocks noGrp="1"/>
          </p:cNvSpPr>
          <p:nvPr>
            <p:ph idx="1"/>
          </p:nvPr>
        </p:nvSpPr>
        <p:spPr>
          <a:xfrm>
            <a:off x="838200" y="1317356"/>
            <a:ext cx="10515600" cy="5175518"/>
          </a:xfrm>
        </p:spPr>
        <p:txBody>
          <a:bodyPr/>
          <a:lstStyle/>
          <a:p>
            <a:r>
              <a:rPr lang="en-US" dirty="0"/>
              <a:t>Neural networks are a class of parametric models that can accommodate a wider variety of nonlinear relationships between a set of predictors and a target variable than can logistic regression.</a:t>
            </a:r>
          </a:p>
          <a:p>
            <a:r>
              <a:rPr lang="en-US" dirty="0"/>
              <a:t>Neural networks are networks in which there is an input layer consisting of nodes that simply accept the input values. The outputs of nodes in a layer are inputs to nodes in the next layer. The last layer is called the output layer.</a:t>
            </a:r>
          </a:p>
          <a:p>
            <a:r>
              <a:rPr lang="en-US" dirty="0"/>
              <a:t>Layers between the input and output layers are known as hidden layers</a:t>
            </a:r>
          </a:p>
          <a:p>
            <a:r>
              <a:rPr lang="en-US" dirty="0"/>
              <a:t>Neural Network has 3 hidden layers which is a default value for any neural network node</a:t>
            </a:r>
          </a:p>
        </p:txBody>
      </p:sp>
    </p:spTree>
    <p:extLst>
      <p:ext uri="{BB962C8B-B14F-4D97-AF65-F5344CB8AC3E}">
        <p14:creationId xmlns:p14="http://schemas.microsoft.com/office/powerpoint/2010/main" val="48459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A68EE-B02C-4774-B225-0EAF9F14B28E}"/>
              </a:ext>
            </a:extLst>
          </p:cNvPr>
          <p:cNvSpPr>
            <a:spLocks noGrp="1"/>
          </p:cNvSpPr>
          <p:nvPr>
            <p:ph idx="1"/>
          </p:nvPr>
        </p:nvSpPr>
        <p:spPr>
          <a:xfrm>
            <a:off x="838200" y="309966"/>
            <a:ext cx="10515600" cy="6400799"/>
          </a:xfrm>
        </p:spPr>
        <p:txBody>
          <a:bodyPr/>
          <a:lstStyle/>
          <a:p>
            <a:r>
              <a:rPr lang="en-US" dirty="0"/>
              <a:t>After placing all the required neural network nodes, we have used Model Comparison node from Assess tab to compare different neural networks.</a:t>
            </a:r>
          </a:p>
          <a:p>
            <a:r>
              <a:rPr lang="en-IN" dirty="0"/>
              <a:t>In order to compare the models, we used average squared error as selection criteria.</a:t>
            </a:r>
            <a:endParaRPr lang="en-US" dirty="0"/>
          </a:p>
          <a:p>
            <a:r>
              <a:rPr lang="en-IN" dirty="0"/>
              <a:t>Average squared error is measure of how close a fitted line is to data points</a:t>
            </a:r>
            <a:endParaRPr lang="en-US" dirty="0"/>
          </a:p>
          <a:p>
            <a:pPr marL="0" indent="0">
              <a:buNone/>
            </a:pPr>
            <a:endParaRPr lang="en-US" dirty="0"/>
          </a:p>
        </p:txBody>
      </p:sp>
      <p:pic>
        <p:nvPicPr>
          <p:cNvPr id="4" name="Picture 3">
            <a:extLst>
              <a:ext uri="{FF2B5EF4-FFF2-40B4-BE49-F238E27FC236}">
                <a16:creationId xmlns:a16="http://schemas.microsoft.com/office/drawing/2014/main" id="{58B3006A-6A17-4755-A19E-FEF82CE08647}"/>
              </a:ext>
            </a:extLst>
          </p:cNvPr>
          <p:cNvPicPr/>
          <p:nvPr/>
        </p:nvPicPr>
        <p:blipFill rotWithShape="1">
          <a:blip r:embed="rId2" cstate="print">
            <a:extLst>
              <a:ext uri="{28A0092B-C50C-407E-A947-70E740481C1C}">
                <a14:useLocalDpi xmlns:a14="http://schemas.microsoft.com/office/drawing/2010/main" val="0"/>
              </a:ext>
            </a:extLst>
          </a:blip>
          <a:srcRect l="22114" t="25921" b="33390"/>
          <a:stretch/>
        </p:blipFill>
        <p:spPr bwMode="auto">
          <a:xfrm>
            <a:off x="3125019" y="2444796"/>
            <a:ext cx="6283929" cy="30841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987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84368-85A7-47D3-86F3-4D5DF254464B}"/>
              </a:ext>
            </a:extLst>
          </p:cNvPr>
          <p:cNvSpPr>
            <a:spLocks noGrp="1"/>
          </p:cNvSpPr>
          <p:nvPr>
            <p:ph idx="1"/>
          </p:nvPr>
        </p:nvSpPr>
        <p:spPr>
          <a:xfrm>
            <a:off x="605725" y="464949"/>
            <a:ext cx="10515600" cy="6075336"/>
          </a:xfrm>
        </p:spPr>
        <p:txBody>
          <a:bodyPr/>
          <a:lstStyle/>
          <a:p>
            <a:r>
              <a:rPr lang="en-US" dirty="0"/>
              <a:t>We can observe that for Neural Network with 6 hidden layers the Average squared error is less which means that it has better performance than other networks</a:t>
            </a:r>
          </a:p>
          <a:p>
            <a:r>
              <a:rPr lang="en-IN" dirty="0"/>
              <a:t>Therefore, our network with 6 hidden layers proves to be a better fit to the input data.</a:t>
            </a:r>
            <a:endParaRPr lang="en-US" dirty="0"/>
          </a:p>
          <a:p>
            <a:endParaRPr lang="en-US" dirty="0"/>
          </a:p>
        </p:txBody>
      </p:sp>
      <p:pic>
        <p:nvPicPr>
          <p:cNvPr id="2" name="Picture 1">
            <a:extLst>
              <a:ext uri="{FF2B5EF4-FFF2-40B4-BE49-F238E27FC236}">
                <a16:creationId xmlns:a16="http://schemas.microsoft.com/office/drawing/2014/main" id="{C7D60D8A-B41E-4262-BAEA-10BA83BD91A4}"/>
              </a:ext>
            </a:extLst>
          </p:cNvPr>
          <p:cNvPicPr>
            <a:picLocks noChangeAspect="1"/>
          </p:cNvPicPr>
          <p:nvPr/>
        </p:nvPicPr>
        <p:blipFill>
          <a:blip r:embed="rId2"/>
          <a:stretch>
            <a:fillRect/>
          </a:stretch>
        </p:blipFill>
        <p:spPr>
          <a:xfrm>
            <a:off x="3505463" y="1792062"/>
            <a:ext cx="5202925" cy="2158047"/>
          </a:xfrm>
          <a:prstGeom prst="rect">
            <a:avLst/>
          </a:prstGeom>
        </p:spPr>
      </p:pic>
      <p:pic>
        <p:nvPicPr>
          <p:cNvPr id="4" name="Picture 3">
            <a:extLst>
              <a:ext uri="{FF2B5EF4-FFF2-40B4-BE49-F238E27FC236}">
                <a16:creationId xmlns:a16="http://schemas.microsoft.com/office/drawing/2014/main" id="{4269B6A4-5305-4E2E-B119-415DF230E3D6}"/>
              </a:ext>
            </a:extLst>
          </p:cNvPr>
          <p:cNvPicPr>
            <a:picLocks noChangeAspect="1"/>
          </p:cNvPicPr>
          <p:nvPr/>
        </p:nvPicPr>
        <p:blipFill>
          <a:blip r:embed="rId3"/>
          <a:stretch>
            <a:fillRect/>
          </a:stretch>
        </p:blipFill>
        <p:spPr>
          <a:xfrm>
            <a:off x="3505464" y="4231536"/>
            <a:ext cx="5202925" cy="2091372"/>
          </a:xfrm>
          <a:prstGeom prst="rect">
            <a:avLst/>
          </a:prstGeom>
        </p:spPr>
      </p:pic>
    </p:spTree>
    <p:extLst>
      <p:ext uri="{BB962C8B-B14F-4D97-AF65-F5344CB8AC3E}">
        <p14:creationId xmlns:p14="http://schemas.microsoft.com/office/powerpoint/2010/main" val="197049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1789-DDF9-4BEF-904E-71DD52D63F7E}"/>
              </a:ext>
            </a:extLst>
          </p:cNvPr>
          <p:cNvSpPr>
            <a:spLocks noGrp="1"/>
          </p:cNvSpPr>
          <p:nvPr>
            <p:ph type="title"/>
          </p:nvPr>
        </p:nvSpPr>
        <p:spPr>
          <a:xfrm>
            <a:off x="838200" y="365125"/>
            <a:ext cx="10515600" cy="766251"/>
          </a:xfrm>
        </p:spPr>
        <p:txBody>
          <a:bodyPr>
            <a:normAutofit/>
          </a:bodyPr>
          <a:lstStyle/>
          <a:p>
            <a:pPr algn="ctr"/>
            <a:r>
              <a:rPr lang="en-US" dirty="0"/>
              <a:t>AUTO NEURAL NODE</a:t>
            </a:r>
          </a:p>
        </p:txBody>
      </p:sp>
      <p:sp>
        <p:nvSpPr>
          <p:cNvPr id="3" name="Content Placeholder 2">
            <a:extLst>
              <a:ext uri="{FF2B5EF4-FFF2-40B4-BE49-F238E27FC236}">
                <a16:creationId xmlns:a16="http://schemas.microsoft.com/office/drawing/2014/main" id="{52FF51D5-7D4B-4359-B8F0-D909B972F934}"/>
              </a:ext>
            </a:extLst>
          </p:cNvPr>
          <p:cNvSpPr>
            <a:spLocks noGrp="1"/>
          </p:cNvSpPr>
          <p:nvPr>
            <p:ph idx="1"/>
          </p:nvPr>
        </p:nvSpPr>
        <p:spPr>
          <a:xfrm>
            <a:off x="838200" y="1131375"/>
            <a:ext cx="10515600" cy="5501899"/>
          </a:xfrm>
        </p:spPr>
        <p:txBody>
          <a:bodyPr/>
          <a:lstStyle/>
          <a:p>
            <a:r>
              <a:rPr lang="en-US" dirty="0"/>
              <a:t>The difference between a Neural node and </a:t>
            </a:r>
            <a:r>
              <a:rPr lang="en-US" dirty="0" err="1"/>
              <a:t>AutoNeural</a:t>
            </a:r>
            <a:r>
              <a:rPr lang="en-US" dirty="0"/>
              <a:t> node is that, the Neural Network node trains a specific neural network configuration</a:t>
            </a:r>
          </a:p>
          <a:p>
            <a:r>
              <a:rPr lang="en-US" dirty="0"/>
              <a:t>This node is best used when we know a lot about the structure of the model that we want to define</a:t>
            </a:r>
          </a:p>
          <a:p>
            <a:endParaRPr lang="en-US" dirty="0"/>
          </a:p>
        </p:txBody>
      </p:sp>
      <p:pic>
        <p:nvPicPr>
          <p:cNvPr id="4" name="Picture 3">
            <a:extLst>
              <a:ext uri="{FF2B5EF4-FFF2-40B4-BE49-F238E27FC236}">
                <a16:creationId xmlns:a16="http://schemas.microsoft.com/office/drawing/2014/main" id="{B160D5F4-593E-46C8-B208-F882CA5297D6}"/>
              </a:ext>
            </a:extLst>
          </p:cNvPr>
          <p:cNvPicPr/>
          <p:nvPr/>
        </p:nvPicPr>
        <p:blipFill>
          <a:blip r:embed="rId2"/>
          <a:stretch>
            <a:fillRect/>
          </a:stretch>
        </p:blipFill>
        <p:spPr>
          <a:xfrm>
            <a:off x="3011837" y="3057594"/>
            <a:ext cx="6168326" cy="2495228"/>
          </a:xfrm>
          <a:prstGeom prst="rect">
            <a:avLst/>
          </a:prstGeom>
        </p:spPr>
      </p:pic>
    </p:spTree>
    <p:extLst>
      <p:ext uri="{BB962C8B-B14F-4D97-AF65-F5344CB8AC3E}">
        <p14:creationId xmlns:p14="http://schemas.microsoft.com/office/powerpoint/2010/main" val="363715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29F11-10CD-45FB-B8E0-84522E7EDB7A}"/>
              </a:ext>
            </a:extLst>
          </p:cNvPr>
          <p:cNvSpPr>
            <a:spLocks noGrp="1"/>
          </p:cNvSpPr>
          <p:nvPr>
            <p:ph idx="1"/>
          </p:nvPr>
        </p:nvSpPr>
        <p:spPr>
          <a:xfrm>
            <a:off x="729712" y="650928"/>
            <a:ext cx="10515600" cy="5873857"/>
          </a:xfrm>
        </p:spPr>
        <p:txBody>
          <a:bodyPr/>
          <a:lstStyle/>
          <a:p>
            <a:r>
              <a:rPr lang="en-US" dirty="0"/>
              <a:t>The Average Square error for this model is 21.881 which is very high when compared with all the previous models.</a:t>
            </a:r>
          </a:p>
          <a:p>
            <a:endParaRPr lang="en-US" dirty="0"/>
          </a:p>
          <a:p>
            <a:endParaRPr lang="en-US" dirty="0"/>
          </a:p>
        </p:txBody>
      </p:sp>
      <p:pic>
        <p:nvPicPr>
          <p:cNvPr id="4" name="Picture 3">
            <a:extLst>
              <a:ext uri="{FF2B5EF4-FFF2-40B4-BE49-F238E27FC236}">
                <a16:creationId xmlns:a16="http://schemas.microsoft.com/office/drawing/2014/main" id="{3043719C-2D90-4D4A-B2A5-1175D6F4E946}"/>
              </a:ext>
            </a:extLst>
          </p:cNvPr>
          <p:cNvPicPr/>
          <p:nvPr/>
        </p:nvPicPr>
        <p:blipFill>
          <a:blip r:embed="rId2"/>
          <a:stretch>
            <a:fillRect/>
          </a:stretch>
        </p:blipFill>
        <p:spPr>
          <a:xfrm>
            <a:off x="2712203" y="1480457"/>
            <a:ext cx="7476826" cy="4862286"/>
          </a:xfrm>
          <a:prstGeom prst="rect">
            <a:avLst/>
          </a:prstGeom>
        </p:spPr>
      </p:pic>
    </p:spTree>
    <p:extLst>
      <p:ext uri="{BB962C8B-B14F-4D97-AF65-F5344CB8AC3E}">
        <p14:creationId xmlns:p14="http://schemas.microsoft.com/office/powerpoint/2010/main" val="296802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3687-4A95-4C91-BEA9-5ADFA087E72A}"/>
              </a:ext>
            </a:extLst>
          </p:cNvPr>
          <p:cNvSpPr>
            <a:spLocks noGrp="1"/>
          </p:cNvSpPr>
          <p:nvPr>
            <p:ph type="title"/>
          </p:nvPr>
        </p:nvSpPr>
        <p:spPr/>
        <p:txBody>
          <a:bodyPr/>
          <a:lstStyle/>
          <a:p>
            <a:r>
              <a:rPr lang="en-US" dirty="0"/>
              <a:t>CHOOSING THE BEST MODEL</a:t>
            </a:r>
          </a:p>
        </p:txBody>
      </p:sp>
      <p:sp>
        <p:nvSpPr>
          <p:cNvPr id="3" name="Content Placeholder 2">
            <a:extLst>
              <a:ext uri="{FF2B5EF4-FFF2-40B4-BE49-F238E27FC236}">
                <a16:creationId xmlns:a16="http://schemas.microsoft.com/office/drawing/2014/main" id="{C673AE31-9D7C-43EC-AA2B-5A889FB5A3C6}"/>
              </a:ext>
            </a:extLst>
          </p:cNvPr>
          <p:cNvSpPr>
            <a:spLocks noGrp="1"/>
          </p:cNvSpPr>
          <p:nvPr>
            <p:ph idx="1"/>
          </p:nvPr>
        </p:nvSpPr>
        <p:spPr>
          <a:xfrm>
            <a:off x="1371599" y="1465943"/>
            <a:ext cx="10152743" cy="4401457"/>
          </a:xfrm>
        </p:spPr>
        <p:txBody>
          <a:bodyPr/>
          <a:lstStyle/>
          <a:p>
            <a:r>
              <a:rPr lang="en-US" dirty="0"/>
              <a:t>We used the Model Comparison node to compare the models that we have built in this project and to select one as the champion model.</a:t>
            </a:r>
          </a:p>
          <a:p>
            <a:pPr lvl="0"/>
            <a:r>
              <a:rPr lang="en-US" dirty="0"/>
              <a:t>From the regression model the, node with the name Regression is selected.</a:t>
            </a:r>
          </a:p>
          <a:p>
            <a:pPr lvl="0"/>
            <a:r>
              <a:rPr lang="en-US" dirty="0"/>
              <a:t>From the Decision Tree model, the node with the name Decision tree (4) is selected.</a:t>
            </a:r>
          </a:p>
          <a:p>
            <a:pPr lvl="0"/>
            <a:r>
              <a:rPr lang="en-US" dirty="0"/>
              <a:t>From the Neural Network model, the node with the name Neural Network (6) is selected.</a:t>
            </a:r>
          </a:p>
          <a:p>
            <a:pPr lvl="0"/>
            <a:r>
              <a:rPr lang="en-US" dirty="0"/>
              <a:t>From the </a:t>
            </a:r>
            <a:r>
              <a:rPr lang="en-US" dirty="0" err="1"/>
              <a:t>AutoNeural</a:t>
            </a:r>
            <a:r>
              <a:rPr lang="en-US" dirty="0"/>
              <a:t> model, the node with the name </a:t>
            </a:r>
            <a:r>
              <a:rPr lang="en-US" dirty="0" err="1"/>
              <a:t>AutoNeural</a:t>
            </a:r>
            <a:r>
              <a:rPr lang="en-US" dirty="0"/>
              <a:t> is selected.</a:t>
            </a:r>
          </a:p>
          <a:p>
            <a:endParaRPr lang="en-US" dirty="0"/>
          </a:p>
          <a:p>
            <a:endParaRPr lang="en-US" dirty="0"/>
          </a:p>
        </p:txBody>
      </p:sp>
      <p:pic>
        <p:nvPicPr>
          <p:cNvPr id="4" name="Picture 3">
            <a:extLst>
              <a:ext uri="{FF2B5EF4-FFF2-40B4-BE49-F238E27FC236}">
                <a16:creationId xmlns:a16="http://schemas.microsoft.com/office/drawing/2014/main" id="{8B75DD27-790E-4483-878A-353549FF77F5}"/>
              </a:ext>
            </a:extLst>
          </p:cNvPr>
          <p:cNvPicPr/>
          <p:nvPr/>
        </p:nvPicPr>
        <p:blipFill>
          <a:blip r:embed="rId2"/>
          <a:stretch>
            <a:fillRect/>
          </a:stretch>
        </p:blipFill>
        <p:spPr>
          <a:xfrm>
            <a:off x="3308349" y="4133850"/>
            <a:ext cx="5806621" cy="2724149"/>
          </a:xfrm>
          <a:prstGeom prst="rect">
            <a:avLst/>
          </a:prstGeom>
        </p:spPr>
      </p:pic>
    </p:spTree>
    <p:extLst>
      <p:ext uri="{BB962C8B-B14F-4D97-AF65-F5344CB8AC3E}">
        <p14:creationId xmlns:p14="http://schemas.microsoft.com/office/powerpoint/2010/main" val="110257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4991-CE17-4745-ACAC-6D9CB8B83F51}"/>
              </a:ext>
            </a:extLst>
          </p:cNvPr>
          <p:cNvSpPr>
            <a:spLocks noGrp="1"/>
          </p:cNvSpPr>
          <p:nvPr>
            <p:ph type="title"/>
          </p:nvPr>
        </p:nvSpPr>
        <p:spPr>
          <a:xfrm>
            <a:off x="762000" y="559678"/>
            <a:ext cx="11241314" cy="4952492"/>
          </a:xfrm>
        </p:spPr>
        <p:txBody>
          <a:bodyPr/>
          <a:lstStyle/>
          <a:p>
            <a:pPr algn="ctr"/>
            <a:r>
              <a:rPr lang="en-US" dirty="0"/>
              <a:t>EXECUTIVE SUMMARY</a:t>
            </a:r>
          </a:p>
        </p:txBody>
      </p:sp>
      <p:sp>
        <p:nvSpPr>
          <p:cNvPr id="3" name="Content Placeholder 2">
            <a:extLst>
              <a:ext uri="{FF2B5EF4-FFF2-40B4-BE49-F238E27FC236}">
                <a16:creationId xmlns:a16="http://schemas.microsoft.com/office/drawing/2014/main" id="{8F5E33B8-ADF5-48F0-A85E-2CB467CCFBAC}"/>
              </a:ext>
            </a:extLst>
          </p:cNvPr>
          <p:cNvSpPr>
            <a:spLocks noGrp="1"/>
          </p:cNvSpPr>
          <p:nvPr>
            <p:ph idx="1"/>
          </p:nvPr>
        </p:nvSpPr>
        <p:spPr>
          <a:xfrm>
            <a:off x="838200" y="1825625"/>
            <a:ext cx="10515600" cy="4203216"/>
          </a:xfrm>
        </p:spPr>
        <p:txBody>
          <a:bodyPr>
            <a:normAutofit/>
          </a:bodyPr>
          <a:lstStyle/>
          <a:p>
            <a:pPr marL="0" indent="0" algn="just">
              <a:buNone/>
            </a:pPr>
            <a:r>
              <a:rPr lang="en-US" dirty="0"/>
              <a:t>The dataset can be used as a basis to select players for the upcoming FIFA across the globe by focusing on the below objectives: </a:t>
            </a:r>
          </a:p>
          <a:p>
            <a:pPr marL="0" indent="0" algn="just">
              <a:buNone/>
            </a:pPr>
            <a:endParaRPr lang="en-US" dirty="0"/>
          </a:p>
          <a:p>
            <a:pPr lvl="0" algn="just"/>
            <a:r>
              <a:rPr lang="en-US" dirty="0"/>
              <a:t>Is the potential of a player dependent on his age?</a:t>
            </a:r>
          </a:p>
          <a:p>
            <a:pPr lvl="0" algn="just"/>
            <a:r>
              <a:rPr lang="en-US" dirty="0"/>
              <a:t>To create the best model for predicting the potential of a player based on several attributes. </a:t>
            </a:r>
          </a:p>
          <a:p>
            <a:pPr algn="just"/>
            <a:r>
              <a:rPr lang="en-US" dirty="0"/>
              <a:t>We used Linear Regression to find whether the potential of a player is dependent on his age and other skill sets or not. For predicting the best model among we have created various models varying from Regression to Auto neural and then fed the outputs to Model Comparison. This model comparison will fulfil our second objective.</a:t>
            </a:r>
          </a:p>
          <a:p>
            <a:pPr algn="just"/>
            <a:endParaRPr lang="en-US" dirty="0"/>
          </a:p>
        </p:txBody>
      </p:sp>
    </p:spTree>
    <p:extLst>
      <p:ext uri="{BB962C8B-B14F-4D97-AF65-F5344CB8AC3E}">
        <p14:creationId xmlns:p14="http://schemas.microsoft.com/office/powerpoint/2010/main" val="1607845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3C108-B9DB-4700-BE09-081DF85CC9C0}"/>
              </a:ext>
            </a:extLst>
          </p:cNvPr>
          <p:cNvSpPr txBox="1"/>
          <p:nvPr/>
        </p:nvSpPr>
        <p:spPr>
          <a:xfrm>
            <a:off x="1291771" y="1015999"/>
            <a:ext cx="9608457" cy="2031325"/>
          </a:xfrm>
          <a:prstGeom prst="rect">
            <a:avLst/>
          </a:prstGeom>
          <a:noFill/>
        </p:spPr>
        <p:txBody>
          <a:bodyPr wrap="square" rtlCol="0">
            <a:spAutoFit/>
          </a:bodyPr>
          <a:lstStyle/>
          <a:p>
            <a:r>
              <a:rPr lang="en-US" dirty="0"/>
              <a:t>In the Fit Statistics window, notice that the </a:t>
            </a:r>
            <a:r>
              <a:rPr lang="en-US" b="1" dirty="0"/>
              <a:t>Decision Tree (4)</a:t>
            </a:r>
            <a:r>
              <a:rPr lang="en-US" dirty="0"/>
              <a:t> model was selected as the champion model. The champion model has the value </a:t>
            </a:r>
            <a:r>
              <a:rPr lang="en-US" b="1" dirty="0"/>
              <a:t>Y </a:t>
            </a:r>
            <a:r>
              <a:rPr lang="en-US" dirty="0"/>
              <a:t>in the Selected Model column in the Fit Statistics window. In the model selection node, SAS Enterprise Miner selects the champion model based on the value of a single statistic. We can specify which statistic to use for selection in the node Properties Panel. Here, we chose ASE as selection criterion.</a:t>
            </a:r>
          </a:p>
          <a:p>
            <a:endParaRPr lang="en-US" dirty="0"/>
          </a:p>
          <a:p>
            <a:endParaRPr lang="en-US" dirty="0"/>
          </a:p>
        </p:txBody>
      </p:sp>
      <p:pic>
        <p:nvPicPr>
          <p:cNvPr id="5" name="Picture 4">
            <a:extLst>
              <a:ext uri="{FF2B5EF4-FFF2-40B4-BE49-F238E27FC236}">
                <a16:creationId xmlns:a16="http://schemas.microsoft.com/office/drawing/2014/main" id="{42A1586F-FB4A-4B95-875D-ED04F3E4B19F}"/>
              </a:ext>
            </a:extLst>
          </p:cNvPr>
          <p:cNvPicPr/>
          <p:nvPr/>
        </p:nvPicPr>
        <p:blipFill>
          <a:blip r:embed="rId2"/>
          <a:stretch>
            <a:fillRect/>
          </a:stretch>
        </p:blipFill>
        <p:spPr>
          <a:xfrm>
            <a:off x="2525485" y="2844123"/>
            <a:ext cx="7808685" cy="3193819"/>
          </a:xfrm>
          <a:prstGeom prst="rect">
            <a:avLst/>
          </a:prstGeom>
        </p:spPr>
      </p:pic>
    </p:spTree>
    <p:extLst>
      <p:ext uri="{BB962C8B-B14F-4D97-AF65-F5344CB8AC3E}">
        <p14:creationId xmlns:p14="http://schemas.microsoft.com/office/powerpoint/2010/main" val="308574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431D-AC4D-4A9F-98D7-A9076BFCA92E}"/>
              </a:ext>
            </a:extLst>
          </p:cNvPr>
          <p:cNvSpPr>
            <a:spLocks noGrp="1"/>
          </p:cNvSpPr>
          <p:nvPr>
            <p:ph type="title"/>
          </p:nvPr>
        </p:nvSpPr>
        <p:spPr>
          <a:xfrm>
            <a:off x="838200" y="365125"/>
            <a:ext cx="10515600" cy="673261"/>
          </a:xfrm>
        </p:spPr>
        <p:txBody>
          <a:bodyPr>
            <a:normAutofit fontScale="90000"/>
          </a:bodyPr>
          <a:lstStyle/>
          <a:p>
            <a:pPr algn="ctr"/>
            <a:r>
              <a:rPr lang="en-US" dirty="0"/>
              <a:t>CONCLUSION</a:t>
            </a:r>
            <a:br>
              <a:rPr lang="en-US" dirty="0"/>
            </a:br>
            <a:br>
              <a:rPr lang="en-US" dirty="0"/>
            </a:br>
            <a:endParaRPr lang="en-US" dirty="0"/>
          </a:p>
        </p:txBody>
      </p:sp>
      <p:sp>
        <p:nvSpPr>
          <p:cNvPr id="3" name="Content Placeholder 2">
            <a:extLst>
              <a:ext uri="{FF2B5EF4-FFF2-40B4-BE49-F238E27FC236}">
                <a16:creationId xmlns:a16="http://schemas.microsoft.com/office/drawing/2014/main" id="{4BCCAF9D-3627-4E17-A1C5-4B9BC1F10FB6}"/>
              </a:ext>
            </a:extLst>
          </p:cNvPr>
          <p:cNvSpPr>
            <a:spLocks noGrp="1"/>
          </p:cNvSpPr>
          <p:nvPr>
            <p:ph idx="1"/>
          </p:nvPr>
        </p:nvSpPr>
        <p:spPr>
          <a:xfrm>
            <a:off x="838200" y="1950649"/>
            <a:ext cx="10515600" cy="5449914"/>
          </a:xfrm>
        </p:spPr>
        <p:txBody>
          <a:bodyPr/>
          <a:lstStyle/>
          <a:p>
            <a:r>
              <a:rPr lang="en-US" dirty="0"/>
              <a:t>We have implemented a prediction system to predict if a player’s performance is dependent on the age. It is evident that age of a player almost effects 50% of their performance.</a:t>
            </a:r>
          </a:p>
          <a:p>
            <a:r>
              <a:rPr lang="en-US" dirty="0"/>
              <a:t>We have also created a best model to predict the player.</a:t>
            </a:r>
          </a:p>
          <a:p>
            <a:r>
              <a:rPr lang="en-US" dirty="0"/>
              <a:t>Out of all the models Decision Tree stood out with best performance with least Average Squared error of 2.7071.</a:t>
            </a:r>
          </a:p>
          <a:p>
            <a:r>
              <a:rPr lang="en-US" dirty="0"/>
              <a:t>These predictions will help us whether to consider a player’s age in a critical situation and to predict the potential player which can help team to deliver a better performance.</a:t>
            </a:r>
          </a:p>
          <a:p>
            <a:endParaRPr lang="en-US" dirty="0"/>
          </a:p>
        </p:txBody>
      </p:sp>
    </p:spTree>
    <p:extLst>
      <p:ext uri="{BB962C8B-B14F-4D97-AF65-F5344CB8AC3E}">
        <p14:creationId xmlns:p14="http://schemas.microsoft.com/office/powerpoint/2010/main" val="2392945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7EA7EB-1FF2-4EDF-AA30-946736DECF5C}"/>
              </a:ext>
            </a:extLst>
          </p:cNvPr>
          <p:cNvSpPr/>
          <p:nvPr/>
        </p:nvSpPr>
        <p:spPr>
          <a:xfrm>
            <a:off x="5330917" y="4346193"/>
            <a:ext cx="6232796" cy="1569660"/>
          </a:xfrm>
          <a:prstGeom prst="rect">
            <a:avLst/>
          </a:prstGeom>
          <a:noFill/>
        </p:spPr>
        <p:txBody>
          <a:bodyPr wrap="none" lIns="91440" tIns="45720" rIns="91440" bIns="45720">
            <a:spAutoFit/>
          </a:bodyPr>
          <a:lstStyle/>
          <a:p>
            <a:pPr algn="ctr"/>
            <a:r>
              <a:rPr lang="en-US" sz="9600" b="0" cap="none" spc="0" dirty="0">
                <a:ln w="0"/>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72400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E1EA-E04C-472B-821D-DC441D7A4193}"/>
              </a:ext>
            </a:extLst>
          </p:cNvPr>
          <p:cNvSpPr>
            <a:spLocks noGrp="1"/>
          </p:cNvSpPr>
          <p:nvPr>
            <p:ph type="title"/>
          </p:nvPr>
        </p:nvSpPr>
        <p:spPr/>
        <p:txBody>
          <a:bodyPr/>
          <a:lstStyle/>
          <a:p>
            <a:pPr algn="ctr"/>
            <a:r>
              <a:rPr lang="en-US" dirty="0"/>
              <a:t>DATA SET DESCRIPTION</a:t>
            </a:r>
          </a:p>
        </p:txBody>
      </p:sp>
      <p:sp>
        <p:nvSpPr>
          <p:cNvPr id="3" name="Content Placeholder 2">
            <a:extLst>
              <a:ext uri="{FF2B5EF4-FFF2-40B4-BE49-F238E27FC236}">
                <a16:creationId xmlns:a16="http://schemas.microsoft.com/office/drawing/2014/main" id="{27F2DDE4-C875-48FE-8ADD-3004F8343E47}"/>
              </a:ext>
            </a:extLst>
          </p:cNvPr>
          <p:cNvSpPr>
            <a:spLocks noGrp="1"/>
          </p:cNvSpPr>
          <p:nvPr>
            <p:ph idx="1"/>
          </p:nvPr>
        </p:nvSpPr>
        <p:spPr/>
        <p:txBody>
          <a:bodyPr/>
          <a:lstStyle/>
          <a:p>
            <a:pPr algn="just"/>
            <a:r>
              <a:rPr lang="en-US" dirty="0"/>
              <a:t>We had chosen a dataset that contains detailed attributes of 18207 players registered in the latest edition of FIFA’19 database.</a:t>
            </a:r>
          </a:p>
          <a:p>
            <a:pPr algn="just"/>
            <a:r>
              <a:rPr lang="en-US" dirty="0"/>
              <a:t> There are 89 attributes which includes some of the personal information of players like age, nationality, name, wage etc., and players skill information like ball control, dribbling, crossing, finishing, GK skills etc. </a:t>
            </a:r>
          </a:p>
          <a:p>
            <a:pPr algn="just"/>
            <a:r>
              <a:rPr lang="en-US" dirty="0"/>
              <a:t>This dataset consists of both nominal and interval variables and there are variables in this dataset which can be used for prediction and decision making</a:t>
            </a:r>
          </a:p>
        </p:txBody>
      </p:sp>
    </p:spTree>
    <p:extLst>
      <p:ext uri="{BB962C8B-B14F-4D97-AF65-F5344CB8AC3E}">
        <p14:creationId xmlns:p14="http://schemas.microsoft.com/office/powerpoint/2010/main" val="191970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EA122-108F-4144-B1CC-4FC6F35EC84D}"/>
              </a:ext>
            </a:extLst>
          </p:cNvPr>
          <p:cNvSpPr>
            <a:spLocks noGrp="1"/>
          </p:cNvSpPr>
          <p:nvPr>
            <p:ph idx="1"/>
          </p:nvPr>
        </p:nvSpPr>
        <p:spPr>
          <a:xfrm>
            <a:off x="883402" y="201478"/>
            <a:ext cx="10470397" cy="5820502"/>
          </a:xfrm>
        </p:spPr>
        <p:txBody>
          <a:bodyPr/>
          <a:lstStyle/>
          <a:p>
            <a:r>
              <a:rPr lang="en-US" dirty="0"/>
              <a:t>The main variables used for this project are age, potential, value, wage and all the skills set of the players. Age and potential are used for linear regression model. </a:t>
            </a:r>
          </a:p>
          <a:p>
            <a:endParaRPr lang="en-US" dirty="0"/>
          </a:p>
        </p:txBody>
      </p:sp>
      <p:graphicFrame>
        <p:nvGraphicFramePr>
          <p:cNvPr id="4" name="Table 3">
            <a:extLst>
              <a:ext uri="{FF2B5EF4-FFF2-40B4-BE49-F238E27FC236}">
                <a16:creationId xmlns:a16="http://schemas.microsoft.com/office/drawing/2014/main" id="{F9D9445C-B450-4B94-8582-68F0ADE3DCFF}"/>
              </a:ext>
            </a:extLst>
          </p:cNvPr>
          <p:cNvGraphicFramePr>
            <a:graphicFrameLocks noGrp="1"/>
          </p:cNvGraphicFramePr>
          <p:nvPr>
            <p:extLst>
              <p:ext uri="{D42A27DB-BD31-4B8C-83A1-F6EECF244321}">
                <p14:modId xmlns:p14="http://schemas.microsoft.com/office/powerpoint/2010/main" val="1702115291"/>
              </p:ext>
            </p:extLst>
          </p:nvPr>
        </p:nvGraphicFramePr>
        <p:xfrm>
          <a:off x="1689314" y="1642821"/>
          <a:ext cx="9066510" cy="4836101"/>
        </p:xfrm>
        <a:graphic>
          <a:graphicData uri="http://schemas.openxmlformats.org/drawingml/2006/table">
            <a:tbl>
              <a:tblPr firstRow="1" firstCol="1" bandRow="1">
                <a:tableStyleId>{5C22544A-7EE6-4342-B048-85BDC9FD1C3A}</a:tableStyleId>
              </a:tblPr>
              <a:tblGrid>
                <a:gridCol w="4533255">
                  <a:extLst>
                    <a:ext uri="{9D8B030D-6E8A-4147-A177-3AD203B41FA5}">
                      <a16:colId xmlns:a16="http://schemas.microsoft.com/office/drawing/2014/main" val="3898120682"/>
                    </a:ext>
                  </a:extLst>
                </a:gridCol>
                <a:gridCol w="4533255">
                  <a:extLst>
                    <a:ext uri="{9D8B030D-6E8A-4147-A177-3AD203B41FA5}">
                      <a16:colId xmlns:a16="http://schemas.microsoft.com/office/drawing/2014/main" val="1510926453"/>
                    </a:ext>
                  </a:extLst>
                </a:gridCol>
              </a:tblGrid>
              <a:tr h="225772">
                <a:tc>
                  <a:txBody>
                    <a:bodyPr/>
                    <a:lstStyle/>
                    <a:p>
                      <a:pPr marL="0" marR="0" algn="ctr">
                        <a:lnSpc>
                          <a:spcPct val="105000"/>
                        </a:lnSpc>
                        <a:spcBef>
                          <a:spcPts val="0"/>
                        </a:spcBef>
                        <a:spcAft>
                          <a:spcPts val="0"/>
                        </a:spcAft>
                      </a:pPr>
                      <a:r>
                        <a:rPr lang="en-US" sz="1600" dirty="0">
                          <a:solidFill>
                            <a:schemeClr val="bg1"/>
                          </a:solidFill>
                          <a:effectLst/>
                        </a:rPr>
                        <a:t>Variable name</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5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3005482"/>
                  </a:ext>
                </a:extLst>
              </a:tr>
              <a:tr h="229135">
                <a:tc>
                  <a:txBody>
                    <a:bodyPr/>
                    <a:lstStyle/>
                    <a:p>
                      <a:pPr marL="0" marR="0" algn="ctr">
                        <a:lnSpc>
                          <a:spcPct val="107000"/>
                        </a:lnSpc>
                        <a:spcBef>
                          <a:spcPts val="0"/>
                        </a:spcBef>
                        <a:spcAft>
                          <a:spcPts val="0"/>
                        </a:spcAft>
                      </a:pPr>
                      <a:r>
                        <a:rPr lang="en-US" sz="1600" dirty="0">
                          <a:solidFill>
                            <a:schemeClr val="tx1">
                              <a:lumMod val="95000"/>
                              <a:lumOff val="5000"/>
                            </a:schemeClr>
                          </a:solidFill>
                          <a:effectLst/>
                        </a:rPr>
                        <a:t>ID</a:t>
                      </a:r>
                      <a:endParaRPr lang="en-US"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Unique id for every player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1662984"/>
                  </a:ext>
                </a:extLst>
              </a:tr>
              <a:tr h="229135">
                <a:tc>
                  <a:txBody>
                    <a:bodyPr/>
                    <a:lstStyle/>
                    <a:p>
                      <a:pPr marL="0" marR="0" algn="ctr">
                        <a:lnSpc>
                          <a:spcPct val="107000"/>
                        </a:lnSpc>
                        <a:spcBef>
                          <a:spcPts val="0"/>
                        </a:spcBef>
                        <a:spcAft>
                          <a:spcPts val="0"/>
                        </a:spcAft>
                      </a:pPr>
                      <a:r>
                        <a:rPr lang="en-US" sz="1600">
                          <a:solidFill>
                            <a:schemeClr val="tx1">
                              <a:lumMod val="95000"/>
                              <a:lumOff val="5000"/>
                            </a:schemeClr>
                          </a:solidFill>
                          <a:effectLst/>
                        </a:rPr>
                        <a:t>Name</a:t>
                      </a:r>
                      <a:endParaRPr lang="en-US" sz="16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Name of the player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350953"/>
                  </a:ext>
                </a:extLst>
              </a:tr>
              <a:tr h="229135">
                <a:tc>
                  <a:txBody>
                    <a:bodyPr/>
                    <a:lstStyle/>
                    <a:p>
                      <a:pPr marL="0" marR="0" algn="ctr">
                        <a:lnSpc>
                          <a:spcPct val="107000"/>
                        </a:lnSpc>
                        <a:spcBef>
                          <a:spcPts val="0"/>
                        </a:spcBef>
                        <a:spcAft>
                          <a:spcPts val="0"/>
                        </a:spcAft>
                      </a:pPr>
                      <a:r>
                        <a:rPr lang="en-US" sz="1600">
                          <a:solidFill>
                            <a:schemeClr val="tx1">
                              <a:lumMod val="95000"/>
                              <a:lumOff val="5000"/>
                            </a:schemeClr>
                          </a:solidFill>
                          <a:effectLst/>
                        </a:rPr>
                        <a:t>Age</a:t>
                      </a:r>
                      <a:endParaRPr lang="en-US" sz="16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Age of player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8272"/>
                  </a:ext>
                </a:extLst>
              </a:tr>
              <a:tr h="229135">
                <a:tc>
                  <a:txBody>
                    <a:bodyPr/>
                    <a:lstStyle/>
                    <a:p>
                      <a:pPr marL="0" marR="0" algn="ctr">
                        <a:lnSpc>
                          <a:spcPct val="107000"/>
                        </a:lnSpc>
                        <a:spcBef>
                          <a:spcPts val="0"/>
                        </a:spcBef>
                        <a:spcAft>
                          <a:spcPts val="0"/>
                        </a:spcAft>
                      </a:pPr>
                      <a:r>
                        <a:rPr lang="en-US" sz="1600" dirty="0">
                          <a:solidFill>
                            <a:schemeClr val="tx1">
                              <a:lumMod val="95000"/>
                              <a:lumOff val="5000"/>
                            </a:schemeClr>
                          </a:solidFill>
                          <a:effectLst/>
                        </a:rPr>
                        <a:t>Potential</a:t>
                      </a:r>
                      <a:endParaRPr lang="en-US"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5000"/>
                        </a:lnSpc>
                        <a:spcBef>
                          <a:spcPts val="0"/>
                        </a:spcBef>
                        <a:spcAft>
                          <a:spcPts val="0"/>
                        </a:spcAft>
                      </a:pPr>
                      <a:r>
                        <a:rPr lang="en-US" sz="1600" dirty="0">
                          <a:effectLst/>
                        </a:rPr>
                        <a:t>Potential rating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1102788"/>
                  </a:ext>
                </a:extLst>
              </a:tr>
              <a:tr h="229135">
                <a:tc>
                  <a:txBody>
                    <a:bodyPr/>
                    <a:lstStyle/>
                    <a:p>
                      <a:pPr marL="0" marR="0" algn="ctr">
                        <a:lnSpc>
                          <a:spcPct val="107000"/>
                        </a:lnSpc>
                        <a:spcBef>
                          <a:spcPts val="0"/>
                        </a:spcBef>
                        <a:spcAft>
                          <a:spcPts val="0"/>
                        </a:spcAft>
                      </a:pPr>
                      <a:r>
                        <a:rPr lang="en-US" sz="1600" dirty="0">
                          <a:solidFill>
                            <a:schemeClr val="tx1">
                              <a:lumMod val="95000"/>
                              <a:lumOff val="5000"/>
                            </a:schemeClr>
                          </a:solidFill>
                          <a:effectLst/>
                        </a:rPr>
                        <a:t>Value</a:t>
                      </a:r>
                      <a:endParaRPr lang="en-US"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5000"/>
                        </a:lnSpc>
                        <a:spcBef>
                          <a:spcPts val="0"/>
                        </a:spcBef>
                        <a:spcAft>
                          <a:spcPts val="0"/>
                        </a:spcAft>
                      </a:pPr>
                      <a:r>
                        <a:rPr lang="en-US" sz="1600" dirty="0">
                          <a:effectLst/>
                        </a:rPr>
                        <a:t>Current market value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3839130"/>
                  </a:ext>
                </a:extLst>
              </a:tr>
              <a:tr h="229135">
                <a:tc>
                  <a:txBody>
                    <a:bodyPr/>
                    <a:lstStyle/>
                    <a:p>
                      <a:pPr marL="0" marR="0" algn="ctr">
                        <a:lnSpc>
                          <a:spcPct val="107000"/>
                        </a:lnSpc>
                        <a:spcBef>
                          <a:spcPts val="0"/>
                        </a:spcBef>
                        <a:spcAft>
                          <a:spcPts val="0"/>
                        </a:spcAft>
                      </a:pPr>
                      <a:r>
                        <a:rPr lang="en-US" sz="1600">
                          <a:solidFill>
                            <a:schemeClr val="tx1">
                              <a:lumMod val="95000"/>
                              <a:lumOff val="5000"/>
                            </a:schemeClr>
                          </a:solidFill>
                          <a:effectLst/>
                        </a:rPr>
                        <a:t>Wage</a:t>
                      </a:r>
                      <a:endParaRPr lang="en-US" sz="16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5000"/>
                        </a:lnSpc>
                        <a:spcBef>
                          <a:spcPts val="0"/>
                        </a:spcBef>
                        <a:spcAft>
                          <a:spcPts val="0"/>
                        </a:spcAft>
                      </a:pPr>
                      <a:r>
                        <a:rPr lang="en-US" sz="1600" dirty="0">
                          <a:effectLst/>
                        </a:rPr>
                        <a:t>Yearly earning through the team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4496553"/>
                  </a:ext>
                </a:extLst>
              </a:tr>
              <a:tr h="229135">
                <a:tc>
                  <a:txBody>
                    <a:bodyPr/>
                    <a:lstStyle/>
                    <a:p>
                      <a:pPr marL="0" marR="0" algn="ctr">
                        <a:lnSpc>
                          <a:spcPct val="107000"/>
                        </a:lnSpc>
                        <a:spcBef>
                          <a:spcPts val="0"/>
                        </a:spcBef>
                        <a:spcAft>
                          <a:spcPts val="0"/>
                        </a:spcAft>
                      </a:pPr>
                      <a:r>
                        <a:rPr lang="en-US" sz="1600">
                          <a:solidFill>
                            <a:schemeClr val="tx1">
                              <a:lumMod val="95000"/>
                              <a:lumOff val="5000"/>
                            </a:schemeClr>
                          </a:solidFill>
                          <a:effectLst/>
                        </a:rPr>
                        <a:t>Contract Valid Until</a:t>
                      </a:r>
                      <a:endParaRPr lang="en-US" sz="16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5000"/>
                        </a:lnSpc>
                        <a:spcBef>
                          <a:spcPts val="0"/>
                        </a:spcBef>
                        <a:spcAft>
                          <a:spcPts val="0"/>
                        </a:spcAft>
                      </a:pPr>
                      <a:r>
                        <a:rPr lang="en-US" sz="1600" dirty="0">
                          <a:effectLst/>
                        </a:rPr>
                        <a:t>Date until which the player signed the contract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14710"/>
                  </a:ext>
                </a:extLst>
              </a:tr>
              <a:tr h="2626930">
                <a:tc>
                  <a:txBody>
                    <a:bodyPr/>
                    <a:lstStyle/>
                    <a:p>
                      <a:pPr marL="0" marR="0" algn="ctr">
                        <a:lnSpc>
                          <a:spcPct val="107000"/>
                        </a:lnSpc>
                        <a:spcBef>
                          <a:spcPts val="0"/>
                        </a:spcBef>
                        <a:spcAft>
                          <a:spcPts val="0"/>
                        </a:spcAft>
                      </a:pPr>
                      <a:r>
                        <a:rPr lang="en-US" sz="1600" dirty="0">
                          <a:solidFill>
                            <a:schemeClr val="tx1">
                              <a:lumMod val="95000"/>
                              <a:lumOff val="5000"/>
                            </a:schemeClr>
                          </a:solidFill>
                          <a:effectLst/>
                        </a:rPr>
                        <a:t>LS, ST, RS, LW, LF, CF, RF, RW, LAM, CAM,</a:t>
                      </a:r>
                    </a:p>
                    <a:p>
                      <a:pPr marL="0" marR="0" algn="ctr">
                        <a:lnSpc>
                          <a:spcPct val="107000"/>
                        </a:lnSpc>
                        <a:spcBef>
                          <a:spcPts val="0"/>
                        </a:spcBef>
                        <a:spcAft>
                          <a:spcPts val="0"/>
                        </a:spcAft>
                      </a:pPr>
                      <a:r>
                        <a:rPr lang="en-US" sz="1600" dirty="0">
                          <a:solidFill>
                            <a:schemeClr val="tx1">
                              <a:lumMod val="95000"/>
                              <a:lumOff val="5000"/>
                            </a:schemeClr>
                          </a:solidFill>
                          <a:effectLst/>
                        </a:rPr>
                        <a:t>RAM, LM, LCM, CM, RCM, RM, LWB, LDM, CDM, RDM, RWB, LB, LCB, CB, RCB, RB, Crossing, </a:t>
                      </a:r>
                      <a:r>
                        <a:rPr lang="en-US" sz="1600" dirty="0" err="1">
                          <a:solidFill>
                            <a:schemeClr val="tx1">
                              <a:lumMod val="95000"/>
                              <a:lumOff val="5000"/>
                            </a:schemeClr>
                          </a:solidFill>
                          <a:effectLst/>
                        </a:rPr>
                        <a:t>Finishing,HeadingAccuracy</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ShortPassing</a:t>
                      </a:r>
                      <a:r>
                        <a:rPr lang="en-US" sz="1600" dirty="0">
                          <a:solidFill>
                            <a:schemeClr val="tx1">
                              <a:lumMod val="95000"/>
                              <a:lumOff val="5000"/>
                            </a:schemeClr>
                          </a:solidFill>
                          <a:effectLst/>
                        </a:rPr>
                        <a:t>, Volleys, </a:t>
                      </a:r>
                      <a:r>
                        <a:rPr lang="en-US" sz="1600" dirty="0" err="1">
                          <a:solidFill>
                            <a:schemeClr val="tx1">
                              <a:lumMod val="95000"/>
                              <a:lumOff val="5000"/>
                            </a:schemeClr>
                          </a:solidFill>
                          <a:effectLst/>
                        </a:rPr>
                        <a:t>Dribbling,Curve,FKAccuracy,LongPassing</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BallControl,Acceleration,SprintSpeed,Agility</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ReactionsBalance,ShotPower,Jumping,Stamina</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Strength,LongShots,Aggression,Interceptions</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Positioning,Vision,Penalties,Composure</a:t>
                      </a:r>
                      <a:r>
                        <a:rPr lang="en-US" sz="1600" dirty="0">
                          <a:solidFill>
                            <a:schemeClr val="tx1">
                              <a:lumMod val="95000"/>
                              <a:lumOff val="5000"/>
                            </a:schemeClr>
                          </a:solidFill>
                          <a:effectLst/>
                        </a:rPr>
                        <a:t>, Marking, </a:t>
                      </a:r>
                      <a:r>
                        <a:rPr lang="en-US" sz="1600" dirty="0" err="1">
                          <a:solidFill>
                            <a:schemeClr val="tx1">
                              <a:lumMod val="95000"/>
                              <a:lumOff val="5000"/>
                            </a:schemeClr>
                          </a:solidFill>
                          <a:effectLst/>
                        </a:rPr>
                        <a:t>StandingTackle,SlidingTackle,GKDiving</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GKHandling</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GKKicking</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GKPositioning</a:t>
                      </a:r>
                      <a:r>
                        <a:rPr lang="en-US" sz="1600" dirty="0">
                          <a:solidFill>
                            <a:schemeClr val="tx1">
                              <a:lumMod val="95000"/>
                              <a:lumOff val="5000"/>
                            </a:schemeClr>
                          </a:solidFill>
                          <a:effectLst/>
                        </a:rPr>
                        <a:t>, </a:t>
                      </a:r>
                      <a:r>
                        <a:rPr lang="en-US" sz="1600" dirty="0" err="1">
                          <a:solidFill>
                            <a:schemeClr val="tx1">
                              <a:lumMod val="95000"/>
                              <a:lumOff val="5000"/>
                            </a:schemeClr>
                          </a:solidFill>
                          <a:effectLst/>
                        </a:rPr>
                        <a:t>GKReflexes</a:t>
                      </a:r>
                      <a:endParaRPr lang="en-US"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5000"/>
                        </a:lnSpc>
                        <a:spcBef>
                          <a:spcPts val="0"/>
                        </a:spcBef>
                        <a:spcAft>
                          <a:spcPts val="0"/>
                        </a:spcAft>
                      </a:pPr>
                      <a:r>
                        <a:rPr lang="en-US" sz="1600" dirty="0">
                          <a:effectLst/>
                        </a:rPr>
                        <a:t> </a:t>
                      </a:r>
                    </a:p>
                    <a:p>
                      <a:pPr marL="0" marR="0" algn="ctr">
                        <a:lnSpc>
                          <a:spcPct val="105000"/>
                        </a:lnSpc>
                        <a:spcBef>
                          <a:spcPts val="0"/>
                        </a:spcBef>
                        <a:spcAft>
                          <a:spcPts val="0"/>
                        </a:spcAft>
                      </a:pPr>
                      <a:r>
                        <a:rPr lang="en-US" sz="1600" dirty="0">
                          <a:effectLst/>
                        </a:rPr>
                        <a:t> </a:t>
                      </a:r>
                    </a:p>
                    <a:p>
                      <a:pPr marL="0" marR="0" algn="ctr">
                        <a:lnSpc>
                          <a:spcPct val="105000"/>
                        </a:lnSpc>
                        <a:spcBef>
                          <a:spcPts val="0"/>
                        </a:spcBef>
                        <a:spcAft>
                          <a:spcPts val="0"/>
                        </a:spcAft>
                      </a:pPr>
                      <a:r>
                        <a:rPr lang="en-US" sz="1600" dirty="0">
                          <a:effectLst/>
                        </a:rPr>
                        <a:t> </a:t>
                      </a:r>
                    </a:p>
                    <a:p>
                      <a:pPr marL="0" marR="0" algn="ctr">
                        <a:lnSpc>
                          <a:spcPct val="105000"/>
                        </a:lnSpc>
                        <a:spcBef>
                          <a:spcPts val="0"/>
                        </a:spcBef>
                        <a:spcAft>
                          <a:spcPts val="0"/>
                        </a:spcAft>
                      </a:pPr>
                      <a:r>
                        <a:rPr lang="en-US" sz="1600" dirty="0">
                          <a:effectLst/>
                        </a:rPr>
                        <a:t> </a:t>
                      </a:r>
                    </a:p>
                    <a:p>
                      <a:pPr marL="0" marR="0" algn="ctr">
                        <a:lnSpc>
                          <a:spcPct val="105000"/>
                        </a:lnSpc>
                        <a:spcBef>
                          <a:spcPts val="0"/>
                        </a:spcBef>
                        <a:spcAft>
                          <a:spcPts val="0"/>
                        </a:spcAft>
                      </a:pPr>
                      <a:r>
                        <a:rPr lang="en-US" sz="1600" dirty="0">
                          <a:effectLst/>
                        </a:rPr>
                        <a:t> </a:t>
                      </a:r>
                    </a:p>
                    <a:p>
                      <a:pPr marL="0" marR="0" algn="ctr">
                        <a:lnSpc>
                          <a:spcPct val="105000"/>
                        </a:lnSpc>
                        <a:spcBef>
                          <a:spcPts val="0"/>
                        </a:spcBef>
                        <a:spcAft>
                          <a:spcPts val="0"/>
                        </a:spcAft>
                      </a:pPr>
                      <a:r>
                        <a:rPr lang="en-US" sz="1600" dirty="0">
                          <a:effectLst/>
                        </a:rPr>
                        <a:t>Skills set rated on a scale of 1-100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493006"/>
                  </a:ext>
                </a:extLst>
              </a:tr>
            </a:tbl>
          </a:graphicData>
        </a:graphic>
      </p:graphicFrame>
    </p:spTree>
    <p:extLst>
      <p:ext uri="{BB962C8B-B14F-4D97-AF65-F5344CB8AC3E}">
        <p14:creationId xmlns:p14="http://schemas.microsoft.com/office/powerpoint/2010/main" val="76766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CBD6-3119-4F26-8C0F-DE391E7DF1C2}"/>
              </a:ext>
            </a:extLst>
          </p:cNvPr>
          <p:cNvSpPr>
            <a:spLocks noGrp="1"/>
          </p:cNvSpPr>
          <p:nvPr>
            <p:ph type="title"/>
          </p:nvPr>
        </p:nvSpPr>
        <p:spPr/>
        <p:txBody>
          <a:bodyPr/>
          <a:lstStyle/>
          <a:p>
            <a:pPr algn="ctr"/>
            <a:r>
              <a:rPr lang="en-US" dirty="0"/>
              <a:t>VARIABLE ROLES</a:t>
            </a:r>
          </a:p>
        </p:txBody>
      </p:sp>
      <p:sp>
        <p:nvSpPr>
          <p:cNvPr id="3" name="Content Placeholder 2">
            <a:extLst>
              <a:ext uri="{FF2B5EF4-FFF2-40B4-BE49-F238E27FC236}">
                <a16:creationId xmlns:a16="http://schemas.microsoft.com/office/drawing/2014/main" id="{270A2ED7-6B3D-475C-9615-0A43D7462F1D}"/>
              </a:ext>
            </a:extLst>
          </p:cNvPr>
          <p:cNvSpPr>
            <a:spLocks noGrp="1"/>
          </p:cNvSpPr>
          <p:nvPr>
            <p:ph idx="1"/>
          </p:nvPr>
        </p:nvSpPr>
        <p:spPr/>
        <p:txBody>
          <a:bodyPr>
            <a:normAutofit/>
          </a:bodyPr>
          <a:lstStyle/>
          <a:p>
            <a:r>
              <a:rPr lang="en-US" b="1" dirty="0"/>
              <a:t>Input variables</a:t>
            </a:r>
            <a:r>
              <a:rPr lang="en-US" dirty="0"/>
              <a:t> : Acceleration, Age, aggression, Agility, Balance, Ball control, Composure, Crossing, Curve, Dribbling, </a:t>
            </a:r>
            <a:r>
              <a:rPr lang="en-US" dirty="0" err="1"/>
              <a:t>FKAccuracy</a:t>
            </a:r>
            <a:r>
              <a:rPr lang="en-US" dirty="0"/>
              <a:t>, Finishing, GK Diving, </a:t>
            </a:r>
            <a:r>
              <a:rPr lang="en-US" dirty="0" err="1"/>
              <a:t>GKHandling</a:t>
            </a:r>
            <a:r>
              <a:rPr lang="en-US" dirty="0"/>
              <a:t>, </a:t>
            </a:r>
            <a:r>
              <a:rPr lang="en-US" dirty="0" err="1"/>
              <a:t>GKKicking</a:t>
            </a:r>
            <a:r>
              <a:rPr lang="en-US" dirty="0"/>
              <a:t>, </a:t>
            </a:r>
            <a:r>
              <a:rPr lang="en-US" dirty="0" err="1"/>
              <a:t>GKPositioning</a:t>
            </a:r>
            <a:r>
              <a:rPr lang="en-US" dirty="0"/>
              <a:t>, </a:t>
            </a:r>
            <a:r>
              <a:rPr lang="en-US" dirty="0" err="1"/>
              <a:t>GKReflexes</a:t>
            </a:r>
            <a:r>
              <a:rPr lang="en-US" dirty="0"/>
              <a:t>, Heading Accuracy, </a:t>
            </a:r>
            <a:r>
              <a:rPr lang="en-US" dirty="0" err="1"/>
              <a:t>International_reputation</a:t>
            </a:r>
            <a:r>
              <a:rPr lang="en-US" dirty="0"/>
              <a:t>, jumping, </a:t>
            </a:r>
            <a:r>
              <a:rPr lang="en-US" dirty="0" err="1"/>
              <a:t>LongPassing</a:t>
            </a:r>
            <a:r>
              <a:rPr lang="en-US" dirty="0"/>
              <a:t>, Longshots, Penalties, </a:t>
            </a:r>
            <a:r>
              <a:rPr lang="en-US" dirty="0" err="1"/>
              <a:t>Shortpassing</a:t>
            </a:r>
            <a:r>
              <a:rPr lang="en-US" dirty="0"/>
              <a:t>, </a:t>
            </a:r>
            <a:r>
              <a:rPr lang="en-US" dirty="0" err="1"/>
              <a:t>ShotPower</a:t>
            </a:r>
            <a:r>
              <a:rPr lang="en-US" dirty="0"/>
              <a:t>, </a:t>
            </a:r>
            <a:r>
              <a:rPr lang="en-US" dirty="0" err="1"/>
              <a:t>Skill_moves</a:t>
            </a:r>
            <a:r>
              <a:rPr lang="en-US" dirty="0"/>
              <a:t>, </a:t>
            </a:r>
            <a:r>
              <a:rPr lang="en-US" dirty="0" err="1"/>
              <a:t>SlidingTackle</a:t>
            </a:r>
            <a:r>
              <a:rPr lang="en-US" dirty="0"/>
              <a:t>, </a:t>
            </a:r>
            <a:r>
              <a:rPr lang="en-US" dirty="0" err="1"/>
              <a:t>StandingTackle</a:t>
            </a:r>
            <a:r>
              <a:rPr lang="en-US" dirty="0"/>
              <a:t>, Strength, and Value.</a:t>
            </a:r>
          </a:p>
          <a:p>
            <a:r>
              <a:rPr lang="en-US" b="1" dirty="0"/>
              <a:t>Target variable : </a:t>
            </a:r>
            <a:r>
              <a:rPr lang="en-US" dirty="0"/>
              <a:t>Potential</a:t>
            </a:r>
          </a:p>
          <a:p>
            <a:r>
              <a:rPr lang="en-US" b="1" dirty="0"/>
              <a:t>ID : </a:t>
            </a:r>
            <a:r>
              <a:rPr lang="en-US" dirty="0"/>
              <a:t>Variable ID is set to ID as it is used to uniquely identify values of each player</a:t>
            </a:r>
          </a:p>
          <a:p>
            <a:r>
              <a:rPr lang="en-US" dirty="0"/>
              <a:t>Rest of all variables are set to rejected as they are out of our project scope.</a:t>
            </a:r>
          </a:p>
        </p:txBody>
      </p:sp>
    </p:spTree>
    <p:extLst>
      <p:ext uri="{BB962C8B-B14F-4D97-AF65-F5344CB8AC3E}">
        <p14:creationId xmlns:p14="http://schemas.microsoft.com/office/powerpoint/2010/main" val="268694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6036-6ABC-4A4C-A974-311C4434705E}"/>
              </a:ext>
            </a:extLst>
          </p:cNvPr>
          <p:cNvSpPr>
            <a:spLocks noGrp="1"/>
          </p:cNvSpPr>
          <p:nvPr>
            <p:ph type="title"/>
          </p:nvPr>
        </p:nvSpPr>
        <p:spPr/>
        <p:txBody>
          <a:bodyPr/>
          <a:lstStyle/>
          <a:p>
            <a:pPr algn="ctr"/>
            <a:r>
              <a:rPr lang="en-US" dirty="0"/>
              <a:t>DATA ANALYSIS</a:t>
            </a:r>
          </a:p>
        </p:txBody>
      </p:sp>
      <p:sp>
        <p:nvSpPr>
          <p:cNvPr id="3" name="Content Placeholder 2">
            <a:extLst>
              <a:ext uri="{FF2B5EF4-FFF2-40B4-BE49-F238E27FC236}">
                <a16:creationId xmlns:a16="http://schemas.microsoft.com/office/drawing/2014/main" id="{9E30D39E-3B51-4428-BD80-02894E476AAE}"/>
              </a:ext>
            </a:extLst>
          </p:cNvPr>
          <p:cNvSpPr>
            <a:spLocks noGrp="1"/>
          </p:cNvSpPr>
          <p:nvPr>
            <p:ph idx="1"/>
          </p:nvPr>
        </p:nvSpPr>
        <p:spPr/>
        <p:txBody>
          <a:bodyPr/>
          <a:lstStyle/>
          <a:p>
            <a:pPr marL="0" indent="0" algn="just">
              <a:buNone/>
            </a:pPr>
            <a:r>
              <a:rPr lang="en-US" dirty="0"/>
              <a:t>We have carried out the following tasks before applying models on them:</a:t>
            </a:r>
          </a:p>
          <a:p>
            <a:pPr marL="514350" indent="-514350" algn="just">
              <a:buFont typeface="+mj-lt"/>
              <a:buAutoNum type="arabicPeriod"/>
            </a:pPr>
            <a:r>
              <a:rPr lang="en-US" dirty="0"/>
              <a:t>Data Preparation</a:t>
            </a:r>
          </a:p>
          <a:p>
            <a:pPr lvl="1" algn="just"/>
            <a:r>
              <a:rPr lang="en-US" dirty="0"/>
              <a:t>Data Cleaning</a:t>
            </a:r>
          </a:p>
          <a:p>
            <a:pPr lvl="1" algn="just"/>
            <a:r>
              <a:rPr lang="en-US" dirty="0"/>
              <a:t>Data Integration</a:t>
            </a:r>
          </a:p>
          <a:p>
            <a:pPr lvl="1" algn="just"/>
            <a:r>
              <a:rPr lang="en-US" dirty="0"/>
              <a:t>Data Reduction</a:t>
            </a:r>
          </a:p>
          <a:p>
            <a:pPr marL="457200" lvl="1" indent="0" algn="just">
              <a:buNone/>
            </a:pPr>
            <a:endParaRPr lang="en-US" dirty="0"/>
          </a:p>
          <a:p>
            <a:pPr marL="514350" indent="-514350" algn="just">
              <a:buFont typeface="+mj-lt"/>
              <a:buAutoNum type="arabicPeriod"/>
            </a:pPr>
            <a:r>
              <a:rPr lang="en-US" dirty="0"/>
              <a:t>Data Partitioning</a:t>
            </a:r>
          </a:p>
          <a:p>
            <a:pPr lvl="1" algn="just"/>
            <a:endParaRPr lang="en-US" dirty="0"/>
          </a:p>
        </p:txBody>
      </p:sp>
    </p:spTree>
    <p:extLst>
      <p:ext uri="{BB962C8B-B14F-4D97-AF65-F5344CB8AC3E}">
        <p14:creationId xmlns:p14="http://schemas.microsoft.com/office/powerpoint/2010/main" val="38871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62B7-4F9D-492F-B2F6-3BA15A060FE4}"/>
              </a:ext>
            </a:extLst>
          </p:cNvPr>
          <p:cNvSpPr>
            <a:spLocks noGrp="1"/>
          </p:cNvSpPr>
          <p:nvPr>
            <p:ph type="title"/>
          </p:nvPr>
        </p:nvSpPr>
        <p:spPr/>
        <p:txBody>
          <a:bodyPr/>
          <a:lstStyle/>
          <a:p>
            <a:pPr algn="ctr"/>
            <a:r>
              <a:rPr lang="en-US" dirty="0"/>
              <a:t>LINEAR REGRESSION MODEL</a:t>
            </a:r>
          </a:p>
        </p:txBody>
      </p:sp>
      <p:sp>
        <p:nvSpPr>
          <p:cNvPr id="3" name="Content Placeholder 2">
            <a:extLst>
              <a:ext uri="{FF2B5EF4-FFF2-40B4-BE49-F238E27FC236}">
                <a16:creationId xmlns:a16="http://schemas.microsoft.com/office/drawing/2014/main" id="{ABBBCECE-FA5F-4A7E-B86E-97B79B3E289F}"/>
              </a:ext>
            </a:extLst>
          </p:cNvPr>
          <p:cNvSpPr>
            <a:spLocks noGrp="1"/>
          </p:cNvSpPr>
          <p:nvPr>
            <p:ph idx="1"/>
          </p:nvPr>
        </p:nvSpPr>
        <p:spPr/>
        <p:txBody>
          <a:bodyPr>
            <a:normAutofit/>
          </a:bodyPr>
          <a:lstStyle/>
          <a:p>
            <a:r>
              <a:rPr lang="en-US" dirty="0"/>
              <a:t>Linear regression is a linear approach to modeling the relationship between a scalar response (or dependent variable) and one or more explanatory variables(or independent variables).</a:t>
            </a:r>
          </a:p>
          <a:p>
            <a:r>
              <a:rPr lang="en-US" dirty="0"/>
              <a:t>It looks for statistical relationship but not deterministic relationship. </a:t>
            </a:r>
          </a:p>
          <a:p>
            <a:r>
              <a:rPr lang="en-US" dirty="0"/>
              <a:t>Data Partitioning is one of the important tasks in data mining as it allows us to assess the model and we used the default partitioning method in our project. </a:t>
            </a:r>
          </a:p>
          <a:p>
            <a:endParaRPr lang="en-US" dirty="0"/>
          </a:p>
        </p:txBody>
      </p:sp>
    </p:spTree>
    <p:extLst>
      <p:ext uri="{BB962C8B-B14F-4D97-AF65-F5344CB8AC3E}">
        <p14:creationId xmlns:p14="http://schemas.microsoft.com/office/powerpoint/2010/main" val="415799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C6C8A21-B6D2-497E-96CB-B67A39358A14}"/>
              </a:ext>
            </a:extLst>
          </p:cNvPr>
          <p:cNvSpPr>
            <a:spLocks noGrp="1"/>
          </p:cNvSpPr>
          <p:nvPr>
            <p:ph idx="1"/>
          </p:nvPr>
        </p:nvSpPr>
        <p:spPr>
          <a:xfrm>
            <a:off x="838200" y="681925"/>
            <a:ext cx="10515600" cy="5495038"/>
          </a:xfrm>
        </p:spPr>
        <p:txBody>
          <a:bodyPr/>
          <a:lstStyle/>
          <a:p>
            <a:r>
              <a:rPr lang="en-US" dirty="0"/>
              <a:t>we have used Stepwise linear regression as it is like forward selection except that at each step, we consider dropping predictors that are not statistically significant, as in backward elimination.</a:t>
            </a:r>
          </a:p>
          <a:p>
            <a:r>
              <a:rPr lang="en-US" dirty="0"/>
              <a:t>The “first step” will identify the “best” one-variable model. Subsequent steps will identify the “best” two-variable, three-variable, etc. models</a:t>
            </a:r>
          </a:p>
          <a:p>
            <a:endParaRPr lang="en-US" dirty="0"/>
          </a:p>
        </p:txBody>
      </p:sp>
      <p:pic>
        <p:nvPicPr>
          <p:cNvPr id="11" name="Picture 10">
            <a:extLst>
              <a:ext uri="{FF2B5EF4-FFF2-40B4-BE49-F238E27FC236}">
                <a16:creationId xmlns:a16="http://schemas.microsoft.com/office/drawing/2014/main" id="{7DBB4920-096D-4537-B695-77F939437A96}"/>
              </a:ext>
            </a:extLst>
          </p:cNvPr>
          <p:cNvPicPr/>
          <p:nvPr/>
        </p:nvPicPr>
        <p:blipFill>
          <a:blip r:embed="rId2"/>
          <a:stretch>
            <a:fillRect/>
          </a:stretch>
        </p:blipFill>
        <p:spPr>
          <a:xfrm>
            <a:off x="2433234" y="3429000"/>
            <a:ext cx="7315199" cy="2537847"/>
          </a:xfrm>
          <a:prstGeom prst="rect">
            <a:avLst/>
          </a:prstGeom>
        </p:spPr>
      </p:pic>
    </p:spTree>
    <p:extLst>
      <p:ext uri="{BB962C8B-B14F-4D97-AF65-F5344CB8AC3E}">
        <p14:creationId xmlns:p14="http://schemas.microsoft.com/office/powerpoint/2010/main" val="35057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A3CB-DC26-492F-942E-9348EC5F2042}"/>
              </a:ext>
            </a:extLst>
          </p:cNvPr>
          <p:cNvSpPr>
            <a:spLocks noGrp="1"/>
          </p:cNvSpPr>
          <p:nvPr>
            <p:ph type="title"/>
          </p:nvPr>
        </p:nvSpPr>
        <p:spPr/>
        <p:txBody>
          <a:bodyPr/>
          <a:lstStyle/>
          <a:p>
            <a:pPr algn="ctr"/>
            <a:r>
              <a:rPr lang="en-US" dirty="0"/>
              <a:t>MODEL COMPARISION OF REGRESSION MODELS</a:t>
            </a:r>
          </a:p>
        </p:txBody>
      </p:sp>
      <p:sp>
        <p:nvSpPr>
          <p:cNvPr id="3" name="Content Placeholder 2">
            <a:extLst>
              <a:ext uri="{FF2B5EF4-FFF2-40B4-BE49-F238E27FC236}">
                <a16:creationId xmlns:a16="http://schemas.microsoft.com/office/drawing/2014/main" id="{18B222AB-659E-463D-81F7-D3C1FACEA71D}"/>
              </a:ext>
            </a:extLst>
          </p:cNvPr>
          <p:cNvSpPr>
            <a:spLocks noGrp="1"/>
          </p:cNvSpPr>
          <p:nvPr>
            <p:ph idx="1"/>
          </p:nvPr>
        </p:nvSpPr>
        <p:spPr/>
        <p:txBody>
          <a:bodyPr/>
          <a:lstStyle/>
          <a:p>
            <a:r>
              <a:rPr lang="en-US" dirty="0"/>
              <a:t>The use of the model comparison node is to compare the models to which the node is connected, and predictions can be done accordingly</a:t>
            </a:r>
          </a:p>
          <a:p>
            <a:r>
              <a:rPr lang="en-US" dirty="0"/>
              <a:t>we compared the two regression models used before and we compared them to find the best one among the two.</a:t>
            </a:r>
          </a:p>
          <a:p>
            <a:r>
              <a:rPr lang="en-US" dirty="0"/>
              <a:t>The model comparison criteria is based on Average Square Error. </a:t>
            </a:r>
          </a:p>
          <a:p>
            <a:endParaRPr lang="en-US" dirty="0"/>
          </a:p>
        </p:txBody>
      </p:sp>
    </p:spTree>
    <p:extLst>
      <p:ext uri="{BB962C8B-B14F-4D97-AF65-F5344CB8AC3E}">
        <p14:creationId xmlns:p14="http://schemas.microsoft.com/office/powerpoint/2010/main" val="26968401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TM10001105[[fn=Crop]]</Template>
  <TotalTime>222</TotalTime>
  <Words>1587</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Century Schoolbook</vt:lpstr>
      <vt:lpstr>Corbel</vt:lpstr>
      <vt:lpstr>Franklin Gothic Book</vt:lpstr>
      <vt:lpstr>Crop</vt:lpstr>
      <vt:lpstr>Headlines</vt:lpstr>
      <vt:lpstr>FIFA’19 PLAYERS ANALYSIS  Data Mining – DSCI 5240 GROUP 12 PROJECT PRESENTATION    </vt:lpstr>
      <vt:lpstr>EXECUTIVE SUMMARY</vt:lpstr>
      <vt:lpstr>DATA SET DESCRIPTION</vt:lpstr>
      <vt:lpstr>PowerPoint Presentation</vt:lpstr>
      <vt:lpstr>VARIABLE ROLES</vt:lpstr>
      <vt:lpstr>DATA ANALYSIS</vt:lpstr>
      <vt:lpstr>LINEAR REGRESSION MODEL</vt:lpstr>
      <vt:lpstr>PowerPoint Presentation</vt:lpstr>
      <vt:lpstr>MODEL COMPARISION OF REGRESSION MODELS</vt:lpstr>
      <vt:lpstr>PowerPoint Presentation</vt:lpstr>
      <vt:lpstr>DECISION TREE</vt:lpstr>
      <vt:lpstr>PowerPoint Presentation</vt:lpstr>
      <vt:lpstr>PowerPoint Presentation</vt:lpstr>
      <vt:lpstr>NEURAL NETWORK</vt:lpstr>
      <vt:lpstr>PowerPoint Presentation</vt:lpstr>
      <vt:lpstr>PowerPoint Presentation</vt:lpstr>
      <vt:lpstr>AUTO NEURAL NODE</vt:lpstr>
      <vt:lpstr>PowerPoint Presentation</vt:lpstr>
      <vt:lpstr>CHOOSING THE BEST MODEL</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FIFA’19 PLAYERS ANALYSIS</dc:title>
  <dc:creator>Samhitha Ch</dc:creator>
  <cp:lastModifiedBy>Samhitha Ch</cp:lastModifiedBy>
  <cp:revision>24</cp:revision>
  <dcterms:created xsi:type="dcterms:W3CDTF">2020-04-30T17:45:55Z</dcterms:created>
  <dcterms:modified xsi:type="dcterms:W3CDTF">2020-04-30T23:53:33Z</dcterms:modified>
</cp:coreProperties>
</file>