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D7CA5-D341-58DB-C703-D6BB95F6D7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31DCD4-9120-B5CE-462C-31621137D2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700DB-1B0E-E339-9D8E-3EF760E2E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E161D-7083-4070-BC03-E657475691FE}" type="datetimeFigureOut">
              <a:rPr lang="en-IN" smtClean="0"/>
              <a:t>25-12-2024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F48F46-C67D-9B01-F82D-6CB0AF214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6179BF-D8FC-EFD5-EF52-0D8D93EEF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2C942-1070-4F59-992A-EEA5E8DD6F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3548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03564-009B-1E9E-E6E7-C33EF8961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34CC2C-7631-5FBF-7222-0E21F0A4E9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3A86A0-CB75-5D2F-BB6C-5A75EE765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E161D-7083-4070-BC03-E657475691FE}" type="datetimeFigureOut">
              <a:rPr lang="en-IN" smtClean="0"/>
              <a:t>25-12-2024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8E7B0-AF12-27FC-2EE8-92B77F71B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E0A2F5-092F-883E-5A68-095671F0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2C942-1070-4F59-992A-EEA5E8DD6F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4590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66DFF5-AA3B-C970-EBCB-6C98DF0DC0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1B75FA-2688-9237-398C-0921514F4A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6E35D4-B152-ED51-5308-2F7835C42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E161D-7083-4070-BC03-E657475691FE}" type="datetimeFigureOut">
              <a:rPr lang="en-IN" smtClean="0"/>
              <a:t>25-12-2024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11A85A-D1D0-7912-60A7-EA945BC13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7520CA-EF8A-2515-5C65-AA6CB2289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2C942-1070-4F59-992A-EEA5E8DD6F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8747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92AFF-98A8-ED4D-38C2-296B89FE5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A4702E-48A9-4D76-0E40-5A9E03AD25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797CC7-23B6-E05B-8DE6-EA61301DC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E161D-7083-4070-BC03-E657475691FE}" type="datetimeFigureOut">
              <a:rPr lang="en-IN" smtClean="0"/>
              <a:t>25-12-2024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3ADCA6-DCE2-908D-0D64-10C94438D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2CF1A0-EFBE-5E34-37D4-77A82AF7D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2C942-1070-4F59-992A-EEA5E8DD6F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5406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9041D-8564-9D33-CB1C-91EBD4415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11A3B0-DED9-BBC1-F5D0-030D2F4D08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E45CED-2045-C13D-8379-FB3AF23D2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E161D-7083-4070-BC03-E657475691FE}" type="datetimeFigureOut">
              <a:rPr lang="en-IN" smtClean="0"/>
              <a:t>25-12-2024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2BEB0A-D4E6-F5DA-7FE6-A25E9DA55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5DB203-DA87-7EBA-FD4F-B9F4257A2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2C942-1070-4F59-992A-EEA5E8DD6F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3621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DE676-4E94-4704-2CFE-2D3DA267C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C90273-3569-68BA-2D1C-2FFE9A4D54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0AEA24-521A-3467-62F9-8F524E6038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F411C0-5D12-63FB-AB35-58831E70F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E161D-7083-4070-BC03-E657475691FE}" type="datetimeFigureOut">
              <a:rPr lang="en-IN" smtClean="0"/>
              <a:t>25-12-2024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C3F98B-1B29-65EB-07BF-B21005325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DC14D6-6472-FAA0-8A4E-3E9C6D082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2C942-1070-4F59-992A-EEA5E8DD6F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9769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AD383-33FC-CDBB-AFBD-08FC12ADE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8E5E05-FECA-2784-155A-B05F5D7FFA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9207C2-55BD-F2FB-EB0F-7F3BC9103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C7B21D-1CA8-BA30-D235-A8F72AD002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A02055-88AC-0F31-65D4-03D9D88CFF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E227F0-4667-6F8F-AFBB-CC5970134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E161D-7083-4070-BC03-E657475691FE}" type="datetimeFigureOut">
              <a:rPr lang="en-IN" smtClean="0"/>
              <a:t>25-12-2024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E53658-C524-075F-D842-9E9A947D2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1BD9C7-F8D8-856C-FAB7-07A4C1AB4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2C942-1070-4F59-992A-EEA5E8DD6F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7624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818A1-4345-F88A-29B0-9A69C11CF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6A7799-35CD-5322-3134-8FF10D960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E161D-7083-4070-BC03-E657475691FE}" type="datetimeFigureOut">
              <a:rPr lang="en-IN" smtClean="0"/>
              <a:t>25-12-2024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C7EE18-A95B-DC7F-4DCD-B7C86B90B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08181E-1B4C-74F5-2FF7-7E08CAA1C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2C942-1070-4F59-992A-EEA5E8DD6F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2564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C05B80-6449-0EC4-82EB-8CACE128E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E161D-7083-4070-BC03-E657475691FE}" type="datetimeFigureOut">
              <a:rPr lang="en-IN" smtClean="0"/>
              <a:t>25-12-2024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9F2E19-E921-043D-26AA-A1D2B8560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575678-FA61-446E-D403-A31705C22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2C942-1070-4F59-992A-EEA5E8DD6F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219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F8344-6B8D-E3FD-5C3F-2CC46FE37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510F79-EF7F-26EE-0F94-CE39CBA52D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5E92BF-C917-1468-5D99-645B25C493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D5A69D-F302-3D13-BC38-DC05A0F52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E161D-7083-4070-BC03-E657475691FE}" type="datetimeFigureOut">
              <a:rPr lang="en-IN" smtClean="0"/>
              <a:t>25-12-2024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0DF97E-7239-17DF-17CB-9F636E874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4B99DA-204C-2D8C-B313-8AC6B61EA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2C942-1070-4F59-992A-EEA5E8DD6F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2856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F2126-C6D1-40F5-4DD2-74FC0743F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9B8968-1BEE-B738-1A85-CAC4214F5C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C35E28-D82A-B861-BCBF-A64B79415F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BE3D40-D171-40A6-0959-C02BAFC81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E161D-7083-4070-BC03-E657475691FE}" type="datetimeFigureOut">
              <a:rPr lang="en-IN" smtClean="0"/>
              <a:t>25-12-2024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7222A1-6BD8-E47E-618D-B966784BB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F702A0-5026-6A87-6E19-AE3F77FA7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2C942-1070-4F59-992A-EEA5E8DD6F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079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20FD7E-EB8C-E047-A830-33DABAF57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B57851-9F5D-1CC1-2949-42A49E7200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FDF55E-0387-1F60-B1AA-18991435B0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5E161D-7083-4070-BC03-E657475691FE}" type="datetimeFigureOut">
              <a:rPr lang="en-IN" smtClean="0"/>
              <a:t>25-12-2024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7678AD-F230-2E2A-0F67-A98DA6274A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B0FFCB-0DEF-1E8B-E08D-6539C03368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12C942-1070-4F59-992A-EEA5E8DD6F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9525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97DC146-7812-B746-8484-88E2B07E6596}"/>
              </a:ext>
            </a:extLst>
          </p:cNvPr>
          <p:cNvSpPr/>
          <p:nvPr/>
        </p:nvSpPr>
        <p:spPr>
          <a:xfrm>
            <a:off x="1" y="-1"/>
            <a:ext cx="12582524" cy="6980904"/>
          </a:xfrm>
          <a:prstGeom prst="rect">
            <a:avLst/>
          </a:prstGeom>
          <a:solidFill>
            <a:schemeClr val="accent1">
              <a:lumMod val="20000"/>
              <a:lumOff val="80000"/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05267451-724D-6B60-6880-082CDB958CE9}"/>
              </a:ext>
            </a:extLst>
          </p:cNvPr>
          <p:cNvSpPr txBox="1"/>
          <p:nvPr/>
        </p:nvSpPr>
        <p:spPr>
          <a:xfrm>
            <a:off x="1410957" y="119060"/>
            <a:ext cx="9601200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3400" b="0" i="0" dirty="0">
                <a:solidFill>
                  <a:srgbClr val="002060"/>
                </a:solidFill>
                <a:effectLst/>
                <a:latin typeface="Segoe UI Bold" panose="020B0802040204020203" pitchFamily="34" charset="0"/>
              </a:rPr>
              <a:t>HOSPITAL EMERGENCY ROOM DASHBOARD</a:t>
            </a:r>
            <a:endParaRPr lang="en-IN" sz="3400" dirty="0">
              <a:solidFill>
                <a:srgbClr val="002060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0" name="TextBox 2">
            <a:extLst>
              <a:ext uri="{FF2B5EF4-FFF2-40B4-BE49-F238E27FC236}">
                <a16:creationId xmlns:a16="http://schemas.microsoft.com/office/drawing/2014/main" id="{9A433642-AE6E-7D5D-7A8D-E034E06DFAE1}"/>
              </a:ext>
            </a:extLst>
          </p:cNvPr>
          <p:cNvSpPr txBox="1"/>
          <p:nvPr/>
        </p:nvSpPr>
        <p:spPr>
          <a:xfrm>
            <a:off x="487030" y="901117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accent5">
                    <a:lumMod val="75000"/>
                  </a:schemeClr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STEPS IN PROJECT</a:t>
            </a:r>
          </a:p>
        </p:txBody>
      </p:sp>
      <p:pic>
        <p:nvPicPr>
          <p:cNvPr id="11" name="Picture 4" descr="Power BI - Udemy Business">
            <a:extLst>
              <a:ext uri="{FF2B5EF4-FFF2-40B4-BE49-F238E27FC236}">
                <a16:creationId xmlns:a16="http://schemas.microsoft.com/office/drawing/2014/main" id="{FD61C1AB-F427-C661-993B-2C9888CF42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8824" y="6114980"/>
            <a:ext cx="2457451" cy="620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2">
            <a:extLst>
              <a:ext uri="{FF2B5EF4-FFF2-40B4-BE49-F238E27FC236}">
                <a16:creationId xmlns:a16="http://schemas.microsoft.com/office/drawing/2014/main" id="{35B2F56D-26B3-C363-ABCB-4366B01DB9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524" y="1543096"/>
            <a:ext cx="7896227" cy="4360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Requirement Gathering/ Business Requirements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sz="1700" b="1" dirty="0">
                <a:latin typeface="Arial" panose="020B0604020202020204" pitchFamily="34" charset="0"/>
              </a:rPr>
              <a:t>Data Walkthrough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sz="1700" b="1" dirty="0">
                <a:latin typeface="Arial" panose="020B0604020202020204" pitchFamily="34" charset="0"/>
              </a:rPr>
              <a:t>Data Connection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Cleaning / Quality Check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sz="1700" b="1" dirty="0">
                <a:latin typeface="Arial" panose="020B0604020202020204" pitchFamily="34" charset="0"/>
              </a:rPr>
              <a:t>Data Modeling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Processing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sz="1700" b="1" dirty="0">
                <a:latin typeface="Arial" panose="020B0604020202020204" pitchFamily="34" charset="0"/>
              </a:rPr>
              <a:t>DAX Calculations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Dashboard Lay outing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sz="1700" b="1" dirty="0">
                <a:latin typeface="Arial" panose="020B0604020202020204" pitchFamily="34" charset="0"/>
              </a:rPr>
              <a:t>Charts Development and Formatting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Dashboard / Report Development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sz="1700" b="1" dirty="0">
                <a:latin typeface="Arial" panose="020B0604020202020204" pitchFamily="34" charset="0"/>
              </a:rPr>
              <a:t>Insights Generation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A0FCB933-5194-03C3-D828-0447F303EB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015" y="119060"/>
            <a:ext cx="581025" cy="58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5976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D746C68-011E-49DF-785E-EA1231DCB4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D5DEF63-1FD2-95A0-9AD0-503BC152053A}"/>
              </a:ext>
            </a:extLst>
          </p:cNvPr>
          <p:cNvSpPr/>
          <p:nvPr/>
        </p:nvSpPr>
        <p:spPr>
          <a:xfrm>
            <a:off x="0" y="1"/>
            <a:ext cx="12383600" cy="6857999"/>
          </a:xfrm>
          <a:prstGeom prst="rect">
            <a:avLst/>
          </a:prstGeom>
          <a:solidFill>
            <a:schemeClr val="accent1">
              <a:lumMod val="20000"/>
              <a:lumOff val="80000"/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5549012F-B3F6-62C6-F469-F4F053D4554E}"/>
              </a:ext>
            </a:extLst>
          </p:cNvPr>
          <p:cNvSpPr txBox="1"/>
          <p:nvPr/>
        </p:nvSpPr>
        <p:spPr>
          <a:xfrm>
            <a:off x="1410957" y="119060"/>
            <a:ext cx="9601200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3400" b="0" i="0" dirty="0">
                <a:solidFill>
                  <a:srgbClr val="002060"/>
                </a:solidFill>
                <a:effectLst/>
                <a:latin typeface="Segoe UI Bold" panose="020B0802040204020203" pitchFamily="34" charset="0"/>
              </a:rPr>
              <a:t>HOSPITAL EMERGENCY ROOM DASHBOARD</a:t>
            </a:r>
            <a:endParaRPr lang="en-IN" sz="3400" dirty="0">
              <a:solidFill>
                <a:srgbClr val="002060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0" name="TextBox 2">
            <a:extLst>
              <a:ext uri="{FF2B5EF4-FFF2-40B4-BE49-F238E27FC236}">
                <a16:creationId xmlns:a16="http://schemas.microsoft.com/office/drawing/2014/main" id="{388DDA4D-3C73-059D-F8FD-C54D4DAD330C}"/>
              </a:ext>
            </a:extLst>
          </p:cNvPr>
          <p:cNvSpPr txBox="1"/>
          <p:nvPr/>
        </p:nvSpPr>
        <p:spPr>
          <a:xfrm>
            <a:off x="487030" y="901117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accent5">
                    <a:lumMod val="75000"/>
                  </a:schemeClr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DASHBOARDS - 4</a:t>
            </a:r>
          </a:p>
        </p:txBody>
      </p:sp>
      <p:pic>
        <p:nvPicPr>
          <p:cNvPr id="11" name="Picture 4" descr="Power BI - Udemy Business">
            <a:extLst>
              <a:ext uri="{FF2B5EF4-FFF2-40B4-BE49-F238E27FC236}">
                <a16:creationId xmlns:a16="http://schemas.microsoft.com/office/drawing/2014/main" id="{47C9BED2-EE71-CB4C-3914-6F40053AB0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8824" y="6114980"/>
            <a:ext cx="2457451" cy="620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2">
            <a:extLst>
              <a:ext uri="{FF2B5EF4-FFF2-40B4-BE49-F238E27FC236}">
                <a16:creationId xmlns:a16="http://schemas.microsoft.com/office/drawing/2014/main" id="{45C6405F-8493-EFB9-8118-4593FE8630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527" y="1698840"/>
            <a:ext cx="7896227" cy="1881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Monthly View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altLang="en-US" sz="2000" b="1" dirty="0">
                <a:latin typeface="Arial" panose="020B0604020202020204" pitchFamily="34" charset="0"/>
              </a:rPr>
              <a:t>Consolidated View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altLang="en-US" sz="2000" b="1" dirty="0">
                <a:latin typeface="Arial" panose="020B0604020202020204" pitchFamily="34" charset="0"/>
              </a:rPr>
              <a:t>Patient Details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altLang="en-US" sz="2000" b="1" dirty="0">
                <a:latin typeface="Arial" panose="020B0604020202020204" pitchFamily="34" charset="0"/>
              </a:rPr>
              <a:t>Key Takeaways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736177D3-1B5F-5273-9647-F606AE468B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015" y="119060"/>
            <a:ext cx="581025" cy="58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2070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E9528E2-59ED-518D-064B-F25ECBDC57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6802C54-2204-9072-FBA0-00D37A34782E}"/>
              </a:ext>
            </a:extLst>
          </p:cNvPr>
          <p:cNvSpPr/>
          <p:nvPr/>
        </p:nvSpPr>
        <p:spPr>
          <a:xfrm>
            <a:off x="0" y="0"/>
            <a:ext cx="12408015" cy="6857999"/>
          </a:xfrm>
          <a:prstGeom prst="rect">
            <a:avLst/>
          </a:prstGeom>
          <a:solidFill>
            <a:schemeClr val="accent1">
              <a:lumMod val="20000"/>
              <a:lumOff val="80000"/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71458C79-99C4-C755-00FA-5D5139563367}"/>
              </a:ext>
            </a:extLst>
          </p:cNvPr>
          <p:cNvSpPr txBox="1"/>
          <p:nvPr/>
        </p:nvSpPr>
        <p:spPr>
          <a:xfrm>
            <a:off x="1410957" y="119060"/>
            <a:ext cx="9601200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3400" b="0" i="0" dirty="0">
                <a:solidFill>
                  <a:srgbClr val="002060"/>
                </a:solidFill>
                <a:effectLst/>
                <a:latin typeface="Segoe UI Bold" panose="020B0802040204020203" pitchFamily="34" charset="0"/>
              </a:rPr>
              <a:t>HOSPITAL EMERGENCY ROOM DASHBOARD</a:t>
            </a:r>
            <a:endParaRPr lang="en-IN" sz="3400" dirty="0">
              <a:solidFill>
                <a:srgbClr val="002060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0" name="TextBox 2">
            <a:extLst>
              <a:ext uri="{FF2B5EF4-FFF2-40B4-BE49-F238E27FC236}">
                <a16:creationId xmlns:a16="http://schemas.microsoft.com/office/drawing/2014/main" id="{ED134921-2987-2829-F6D3-45D34B937DE1}"/>
              </a:ext>
            </a:extLst>
          </p:cNvPr>
          <p:cNvSpPr txBox="1"/>
          <p:nvPr/>
        </p:nvSpPr>
        <p:spPr>
          <a:xfrm>
            <a:off x="487029" y="638298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accent5">
                    <a:lumMod val="75000"/>
                  </a:schemeClr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REQUIREMENTS</a:t>
            </a:r>
          </a:p>
        </p:txBody>
      </p:sp>
      <p:pic>
        <p:nvPicPr>
          <p:cNvPr id="11" name="Picture 4" descr="Power BI - Udemy Business">
            <a:extLst>
              <a:ext uri="{FF2B5EF4-FFF2-40B4-BE49-F238E27FC236}">
                <a16:creationId xmlns:a16="http://schemas.microsoft.com/office/drawing/2014/main" id="{218A077B-BD7E-8695-BE35-CC6D7C6508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8824" y="6114980"/>
            <a:ext cx="2457451" cy="620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2">
            <a:extLst>
              <a:ext uri="{FF2B5EF4-FFF2-40B4-BE49-F238E27FC236}">
                <a16:creationId xmlns:a16="http://schemas.microsoft.com/office/drawing/2014/main" id="{E6128A3A-8DEF-B38C-DF3E-2988F729BB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256" y="2151372"/>
            <a:ext cx="11371595" cy="39303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Number of Patients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Measure the total number of patients visiting the ER daily.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Display a daily trend using an area sparkline to understand patterns over time, such as peak days or seasonal trends.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Average Wait Time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Calculate the average time patients wait before being attended to by a medical professional.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an area sparkline to show daily fluctuations and identify days with higher wait times that may require operational adjustments.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Patient Satisfaction Score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Analyze the average satisfaction score of patients on a daily basis to evaluate the quality of service provided.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Present a daily trend using an area sparkline to identify dips in satisfaction and correlate them with operational challenges or peak times.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Number of Patients Referred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Count the number of patients referred to specific departments from the ER each day.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an area sparkline to track daily trends and identify departments with high referral rates, which may require additional resources.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0BD3EB5B-E3F6-663E-837B-67E8ECD86F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015" y="119060"/>
            <a:ext cx="581025" cy="58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1E4FE57-B019-F4A1-A495-10259C91574B}"/>
              </a:ext>
            </a:extLst>
          </p:cNvPr>
          <p:cNvSpPr txBox="1"/>
          <p:nvPr/>
        </p:nvSpPr>
        <p:spPr>
          <a:xfrm>
            <a:off x="506527" y="1058667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800" b="1" dirty="0">
                <a:solidFill>
                  <a:schemeClr val="bg1"/>
                </a:solidFill>
                <a:highlight>
                  <a:srgbClr val="000000"/>
                </a:highlight>
                <a:latin typeface="Arial Rounded MT Bold" panose="020F0704030504030204" pitchFamily="34" charset="0"/>
                <a:ea typeface="Segoe UI Black" panose="020B0A02040204020203" pitchFamily="34" charset="0"/>
              </a:rPr>
              <a:t>KPI’s Requirements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492A47D5-6B0C-D701-7D06-C88F57EB10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58" y="1510141"/>
            <a:ext cx="11371595" cy="692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1300" b="1" dirty="0">
                <a:solidFill>
                  <a:schemeClr val="accent5">
                    <a:lumMod val="75000"/>
                  </a:schemeClr>
                </a:solidFill>
              </a:rPr>
              <a:t>To enhance operational efficiency and provide actionable insights into emergency room performance, we need to create a Hospital Emergency Room Analysis Dashboard in Power BI. This solution will enable stakeholders to track, analyze, and make data-driven decisions regarding patient management and service optimization.</a:t>
            </a:r>
            <a:endParaRPr kumimoji="0" lang="en-US" altLang="en-US" sz="1300" b="1" i="0" u="none" strike="noStrike" cap="none" normalizeH="0" baseline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6215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3AE1DAF-FFB5-BF0F-267E-F74B1CA6F1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60EF21E-C2D0-72A0-E424-BBFB3E9DC652}"/>
              </a:ext>
            </a:extLst>
          </p:cNvPr>
          <p:cNvSpPr/>
          <p:nvPr/>
        </p:nvSpPr>
        <p:spPr>
          <a:xfrm>
            <a:off x="1" y="-56734"/>
            <a:ext cx="12192000" cy="6914734"/>
          </a:xfrm>
          <a:prstGeom prst="rect">
            <a:avLst/>
          </a:prstGeom>
          <a:solidFill>
            <a:schemeClr val="accent1">
              <a:lumMod val="20000"/>
              <a:lumOff val="80000"/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617257BB-07E6-6AC0-49F1-086E0BB40F97}"/>
              </a:ext>
            </a:extLst>
          </p:cNvPr>
          <p:cNvSpPr txBox="1"/>
          <p:nvPr/>
        </p:nvSpPr>
        <p:spPr>
          <a:xfrm>
            <a:off x="1410957" y="119060"/>
            <a:ext cx="9601200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3400" b="0" i="0" dirty="0">
                <a:solidFill>
                  <a:srgbClr val="002060"/>
                </a:solidFill>
                <a:effectLst/>
                <a:latin typeface="Segoe UI Bold" panose="020B0802040204020203" pitchFamily="34" charset="0"/>
              </a:rPr>
              <a:t>HOSPITAL EMERGENCY ROOM DASHBOARD</a:t>
            </a:r>
            <a:endParaRPr lang="en-IN" sz="3400" dirty="0">
              <a:solidFill>
                <a:srgbClr val="002060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0" name="TextBox 2">
            <a:extLst>
              <a:ext uri="{FF2B5EF4-FFF2-40B4-BE49-F238E27FC236}">
                <a16:creationId xmlns:a16="http://schemas.microsoft.com/office/drawing/2014/main" id="{BF65E333-780F-3961-251D-DFD71949B5AF}"/>
              </a:ext>
            </a:extLst>
          </p:cNvPr>
          <p:cNvSpPr txBox="1"/>
          <p:nvPr/>
        </p:nvSpPr>
        <p:spPr>
          <a:xfrm>
            <a:off x="487029" y="853960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accent5">
                    <a:lumMod val="75000"/>
                  </a:schemeClr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REQUIREMENTS</a:t>
            </a:r>
          </a:p>
        </p:txBody>
      </p:sp>
      <p:pic>
        <p:nvPicPr>
          <p:cNvPr id="11" name="Picture 4" descr="Power BI - Udemy Business">
            <a:extLst>
              <a:ext uri="{FF2B5EF4-FFF2-40B4-BE49-F238E27FC236}">
                <a16:creationId xmlns:a16="http://schemas.microsoft.com/office/drawing/2014/main" id="{F09F0420-A352-B3DF-5FEA-6994CA0F81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8824" y="6114980"/>
            <a:ext cx="2457451" cy="620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2">
            <a:extLst>
              <a:ext uri="{FF2B5EF4-FFF2-40B4-BE49-F238E27FC236}">
                <a16:creationId xmlns:a16="http://schemas.microsoft.com/office/drawing/2014/main" id="{C0CCDB56-8798-5F45-55E6-217CDE2AE3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029" y="1383997"/>
            <a:ext cx="11371595" cy="3976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highlight>
                  <a:srgbClr val="00FF00"/>
                </a:highlight>
                <a:latin typeface="Arial Rounded MT Bold" panose="020F0704030504030204" pitchFamily="34" charset="0"/>
              </a:rPr>
              <a:t>Dashboard 1: Monthly View 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Arial Rounded MT Bold" panose="020F0704030504030204" pitchFamily="34" charset="0"/>
              </a:rPr>
              <a:t>Objective: 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Monitor key metrics and trends on a month-by-month basis to identify patterns and areas for improvement.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Arial Rounded MT Bold" panose="020F0704030504030204" pitchFamily="34" charset="0"/>
              </a:rPr>
              <a:t>Charts to Develop: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</a:rPr>
              <a:t>Patient Admission Status: Track admitted vs. non-admitted patients.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</a:rPr>
              <a:t>Patient Age Distribution: Group patients by 10-year age intervals.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</a:rPr>
              <a:t>Department Referrals: Analyze referral trends across different departments.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</a:rPr>
              <a:t>Timeliness: Measure the percentage of patients seen within 30 minutes.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</a:rPr>
              <a:t>Gender Analysis: Visualize patient distribution by gender.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</a:rPr>
              <a:t>Racial Demographics: Analyze patient data by race.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</a:rPr>
              <a:t>Time Analysis: Assess patient volume by day and hour.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A84C4D02-117A-D16A-1EB4-20E1A1D223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015" y="119060"/>
            <a:ext cx="581025" cy="58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56687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49C74F4-0DDF-52DF-376D-86B34B9745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CC9A7CC-21F5-D9C9-CE9C-84782575E2D4}"/>
              </a:ext>
            </a:extLst>
          </p:cNvPr>
          <p:cNvSpPr/>
          <p:nvPr/>
        </p:nvSpPr>
        <p:spPr>
          <a:xfrm>
            <a:off x="0" y="1"/>
            <a:ext cx="12268826" cy="6857999"/>
          </a:xfrm>
          <a:prstGeom prst="rect">
            <a:avLst/>
          </a:prstGeom>
          <a:solidFill>
            <a:schemeClr val="accent1">
              <a:lumMod val="20000"/>
              <a:lumOff val="80000"/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9A9C0C9E-FEB6-C42D-33F5-3D43517BA447}"/>
              </a:ext>
            </a:extLst>
          </p:cNvPr>
          <p:cNvSpPr txBox="1"/>
          <p:nvPr/>
        </p:nvSpPr>
        <p:spPr>
          <a:xfrm>
            <a:off x="1410957" y="119060"/>
            <a:ext cx="9601200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3400" b="0" i="0" dirty="0">
                <a:solidFill>
                  <a:srgbClr val="002060"/>
                </a:solidFill>
                <a:effectLst/>
                <a:latin typeface="Segoe UI Bold" panose="020B0802040204020203" pitchFamily="34" charset="0"/>
              </a:rPr>
              <a:t>HOSPITAL EMERGENCY ROOM DASHBOARD</a:t>
            </a:r>
            <a:endParaRPr lang="en-IN" sz="3400" dirty="0">
              <a:solidFill>
                <a:srgbClr val="002060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0" name="TextBox 2">
            <a:extLst>
              <a:ext uri="{FF2B5EF4-FFF2-40B4-BE49-F238E27FC236}">
                <a16:creationId xmlns:a16="http://schemas.microsoft.com/office/drawing/2014/main" id="{B8863025-42A1-7A91-82FA-208CE8AA5CE3}"/>
              </a:ext>
            </a:extLst>
          </p:cNvPr>
          <p:cNvSpPr txBox="1"/>
          <p:nvPr/>
        </p:nvSpPr>
        <p:spPr>
          <a:xfrm>
            <a:off x="487029" y="853960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accent5">
                    <a:lumMod val="75000"/>
                  </a:schemeClr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REQUIREMENTS</a:t>
            </a:r>
          </a:p>
        </p:txBody>
      </p:sp>
      <p:pic>
        <p:nvPicPr>
          <p:cNvPr id="11" name="Picture 4" descr="Power BI - Udemy Business">
            <a:extLst>
              <a:ext uri="{FF2B5EF4-FFF2-40B4-BE49-F238E27FC236}">
                <a16:creationId xmlns:a16="http://schemas.microsoft.com/office/drawing/2014/main" id="{A725CB47-6917-5342-8D5C-E43BD23D17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8824" y="6114980"/>
            <a:ext cx="2457451" cy="620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2">
            <a:extLst>
              <a:ext uri="{FF2B5EF4-FFF2-40B4-BE49-F238E27FC236}">
                <a16:creationId xmlns:a16="http://schemas.microsoft.com/office/drawing/2014/main" id="{84AD4C6F-E381-10FE-2B3A-2BC9194E64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029" y="1887420"/>
            <a:ext cx="11371595" cy="16271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highlight>
                  <a:srgbClr val="00FF00"/>
                </a:highlight>
                <a:latin typeface="Arial Rounded MT Bold" panose="020F0704030504030204" pitchFamily="34" charset="0"/>
              </a:rPr>
              <a:t>Dashboard 2: Consolidated View 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Arial Rounded MT Bold" panose="020F0704030504030204" pitchFamily="34" charset="0"/>
              </a:rPr>
              <a:t>Objective: 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Provide a holistic summary of hospital performance for a selected date range.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Arial Rounded MT Bold" panose="020F0704030504030204" pitchFamily="34" charset="0"/>
              </a:rPr>
              <a:t>Charts to Develop: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</a:rPr>
              <a:t>Similar metrics as the Monthly View, but aggregated over a customizable date range for broader insights and trend analysis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799A61D9-CC1B-E22A-533F-9FE34F3A0E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015" y="119060"/>
            <a:ext cx="581025" cy="58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6974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8693FBA-C0F8-4CB4-1C53-F2F1BFB515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C52FF49-FD73-7EAF-E15E-53532554C5DC}"/>
              </a:ext>
            </a:extLst>
          </p:cNvPr>
          <p:cNvSpPr/>
          <p:nvPr/>
        </p:nvSpPr>
        <p:spPr>
          <a:xfrm>
            <a:off x="0" y="-37334"/>
            <a:ext cx="12192000" cy="6857999"/>
          </a:xfrm>
          <a:prstGeom prst="rect">
            <a:avLst/>
          </a:prstGeom>
          <a:solidFill>
            <a:schemeClr val="accent1">
              <a:lumMod val="20000"/>
              <a:lumOff val="80000"/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03438695-F838-B350-30DC-F40325A06AE6}"/>
              </a:ext>
            </a:extLst>
          </p:cNvPr>
          <p:cNvSpPr txBox="1"/>
          <p:nvPr/>
        </p:nvSpPr>
        <p:spPr>
          <a:xfrm>
            <a:off x="1410957" y="119060"/>
            <a:ext cx="9601200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3400" b="0" i="0" dirty="0">
                <a:solidFill>
                  <a:srgbClr val="002060"/>
                </a:solidFill>
                <a:effectLst/>
                <a:latin typeface="Segoe UI Bold" panose="020B0802040204020203" pitchFamily="34" charset="0"/>
              </a:rPr>
              <a:t>HOSPITAL EMERGENCY ROOM DASHBOARD</a:t>
            </a:r>
            <a:endParaRPr lang="en-IN" sz="3400" dirty="0">
              <a:solidFill>
                <a:srgbClr val="002060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0" name="TextBox 2">
            <a:extLst>
              <a:ext uri="{FF2B5EF4-FFF2-40B4-BE49-F238E27FC236}">
                <a16:creationId xmlns:a16="http://schemas.microsoft.com/office/drawing/2014/main" id="{D419DAC6-B8BB-42D9-E433-3E4ECD744041}"/>
              </a:ext>
            </a:extLst>
          </p:cNvPr>
          <p:cNvSpPr txBox="1"/>
          <p:nvPr/>
        </p:nvSpPr>
        <p:spPr>
          <a:xfrm>
            <a:off x="487029" y="853960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accent5">
                    <a:lumMod val="75000"/>
                  </a:schemeClr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REQUIREMENTS</a:t>
            </a:r>
          </a:p>
        </p:txBody>
      </p:sp>
      <p:pic>
        <p:nvPicPr>
          <p:cNvPr id="11" name="Picture 4" descr="Power BI - Udemy Business">
            <a:extLst>
              <a:ext uri="{FF2B5EF4-FFF2-40B4-BE49-F238E27FC236}">
                <a16:creationId xmlns:a16="http://schemas.microsoft.com/office/drawing/2014/main" id="{3E3FA96B-A10C-B293-D774-1E1A39A20E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8824" y="6114980"/>
            <a:ext cx="2457451" cy="620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2">
            <a:extLst>
              <a:ext uri="{FF2B5EF4-FFF2-40B4-BE49-F238E27FC236}">
                <a16:creationId xmlns:a16="http://schemas.microsoft.com/office/drawing/2014/main" id="{D878D7C5-FC8C-5EDE-201B-1A3BAFD764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58" y="1588059"/>
            <a:ext cx="11371595" cy="42073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highlight>
                  <a:srgbClr val="00FF00"/>
                </a:highlight>
                <a:latin typeface="Arial Rounded MT Bold" panose="020F0704030504030204" pitchFamily="34" charset="0"/>
              </a:rPr>
              <a:t>Dashboard 3: Patient Details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Arial Rounded MT Bold" panose="020F0704030504030204" pitchFamily="34" charset="0"/>
              </a:rPr>
              <a:t>Objective: 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Offer granular insights into patient-level data to enable detailed analysis and troubleshooting.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Arial Rounded MT Bold" panose="020F0704030504030204" pitchFamily="34" charset="0"/>
              </a:rPr>
              <a:t>Charts to Develop: </a:t>
            </a:r>
            <a:r>
              <a:rPr lang="en-US" sz="1400" dirty="0">
                <a:latin typeface="Arial" panose="020B0604020202020204" pitchFamily="34" charset="0"/>
              </a:rPr>
              <a:t>A grid displaying essential fields: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latin typeface="Arial" panose="020B0604020202020204" pitchFamily="34" charset="0"/>
              </a:rPr>
              <a:t>Patient ID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latin typeface="Arial" panose="020B0604020202020204" pitchFamily="34" charset="0"/>
              </a:rPr>
              <a:t>Patient Full Name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latin typeface="Arial" panose="020B0604020202020204" pitchFamily="34" charset="0"/>
              </a:rPr>
              <a:t>Gender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latin typeface="Arial" panose="020B0604020202020204" pitchFamily="34" charset="0"/>
              </a:rPr>
              <a:t>Age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latin typeface="Arial" panose="020B0604020202020204" pitchFamily="34" charset="0"/>
              </a:rPr>
              <a:t>Admission Date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latin typeface="Arial" panose="020B0604020202020204" pitchFamily="34" charset="0"/>
              </a:rPr>
              <a:t>Patient Race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latin typeface="Arial" panose="020B0604020202020204" pitchFamily="34" charset="0"/>
              </a:rPr>
              <a:t>Wait Time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latin typeface="Arial" panose="020B0604020202020204" pitchFamily="34" charset="0"/>
              </a:rPr>
              <a:t>Department Referral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latin typeface="Arial" panose="020B0604020202020204" pitchFamily="34" charset="0"/>
              </a:rPr>
              <a:t>Admission Status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D3558950-4420-A74C-5766-67081A9D10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015" y="119060"/>
            <a:ext cx="581025" cy="58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447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486</Words>
  <Application>Microsoft Office PowerPoint</Application>
  <PresentationFormat>Widescreen</PresentationFormat>
  <Paragraphs>67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Arial Rounded MT Bold</vt:lpstr>
      <vt:lpstr>Calibri</vt:lpstr>
      <vt:lpstr>Calibri Light</vt:lpstr>
      <vt:lpstr>Segoe UI Black</vt:lpstr>
      <vt:lpstr>Segoe UI Bold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Swapnajeet A</dc:creator>
  <cp:lastModifiedBy>∇I∇ΣҜ Bharti</cp:lastModifiedBy>
  <cp:revision>10</cp:revision>
  <dcterms:created xsi:type="dcterms:W3CDTF">2024-11-24T05:55:51Z</dcterms:created>
  <dcterms:modified xsi:type="dcterms:W3CDTF">2024-12-25T13:33:14Z</dcterms:modified>
</cp:coreProperties>
</file>