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Lst>
  <p:sldSz cx="18288000" cy="10287000"/>
  <p:notesSz cx="6858000" cy="9144000"/>
  <p:embeddedFontLst>
    <p:embeddedFont>
      <p:font typeface="Playfair Display" charset="1" panose="00000500000000000000"/>
      <p:regular r:id="rId6"/>
    </p:embeddedFont>
    <p:embeddedFont>
      <p:font typeface="Playfair Display Bold" charset="1" panose="00000800000000000000"/>
      <p:regular r:id="rId7"/>
    </p:embeddedFont>
    <p:embeddedFont>
      <p:font typeface="Playfair Display Italics" charset="1" panose="00000500000000000000"/>
      <p:regular r:id="rId8"/>
    </p:embeddedFont>
    <p:embeddedFont>
      <p:font typeface="Playfair Display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Bodoni FLF" charset="1" panose="02000606090000020003"/>
      <p:regular r:id="rId14"/>
    </p:embeddedFont>
    <p:embeddedFont>
      <p:font typeface="Bodoni FLF Bold" charset="1" panose="02000803080000020003"/>
      <p:regular r:id="rId15"/>
    </p:embeddedFont>
    <p:embeddedFont>
      <p:font typeface="Bodoni FLF Italics" charset="1" panose="02000603090000090003"/>
      <p:regular r:id="rId16"/>
    </p:embeddedFont>
    <p:embeddedFont>
      <p:font typeface="Bodoni FLF Bold Italics" charset="1" panose="02000803090000090003"/>
      <p:regular r:id="rId17"/>
    </p:embeddedFont>
    <p:embeddedFont>
      <p:font typeface="Alyssum" charset="1" panose="00000500000000000000"/>
      <p:regular r:id="rId18"/>
    </p:embeddedFont>
    <p:embeddedFont>
      <p:font typeface="RoxboroughCF" charset="1" panose="00000500000000000000"/>
      <p:regular r:id="rId19"/>
    </p:embeddedFont>
    <p:embeddedFont>
      <p:font typeface="RoxboroughCF Bold" charset="1" panose="00000800000000000000"/>
      <p:regular r:id="rId20"/>
    </p:embeddedFont>
    <p:embeddedFont>
      <p:font typeface="RoxboroughCF Italics" charset="1" panose="00000500000000000000"/>
      <p:regular r:id="rId21"/>
    </p:embeddedFont>
    <p:embeddedFont>
      <p:font typeface="RoxboroughCF Bold Italics" charset="1" panose="00000800000000000000"/>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Canva Sans Italics" charset="1" panose="020B0503030501040103"/>
      <p:regular r:id="rId25"/>
    </p:embeddedFont>
    <p:embeddedFont>
      <p:font typeface="Canva Sans Bold Italics" charset="1" panose="020B08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40" Target="slides/slide14.xml" Type="http://schemas.openxmlformats.org/officeDocument/2006/relationships/slide"/><Relationship Id="rId41" Target="slides/slide15.xml" Type="http://schemas.openxmlformats.org/officeDocument/2006/relationships/slide"/><Relationship Id="rId42" Target="slides/slide16.xml" Type="http://schemas.openxmlformats.org/officeDocument/2006/relationships/slide"/><Relationship Id="rId43" Target="slides/slide17.xml" Type="http://schemas.openxmlformats.org/officeDocument/2006/relationships/slide"/><Relationship Id="rId44" Target="slides/slide18.xml" Type="http://schemas.openxmlformats.org/officeDocument/2006/relationships/slide"/><Relationship Id="rId45" Target="slides/slide19.xml" Type="http://schemas.openxmlformats.org/officeDocument/2006/relationships/slide"/><Relationship Id="rId46" Target="slides/slide20.xml" Type="http://schemas.openxmlformats.org/officeDocument/2006/relationships/slide"/><Relationship Id="rId47" Target="slides/slide21.xml" Type="http://schemas.openxmlformats.org/officeDocument/2006/relationships/slide"/><Relationship Id="rId48" Target="slides/slide22.xml" Type="http://schemas.openxmlformats.org/officeDocument/2006/relationships/slide"/><Relationship Id="rId49" Target="slides/slide23.xml" Type="http://schemas.openxmlformats.org/officeDocument/2006/relationships/slide"/><Relationship Id="rId5" Target="tableStyles.xml" Type="http://schemas.openxmlformats.org/officeDocument/2006/relationships/tableStyles"/><Relationship Id="rId50" Target="slides/slide24.xml" Type="http://schemas.openxmlformats.org/officeDocument/2006/relationships/slide"/><Relationship Id="rId51" Target="slides/slide25.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446544" y="1978231"/>
            <a:ext cx="4114800" cy="4114800"/>
          </a:xfrm>
          <a:prstGeom prst="rect">
            <a:avLst/>
          </a:prstGeom>
        </p:spPr>
      </p:pic>
      <p:sp>
        <p:nvSpPr>
          <p:cNvPr name="TextBox 3" id="3"/>
          <p:cNvSpPr txBox="true"/>
          <p:nvPr/>
        </p:nvSpPr>
        <p:spPr>
          <a:xfrm rot="0">
            <a:off x="2158008" y="2870283"/>
            <a:ext cx="6588621" cy="1251944"/>
          </a:xfrm>
          <a:prstGeom prst="rect">
            <a:avLst/>
          </a:prstGeom>
        </p:spPr>
        <p:txBody>
          <a:bodyPr anchor="t" rtlCol="false" tIns="0" lIns="0" bIns="0" rIns="0">
            <a:spAutoFit/>
          </a:bodyPr>
          <a:lstStyle/>
          <a:p>
            <a:pPr algn="ctr">
              <a:lnSpc>
                <a:spcPts val="9745"/>
              </a:lnSpc>
            </a:pPr>
            <a:r>
              <a:rPr lang="en-US" sz="6960">
                <a:solidFill>
                  <a:srgbClr val="5CE1E6"/>
                </a:solidFill>
                <a:latin typeface="Bodoni FLF"/>
              </a:rPr>
              <a:t>MAJOR PROJECT</a:t>
            </a:r>
          </a:p>
        </p:txBody>
      </p:sp>
      <p:sp>
        <p:nvSpPr>
          <p:cNvPr name="TextBox 4" id="4"/>
          <p:cNvSpPr txBox="true"/>
          <p:nvPr/>
        </p:nvSpPr>
        <p:spPr>
          <a:xfrm rot="0">
            <a:off x="5296867" y="4255577"/>
            <a:ext cx="465386" cy="537845"/>
          </a:xfrm>
          <a:prstGeom prst="rect">
            <a:avLst/>
          </a:prstGeom>
        </p:spPr>
        <p:txBody>
          <a:bodyPr anchor="t" rtlCol="false" tIns="0" lIns="0" bIns="0" rIns="0">
            <a:spAutoFit/>
          </a:bodyPr>
          <a:lstStyle/>
          <a:p>
            <a:pPr algn="ctr">
              <a:lnSpc>
                <a:spcPts val="4480"/>
              </a:lnSpc>
            </a:pPr>
            <a:r>
              <a:rPr lang="en-US" sz="3200">
                <a:solidFill>
                  <a:srgbClr val="FFFFFF"/>
                </a:solidFill>
                <a:latin typeface="Playfair Display"/>
              </a:rPr>
              <a:t>on</a:t>
            </a:r>
          </a:p>
        </p:txBody>
      </p:sp>
      <p:sp>
        <p:nvSpPr>
          <p:cNvPr name="TextBox 5" id="5"/>
          <p:cNvSpPr txBox="true"/>
          <p:nvPr/>
        </p:nvSpPr>
        <p:spPr>
          <a:xfrm rot="0">
            <a:off x="427881" y="4903041"/>
            <a:ext cx="10203359" cy="1189990"/>
          </a:xfrm>
          <a:prstGeom prst="rect">
            <a:avLst/>
          </a:prstGeom>
        </p:spPr>
        <p:txBody>
          <a:bodyPr anchor="t" rtlCol="false" tIns="0" lIns="0" bIns="0" rIns="0">
            <a:spAutoFit/>
          </a:bodyPr>
          <a:lstStyle/>
          <a:p>
            <a:pPr algn="ctr">
              <a:lnSpc>
                <a:spcPts val="4759"/>
              </a:lnSpc>
            </a:pPr>
            <a:r>
              <a:rPr lang="en-US" sz="3399">
                <a:solidFill>
                  <a:srgbClr val="7ED957"/>
                </a:solidFill>
                <a:latin typeface="RoxboroughCF"/>
              </a:rPr>
              <a:t>MALWARE DETECTION USING DEEP LEARNING </a:t>
            </a:r>
          </a:p>
          <a:p>
            <a:pPr algn="ctr">
              <a:lnSpc>
                <a:spcPts val="4759"/>
              </a:lnSpc>
            </a:pPr>
            <a:r>
              <a:rPr lang="en-US" sz="3399">
                <a:solidFill>
                  <a:srgbClr val="7ED957"/>
                </a:solidFill>
                <a:latin typeface="RoxboroughCF"/>
              </a:rPr>
              <a:t>WITH IMAGE PROCESSING</a:t>
            </a:r>
          </a:p>
        </p:txBody>
      </p:sp>
      <p:grpSp>
        <p:nvGrpSpPr>
          <p:cNvPr name="Group 6" id="6"/>
          <p:cNvGrpSpPr/>
          <p:nvPr/>
        </p:nvGrpSpPr>
        <p:grpSpPr>
          <a:xfrm rot="0">
            <a:off x="3480053" y="6689817"/>
            <a:ext cx="3944532" cy="1070999"/>
            <a:chOff x="0" y="0"/>
            <a:chExt cx="5259375" cy="1427999"/>
          </a:xfrm>
        </p:grpSpPr>
        <p:sp>
          <p:nvSpPr>
            <p:cNvPr name="TextBox 7" id="7"/>
            <p:cNvSpPr txBox="true"/>
            <p:nvPr/>
          </p:nvSpPr>
          <p:spPr>
            <a:xfrm rot="0">
              <a:off x="317599" y="-47625"/>
              <a:ext cx="4624178" cy="546990"/>
            </a:xfrm>
            <a:prstGeom prst="rect">
              <a:avLst/>
            </a:prstGeom>
          </p:spPr>
          <p:txBody>
            <a:bodyPr anchor="t" rtlCol="false" tIns="0" lIns="0" bIns="0" rIns="0">
              <a:spAutoFit/>
            </a:bodyPr>
            <a:lstStyle/>
            <a:p>
              <a:pPr algn="ctr">
                <a:lnSpc>
                  <a:spcPts val="3506"/>
                </a:lnSpc>
              </a:pPr>
              <a:r>
                <a:rPr lang="en-US" sz="2504">
                  <a:solidFill>
                    <a:srgbClr val="FFD700"/>
                  </a:solidFill>
                  <a:latin typeface="Playfair Display"/>
                </a:rPr>
                <a:t>Under the Guidance of</a:t>
              </a:r>
            </a:p>
          </p:txBody>
        </p:sp>
        <p:sp>
          <p:nvSpPr>
            <p:cNvPr name="TextBox 8" id="8"/>
            <p:cNvSpPr txBox="true"/>
            <p:nvPr/>
          </p:nvSpPr>
          <p:spPr>
            <a:xfrm rot="0">
              <a:off x="0" y="592551"/>
              <a:ext cx="5259375" cy="835448"/>
            </a:xfrm>
            <a:prstGeom prst="rect">
              <a:avLst/>
            </a:prstGeom>
          </p:spPr>
          <p:txBody>
            <a:bodyPr anchor="t" rtlCol="false" tIns="0" lIns="0" bIns="0" rIns="0">
              <a:spAutoFit/>
            </a:bodyPr>
            <a:lstStyle/>
            <a:p>
              <a:pPr algn="ctr">
                <a:lnSpc>
                  <a:spcPts val="5272"/>
                </a:lnSpc>
              </a:pPr>
              <a:r>
                <a:rPr lang="en-US" sz="3765">
                  <a:solidFill>
                    <a:srgbClr val="FFFFFF"/>
                  </a:solidFill>
                  <a:latin typeface="Playfair Display"/>
                </a:rPr>
                <a:t>Dr. K. Srujan Raju</a:t>
              </a:r>
            </a:p>
          </p:txBody>
        </p:sp>
      </p:grpSp>
      <p:sp>
        <p:nvSpPr>
          <p:cNvPr name="TextBox 9" id="9"/>
          <p:cNvSpPr txBox="true"/>
          <p:nvPr/>
        </p:nvSpPr>
        <p:spPr>
          <a:xfrm rot="0">
            <a:off x="11031837" y="7747229"/>
            <a:ext cx="564952" cy="538027"/>
          </a:xfrm>
          <a:prstGeom prst="rect">
            <a:avLst/>
          </a:prstGeom>
        </p:spPr>
        <p:txBody>
          <a:bodyPr anchor="t" rtlCol="false" tIns="0" lIns="0" bIns="0" rIns="0">
            <a:spAutoFit/>
          </a:bodyPr>
          <a:lstStyle/>
          <a:p>
            <a:pPr algn="ctr">
              <a:lnSpc>
                <a:spcPts val="4469"/>
              </a:lnSpc>
            </a:pPr>
            <a:r>
              <a:rPr lang="en-US" sz="3192">
                <a:solidFill>
                  <a:srgbClr val="FF1616"/>
                </a:solidFill>
                <a:latin typeface="Playfair Display"/>
              </a:rPr>
              <a:t>By:</a:t>
            </a:r>
          </a:p>
        </p:txBody>
      </p:sp>
      <p:sp>
        <p:nvSpPr>
          <p:cNvPr name="TextBox 10" id="10"/>
          <p:cNvSpPr txBox="true"/>
          <p:nvPr/>
        </p:nvSpPr>
        <p:spPr>
          <a:xfrm rot="0">
            <a:off x="11777199" y="7737704"/>
            <a:ext cx="5132665" cy="548074"/>
          </a:xfrm>
          <a:prstGeom prst="rect">
            <a:avLst/>
          </a:prstGeom>
        </p:spPr>
        <p:txBody>
          <a:bodyPr anchor="t" rtlCol="false" tIns="0" lIns="0" bIns="0" rIns="0">
            <a:spAutoFit/>
          </a:bodyPr>
          <a:lstStyle/>
          <a:p>
            <a:pPr algn="r">
              <a:lnSpc>
                <a:spcPts val="4441"/>
              </a:lnSpc>
            </a:pPr>
            <a:r>
              <a:rPr lang="en-US" sz="3172">
                <a:solidFill>
                  <a:srgbClr val="7ED957"/>
                </a:solidFill>
                <a:latin typeface="Playfair Display"/>
              </a:rPr>
              <a:t>B. Vivekananda (197R1A05C7)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pic>
        <p:nvPicPr>
          <p:cNvPr name="Picture 8" id="8"/>
          <p:cNvPicPr>
            <a:picLocks noChangeAspect="true"/>
          </p:cNvPicPr>
          <p:nvPr/>
        </p:nvPicPr>
        <p:blipFill>
          <a:blip r:embed="rId2"/>
          <a:srcRect l="0" t="0" r="0" b="0"/>
          <a:stretch>
            <a:fillRect/>
          </a:stretch>
        </p:blipFill>
        <p:spPr>
          <a:xfrm flipH="false" flipV="false" rot="0">
            <a:off x="2415389" y="1688613"/>
            <a:ext cx="13457222" cy="7569687"/>
          </a:xfrm>
          <a:prstGeom prst="rect">
            <a:avLst/>
          </a:prstGeom>
        </p:spPr>
      </p:pic>
      <p:sp>
        <p:nvSpPr>
          <p:cNvPr name="TextBox 9" id="9"/>
          <p:cNvSpPr txBox="true"/>
          <p:nvPr/>
        </p:nvSpPr>
        <p:spPr>
          <a:xfrm rot="0">
            <a:off x="6764313" y="719367"/>
            <a:ext cx="4759375" cy="934720"/>
          </a:xfrm>
          <a:prstGeom prst="rect">
            <a:avLst/>
          </a:prstGeom>
        </p:spPr>
        <p:txBody>
          <a:bodyPr anchor="t" rtlCol="false" tIns="0" lIns="0" bIns="0" rIns="0">
            <a:spAutoFit/>
          </a:bodyPr>
          <a:lstStyle/>
          <a:p>
            <a:pPr algn="ctr">
              <a:lnSpc>
                <a:spcPts val="7279"/>
              </a:lnSpc>
            </a:pPr>
            <a:r>
              <a:rPr lang="en-US" sz="5199">
                <a:solidFill>
                  <a:srgbClr val="FFD700"/>
                </a:solidFill>
                <a:latin typeface="Bodoni FLF"/>
              </a:rPr>
              <a:t>ARCHITECTURE</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sp>
        <p:nvSpPr>
          <p:cNvPr name="TextBox 8" id="8"/>
          <p:cNvSpPr txBox="true"/>
          <p:nvPr/>
        </p:nvSpPr>
        <p:spPr>
          <a:xfrm rot="0">
            <a:off x="2970916" y="3754991"/>
            <a:ext cx="12392739" cy="2413216"/>
          </a:xfrm>
          <a:prstGeom prst="rect">
            <a:avLst/>
          </a:prstGeom>
        </p:spPr>
        <p:txBody>
          <a:bodyPr anchor="t" rtlCol="false" tIns="0" lIns="0" bIns="0" rIns="0">
            <a:spAutoFit/>
          </a:bodyPr>
          <a:lstStyle/>
          <a:p>
            <a:pPr algn="ctr">
              <a:lnSpc>
                <a:spcPts val="18771"/>
              </a:lnSpc>
            </a:pPr>
            <a:r>
              <a:rPr lang="en-US" sz="13407">
                <a:solidFill>
                  <a:srgbClr val="FFD700"/>
                </a:solidFill>
                <a:latin typeface="Bodoni FLF"/>
              </a:rPr>
              <a:t>UML DIAGRAMS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pic>
        <p:nvPicPr>
          <p:cNvPr name="Picture 8" id="8"/>
          <p:cNvPicPr>
            <a:picLocks noChangeAspect="true"/>
          </p:cNvPicPr>
          <p:nvPr/>
        </p:nvPicPr>
        <p:blipFill>
          <a:blip r:embed="rId2"/>
          <a:srcRect l="0" t="0" r="0" b="0"/>
          <a:stretch>
            <a:fillRect/>
          </a:stretch>
        </p:blipFill>
        <p:spPr>
          <a:xfrm flipH="false" flipV="false" rot="0">
            <a:off x="5838696" y="2479273"/>
            <a:ext cx="6610608" cy="6460367"/>
          </a:xfrm>
          <a:prstGeom prst="rect">
            <a:avLst/>
          </a:prstGeom>
        </p:spPr>
      </p:pic>
      <p:sp>
        <p:nvSpPr>
          <p:cNvPr name="TextBox 9" id="9"/>
          <p:cNvSpPr txBox="true"/>
          <p:nvPr/>
        </p:nvSpPr>
        <p:spPr>
          <a:xfrm rot="0">
            <a:off x="6134323" y="885825"/>
            <a:ext cx="6019354" cy="934720"/>
          </a:xfrm>
          <a:prstGeom prst="rect">
            <a:avLst/>
          </a:prstGeom>
        </p:spPr>
        <p:txBody>
          <a:bodyPr anchor="t" rtlCol="false" tIns="0" lIns="0" bIns="0" rIns="0">
            <a:spAutoFit/>
          </a:bodyPr>
          <a:lstStyle/>
          <a:p>
            <a:pPr algn="ctr">
              <a:lnSpc>
                <a:spcPts val="7279"/>
              </a:lnSpc>
            </a:pPr>
            <a:r>
              <a:rPr lang="en-US" sz="5199">
                <a:solidFill>
                  <a:srgbClr val="FFD700"/>
                </a:solidFill>
                <a:latin typeface="Bodoni FLF"/>
              </a:rPr>
              <a:t>USE CASE DIAGRAM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pic>
        <p:nvPicPr>
          <p:cNvPr name="Picture 8" id="8"/>
          <p:cNvPicPr>
            <a:picLocks noChangeAspect="true"/>
          </p:cNvPicPr>
          <p:nvPr/>
        </p:nvPicPr>
        <p:blipFill>
          <a:blip r:embed="rId2"/>
          <a:srcRect l="0" t="0" r="0" b="0"/>
          <a:stretch>
            <a:fillRect/>
          </a:stretch>
        </p:blipFill>
        <p:spPr>
          <a:xfrm flipH="false" flipV="false" rot="0">
            <a:off x="4568536" y="1820545"/>
            <a:ext cx="9150928" cy="7625773"/>
          </a:xfrm>
          <a:prstGeom prst="rect">
            <a:avLst/>
          </a:prstGeom>
        </p:spPr>
      </p:pic>
      <p:sp>
        <p:nvSpPr>
          <p:cNvPr name="TextBox 9" id="9"/>
          <p:cNvSpPr txBox="true"/>
          <p:nvPr/>
        </p:nvSpPr>
        <p:spPr>
          <a:xfrm rot="0">
            <a:off x="5989067" y="636138"/>
            <a:ext cx="6309866" cy="934720"/>
          </a:xfrm>
          <a:prstGeom prst="rect">
            <a:avLst/>
          </a:prstGeom>
        </p:spPr>
        <p:txBody>
          <a:bodyPr anchor="t" rtlCol="false" tIns="0" lIns="0" bIns="0" rIns="0">
            <a:spAutoFit/>
          </a:bodyPr>
          <a:lstStyle/>
          <a:p>
            <a:pPr algn="ctr">
              <a:lnSpc>
                <a:spcPts val="7279"/>
              </a:lnSpc>
            </a:pPr>
            <a:r>
              <a:rPr lang="en-US" sz="5199">
                <a:solidFill>
                  <a:srgbClr val="FFD700"/>
                </a:solidFill>
                <a:latin typeface="Bodoni FLF"/>
              </a:rPr>
              <a:t>SEQUENCE DIAGRAM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pic>
        <p:nvPicPr>
          <p:cNvPr name="Picture 8" id="8"/>
          <p:cNvPicPr>
            <a:picLocks noChangeAspect="true"/>
          </p:cNvPicPr>
          <p:nvPr/>
        </p:nvPicPr>
        <p:blipFill>
          <a:blip r:embed="rId2"/>
          <a:srcRect l="0" t="0" r="0" b="0"/>
          <a:stretch>
            <a:fillRect/>
          </a:stretch>
        </p:blipFill>
        <p:spPr>
          <a:xfrm flipH="false" flipV="false" rot="0">
            <a:off x="6746460" y="1997032"/>
            <a:ext cx="4795081" cy="7025351"/>
          </a:xfrm>
          <a:prstGeom prst="rect">
            <a:avLst/>
          </a:prstGeom>
        </p:spPr>
      </p:pic>
      <p:sp>
        <p:nvSpPr>
          <p:cNvPr name="TextBox 9" id="9"/>
          <p:cNvSpPr txBox="true"/>
          <p:nvPr/>
        </p:nvSpPr>
        <p:spPr>
          <a:xfrm rot="0">
            <a:off x="6100316" y="636138"/>
            <a:ext cx="6087368" cy="934720"/>
          </a:xfrm>
          <a:prstGeom prst="rect">
            <a:avLst/>
          </a:prstGeom>
        </p:spPr>
        <p:txBody>
          <a:bodyPr anchor="t" rtlCol="false" tIns="0" lIns="0" bIns="0" rIns="0">
            <a:spAutoFit/>
          </a:bodyPr>
          <a:lstStyle/>
          <a:p>
            <a:pPr algn="ctr">
              <a:lnSpc>
                <a:spcPts val="7279"/>
              </a:lnSpc>
            </a:pPr>
            <a:r>
              <a:rPr lang="en-US" sz="5199">
                <a:solidFill>
                  <a:srgbClr val="FFD700"/>
                </a:solidFill>
                <a:latin typeface="Bodoni FLF"/>
              </a:rPr>
              <a:t>ACTIVITY DIAGRAM</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613079" y="3754991"/>
            <a:ext cx="11108413" cy="2413216"/>
          </a:xfrm>
          <a:prstGeom prst="rect">
            <a:avLst/>
          </a:prstGeom>
        </p:spPr>
        <p:txBody>
          <a:bodyPr anchor="t" rtlCol="false" tIns="0" lIns="0" bIns="0" rIns="0">
            <a:spAutoFit/>
          </a:bodyPr>
          <a:lstStyle/>
          <a:p>
            <a:pPr algn="ctr">
              <a:lnSpc>
                <a:spcPts val="18771"/>
              </a:lnSpc>
            </a:pPr>
            <a:r>
              <a:rPr lang="en-US" sz="13407">
                <a:solidFill>
                  <a:srgbClr val="FFD700"/>
                </a:solidFill>
                <a:latin typeface="Bodoni FLF"/>
              </a:rPr>
              <a:t>SAMPLE CODE</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949913" y="345822"/>
            <a:ext cx="12388174" cy="9547731"/>
          </a:xfrm>
          <a:prstGeom prst="rect">
            <a:avLst/>
          </a:prstGeom>
        </p:spPr>
        <p:txBody>
          <a:bodyPr anchor="t" rtlCol="false" tIns="0" lIns="0" bIns="0" rIns="0">
            <a:spAutoFit/>
          </a:bodyPr>
          <a:lstStyle/>
          <a:p>
            <a:pPr algn="just">
              <a:lnSpc>
                <a:spcPts val="2805"/>
              </a:lnSpc>
            </a:pPr>
            <a:r>
              <a:rPr lang="en-US" sz="2004">
                <a:solidFill>
                  <a:srgbClr val="FFFFFF"/>
                </a:solidFill>
                <a:latin typeface="Canva Sans"/>
              </a:rPr>
              <a:t>import os</a:t>
            </a:r>
          </a:p>
          <a:p>
            <a:pPr algn="just">
              <a:lnSpc>
                <a:spcPts val="2805"/>
              </a:lnSpc>
            </a:pPr>
            <a:r>
              <a:rPr lang="en-US" sz="2004">
                <a:solidFill>
                  <a:srgbClr val="FFFFFF"/>
                </a:solidFill>
                <a:latin typeface="Canva Sans"/>
              </a:rPr>
              <a:t>import numpy as np</a:t>
            </a:r>
          </a:p>
          <a:p>
            <a:pPr algn="just">
              <a:lnSpc>
                <a:spcPts val="2805"/>
              </a:lnSpc>
            </a:pPr>
            <a:r>
              <a:rPr lang="en-US" sz="2004">
                <a:solidFill>
                  <a:srgbClr val="FFFFFF"/>
                </a:solidFill>
                <a:latin typeface="Canva Sans"/>
              </a:rPr>
              <a:t>import pandas as pd</a:t>
            </a:r>
          </a:p>
          <a:p>
            <a:pPr algn="just">
              <a:lnSpc>
                <a:spcPts val="2805"/>
              </a:lnSpc>
            </a:pPr>
            <a:r>
              <a:rPr lang="en-US" sz="2004">
                <a:solidFill>
                  <a:srgbClr val="FFFFFF"/>
                </a:solidFill>
                <a:latin typeface="Canva Sans"/>
              </a:rPr>
              <a:t>import matplotlib.pyplot as plt</a:t>
            </a:r>
          </a:p>
          <a:p>
            <a:pPr algn="just">
              <a:lnSpc>
                <a:spcPts val="2805"/>
              </a:lnSpc>
            </a:pPr>
            <a:r>
              <a:rPr lang="en-US" sz="2004">
                <a:solidFill>
                  <a:srgbClr val="FFFFFF"/>
                </a:solidFill>
                <a:latin typeface="Canva Sans"/>
              </a:rPr>
              <a:t>import matplotlib.image as mpimg</a:t>
            </a:r>
          </a:p>
          <a:p>
            <a:pPr algn="just">
              <a:lnSpc>
                <a:spcPts val="2805"/>
              </a:lnSpc>
            </a:pPr>
            <a:r>
              <a:rPr lang="en-US" sz="2004">
                <a:solidFill>
                  <a:srgbClr val="FFFFFF"/>
                </a:solidFill>
                <a:latin typeface="Canva Sans"/>
              </a:rPr>
              <a:t>import keras </a:t>
            </a:r>
          </a:p>
          <a:p>
            <a:pPr algn="just">
              <a:lnSpc>
                <a:spcPts val="2805"/>
              </a:lnSpc>
            </a:pPr>
            <a:r>
              <a:rPr lang="en-US" sz="2004">
                <a:solidFill>
                  <a:srgbClr val="FFFFFF"/>
                </a:solidFill>
                <a:latin typeface="Canva Sans"/>
              </a:rPr>
              <a:t>from keras.models import Sequential, Model</a:t>
            </a:r>
          </a:p>
          <a:p>
            <a:pPr algn="just">
              <a:lnSpc>
                <a:spcPts val="2805"/>
              </a:lnSpc>
            </a:pPr>
            <a:r>
              <a:rPr lang="en-US" sz="2004">
                <a:solidFill>
                  <a:srgbClr val="FFFFFF"/>
                </a:solidFill>
                <a:latin typeface="Canva Sans"/>
              </a:rPr>
              <a:t>from keras.layers import Input, Dense, Dropout, Flatten , BatchNormalization</a:t>
            </a:r>
          </a:p>
          <a:p>
            <a:pPr algn="just">
              <a:lnSpc>
                <a:spcPts val="2805"/>
              </a:lnSpc>
            </a:pPr>
            <a:r>
              <a:rPr lang="en-US" sz="2004">
                <a:solidFill>
                  <a:srgbClr val="FFFFFF"/>
                </a:solidFill>
                <a:latin typeface="Canva Sans"/>
              </a:rPr>
              <a:t>from keras.layers import Conv2D, MaxPooling2D , AveragePooling2D,GlobalAveragePooling2D</a:t>
            </a:r>
          </a:p>
          <a:p>
            <a:pPr algn="just">
              <a:lnSpc>
                <a:spcPts val="2805"/>
              </a:lnSpc>
            </a:pPr>
            <a:r>
              <a:rPr lang="en-US" sz="2004">
                <a:solidFill>
                  <a:srgbClr val="FFFFFF"/>
                </a:solidFill>
                <a:latin typeface="Canva Sans"/>
              </a:rPr>
              <a:t>from keras import models, layers</a:t>
            </a:r>
          </a:p>
          <a:p>
            <a:pPr algn="just">
              <a:lnSpc>
                <a:spcPts val="2805"/>
              </a:lnSpc>
            </a:pPr>
            <a:r>
              <a:rPr lang="en-US" sz="2004">
                <a:solidFill>
                  <a:srgbClr val="FFFFFF"/>
                </a:solidFill>
                <a:latin typeface="Canva Sans"/>
              </a:rPr>
              <a:t>from keras.layers import LSTM,TimeDistributed</a:t>
            </a:r>
          </a:p>
          <a:p>
            <a:pPr algn="just">
              <a:lnSpc>
                <a:spcPts val="2805"/>
              </a:lnSpc>
            </a:pPr>
            <a:r>
              <a:rPr lang="en-US" sz="2004">
                <a:solidFill>
                  <a:srgbClr val="FFFFFF"/>
                </a:solidFill>
                <a:latin typeface="Canva Sans"/>
              </a:rPr>
              <a:t>from keras.callbacks import ReduceLROnPlateau,EarlyStopping</a:t>
            </a:r>
          </a:p>
          <a:p>
            <a:pPr algn="just">
              <a:lnSpc>
                <a:spcPts val="2805"/>
              </a:lnSpc>
            </a:pPr>
            <a:r>
              <a:rPr lang="en-US" sz="2004">
                <a:solidFill>
                  <a:srgbClr val="FFFFFF"/>
                </a:solidFill>
                <a:latin typeface="Canva Sans"/>
              </a:rPr>
              <a:t>from keras.preprocessing.image import ImageDataGenerator</a:t>
            </a:r>
          </a:p>
          <a:p>
            <a:pPr algn="just">
              <a:lnSpc>
                <a:spcPts val="2805"/>
              </a:lnSpc>
            </a:pPr>
            <a:r>
              <a:rPr lang="en-US" sz="2004">
                <a:solidFill>
                  <a:srgbClr val="FFFFFF"/>
                </a:solidFill>
                <a:latin typeface="Canva Sans"/>
              </a:rPr>
              <a:t>from sklearn.model_selection import train_test_split</a:t>
            </a:r>
          </a:p>
          <a:p>
            <a:pPr algn="just">
              <a:lnSpc>
                <a:spcPts val="2805"/>
              </a:lnSpc>
            </a:pPr>
          </a:p>
          <a:p>
            <a:pPr algn="just">
              <a:lnSpc>
                <a:spcPts val="2805"/>
              </a:lnSpc>
            </a:pPr>
            <a:r>
              <a:rPr lang="en-US" sz="2004">
                <a:solidFill>
                  <a:srgbClr val="FFFFFF"/>
                </a:solidFill>
                <a:latin typeface="Canva Sans"/>
              </a:rPr>
              <a:t>train="/content/archive/train"</a:t>
            </a:r>
          </a:p>
          <a:p>
            <a:pPr algn="just">
              <a:lnSpc>
                <a:spcPts val="2805"/>
              </a:lnSpc>
            </a:pPr>
            <a:r>
              <a:rPr lang="en-US" sz="2004">
                <a:solidFill>
                  <a:srgbClr val="FFFFFF"/>
                </a:solidFill>
                <a:latin typeface="Canva Sans"/>
              </a:rPr>
              <a:t>val='/content/archive/validation'</a:t>
            </a:r>
          </a:p>
          <a:p>
            <a:pPr algn="just">
              <a:lnSpc>
                <a:spcPts val="2805"/>
              </a:lnSpc>
            </a:pPr>
            <a:r>
              <a:rPr lang="en-US" sz="2004">
                <a:solidFill>
                  <a:srgbClr val="FFFFFF"/>
                </a:solidFill>
                <a:latin typeface="Canva Sans"/>
              </a:rPr>
              <a:t>batch_size=32</a:t>
            </a:r>
          </a:p>
          <a:p>
            <a:pPr algn="just">
              <a:lnSpc>
                <a:spcPts val="2805"/>
              </a:lnSpc>
            </a:pPr>
            <a:r>
              <a:rPr lang="en-US" sz="2004">
                <a:solidFill>
                  <a:srgbClr val="FFFFFF"/>
                </a:solidFill>
                <a:latin typeface="Canva Sans"/>
              </a:rPr>
              <a:t>IMAGE_SIZE = [150, 150]</a:t>
            </a:r>
          </a:p>
          <a:p>
            <a:pPr algn="just">
              <a:lnSpc>
                <a:spcPts val="2805"/>
              </a:lnSpc>
            </a:pPr>
          </a:p>
          <a:p>
            <a:pPr algn="just">
              <a:lnSpc>
                <a:spcPts val="2805"/>
              </a:lnSpc>
            </a:pPr>
            <a:r>
              <a:rPr lang="en-US" sz="2004">
                <a:solidFill>
                  <a:srgbClr val="FFFFFF"/>
                </a:solidFill>
                <a:latin typeface="Canva Sans"/>
              </a:rPr>
              <a:t>dataset = tf.keras.preprocessing.image_dataset_from_directory(</a:t>
            </a:r>
          </a:p>
          <a:p>
            <a:pPr algn="just">
              <a:lnSpc>
                <a:spcPts val="2805"/>
              </a:lnSpc>
            </a:pPr>
            <a:r>
              <a:rPr lang="en-US" sz="2004">
                <a:solidFill>
                  <a:srgbClr val="FFFFFF"/>
                </a:solidFill>
                <a:latin typeface="Canva Sans"/>
              </a:rPr>
              <a:t>    train,</a:t>
            </a:r>
          </a:p>
          <a:p>
            <a:pPr algn="just">
              <a:lnSpc>
                <a:spcPts val="2805"/>
              </a:lnSpc>
            </a:pPr>
            <a:r>
              <a:rPr lang="en-US" sz="2004">
                <a:solidFill>
                  <a:srgbClr val="FFFFFF"/>
                </a:solidFill>
                <a:latin typeface="Canva Sans"/>
              </a:rPr>
              <a:t>    seed=123,</a:t>
            </a:r>
          </a:p>
          <a:p>
            <a:pPr algn="just">
              <a:lnSpc>
                <a:spcPts val="2805"/>
              </a:lnSpc>
            </a:pPr>
            <a:r>
              <a:rPr lang="en-US" sz="2004">
                <a:solidFill>
                  <a:srgbClr val="FFFFFF"/>
                </a:solidFill>
                <a:latin typeface="Canva Sans"/>
              </a:rPr>
              <a:t>    shuffle=True,</a:t>
            </a:r>
          </a:p>
          <a:p>
            <a:pPr algn="just">
              <a:lnSpc>
                <a:spcPts val="2805"/>
              </a:lnSpc>
            </a:pPr>
            <a:r>
              <a:rPr lang="en-US" sz="2004">
                <a:solidFill>
                  <a:srgbClr val="FFFFFF"/>
                </a:solidFill>
                <a:latin typeface="Canva Sans"/>
              </a:rPr>
              <a:t>    image_size=(150,150),</a:t>
            </a:r>
          </a:p>
          <a:p>
            <a:pPr algn="just">
              <a:lnSpc>
                <a:spcPts val="2805"/>
              </a:lnSpc>
            </a:pPr>
            <a:r>
              <a:rPr lang="en-US" sz="2004">
                <a:solidFill>
                  <a:srgbClr val="FFFFFF"/>
                </a:solidFill>
                <a:latin typeface="Canva Sans"/>
              </a:rPr>
              <a:t>    batch_size=batch_size</a:t>
            </a:r>
          </a:p>
          <a:p>
            <a:pPr algn="just">
              <a:lnSpc>
                <a:spcPts val="2805"/>
              </a:lnSpc>
            </a:pPr>
            <a:r>
              <a:rPr lang="en-US" sz="2004">
                <a:solidFill>
                  <a:srgbClr val="FFFFFF"/>
                </a:solidFill>
                <a:latin typeface="Canva Sans"/>
              </a:rPr>
              <a:t>)</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456545" y="310042"/>
            <a:ext cx="9374911" cy="9628815"/>
          </a:xfrm>
          <a:prstGeom prst="rect">
            <a:avLst/>
          </a:prstGeom>
        </p:spPr>
        <p:txBody>
          <a:bodyPr anchor="t" rtlCol="false" tIns="0" lIns="0" bIns="0" rIns="0">
            <a:spAutoFit/>
          </a:bodyPr>
          <a:lstStyle/>
          <a:p>
            <a:pPr>
              <a:lnSpc>
                <a:spcPts val="2319"/>
              </a:lnSpc>
              <a:spcBef>
                <a:spcPct val="0"/>
              </a:spcBef>
            </a:pPr>
            <a:r>
              <a:rPr lang="en-US" sz="1656">
                <a:solidFill>
                  <a:srgbClr val="FFFFFF"/>
                </a:solidFill>
                <a:latin typeface="Playfair Display"/>
              </a:rPr>
              <a:t>val_ds = tf.keras.preprocessing.image_dataset_from_directory(</a:t>
            </a:r>
          </a:p>
          <a:p>
            <a:pPr>
              <a:lnSpc>
                <a:spcPts val="2319"/>
              </a:lnSpc>
              <a:spcBef>
                <a:spcPct val="0"/>
              </a:spcBef>
            </a:pPr>
            <a:r>
              <a:rPr lang="en-US" sz="1656">
                <a:solidFill>
                  <a:srgbClr val="FFFFFF"/>
                </a:solidFill>
                <a:latin typeface="Playfair Display"/>
              </a:rPr>
              <a:t>    val,</a:t>
            </a:r>
          </a:p>
          <a:p>
            <a:pPr>
              <a:lnSpc>
                <a:spcPts val="2319"/>
              </a:lnSpc>
              <a:spcBef>
                <a:spcPct val="0"/>
              </a:spcBef>
            </a:pPr>
            <a:r>
              <a:rPr lang="en-US" sz="1656">
                <a:solidFill>
                  <a:srgbClr val="FFFFFF"/>
                </a:solidFill>
                <a:latin typeface="Playfair Display"/>
              </a:rPr>
              <a:t>    seed=123,</a:t>
            </a:r>
          </a:p>
          <a:p>
            <a:pPr>
              <a:lnSpc>
                <a:spcPts val="2319"/>
              </a:lnSpc>
              <a:spcBef>
                <a:spcPct val="0"/>
              </a:spcBef>
            </a:pPr>
            <a:r>
              <a:rPr lang="en-US" sz="1656">
                <a:solidFill>
                  <a:srgbClr val="FFFFFF"/>
                </a:solidFill>
                <a:latin typeface="Playfair Display"/>
              </a:rPr>
              <a:t>    shuffle=True,</a:t>
            </a:r>
          </a:p>
          <a:p>
            <a:pPr>
              <a:lnSpc>
                <a:spcPts val="2319"/>
              </a:lnSpc>
              <a:spcBef>
                <a:spcPct val="0"/>
              </a:spcBef>
            </a:pPr>
            <a:r>
              <a:rPr lang="en-US" sz="1656">
                <a:solidFill>
                  <a:srgbClr val="FFFFFF"/>
                </a:solidFill>
                <a:latin typeface="Playfair Display"/>
              </a:rPr>
              <a:t>    image_size=(150,150),</a:t>
            </a:r>
          </a:p>
          <a:p>
            <a:pPr>
              <a:lnSpc>
                <a:spcPts val="2319"/>
              </a:lnSpc>
              <a:spcBef>
                <a:spcPct val="0"/>
              </a:spcBef>
            </a:pPr>
            <a:r>
              <a:rPr lang="en-US" sz="1656">
                <a:solidFill>
                  <a:srgbClr val="FFFFFF"/>
                </a:solidFill>
                <a:latin typeface="Playfair Display"/>
              </a:rPr>
              <a:t>    batch_size=batch_size</a:t>
            </a:r>
          </a:p>
          <a:p>
            <a:pPr>
              <a:lnSpc>
                <a:spcPts val="2319"/>
              </a:lnSpc>
              <a:spcBef>
                <a:spcPct val="0"/>
              </a:spcBef>
            </a:pPr>
            <a:r>
              <a:rPr lang="en-US" sz="1656">
                <a:solidFill>
                  <a:srgbClr val="FFFFFF"/>
                </a:solidFill>
                <a:latin typeface="Playfair Display"/>
              </a:rPr>
              <a:t>)</a:t>
            </a:r>
          </a:p>
          <a:p>
            <a:pPr>
              <a:lnSpc>
                <a:spcPts val="2319"/>
              </a:lnSpc>
              <a:spcBef>
                <a:spcPct val="0"/>
              </a:spcBef>
            </a:pPr>
            <a:r>
              <a:rPr lang="en-US" sz="1656">
                <a:solidFill>
                  <a:srgbClr val="FFFFFF"/>
                </a:solidFill>
                <a:latin typeface="Playfair Display"/>
              </a:rPr>
              <a:t>class_names=dataset.class_names</a:t>
            </a:r>
          </a:p>
          <a:p>
            <a:pPr>
              <a:lnSpc>
                <a:spcPts val="2319"/>
              </a:lnSpc>
              <a:spcBef>
                <a:spcPct val="0"/>
              </a:spcBef>
            </a:pPr>
          </a:p>
          <a:p>
            <a:pPr>
              <a:lnSpc>
                <a:spcPts val="2319"/>
              </a:lnSpc>
              <a:spcBef>
                <a:spcPct val="0"/>
              </a:spcBef>
            </a:pPr>
            <a:r>
              <a:rPr lang="en-US" sz="1656">
                <a:solidFill>
                  <a:srgbClr val="FFFFFF"/>
                </a:solidFill>
                <a:latin typeface="Playfair Display"/>
              </a:rPr>
              <a:t>plt.figure(figsize=(10, 10))</a:t>
            </a:r>
          </a:p>
          <a:p>
            <a:pPr>
              <a:lnSpc>
                <a:spcPts val="2319"/>
              </a:lnSpc>
              <a:spcBef>
                <a:spcPct val="0"/>
              </a:spcBef>
            </a:pPr>
            <a:r>
              <a:rPr lang="en-US" sz="1656">
                <a:solidFill>
                  <a:srgbClr val="FFFFFF"/>
                </a:solidFill>
                <a:latin typeface="Playfair Display"/>
              </a:rPr>
              <a:t>for image_batch, labels_batch in dataset.take(1):</a:t>
            </a:r>
          </a:p>
          <a:p>
            <a:pPr>
              <a:lnSpc>
                <a:spcPts val="2319"/>
              </a:lnSpc>
              <a:spcBef>
                <a:spcPct val="0"/>
              </a:spcBef>
            </a:pPr>
            <a:r>
              <a:rPr lang="en-US" sz="1656">
                <a:solidFill>
                  <a:srgbClr val="FFFFFF"/>
                </a:solidFill>
                <a:latin typeface="Playfair Display"/>
              </a:rPr>
              <a:t>    for i in range(12):</a:t>
            </a:r>
          </a:p>
          <a:p>
            <a:pPr>
              <a:lnSpc>
                <a:spcPts val="2319"/>
              </a:lnSpc>
              <a:spcBef>
                <a:spcPct val="0"/>
              </a:spcBef>
            </a:pPr>
            <a:r>
              <a:rPr lang="en-US" sz="1656">
                <a:solidFill>
                  <a:srgbClr val="FFFFFF"/>
                </a:solidFill>
                <a:latin typeface="Playfair Display"/>
              </a:rPr>
              <a:t>        ax = plt.subplot(3, 4, i + 1)</a:t>
            </a:r>
          </a:p>
          <a:p>
            <a:pPr>
              <a:lnSpc>
                <a:spcPts val="2319"/>
              </a:lnSpc>
              <a:spcBef>
                <a:spcPct val="0"/>
              </a:spcBef>
            </a:pPr>
            <a:r>
              <a:rPr lang="en-US" sz="1656">
                <a:solidFill>
                  <a:srgbClr val="FFFFFF"/>
                </a:solidFill>
                <a:latin typeface="Playfair Display"/>
              </a:rPr>
              <a:t>        plt.imshow(image_batch[i].numpy().astype("uint8"))</a:t>
            </a:r>
          </a:p>
          <a:p>
            <a:pPr>
              <a:lnSpc>
                <a:spcPts val="2319"/>
              </a:lnSpc>
              <a:spcBef>
                <a:spcPct val="0"/>
              </a:spcBef>
            </a:pPr>
            <a:r>
              <a:rPr lang="en-US" sz="1656">
                <a:solidFill>
                  <a:srgbClr val="FFFFFF"/>
                </a:solidFill>
                <a:latin typeface="Playfair Display"/>
              </a:rPr>
              <a:t>        plt.title(class_names[labels_batch[i]])</a:t>
            </a:r>
          </a:p>
          <a:p>
            <a:pPr>
              <a:lnSpc>
                <a:spcPts val="2319"/>
              </a:lnSpc>
              <a:spcBef>
                <a:spcPct val="0"/>
              </a:spcBef>
            </a:pPr>
            <a:r>
              <a:rPr lang="en-US" sz="1656">
                <a:solidFill>
                  <a:srgbClr val="FFFFFF"/>
                </a:solidFill>
                <a:latin typeface="Playfair Display"/>
              </a:rPr>
              <a:t>        plt.axis("off")</a:t>
            </a:r>
          </a:p>
          <a:p>
            <a:pPr>
              <a:lnSpc>
                <a:spcPts val="2319"/>
              </a:lnSpc>
              <a:spcBef>
                <a:spcPct val="0"/>
              </a:spcBef>
            </a:pPr>
            <a:r>
              <a:rPr lang="en-US" sz="1656">
                <a:solidFill>
                  <a:srgbClr val="FFFFFF"/>
                </a:solidFill>
                <a:latin typeface="Playfair Display"/>
              </a:rPr>
              <a:t>  </a:t>
            </a:r>
          </a:p>
          <a:p>
            <a:pPr>
              <a:lnSpc>
                <a:spcPts val="2319"/>
              </a:lnSpc>
              <a:spcBef>
                <a:spcPct val="0"/>
              </a:spcBef>
            </a:pPr>
            <a:r>
              <a:rPr lang="en-US" sz="1656">
                <a:solidFill>
                  <a:srgbClr val="FFFFFF"/>
                </a:solidFill>
                <a:latin typeface="Playfair Display"/>
              </a:rPr>
              <a:t>def get_dataset_partitions_tf(ds, train_split=0.7, test_split=0.3, shuffle=True, shuffle_size=10000):</a:t>
            </a:r>
          </a:p>
          <a:p>
            <a:pPr>
              <a:lnSpc>
                <a:spcPts val="2319"/>
              </a:lnSpc>
              <a:spcBef>
                <a:spcPct val="0"/>
              </a:spcBef>
            </a:pPr>
            <a:r>
              <a:rPr lang="en-US" sz="1656">
                <a:solidFill>
                  <a:srgbClr val="FFFFFF"/>
                </a:solidFill>
                <a:latin typeface="Playfair Display"/>
              </a:rPr>
              <a:t>    assert (train_split + test_split) == 1</a:t>
            </a:r>
          </a:p>
          <a:p>
            <a:pPr>
              <a:lnSpc>
                <a:spcPts val="2319"/>
              </a:lnSpc>
              <a:spcBef>
                <a:spcPct val="0"/>
              </a:spcBef>
            </a:pPr>
            <a:r>
              <a:rPr lang="en-US" sz="1656">
                <a:solidFill>
                  <a:srgbClr val="FFFFFF"/>
                </a:solidFill>
                <a:latin typeface="Playfair Display"/>
              </a:rPr>
              <a:t>    </a:t>
            </a:r>
          </a:p>
          <a:p>
            <a:pPr>
              <a:lnSpc>
                <a:spcPts val="2319"/>
              </a:lnSpc>
              <a:spcBef>
                <a:spcPct val="0"/>
              </a:spcBef>
            </a:pPr>
            <a:r>
              <a:rPr lang="en-US" sz="1656">
                <a:solidFill>
                  <a:srgbClr val="FFFFFF"/>
                </a:solidFill>
                <a:latin typeface="Playfair Display"/>
              </a:rPr>
              <a:t>    ds_size = len(ds)</a:t>
            </a:r>
          </a:p>
          <a:p>
            <a:pPr>
              <a:lnSpc>
                <a:spcPts val="2319"/>
              </a:lnSpc>
              <a:spcBef>
                <a:spcPct val="0"/>
              </a:spcBef>
            </a:pPr>
            <a:r>
              <a:rPr lang="en-US" sz="1656">
                <a:solidFill>
                  <a:srgbClr val="FFFFFF"/>
                </a:solidFill>
                <a:latin typeface="Playfair Display"/>
              </a:rPr>
              <a:t>    </a:t>
            </a:r>
          </a:p>
          <a:p>
            <a:pPr>
              <a:lnSpc>
                <a:spcPts val="2319"/>
              </a:lnSpc>
              <a:spcBef>
                <a:spcPct val="0"/>
              </a:spcBef>
            </a:pPr>
            <a:r>
              <a:rPr lang="en-US" sz="1656">
                <a:solidFill>
                  <a:srgbClr val="FFFFFF"/>
                </a:solidFill>
                <a:latin typeface="Playfair Display"/>
              </a:rPr>
              <a:t>    if shuffle:</a:t>
            </a:r>
          </a:p>
          <a:p>
            <a:pPr>
              <a:lnSpc>
                <a:spcPts val="2319"/>
              </a:lnSpc>
              <a:spcBef>
                <a:spcPct val="0"/>
              </a:spcBef>
            </a:pPr>
            <a:r>
              <a:rPr lang="en-US" sz="1656">
                <a:solidFill>
                  <a:srgbClr val="FFFFFF"/>
                </a:solidFill>
                <a:latin typeface="Playfair Display"/>
              </a:rPr>
              <a:t>        ds = ds.shuffle(shuffle_size, seed=12)</a:t>
            </a:r>
          </a:p>
          <a:p>
            <a:pPr>
              <a:lnSpc>
                <a:spcPts val="2319"/>
              </a:lnSpc>
              <a:spcBef>
                <a:spcPct val="0"/>
              </a:spcBef>
            </a:pPr>
            <a:r>
              <a:rPr lang="en-US" sz="1656">
                <a:solidFill>
                  <a:srgbClr val="FFFFFF"/>
                </a:solidFill>
                <a:latin typeface="Playfair Display"/>
              </a:rPr>
              <a:t>    </a:t>
            </a:r>
          </a:p>
          <a:p>
            <a:pPr>
              <a:lnSpc>
                <a:spcPts val="2319"/>
              </a:lnSpc>
              <a:spcBef>
                <a:spcPct val="0"/>
              </a:spcBef>
            </a:pPr>
            <a:r>
              <a:rPr lang="en-US" sz="1656">
                <a:solidFill>
                  <a:srgbClr val="FFFFFF"/>
                </a:solidFill>
                <a:latin typeface="Playfair Display"/>
              </a:rPr>
              <a:t>    train_size = int(train_split * ds_size)</a:t>
            </a:r>
          </a:p>
          <a:p>
            <a:pPr>
              <a:lnSpc>
                <a:spcPts val="2319"/>
              </a:lnSpc>
              <a:spcBef>
                <a:spcPct val="0"/>
              </a:spcBef>
            </a:pPr>
            <a:r>
              <a:rPr lang="en-US" sz="1656">
                <a:solidFill>
                  <a:srgbClr val="FFFFFF"/>
                </a:solidFill>
                <a:latin typeface="Playfair Display"/>
              </a:rPr>
              <a:t>    test_size = int(test_split * ds_size)</a:t>
            </a:r>
          </a:p>
          <a:p>
            <a:pPr>
              <a:lnSpc>
                <a:spcPts val="2319"/>
              </a:lnSpc>
              <a:spcBef>
                <a:spcPct val="0"/>
              </a:spcBef>
            </a:pPr>
            <a:r>
              <a:rPr lang="en-US" sz="1656">
                <a:solidFill>
                  <a:srgbClr val="FFFFFF"/>
                </a:solidFill>
                <a:latin typeface="Playfair Display"/>
              </a:rPr>
              <a:t>    </a:t>
            </a:r>
          </a:p>
          <a:p>
            <a:pPr>
              <a:lnSpc>
                <a:spcPts val="2319"/>
              </a:lnSpc>
              <a:spcBef>
                <a:spcPct val="0"/>
              </a:spcBef>
            </a:pPr>
            <a:r>
              <a:rPr lang="en-US" sz="1656">
                <a:solidFill>
                  <a:srgbClr val="FFFFFF"/>
                </a:solidFill>
                <a:latin typeface="Playfair Display"/>
              </a:rPr>
              <a:t>    train_ds = ds.take(train_size)    </a:t>
            </a:r>
          </a:p>
          <a:p>
            <a:pPr>
              <a:lnSpc>
                <a:spcPts val="2319"/>
              </a:lnSpc>
              <a:spcBef>
                <a:spcPct val="0"/>
              </a:spcBef>
            </a:pPr>
            <a:r>
              <a:rPr lang="en-US" sz="1656">
                <a:solidFill>
                  <a:srgbClr val="FFFFFF"/>
                </a:solidFill>
                <a:latin typeface="Playfair Display"/>
              </a:rPr>
              <a:t>    test_ds = ds.skip(train_size).take(test_size)</a:t>
            </a:r>
          </a:p>
          <a:p>
            <a:pPr>
              <a:lnSpc>
                <a:spcPts val="2319"/>
              </a:lnSpc>
              <a:spcBef>
                <a:spcPct val="0"/>
              </a:spcBef>
            </a:pPr>
            <a:r>
              <a:rPr lang="en-US" sz="1656">
                <a:solidFill>
                  <a:srgbClr val="FFFFFF"/>
                </a:solidFill>
                <a:latin typeface="Playfair Display"/>
              </a:rPr>
              <a:t>    </a:t>
            </a:r>
          </a:p>
          <a:p>
            <a:pPr>
              <a:lnSpc>
                <a:spcPts val="2319"/>
              </a:lnSpc>
              <a:spcBef>
                <a:spcPct val="0"/>
              </a:spcBef>
            </a:pPr>
            <a:r>
              <a:rPr lang="en-US" sz="1656">
                <a:solidFill>
                  <a:srgbClr val="FFFFFF"/>
                </a:solidFill>
                <a:latin typeface="Playfair Display"/>
              </a:rPr>
              <a:t>    </a:t>
            </a:r>
          </a:p>
          <a:p>
            <a:pPr>
              <a:lnSpc>
                <a:spcPts val="2319"/>
              </a:lnSpc>
              <a:spcBef>
                <a:spcPct val="0"/>
              </a:spcBef>
            </a:pPr>
            <a:r>
              <a:rPr lang="en-US" sz="1656">
                <a:solidFill>
                  <a:srgbClr val="FFFFFF"/>
                </a:solidFill>
                <a:latin typeface="Playfair Display"/>
              </a:rPr>
              <a:t>    return train_ds, test_ds</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981075"/>
            <a:ext cx="17259300" cy="8308849"/>
          </a:xfrm>
          <a:prstGeom prst="rect">
            <a:avLst/>
          </a:prstGeom>
        </p:spPr>
        <p:txBody>
          <a:bodyPr anchor="t" rtlCol="false" tIns="0" lIns="0" bIns="0" rIns="0">
            <a:spAutoFit/>
          </a:bodyPr>
          <a:lstStyle/>
          <a:p>
            <a:pPr>
              <a:lnSpc>
                <a:spcPts val="3506"/>
              </a:lnSpc>
              <a:spcBef>
                <a:spcPct val="0"/>
              </a:spcBef>
            </a:pPr>
            <a:r>
              <a:rPr lang="en-US" sz="2504">
                <a:solidFill>
                  <a:srgbClr val="FFFFFF"/>
                </a:solidFill>
                <a:latin typeface="Playfair Display"/>
              </a:rPr>
              <a:t>def malware_model(width , height):</a:t>
            </a:r>
          </a:p>
          <a:p>
            <a:pPr>
              <a:lnSpc>
                <a:spcPts val="3506"/>
              </a:lnSpc>
              <a:spcBef>
                <a:spcPct val="0"/>
              </a:spcBef>
            </a:pPr>
            <a:r>
              <a:rPr lang="en-US" sz="2504">
                <a:solidFill>
                  <a:srgbClr val="FFFFFF"/>
                </a:solidFill>
                <a:latin typeface="Playfair Display"/>
              </a:rPr>
              <a:t>    Malware_model = Sequential()</a:t>
            </a:r>
          </a:p>
          <a:p>
            <a:pPr>
              <a:lnSpc>
                <a:spcPts val="3506"/>
              </a:lnSpc>
              <a:spcBef>
                <a:spcPct val="0"/>
              </a:spcBef>
            </a:pPr>
            <a:r>
              <a:rPr lang="en-US" sz="2504">
                <a:solidFill>
                  <a:srgbClr val="FFFFFF"/>
                </a:solidFill>
                <a:latin typeface="Playfair Display"/>
              </a:rPr>
              <a:t>    Malware_model.add(Conv2D(30, kernel_size=(3, 3), activation='relu', input_shape=(width, height, 3)))</a:t>
            </a:r>
          </a:p>
          <a:p>
            <a:pPr>
              <a:lnSpc>
                <a:spcPts val="3506"/>
              </a:lnSpc>
              <a:spcBef>
                <a:spcPct val="0"/>
              </a:spcBef>
            </a:pPr>
            <a:r>
              <a:rPr lang="en-US" sz="2504">
                <a:solidFill>
                  <a:srgbClr val="FFFFFF"/>
                </a:solidFill>
                <a:latin typeface="Playfair Display"/>
              </a:rPr>
              <a:t>    Malware_model.add(MaxPooling2D(pool_size=(2, 2)))</a:t>
            </a:r>
          </a:p>
          <a:p>
            <a:pPr>
              <a:lnSpc>
                <a:spcPts val="3506"/>
              </a:lnSpc>
              <a:spcBef>
                <a:spcPct val="0"/>
              </a:spcBef>
            </a:pPr>
            <a:r>
              <a:rPr lang="en-US" sz="2504">
                <a:solidFill>
                  <a:srgbClr val="FFFFFF"/>
                </a:solidFill>
                <a:latin typeface="Playfair Display"/>
              </a:rPr>
              <a:t>    Malware_model.add(Conv2D(15, (3, 3), activation='relu'))</a:t>
            </a:r>
          </a:p>
          <a:p>
            <a:pPr>
              <a:lnSpc>
                <a:spcPts val="3506"/>
              </a:lnSpc>
              <a:spcBef>
                <a:spcPct val="0"/>
              </a:spcBef>
            </a:pPr>
            <a:r>
              <a:rPr lang="en-US" sz="2504">
                <a:solidFill>
                  <a:srgbClr val="FFFFFF"/>
                </a:solidFill>
                <a:latin typeface="Playfair Display"/>
              </a:rPr>
              <a:t>    Malware_model.add(MaxPooling2D(pool_size=(2, 2)))</a:t>
            </a:r>
          </a:p>
          <a:p>
            <a:pPr>
              <a:lnSpc>
                <a:spcPts val="3506"/>
              </a:lnSpc>
              <a:spcBef>
                <a:spcPct val="0"/>
              </a:spcBef>
            </a:pPr>
            <a:r>
              <a:rPr lang="en-US" sz="2504">
                <a:solidFill>
                  <a:srgbClr val="FFFFFF"/>
                </a:solidFill>
                <a:latin typeface="Playfair Display"/>
              </a:rPr>
              <a:t>    Malware_model.add(Flatten())</a:t>
            </a:r>
          </a:p>
          <a:p>
            <a:pPr>
              <a:lnSpc>
                <a:spcPts val="3506"/>
              </a:lnSpc>
              <a:spcBef>
                <a:spcPct val="0"/>
              </a:spcBef>
            </a:pPr>
            <a:r>
              <a:rPr lang="en-US" sz="2504">
                <a:solidFill>
                  <a:srgbClr val="FFFFFF"/>
                </a:solidFill>
                <a:latin typeface="Playfair Display"/>
              </a:rPr>
              <a:t>    Malware_model.add(Dropout(0.25))</a:t>
            </a:r>
          </a:p>
          <a:p>
            <a:pPr>
              <a:lnSpc>
                <a:spcPts val="3506"/>
              </a:lnSpc>
              <a:spcBef>
                <a:spcPct val="0"/>
              </a:spcBef>
            </a:pPr>
            <a:r>
              <a:rPr lang="en-US" sz="2504">
                <a:solidFill>
                  <a:srgbClr val="FFFFFF"/>
                </a:solidFill>
                <a:latin typeface="Playfair Display"/>
              </a:rPr>
              <a:t>    Malware_model.add(Dense(128, activation='relu'))</a:t>
            </a:r>
          </a:p>
          <a:p>
            <a:pPr>
              <a:lnSpc>
                <a:spcPts val="3506"/>
              </a:lnSpc>
              <a:spcBef>
                <a:spcPct val="0"/>
              </a:spcBef>
            </a:pPr>
            <a:r>
              <a:rPr lang="en-US" sz="2504">
                <a:solidFill>
                  <a:srgbClr val="FFFFFF"/>
                </a:solidFill>
                <a:latin typeface="Playfair Display"/>
              </a:rPr>
              <a:t>    Malware_model.add(Dropout(0.5))</a:t>
            </a:r>
          </a:p>
          <a:p>
            <a:pPr>
              <a:lnSpc>
                <a:spcPts val="3506"/>
              </a:lnSpc>
              <a:spcBef>
                <a:spcPct val="0"/>
              </a:spcBef>
            </a:pPr>
            <a:r>
              <a:rPr lang="en-US" sz="2504">
                <a:solidFill>
                  <a:srgbClr val="FFFFFF"/>
                </a:solidFill>
                <a:latin typeface="Playfair Display"/>
              </a:rPr>
              <a:t>    Malware_model.add(Dense(50, activation='relu'))</a:t>
            </a:r>
          </a:p>
          <a:p>
            <a:pPr>
              <a:lnSpc>
                <a:spcPts val="3506"/>
              </a:lnSpc>
              <a:spcBef>
                <a:spcPct val="0"/>
              </a:spcBef>
            </a:pPr>
            <a:r>
              <a:rPr lang="en-US" sz="2504">
                <a:solidFill>
                  <a:srgbClr val="FFFFFF"/>
                </a:solidFill>
                <a:latin typeface="Playfair Display"/>
              </a:rPr>
              <a:t>    Malware_model.add(Dense(25, activation='softmax'))</a:t>
            </a:r>
          </a:p>
          <a:p>
            <a:pPr>
              <a:lnSpc>
                <a:spcPts val="3506"/>
              </a:lnSpc>
              <a:spcBef>
                <a:spcPct val="0"/>
              </a:spcBef>
            </a:pPr>
            <a:r>
              <a:rPr lang="en-US" sz="2504">
                <a:solidFill>
                  <a:srgbClr val="FFFFFF"/>
                </a:solidFill>
                <a:latin typeface="Playfair Display"/>
              </a:rPr>
              <a:t>    Malware_model.compile(loss=tf.keras.losses.SparseCategoricalCrossentropy(from_logits=False), optimizer = 'adam', metrics=['accuracy'])</a:t>
            </a:r>
          </a:p>
          <a:p>
            <a:pPr>
              <a:lnSpc>
                <a:spcPts val="3506"/>
              </a:lnSpc>
              <a:spcBef>
                <a:spcPct val="0"/>
              </a:spcBef>
            </a:pPr>
            <a:r>
              <a:rPr lang="en-US" sz="2504">
                <a:solidFill>
                  <a:srgbClr val="FFFFFF"/>
                </a:solidFill>
                <a:latin typeface="Playfair Display"/>
              </a:rPr>
              <a:t>    return Malware_model</a:t>
            </a:r>
          </a:p>
          <a:p>
            <a:pPr>
              <a:lnSpc>
                <a:spcPts val="3506"/>
              </a:lnSpc>
              <a:spcBef>
                <a:spcPct val="0"/>
              </a:spcBef>
            </a:pPr>
            <a:r>
              <a:rPr lang="en-US" sz="2504">
                <a:solidFill>
                  <a:srgbClr val="FFFFFF"/>
                </a:solidFill>
                <a:latin typeface="Playfair Display"/>
              </a:rPr>
              <a:t> </a:t>
            </a:r>
          </a:p>
          <a:p>
            <a:pPr>
              <a:lnSpc>
                <a:spcPts val="3506"/>
              </a:lnSpc>
              <a:spcBef>
                <a:spcPct val="0"/>
              </a:spcBef>
            </a:pPr>
            <a:r>
              <a:rPr lang="en-US" sz="2504">
                <a:solidFill>
                  <a:srgbClr val="FFFFFF"/>
                </a:solidFill>
                <a:latin typeface="Playfair Display"/>
              </a:rPr>
              <a:t>model=malware_model(150 , 150)</a:t>
            </a:r>
          </a:p>
          <a:p>
            <a:pPr>
              <a:lnSpc>
                <a:spcPts val="3506"/>
              </a:lnSpc>
              <a:spcBef>
                <a:spcPct val="0"/>
              </a:spcBef>
            </a:pPr>
          </a:p>
          <a:p>
            <a:pPr>
              <a:lnSpc>
                <a:spcPts val="3506"/>
              </a:lnSpc>
              <a:spcBef>
                <a:spcPct val="0"/>
              </a:spcBef>
            </a:pPr>
            <a:r>
              <a:rPr lang="en-US" sz="2504">
                <a:solidFill>
                  <a:srgbClr val="FFFFFF"/>
                </a:solidFill>
                <a:latin typeface="Playfair Display"/>
              </a:rPr>
              <a:t>model_fit = model.fit(train_ds, epochs=100 ,batch_size = batch_size ,validation_data=val_ds, verbose =1)</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640954" y="3754991"/>
            <a:ext cx="7052663" cy="2413216"/>
          </a:xfrm>
          <a:prstGeom prst="rect">
            <a:avLst/>
          </a:prstGeom>
        </p:spPr>
        <p:txBody>
          <a:bodyPr anchor="t" rtlCol="false" tIns="0" lIns="0" bIns="0" rIns="0">
            <a:spAutoFit/>
          </a:bodyPr>
          <a:lstStyle/>
          <a:p>
            <a:pPr algn="ctr">
              <a:lnSpc>
                <a:spcPts val="18771"/>
              </a:lnSpc>
            </a:pPr>
            <a:r>
              <a:rPr lang="en-US" sz="13407">
                <a:solidFill>
                  <a:srgbClr val="FFD700"/>
                </a:solidFill>
                <a:latin typeface="Bodoni FLF"/>
              </a:rPr>
              <a:t>RESULTS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sp>
        <p:nvSpPr>
          <p:cNvPr name="TextBox 8" id="8"/>
          <p:cNvSpPr txBox="true"/>
          <p:nvPr/>
        </p:nvSpPr>
        <p:spPr>
          <a:xfrm rot="0">
            <a:off x="965456" y="1996883"/>
            <a:ext cx="16357088" cy="7425055"/>
          </a:xfrm>
          <a:prstGeom prst="rect">
            <a:avLst/>
          </a:prstGeom>
        </p:spPr>
        <p:txBody>
          <a:bodyPr anchor="t" rtlCol="false" tIns="0" lIns="0" bIns="0" rIns="0">
            <a:spAutoFit/>
          </a:bodyPr>
          <a:lstStyle/>
          <a:p>
            <a:pPr marL="604519" indent="-302260" lvl="1">
              <a:lnSpc>
                <a:spcPts val="3919"/>
              </a:lnSpc>
              <a:buFont typeface="Arial"/>
              <a:buChar char="•"/>
            </a:pPr>
            <a:r>
              <a:rPr lang="en-US" sz="2799">
                <a:solidFill>
                  <a:srgbClr val="FFFFFF"/>
                </a:solidFill>
                <a:latin typeface="RoxboroughCF"/>
              </a:rPr>
              <a:t>Security breaches due to attacks by malicious software (malware) continues to escalate posing a major security concern in this digital age. </a:t>
            </a:r>
          </a:p>
          <a:p>
            <a:pPr marL="604519" indent="-302260" lvl="1">
              <a:lnSpc>
                <a:spcPts val="3919"/>
              </a:lnSpc>
              <a:buFont typeface="Arial"/>
              <a:buChar char="•"/>
            </a:pPr>
            <a:r>
              <a:rPr lang="en-US" sz="2799">
                <a:solidFill>
                  <a:srgbClr val="FFFFFF"/>
                </a:solidFill>
                <a:latin typeface="RoxboroughCF"/>
              </a:rPr>
              <a:t>With many computer users, corporations, and governments affected due to an exponential growth in malware attacks, malware detection continues to be a hot research topic. </a:t>
            </a:r>
          </a:p>
          <a:p>
            <a:pPr marL="604519" indent="-302260" lvl="1">
              <a:lnSpc>
                <a:spcPts val="3919"/>
              </a:lnSpc>
              <a:buFont typeface="Arial"/>
              <a:buChar char="•"/>
            </a:pPr>
            <a:r>
              <a:rPr lang="en-US" sz="2799">
                <a:solidFill>
                  <a:srgbClr val="FFFFFF"/>
                </a:solidFill>
                <a:latin typeface="RoxboroughCF"/>
              </a:rPr>
              <a:t>Current malware detection solutions that adopt the static and dynamic analysis of malware signatures and behavior patterns are time consuming and have proven to be ineffective in identifying unknown malwares in real-time. </a:t>
            </a:r>
          </a:p>
          <a:p>
            <a:pPr marL="604519" indent="-302260" lvl="1">
              <a:lnSpc>
                <a:spcPts val="3919"/>
              </a:lnSpc>
              <a:buFont typeface="Arial"/>
              <a:buChar char="•"/>
            </a:pPr>
            <a:r>
              <a:rPr lang="en-US" sz="2799">
                <a:solidFill>
                  <a:srgbClr val="FFFFFF"/>
                </a:solidFill>
                <a:latin typeface="RoxboroughCF"/>
              </a:rPr>
              <a:t>Recent malwares use polymorphic, metamorphic, and other evasive techniques to change the malware behaviors quickly and to generate a large number of new malwares. </a:t>
            </a:r>
          </a:p>
          <a:p>
            <a:pPr marL="604519" indent="-302260" lvl="1">
              <a:lnSpc>
                <a:spcPts val="3919"/>
              </a:lnSpc>
              <a:buFont typeface="Arial"/>
              <a:buChar char="•"/>
            </a:pPr>
            <a:r>
              <a:rPr lang="en-US" sz="2799">
                <a:solidFill>
                  <a:srgbClr val="FFFFFF"/>
                </a:solidFill>
                <a:latin typeface="RoxboroughCF"/>
              </a:rPr>
              <a:t>Such new malwares are predominantly variants of existing malwares, and machine learning algorithms (MLAs) are being employed recently to conduct an effective malware analysis. </a:t>
            </a:r>
          </a:p>
          <a:p>
            <a:pPr marL="604519" indent="-302260" lvl="1">
              <a:lnSpc>
                <a:spcPts val="3919"/>
              </a:lnSpc>
              <a:buFont typeface="Arial"/>
              <a:buChar char="•"/>
            </a:pPr>
            <a:r>
              <a:rPr lang="en-US" sz="2799">
                <a:solidFill>
                  <a:srgbClr val="FFFFFF"/>
                </a:solidFill>
                <a:latin typeface="RoxboroughCF"/>
              </a:rPr>
              <a:t>However, such approaches are time consuming as they require extensive feature engineering, feature learning, and feature representation. </a:t>
            </a:r>
          </a:p>
          <a:p>
            <a:pPr marL="604519" indent="-302260" lvl="1">
              <a:lnSpc>
                <a:spcPts val="3919"/>
              </a:lnSpc>
              <a:buFont typeface="Arial"/>
              <a:buChar char="•"/>
            </a:pPr>
            <a:r>
              <a:rPr lang="en-US" sz="2799">
                <a:solidFill>
                  <a:srgbClr val="FFFFFF"/>
                </a:solidFill>
                <a:latin typeface="RoxboroughCF"/>
              </a:rPr>
              <a:t>By using the advanced MLAs such as deep learning, the feature engineering phase can be completely avoided.</a:t>
            </a:r>
          </a:p>
        </p:txBody>
      </p:sp>
      <p:sp>
        <p:nvSpPr>
          <p:cNvPr name="TextBox 9" id="9"/>
          <p:cNvSpPr txBox="true"/>
          <p:nvPr/>
        </p:nvSpPr>
        <p:spPr>
          <a:xfrm rot="0">
            <a:off x="7512546" y="719367"/>
            <a:ext cx="3262908" cy="934720"/>
          </a:xfrm>
          <a:prstGeom prst="rect">
            <a:avLst/>
          </a:prstGeom>
        </p:spPr>
        <p:txBody>
          <a:bodyPr anchor="t" rtlCol="false" tIns="0" lIns="0" bIns="0" rIns="0">
            <a:spAutoFit/>
          </a:bodyPr>
          <a:lstStyle/>
          <a:p>
            <a:pPr algn="ctr">
              <a:lnSpc>
                <a:spcPts val="7279"/>
              </a:lnSpc>
            </a:pPr>
            <a:r>
              <a:rPr lang="en-US" sz="5199">
                <a:solidFill>
                  <a:srgbClr val="5CE1E6"/>
                </a:solidFill>
                <a:latin typeface="Bodoni FLF"/>
              </a:rPr>
              <a:t>ABSTRACT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654647" y="1609422"/>
            <a:ext cx="8978706" cy="8515653"/>
          </a:xfrm>
          <a:prstGeom prst="rect">
            <a:avLst/>
          </a:prstGeom>
        </p:spPr>
      </p:pic>
      <p:sp>
        <p:nvSpPr>
          <p:cNvPr name="TextBox 3" id="3"/>
          <p:cNvSpPr txBox="true"/>
          <p:nvPr/>
        </p:nvSpPr>
        <p:spPr>
          <a:xfrm rot="0">
            <a:off x="2580953" y="17895"/>
            <a:ext cx="13126095" cy="1425204"/>
          </a:xfrm>
          <a:prstGeom prst="rect">
            <a:avLst/>
          </a:prstGeom>
        </p:spPr>
        <p:txBody>
          <a:bodyPr anchor="t" rtlCol="false" tIns="0" lIns="0" bIns="0" rIns="0">
            <a:spAutoFit/>
          </a:bodyPr>
          <a:lstStyle/>
          <a:p>
            <a:pPr algn="ctr">
              <a:lnSpc>
                <a:spcPts val="11001"/>
              </a:lnSpc>
            </a:pPr>
            <a:r>
              <a:rPr lang="en-US" sz="7858">
                <a:solidFill>
                  <a:srgbClr val="FFD700"/>
                </a:solidFill>
                <a:latin typeface="Bodoni FLF"/>
              </a:rPr>
              <a:t>MALWARE SAMPLE IMAGES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44997" y="2955082"/>
            <a:ext cx="8121040" cy="6032355"/>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944316" y="2955082"/>
            <a:ext cx="7847072" cy="6068990"/>
          </a:xfrm>
          <a:prstGeom prst="rect">
            <a:avLst/>
          </a:prstGeom>
        </p:spPr>
      </p:pic>
      <p:sp>
        <p:nvSpPr>
          <p:cNvPr name="TextBox 4" id="4"/>
          <p:cNvSpPr txBox="true"/>
          <p:nvPr/>
        </p:nvSpPr>
        <p:spPr>
          <a:xfrm rot="0">
            <a:off x="5617668" y="233073"/>
            <a:ext cx="7052663" cy="2413216"/>
          </a:xfrm>
          <a:prstGeom prst="rect">
            <a:avLst/>
          </a:prstGeom>
        </p:spPr>
        <p:txBody>
          <a:bodyPr anchor="t" rtlCol="false" tIns="0" lIns="0" bIns="0" rIns="0">
            <a:spAutoFit/>
          </a:bodyPr>
          <a:lstStyle/>
          <a:p>
            <a:pPr algn="ctr">
              <a:lnSpc>
                <a:spcPts val="18771"/>
              </a:lnSpc>
            </a:pPr>
            <a:r>
              <a:rPr lang="en-US" sz="13407">
                <a:solidFill>
                  <a:srgbClr val="FFD700"/>
                </a:solidFill>
                <a:latin typeface="Bodoni FLF"/>
              </a:rPr>
              <a:t>RESULTS</a:t>
            </a:r>
          </a:p>
        </p:txBody>
      </p:sp>
      <p:sp>
        <p:nvSpPr>
          <p:cNvPr name="TextBox 5" id="5"/>
          <p:cNvSpPr txBox="true"/>
          <p:nvPr/>
        </p:nvSpPr>
        <p:spPr>
          <a:xfrm rot="0">
            <a:off x="3251288" y="9168412"/>
            <a:ext cx="2908459" cy="809625"/>
          </a:xfrm>
          <a:prstGeom prst="rect">
            <a:avLst/>
          </a:prstGeom>
        </p:spPr>
        <p:txBody>
          <a:bodyPr anchor="t" rtlCol="false" tIns="0" lIns="0" bIns="0" rIns="0">
            <a:spAutoFit/>
          </a:bodyPr>
          <a:lstStyle/>
          <a:p>
            <a:pPr algn="ctr">
              <a:lnSpc>
                <a:spcPts val="6299"/>
              </a:lnSpc>
            </a:pPr>
            <a:r>
              <a:rPr lang="en-US" sz="4500">
                <a:solidFill>
                  <a:srgbClr val="FFD700"/>
                </a:solidFill>
                <a:latin typeface="Bodoni FLF"/>
              </a:rPr>
              <a:t>ACCURACY</a:t>
            </a:r>
          </a:p>
        </p:txBody>
      </p:sp>
      <p:sp>
        <p:nvSpPr>
          <p:cNvPr name="TextBox 6" id="6"/>
          <p:cNvSpPr txBox="true"/>
          <p:nvPr/>
        </p:nvSpPr>
        <p:spPr>
          <a:xfrm rot="0">
            <a:off x="13189434" y="9168412"/>
            <a:ext cx="1356836" cy="809625"/>
          </a:xfrm>
          <a:prstGeom prst="rect">
            <a:avLst/>
          </a:prstGeom>
        </p:spPr>
        <p:txBody>
          <a:bodyPr anchor="t" rtlCol="false" tIns="0" lIns="0" bIns="0" rIns="0">
            <a:spAutoFit/>
          </a:bodyPr>
          <a:lstStyle/>
          <a:p>
            <a:pPr algn="ctr">
              <a:lnSpc>
                <a:spcPts val="6299"/>
              </a:lnSpc>
            </a:pPr>
            <a:r>
              <a:rPr lang="en-US" sz="4500">
                <a:solidFill>
                  <a:srgbClr val="FFD700"/>
                </a:solidFill>
                <a:latin typeface="Bodoni FLF"/>
              </a:rPr>
              <a:t>LOSS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43402"/>
          <a:stretch>
            <a:fillRect/>
          </a:stretch>
        </p:blipFill>
        <p:spPr>
          <a:xfrm flipH="false" flipV="false" rot="0">
            <a:off x="1028700" y="2276617"/>
            <a:ext cx="7912073" cy="6280276"/>
          </a:xfrm>
          <a:prstGeom prst="rect">
            <a:avLst/>
          </a:prstGeom>
        </p:spPr>
      </p:pic>
      <p:pic>
        <p:nvPicPr>
          <p:cNvPr name="Picture 3" id="3"/>
          <p:cNvPicPr>
            <a:picLocks noChangeAspect="true"/>
          </p:cNvPicPr>
          <p:nvPr/>
        </p:nvPicPr>
        <p:blipFill>
          <a:blip r:embed="rId2"/>
          <a:srcRect l="0" t="56885" r="0" b="0"/>
          <a:stretch>
            <a:fillRect/>
          </a:stretch>
        </p:blipFill>
        <p:spPr>
          <a:xfrm flipH="false" flipV="false" rot="0">
            <a:off x="9424025" y="3058868"/>
            <a:ext cx="8338990" cy="5042250"/>
          </a:xfrm>
          <a:prstGeom prst="rect">
            <a:avLst/>
          </a:prstGeom>
        </p:spPr>
      </p:pic>
      <p:sp>
        <p:nvSpPr>
          <p:cNvPr name="TextBox 4" id="4"/>
          <p:cNvSpPr txBox="true"/>
          <p:nvPr/>
        </p:nvSpPr>
        <p:spPr>
          <a:xfrm rot="0">
            <a:off x="6295572" y="185236"/>
            <a:ext cx="5696856" cy="1458327"/>
          </a:xfrm>
          <a:prstGeom prst="rect">
            <a:avLst/>
          </a:prstGeom>
        </p:spPr>
        <p:txBody>
          <a:bodyPr anchor="t" rtlCol="false" tIns="0" lIns="0" bIns="0" rIns="0">
            <a:spAutoFit/>
          </a:bodyPr>
          <a:lstStyle/>
          <a:p>
            <a:pPr algn="ctr">
              <a:lnSpc>
                <a:spcPts val="11305"/>
              </a:lnSpc>
            </a:pPr>
            <a:r>
              <a:rPr lang="en-US" sz="8075">
                <a:solidFill>
                  <a:srgbClr val="FFD700"/>
                </a:solidFill>
                <a:latin typeface="Bodoni FLF"/>
              </a:rPr>
              <a:t>TEST CASES</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sp>
        <p:nvSpPr>
          <p:cNvPr name="TextBox 8" id="8"/>
          <p:cNvSpPr txBox="true"/>
          <p:nvPr/>
        </p:nvSpPr>
        <p:spPr>
          <a:xfrm rot="0">
            <a:off x="7144345" y="636138"/>
            <a:ext cx="3999309" cy="934720"/>
          </a:xfrm>
          <a:prstGeom prst="rect">
            <a:avLst/>
          </a:prstGeom>
        </p:spPr>
        <p:txBody>
          <a:bodyPr anchor="t" rtlCol="false" tIns="0" lIns="0" bIns="0" rIns="0">
            <a:spAutoFit/>
          </a:bodyPr>
          <a:lstStyle/>
          <a:p>
            <a:pPr algn="ctr">
              <a:lnSpc>
                <a:spcPts val="7279"/>
              </a:lnSpc>
            </a:pPr>
            <a:r>
              <a:rPr lang="en-US" sz="5199">
                <a:solidFill>
                  <a:srgbClr val="7ED957"/>
                </a:solidFill>
                <a:latin typeface="Bodoni FLF"/>
              </a:rPr>
              <a:t>CONCLUSION</a:t>
            </a:r>
          </a:p>
        </p:txBody>
      </p:sp>
      <p:sp>
        <p:nvSpPr>
          <p:cNvPr name="TextBox 9" id="9"/>
          <p:cNvSpPr txBox="true"/>
          <p:nvPr/>
        </p:nvSpPr>
        <p:spPr>
          <a:xfrm rot="0">
            <a:off x="1426071" y="1808234"/>
            <a:ext cx="15435858" cy="7663499"/>
          </a:xfrm>
          <a:prstGeom prst="rect">
            <a:avLst/>
          </a:prstGeom>
        </p:spPr>
        <p:txBody>
          <a:bodyPr anchor="t" rtlCol="false" tIns="0" lIns="0" bIns="0" rIns="0">
            <a:spAutoFit/>
          </a:bodyPr>
          <a:lstStyle/>
          <a:p>
            <a:pPr marL="665883" indent="-332941" lvl="1">
              <a:lnSpc>
                <a:spcPts val="4317"/>
              </a:lnSpc>
              <a:buFont typeface="Arial"/>
              <a:buChar char="•"/>
            </a:pPr>
            <a:r>
              <a:rPr lang="en-US" sz="3084">
                <a:solidFill>
                  <a:srgbClr val="FFFFFF"/>
                </a:solidFill>
                <a:latin typeface="RoxboroughCF"/>
              </a:rPr>
              <a:t>While programming the machine it is understood that all the malware file </a:t>
            </a:r>
            <a:r>
              <a:rPr lang="en-US" sz="3084">
                <a:solidFill>
                  <a:srgbClr val="FFFFFF"/>
                </a:solidFill>
                <a:latin typeface="RoxboroughCF"/>
              </a:rPr>
              <a:t>are .exe files and these files can be converted into Grey scale images with png extension. Using these images the machine can be trained using Convolutional .Neural Networks specifically to process pixel data and for image recognition and processing. With the provided the dataset, the machine programmed has a greater accuracy of &gt;99% and the lower loss of &lt;8%. With the test cases as mentioned before the output received has it all pass. Deep learning architectures are vulnerable in adversarial environments. Generative adversarial network methods can be used to generate samples during the testing or deployment phase, which can easily fool deep learning architectures. In the proposed work, the robustness of deep learning architecture is not discussed. This is one of the important directions for future work directions, as malware bias is an important application in security-critical environments. A classification error can cause several damages to an organization.</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sp>
        <p:nvSpPr>
          <p:cNvPr name="TextBox 8" id="8"/>
          <p:cNvSpPr txBox="true"/>
          <p:nvPr/>
        </p:nvSpPr>
        <p:spPr>
          <a:xfrm rot="0">
            <a:off x="5339060" y="885825"/>
            <a:ext cx="7609880" cy="934720"/>
          </a:xfrm>
          <a:prstGeom prst="rect">
            <a:avLst/>
          </a:prstGeom>
        </p:spPr>
        <p:txBody>
          <a:bodyPr anchor="t" rtlCol="false" tIns="0" lIns="0" bIns="0" rIns="0">
            <a:spAutoFit/>
          </a:bodyPr>
          <a:lstStyle/>
          <a:p>
            <a:pPr algn="ctr">
              <a:lnSpc>
                <a:spcPts val="7279"/>
              </a:lnSpc>
            </a:pPr>
            <a:r>
              <a:rPr lang="en-US" sz="5199">
                <a:solidFill>
                  <a:srgbClr val="7ED957"/>
                </a:solidFill>
                <a:latin typeface="Bodoni FLF"/>
              </a:rPr>
              <a:t>FUTURE ENHANCEMENTS</a:t>
            </a:r>
          </a:p>
        </p:txBody>
      </p:sp>
      <p:sp>
        <p:nvSpPr>
          <p:cNvPr name="TextBox 9" id="9"/>
          <p:cNvSpPr txBox="true"/>
          <p:nvPr/>
        </p:nvSpPr>
        <p:spPr>
          <a:xfrm rot="0">
            <a:off x="1920370" y="2143909"/>
            <a:ext cx="14447261" cy="6736416"/>
          </a:xfrm>
          <a:prstGeom prst="rect">
            <a:avLst/>
          </a:prstGeom>
        </p:spPr>
        <p:txBody>
          <a:bodyPr anchor="t" rtlCol="false" tIns="0" lIns="0" bIns="0" rIns="0">
            <a:spAutoFit/>
          </a:bodyPr>
          <a:lstStyle/>
          <a:p>
            <a:pPr algn="just" marL="921088" indent="-460544" lvl="1">
              <a:lnSpc>
                <a:spcPts val="5972"/>
              </a:lnSpc>
              <a:buFont typeface="Arial"/>
              <a:buChar char="•"/>
            </a:pPr>
            <a:r>
              <a:rPr lang="en-US" sz="4266">
                <a:solidFill>
                  <a:srgbClr val="FFFFFF"/>
                </a:solidFill>
                <a:latin typeface="RoxboroughCF"/>
              </a:rPr>
              <a:t>Presently in this project as the dataset is custom made it is limited with only </a:t>
            </a:r>
            <a:r>
              <a:rPr lang="en-US" sz="4266">
                <a:solidFill>
                  <a:srgbClr val="FFFFFF"/>
                </a:solidFill>
                <a:latin typeface="RoxboroughCF"/>
              </a:rPr>
              <a:t>25 classes of malware's greyscale png images, this dataset can be improved with addition of other malware image files of various malware families and can be classified further. As the loss is around 8% it should be decreased. Some other approaches along with CNN should be adopted to understand, how the algorithm works and what impact it can bring to the machine that can be programmed.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857317" y="-143183"/>
            <a:ext cx="10430183" cy="10430183"/>
          </a:xfrm>
          <a:prstGeom prst="rect">
            <a:avLst/>
          </a:prstGeom>
        </p:spPr>
      </p:pic>
      <p:sp>
        <p:nvSpPr>
          <p:cNvPr name="TextBox 3" id="3"/>
          <p:cNvSpPr txBox="true"/>
          <p:nvPr/>
        </p:nvSpPr>
        <p:spPr>
          <a:xfrm rot="0">
            <a:off x="4626197" y="3211754"/>
            <a:ext cx="9035606" cy="4377842"/>
          </a:xfrm>
          <a:prstGeom prst="rect">
            <a:avLst/>
          </a:prstGeom>
        </p:spPr>
        <p:txBody>
          <a:bodyPr anchor="t" rtlCol="false" tIns="0" lIns="0" bIns="0" rIns="0">
            <a:spAutoFit/>
          </a:bodyPr>
          <a:lstStyle/>
          <a:p>
            <a:pPr algn="ctr">
              <a:lnSpc>
                <a:spcPts val="16548"/>
              </a:lnSpc>
              <a:spcBef>
                <a:spcPct val="0"/>
              </a:spcBef>
            </a:pPr>
            <a:r>
              <a:rPr lang="en-US" sz="18387">
                <a:solidFill>
                  <a:srgbClr val="FFFFFF"/>
                </a:solidFill>
                <a:latin typeface="Alyssum"/>
              </a:rPr>
              <a:t>THANK YOU</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sp>
        <p:nvSpPr>
          <p:cNvPr name="TextBox 8" id="8"/>
          <p:cNvSpPr txBox="true"/>
          <p:nvPr/>
        </p:nvSpPr>
        <p:spPr>
          <a:xfrm rot="0">
            <a:off x="902212" y="2234314"/>
            <a:ext cx="16357088" cy="5626100"/>
          </a:xfrm>
          <a:prstGeom prst="rect">
            <a:avLst/>
          </a:prstGeom>
        </p:spPr>
        <p:txBody>
          <a:bodyPr anchor="t" rtlCol="false" tIns="0" lIns="0" bIns="0" rIns="0">
            <a:spAutoFit/>
          </a:bodyPr>
          <a:lstStyle/>
          <a:p>
            <a:pPr marL="1079501" indent="-539750" lvl="1">
              <a:lnSpc>
                <a:spcPts val="7450"/>
              </a:lnSpc>
              <a:buFont typeface="Arial"/>
              <a:buChar char="•"/>
            </a:pPr>
            <a:r>
              <a:rPr lang="en-US" sz="5000" spc="150">
                <a:solidFill>
                  <a:srgbClr val="FFFFFF"/>
                </a:solidFill>
                <a:latin typeface="RoxboroughCF"/>
              </a:rPr>
              <a:t>A traditional malware detection system does pattern matching among the file, to consider whether a particular file is malware or not.</a:t>
            </a:r>
          </a:p>
          <a:p>
            <a:pPr marL="1079501" indent="-539750" lvl="1">
              <a:lnSpc>
                <a:spcPts val="7450"/>
              </a:lnSpc>
              <a:buFont typeface="Arial"/>
              <a:buChar char="•"/>
            </a:pPr>
            <a:r>
              <a:rPr lang="en-US" sz="5000" spc="150">
                <a:solidFill>
                  <a:srgbClr val="FFFFFF"/>
                </a:solidFill>
                <a:latin typeface="RoxboroughCF"/>
              </a:rPr>
              <a:t>It uses readymade algorithm for detecting malware.</a:t>
            </a:r>
          </a:p>
          <a:p>
            <a:pPr marL="1079501" indent="-539750" lvl="1">
              <a:lnSpc>
                <a:spcPts val="7450"/>
              </a:lnSpc>
              <a:buFont typeface="Arial"/>
              <a:buChar char="•"/>
            </a:pPr>
            <a:r>
              <a:rPr lang="en-US" sz="5000" spc="150">
                <a:solidFill>
                  <a:srgbClr val="FFFFFF"/>
                </a:solidFill>
                <a:latin typeface="RoxboroughCF"/>
              </a:rPr>
              <a:t>While detecting decryption of the file is done.</a:t>
            </a:r>
          </a:p>
        </p:txBody>
      </p:sp>
      <p:sp>
        <p:nvSpPr>
          <p:cNvPr name="TextBox 9" id="9"/>
          <p:cNvSpPr txBox="true"/>
          <p:nvPr/>
        </p:nvSpPr>
        <p:spPr>
          <a:xfrm rot="0">
            <a:off x="6350273" y="719367"/>
            <a:ext cx="5587454" cy="934720"/>
          </a:xfrm>
          <a:prstGeom prst="rect">
            <a:avLst/>
          </a:prstGeom>
        </p:spPr>
        <p:txBody>
          <a:bodyPr anchor="t" rtlCol="false" tIns="0" lIns="0" bIns="0" rIns="0">
            <a:spAutoFit/>
          </a:bodyPr>
          <a:lstStyle/>
          <a:p>
            <a:pPr algn="ctr">
              <a:lnSpc>
                <a:spcPts val="7279"/>
              </a:lnSpc>
            </a:pPr>
            <a:r>
              <a:rPr lang="en-US" sz="5199">
                <a:solidFill>
                  <a:srgbClr val="FF1616"/>
                </a:solidFill>
                <a:latin typeface="Bodoni FLF"/>
              </a:rPr>
              <a:t>EXISTING SYSTEM</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sp>
        <p:nvSpPr>
          <p:cNvPr name="TextBox 8" id="8"/>
          <p:cNvSpPr txBox="true"/>
          <p:nvPr/>
        </p:nvSpPr>
        <p:spPr>
          <a:xfrm rot="0">
            <a:off x="902212" y="2253364"/>
            <a:ext cx="16357088" cy="6290691"/>
          </a:xfrm>
          <a:prstGeom prst="rect">
            <a:avLst/>
          </a:prstGeom>
        </p:spPr>
        <p:txBody>
          <a:bodyPr anchor="t" rtlCol="false" tIns="0" lIns="0" bIns="0" rIns="0">
            <a:spAutoFit/>
          </a:bodyPr>
          <a:lstStyle/>
          <a:p>
            <a:pPr marL="1036320" indent="-518160" lvl="1">
              <a:lnSpc>
                <a:spcPts val="7152"/>
              </a:lnSpc>
              <a:buFont typeface="Arial"/>
              <a:buChar char="•"/>
            </a:pPr>
            <a:r>
              <a:rPr lang="en-US" sz="4800" spc="144">
                <a:solidFill>
                  <a:srgbClr val="FFFFFF"/>
                </a:solidFill>
                <a:latin typeface="RoxboroughCF"/>
              </a:rPr>
              <a:t>The malware use polymorphic, metamorphic or evasive techniques.</a:t>
            </a:r>
          </a:p>
          <a:p>
            <a:pPr marL="1036320" indent="-518160" lvl="1">
              <a:lnSpc>
                <a:spcPts val="7152"/>
              </a:lnSpc>
              <a:buFont typeface="Arial"/>
              <a:buChar char="•"/>
            </a:pPr>
            <a:r>
              <a:rPr lang="en-US" sz="4800" spc="144">
                <a:solidFill>
                  <a:srgbClr val="FFFFFF"/>
                </a:solidFill>
                <a:latin typeface="RoxboroughCF"/>
              </a:rPr>
              <a:t>The algorithms are static.</a:t>
            </a:r>
          </a:p>
          <a:p>
            <a:pPr marL="1036320" indent="-518160" lvl="1">
              <a:lnSpc>
                <a:spcPts val="7152"/>
              </a:lnSpc>
              <a:buFont typeface="Arial"/>
              <a:buChar char="•"/>
            </a:pPr>
            <a:r>
              <a:rPr lang="en-US" sz="4800" spc="144">
                <a:solidFill>
                  <a:srgbClr val="FFFFFF"/>
                </a:solidFill>
                <a:latin typeface="RoxboroughCF"/>
              </a:rPr>
              <a:t>Only partial decryption is done on the files.</a:t>
            </a:r>
          </a:p>
          <a:p>
            <a:pPr marL="1036320" indent="-518160" lvl="1">
              <a:lnSpc>
                <a:spcPts val="7152"/>
              </a:lnSpc>
              <a:buFont typeface="Arial"/>
              <a:buChar char="•"/>
            </a:pPr>
            <a:r>
              <a:rPr lang="en-US" sz="4800" spc="144">
                <a:solidFill>
                  <a:srgbClr val="FFFFFF"/>
                </a:solidFill>
                <a:latin typeface="RoxboroughCF"/>
              </a:rPr>
              <a:t>The algorithm that supports on one Operating System may not support on an other operating system.</a:t>
            </a:r>
          </a:p>
        </p:txBody>
      </p:sp>
      <p:sp>
        <p:nvSpPr>
          <p:cNvPr name="TextBox 9" id="9"/>
          <p:cNvSpPr txBox="true"/>
          <p:nvPr/>
        </p:nvSpPr>
        <p:spPr>
          <a:xfrm rot="0">
            <a:off x="3156049" y="719367"/>
            <a:ext cx="11975902" cy="934720"/>
          </a:xfrm>
          <a:prstGeom prst="rect">
            <a:avLst/>
          </a:prstGeom>
        </p:spPr>
        <p:txBody>
          <a:bodyPr anchor="t" rtlCol="false" tIns="0" lIns="0" bIns="0" rIns="0">
            <a:spAutoFit/>
          </a:bodyPr>
          <a:lstStyle/>
          <a:p>
            <a:pPr algn="ctr">
              <a:lnSpc>
                <a:spcPts val="7279"/>
              </a:lnSpc>
            </a:pPr>
            <a:r>
              <a:rPr lang="en-US" sz="5199">
                <a:solidFill>
                  <a:srgbClr val="FF1616"/>
                </a:solidFill>
                <a:latin typeface="Bodoni FLF"/>
              </a:rPr>
              <a:t>DISADVANTAGES OF EXISTING SYSTEM</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sp>
        <p:nvSpPr>
          <p:cNvPr name="TextBox 8" id="8"/>
          <p:cNvSpPr txBox="true"/>
          <p:nvPr/>
        </p:nvSpPr>
        <p:spPr>
          <a:xfrm rot="0">
            <a:off x="1028700" y="3157716"/>
            <a:ext cx="16224529" cy="3741197"/>
          </a:xfrm>
          <a:prstGeom prst="rect">
            <a:avLst/>
          </a:prstGeom>
        </p:spPr>
        <p:txBody>
          <a:bodyPr anchor="t" rtlCol="false" tIns="0" lIns="0" bIns="0" rIns="0">
            <a:spAutoFit/>
          </a:bodyPr>
          <a:lstStyle/>
          <a:p>
            <a:pPr algn="ctr">
              <a:lnSpc>
                <a:spcPts val="10006"/>
              </a:lnSpc>
            </a:pPr>
            <a:r>
              <a:rPr lang="en-US" sz="6715" spc="201">
                <a:solidFill>
                  <a:srgbClr val="FFFFFF"/>
                </a:solidFill>
                <a:latin typeface="RoxboroughCF"/>
              </a:rPr>
              <a:t>A Real time Malware detection system which uses deep learning with image processing techniques.</a:t>
            </a:r>
          </a:p>
        </p:txBody>
      </p:sp>
      <p:sp>
        <p:nvSpPr>
          <p:cNvPr name="TextBox 9" id="9"/>
          <p:cNvSpPr txBox="true"/>
          <p:nvPr/>
        </p:nvSpPr>
        <p:spPr>
          <a:xfrm rot="0">
            <a:off x="6212904" y="1451782"/>
            <a:ext cx="5862191" cy="934720"/>
          </a:xfrm>
          <a:prstGeom prst="rect">
            <a:avLst/>
          </a:prstGeom>
        </p:spPr>
        <p:txBody>
          <a:bodyPr anchor="t" rtlCol="false" tIns="0" lIns="0" bIns="0" rIns="0">
            <a:spAutoFit/>
          </a:bodyPr>
          <a:lstStyle/>
          <a:p>
            <a:pPr algn="ctr">
              <a:lnSpc>
                <a:spcPts val="7279"/>
              </a:lnSpc>
            </a:pPr>
            <a:r>
              <a:rPr lang="en-US" sz="5199">
                <a:solidFill>
                  <a:srgbClr val="7ED957"/>
                </a:solidFill>
                <a:latin typeface="Bodoni FLF"/>
              </a:rPr>
              <a:t>PROPOSED SYSTEM</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sp>
        <p:nvSpPr>
          <p:cNvPr name="TextBox 8" id="8"/>
          <p:cNvSpPr txBox="true"/>
          <p:nvPr/>
        </p:nvSpPr>
        <p:spPr>
          <a:xfrm rot="0">
            <a:off x="902212" y="2272414"/>
            <a:ext cx="16357088" cy="6284214"/>
          </a:xfrm>
          <a:prstGeom prst="rect">
            <a:avLst/>
          </a:prstGeom>
        </p:spPr>
        <p:txBody>
          <a:bodyPr anchor="t" rtlCol="false" tIns="0" lIns="0" bIns="0" rIns="0">
            <a:spAutoFit/>
          </a:bodyPr>
          <a:lstStyle/>
          <a:p>
            <a:pPr marL="906780" indent="-453390" lvl="1">
              <a:lnSpc>
                <a:spcPts val="6258"/>
              </a:lnSpc>
              <a:buFont typeface="Arial"/>
              <a:buChar char="•"/>
            </a:pPr>
            <a:r>
              <a:rPr lang="en-US" sz="4200" spc="126">
                <a:solidFill>
                  <a:srgbClr val="FFFFFF"/>
                </a:solidFill>
                <a:latin typeface="RoxboroughCF"/>
              </a:rPr>
              <a:t>This method is fastest as compared to static and dynamic approach.</a:t>
            </a:r>
          </a:p>
          <a:p>
            <a:pPr marL="906780" indent="-453390" lvl="1">
              <a:lnSpc>
                <a:spcPts val="6258"/>
              </a:lnSpc>
              <a:buFont typeface="Arial"/>
              <a:buChar char="•"/>
            </a:pPr>
            <a:r>
              <a:rPr lang="en-US" sz="4200" spc="126">
                <a:solidFill>
                  <a:srgbClr val="FFFFFF"/>
                </a:solidFill>
                <a:latin typeface="RoxboroughCF"/>
              </a:rPr>
              <a:t>The proposed method is agnostic to packed malware. In other words, packed malware variants from the unpacked malware can contain visual similarity.</a:t>
            </a:r>
          </a:p>
          <a:p>
            <a:pPr marL="906780" indent="-453390" lvl="1">
              <a:lnSpc>
                <a:spcPts val="6258"/>
              </a:lnSpc>
              <a:buFont typeface="Arial"/>
              <a:buChar char="•"/>
            </a:pPr>
            <a:r>
              <a:rPr lang="en-US" sz="4200" spc="126">
                <a:solidFill>
                  <a:srgbClr val="FFFFFF"/>
                </a:solidFill>
                <a:latin typeface="RoxboroughCF"/>
              </a:rPr>
              <a:t>The proposed method has the capability to work on malwares from different OS such as Windows, Android Linux etc. </a:t>
            </a:r>
          </a:p>
        </p:txBody>
      </p:sp>
      <p:sp>
        <p:nvSpPr>
          <p:cNvPr name="TextBox 9" id="9"/>
          <p:cNvSpPr txBox="true"/>
          <p:nvPr/>
        </p:nvSpPr>
        <p:spPr>
          <a:xfrm rot="0">
            <a:off x="3533477" y="719367"/>
            <a:ext cx="11221045" cy="934720"/>
          </a:xfrm>
          <a:prstGeom prst="rect">
            <a:avLst/>
          </a:prstGeom>
        </p:spPr>
        <p:txBody>
          <a:bodyPr anchor="t" rtlCol="false" tIns="0" lIns="0" bIns="0" rIns="0">
            <a:spAutoFit/>
          </a:bodyPr>
          <a:lstStyle/>
          <a:p>
            <a:pPr algn="ctr">
              <a:lnSpc>
                <a:spcPts val="7279"/>
              </a:lnSpc>
            </a:pPr>
            <a:r>
              <a:rPr lang="en-US" sz="5199">
                <a:solidFill>
                  <a:srgbClr val="7ED957"/>
                </a:solidFill>
                <a:latin typeface="Bodoni FLF"/>
              </a:rPr>
              <a:t>ADVANTAGES OF PROPOSED SYSTEM</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sp>
        <p:nvSpPr>
          <p:cNvPr name="TextBox 8" id="8"/>
          <p:cNvSpPr txBox="true"/>
          <p:nvPr/>
        </p:nvSpPr>
        <p:spPr>
          <a:xfrm rot="0">
            <a:off x="7679903" y="719367"/>
            <a:ext cx="2928193" cy="934720"/>
          </a:xfrm>
          <a:prstGeom prst="rect">
            <a:avLst/>
          </a:prstGeom>
        </p:spPr>
        <p:txBody>
          <a:bodyPr anchor="t" rtlCol="false" tIns="0" lIns="0" bIns="0" rIns="0">
            <a:spAutoFit/>
          </a:bodyPr>
          <a:lstStyle/>
          <a:p>
            <a:pPr algn="ctr">
              <a:lnSpc>
                <a:spcPts val="7279"/>
              </a:lnSpc>
            </a:pPr>
            <a:r>
              <a:rPr lang="en-US" sz="5199">
                <a:solidFill>
                  <a:srgbClr val="FFD700"/>
                </a:solidFill>
                <a:latin typeface="Bodoni FLF"/>
              </a:rPr>
              <a:t>NOVELTY</a:t>
            </a:r>
          </a:p>
        </p:txBody>
      </p:sp>
      <p:sp>
        <p:nvSpPr>
          <p:cNvPr name="TextBox 9" id="9"/>
          <p:cNvSpPr txBox="true"/>
          <p:nvPr/>
        </p:nvSpPr>
        <p:spPr>
          <a:xfrm rot="0">
            <a:off x="1028700" y="2212517"/>
            <a:ext cx="16057464" cy="5516245"/>
          </a:xfrm>
          <a:prstGeom prst="rect">
            <a:avLst/>
          </a:prstGeom>
        </p:spPr>
        <p:txBody>
          <a:bodyPr anchor="t" rtlCol="false" tIns="0" lIns="0" bIns="0" rIns="0">
            <a:spAutoFit/>
          </a:bodyPr>
          <a:lstStyle/>
          <a:p>
            <a:pPr>
              <a:lnSpc>
                <a:spcPts val="7279"/>
              </a:lnSpc>
            </a:pPr>
            <a:r>
              <a:rPr lang="en-US" sz="5199">
                <a:solidFill>
                  <a:srgbClr val="F8F9F0"/>
                </a:solidFill>
                <a:latin typeface="RoxboroughCF"/>
              </a:rPr>
              <a:t>It is a novel DeepImageMalDetect (DIMD) as a deep learning model based on image processing techniques with convolutional neural network (CNN)  for malware categorization. The proposed method uses visualization with deep learning for malware family categorization. </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sp>
        <p:nvSpPr>
          <p:cNvPr name="TextBox 8" id="8"/>
          <p:cNvSpPr txBox="true"/>
          <p:nvPr/>
        </p:nvSpPr>
        <p:spPr>
          <a:xfrm rot="0">
            <a:off x="4873377" y="719367"/>
            <a:ext cx="8541246" cy="934720"/>
          </a:xfrm>
          <a:prstGeom prst="rect">
            <a:avLst/>
          </a:prstGeom>
        </p:spPr>
        <p:txBody>
          <a:bodyPr anchor="t" rtlCol="false" tIns="0" lIns="0" bIns="0" rIns="0">
            <a:spAutoFit/>
          </a:bodyPr>
          <a:lstStyle/>
          <a:p>
            <a:pPr algn="ctr">
              <a:lnSpc>
                <a:spcPts val="7279"/>
              </a:lnSpc>
            </a:pPr>
            <a:r>
              <a:rPr lang="en-US" sz="5199">
                <a:solidFill>
                  <a:srgbClr val="FFD700"/>
                </a:solidFill>
                <a:latin typeface="Bodoni FLF"/>
              </a:rPr>
              <a:t>HARDWARE REQUIREMENTS</a:t>
            </a:r>
          </a:p>
        </p:txBody>
      </p:sp>
      <p:sp>
        <p:nvSpPr>
          <p:cNvPr name="TextBox 9" id="9"/>
          <p:cNvSpPr txBox="true"/>
          <p:nvPr/>
        </p:nvSpPr>
        <p:spPr>
          <a:xfrm rot="0">
            <a:off x="1028700" y="2212517"/>
            <a:ext cx="16057464" cy="3668395"/>
          </a:xfrm>
          <a:prstGeom prst="rect">
            <a:avLst/>
          </a:prstGeom>
        </p:spPr>
        <p:txBody>
          <a:bodyPr anchor="t" rtlCol="false" tIns="0" lIns="0" bIns="0" rIns="0">
            <a:spAutoFit/>
          </a:bodyPr>
          <a:lstStyle/>
          <a:p>
            <a:pPr marL="1122679" indent="-561340" lvl="1">
              <a:lnSpc>
                <a:spcPts val="7279"/>
              </a:lnSpc>
              <a:buFont typeface="Arial"/>
              <a:buChar char="•"/>
            </a:pPr>
            <a:r>
              <a:rPr lang="en-US" sz="5199">
                <a:solidFill>
                  <a:srgbClr val="F8F9F0"/>
                </a:solidFill>
                <a:latin typeface="RoxboroughCF"/>
              </a:rPr>
              <a:t>Processor: x86_64 CPU architecture; 5th generation Intel Core or newer. </a:t>
            </a:r>
          </a:p>
          <a:p>
            <a:pPr marL="1122679" indent="-561340" lvl="1">
              <a:lnSpc>
                <a:spcPts val="7279"/>
              </a:lnSpc>
              <a:buFont typeface="Arial"/>
              <a:buChar char="•"/>
            </a:pPr>
            <a:r>
              <a:rPr lang="en-US" sz="5199">
                <a:solidFill>
                  <a:srgbClr val="F8F9F0"/>
                </a:solidFill>
                <a:latin typeface="RoxboroughCF"/>
              </a:rPr>
              <a:t>Hard Disk: 8GB or more. </a:t>
            </a:r>
          </a:p>
          <a:p>
            <a:pPr marL="1122679" indent="-561340" lvl="1">
              <a:lnSpc>
                <a:spcPts val="7279"/>
              </a:lnSpc>
              <a:buFont typeface="Arial"/>
              <a:buChar char="•"/>
            </a:pPr>
            <a:r>
              <a:rPr lang="en-US" sz="5199">
                <a:solidFill>
                  <a:srgbClr val="F8F9F0"/>
                </a:solidFill>
                <a:latin typeface="RoxboroughCF"/>
              </a:rPr>
              <a:t>RAM: 8GB or more. </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1099" y="-514350"/>
            <a:ext cx="20780574" cy="11275828"/>
            <a:chOff x="0" y="0"/>
            <a:chExt cx="5473073" cy="2969765"/>
          </a:xfrm>
        </p:grpSpPr>
        <p:sp>
          <p:nvSpPr>
            <p:cNvPr name="Freeform 3" id="3"/>
            <p:cNvSpPr/>
            <p:nvPr/>
          </p:nvSpPr>
          <p:spPr>
            <a:xfrm flipH="false" flipV="false">
              <a:off x="0" y="0"/>
              <a:ext cx="5473073" cy="2969765"/>
            </a:xfrm>
            <a:custGeom>
              <a:avLst/>
              <a:gdLst/>
              <a:ahLst/>
              <a:cxnLst/>
              <a:rect r="r" b="b" t="t" l="l"/>
              <a:pathLst>
                <a:path h="2969765" w="5473073">
                  <a:moveTo>
                    <a:pt x="0" y="0"/>
                  </a:moveTo>
                  <a:lnTo>
                    <a:pt x="5473073" y="0"/>
                  </a:lnTo>
                  <a:lnTo>
                    <a:pt x="5473073" y="2969765"/>
                  </a:lnTo>
                  <a:lnTo>
                    <a:pt x="0" y="2969765"/>
                  </a:lnTo>
                  <a:close/>
                </a:path>
              </a:pathLst>
            </a:custGeom>
            <a:solidFill>
              <a:srgbClr val="FFFFFF"/>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grpSp>
        <p:nvGrpSpPr>
          <p:cNvPr name="Group 5" id="5"/>
          <p:cNvGrpSpPr/>
          <p:nvPr/>
        </p:nvGrpSpPr>
        <p:grpSpPr>
          <a:xfrm rot="0">
            <a:off x="476552" y="471042"/>
            <a:ext cx="17334895" cy="9344917"/>
            <a:chOff x="0" y="0"/>
            <a:chExt cx="4565569" cy="2461213"/>
          </a:xfrm>
        </p:grpSpPr>
        <p:sp>
          <p:nvSpPr>
            <p:cNvPr name="Freeform 6" id="6"/>
            <p:cNvSpPr/>
            <p:nvPr/>
          </p:nvSpPr>
          <p:spPr>
            <a:xfrm flipH="false" flipV="false">
              <a:off x="0" y="0"/>
              <a:ext cx="4565569" cy="2461213"/>
            </a:xfrm>
            <a:custGeom>
              <a:avLst/>
              <a:gdLst/>
              <a:ahLst/>
              <a:cxnLst/>
              <a:rect r="r" b="b" t="t" l="l"/>
              <a:pathLst>
                <a:path h="2461213" w="4565569">
                  <a:moveTo>
                    <a:pt x="0" y="0"/>
                  </a:moveTo>
                  <a:lnTo>
                    <a:pt x="4565569" y="0"/>
                  </a:lnTo>
                  <a:lnTo>
                    <a:pt x="4565569" y="2461213"/>
                  </a:lnTo>
                  <a:lnTo>
                    <a:pt x="0" y="2461213"/>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6"/>
                </a:lnSpc>
              </a:pPr>
            </a:p>
          </p:txBody>
        </p:sp>
      </p:grpSp>
      <p:sp>
        <p:nvSpPr>
          <p:cNvPr name="TextBox 8" id="8"/>
          <p:cNvSpPr txBox="true"/>
          <p:nvPr/>
        </p:nvSpPr>
        <p:spPr>
          <a:xfrm rot="0">
            <a:off x="4951288" y="719367"/>
            <a:ext cx="8385423" cy="934720"/>
          </a:xfrm>
          <a:prstGeom prst="rect">
            <a:avLst/>
          </a:prstGeom>
        </p:spPr>
        <p:txBody>
          <a:bodyPr anchor="t" rtlCol="false" tIns="0" lIns="0" bIns="0" rIns="0">
            <a:spAutoFit/>
          </a:bodyPr>
          <a:lstStyle/>
          <a:p>
            <a:pPr algn="ctr">
              <a:lnSpc>
                <a:spcPts val="7279"/>
              </a:lnSpc>
            </a:pPr>
            <a:r>
              <a:rPr lang="en-US" sz="5199">
                <a:solidFill>
                  <a:srgbClr val="FFD700"/>
                </a:solidFill>
                <a:latin typeface="Bodoni FLF"/>
              </a:rPr>
              <a:t>SOFTWARE REQUIREMENTS</a:t>
            </a:r>
          </a:p>
        </p:txBody>
      </p:sp>
      <p:sp>
        <p:nvSpPr>
          <p:cNvPr name="TextBox 9" id="9"/>
          <p:cNvSpPr txBox="true"/>
          <p:nvPr/>
        </p:nvSpPr>
        <p:spPr>
          <a:xfrm rot="0">
            <a:off x="1028700" y="2212517"/>
            <a:ext cx="16057464" cy="4592320"/>
          </a:xfrm>
          <a:prstGeom prst="rect">
            <a:avLst/>
          </a:prstGeom>
        </p:spPr>
        <p:txBody>
          <a:bodyPr anchor="t" rtlCol="false" tIns="0" lIns="0" bIns="0" rIns="0">
            <a:spAutoFit/>
          </a:bodyPr>
          <a:lstStyle/>
          <a:p>
            <a:pPr marL="1122679" indent="-561340" lvl="1">
              <a:lnSpc>
                <a:spcPts val="7279"/>
              </a:lnSpc>
              <a:buFont typeface="Arial"/>
              <a:buChar char="•"/>
            </a:pPr>
            <a:r>
              <a:rPr lang="en-US" sz="5199">
                <a:solidFill>
                  <a:srgbClr val="F8F9F0"/>
                </a:solidFill>
                <a:latin typeface="RoxboroughCF"/>
              </a:rPr>
              <a:t>Operating System: 64-bit Microsoft® Windows® 10 or more. </a:t>
            </a:r>
          </a:p>
          <a:p>
            <a:pPr marL="1122679" indent="-561340" lvl="1">
              <a:lnSpc>
                <a:spcPts val="7279"/>
              </a:lnSpc>
              <a:buFont typeface="Arial"/>
              <a:buChar char="•"/>
            </a:pPr>
            <a:r>
              <a:rPr lang="en-US" sz="5199">
                <a:solidFill>
                  <a:srgbClr val="F8F9F0"/>
                </a:solidFill>
                <a:latin typeface="RoxboroughCF"/>
              </a:rPr>
              <a:t>Language: Python. </a:t>
            </a:r>
          </a:p>
          <a:p>
            <a:pPr marL="1122679" indent="-561340" lvl="1">
              <a:lnSpc>
                <a:spcPts val="7279"/>
              </a:lnSpc>
              <a:buFont typeface="Arial"/>
              <a:buChar char="•"/>
            </a:pPr>
            <a:r>
              <a:rPr lang="en-US" sz="5199">
                <a:solidFill>
                  <a:srgbClr val="F8F9F0"/>
                </a:solidFill>
                <a:latin typeface="RoxboroughCF"/>
              </a:rPr>
              <a:t>Framework: Keras/PyTorch.</a:t>
            </a:r>
          </a:p>
          <a:p>
            <a:pPr marL="1122679" indent="-561340" lvl="1">
              <a:lnSpc>
                <a:spcPts val="7279"/>
              </a:lnSpc>
              <a:buFont typeface="Arial"/>
              <a:buChar char="•"/>
            </a:pPr>
            <a:r>
              <a:rPr lang="en-US" sz="5199">
                <a:solidFill>
                  <a:srgbClr val="F8F9F0"/>
                </a:solidFill>
                <a:latin typeface="RoxboroughCF"/>
              </a:rPr>
              <a:t>Tools: Google Collaborator, Notepad++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DAFSg0nK3n8</dc:identifier>
  <dcterms:modified xsi:type="dcterms:W3CDTF">2011-08-01T06:04:30Z</dcterms:modified>
  <cp:revision>1</cp:revision>
  <dc:title>MAJOR PROJECT</dc:title>
</cp:coreProperties>
</file>