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5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7930A-7ABF-4E0A-8E1B-9F35CD5F19AB}" type="datetimeFigureOut">
              <a:rPr lang="en-US" smtClean="0"/>
              <a:t>5/9/2023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0E517-390E-4CD3-B084-038AA8857BF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We’ll see implications of this feature shortly… (motivation for “rank 1”/1-dimensional matrix) and also underlying components of SVD</a:t>
            </a:r>
          </a:p>
        </p:txBody>
      </p:sp>
      <p:sp>
        <p:nvSpPr>
          <p:cNvPr id="111620" name="Slide Number Placeholder 3"/>
          <p:cNvSpPr>
            <a:spLocks noGrp="1"/>
          </p:cNvSpPr>
          <p:nvPr>
            <p:ph type="sldNum" sz="quarter" idx="5"/>
          </p:nvPr>
        </p:nvSpPr>
        <p:spPr bwMode="auto">
          <a:noFill/>
          <a:ln>
            <a:miter lim="800000"/>
            <a:headEnd/>
            <a:tailEnd/>
          </a:ln>
        </p:spPr>
        <p:txBody>
          <a:bodyPr/>
          <a:lstStyle/>
          <a:p>
            <a:fld id="{D572CFC0-29DC-4B47-83BF-6EF21999DA83}" type="slidenum">
              <a:rPr lang="en-US" altLang="en-US" smtClean="0"/>
              <a:pPr/>
              <a:t>25</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Note: this way of matrix multiplying, i.e. breaking into outer products is key to Singular Value Decomposition (SVD) which I’ll discuss at end of lecture; note that each outer product is rank 1 since each column (or row) is a multiple of every other column (or row)</a:t>
            </a:r>
          </a:p>
        </p:txBody>
      </p:sp>
      <p:sp>
        <p:nvSpPr>
          <p:cNvPr id="112644" name="Slide Number Placeholder 3"/>
          <p:cNvSpPr>
            <a:spLocks noGrp="1"/>
          </p:cNvSpPr>
          <p:nvPr>
            <p:ph type="sldNum" sz="quarter" idx="5"/>
          </p:nvPr>
        </p:nvSpPr>
        <p:spPr bwMode="auto">
          <a:noFill/>
          <a:ln>
            <a:miter lim="800000"/>
            <a:headEnd/>
            <a:tailEnd/>
          </a:ln>
        </p:spPr>
        <p:txBody>
          <a:bodyPr/>
          <a:lstStyle/>
          <a:p>
            <a:fld id="{8B11879D-544F-4A9A-A187-C878A31E68A5}" type="slidenum">
              <a:rPr lang="en-US" altLang="en-US" smtClean="0"/>
              <a:pPr/>
              <a:t>53</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For scalars, there is no inverse if the scalar’s value is 0.  For matrices, the corresponding quantity that has to be nonzero for the inverse to exist is called the determinant, which we’ll show next corresponds geometrically (up to a sign) to an area (or, in higher dimensions, volume).</a:t>
            </a:r>
          </a:p>
        </p:txBody>
      </p:sp>
      <p:sp>
        <p:nvSpPr>
          <p:cNvPr id="113668" name="Slide Number Placeholder 3"/>
          <p:cNvSpPr>
            <a:spLocks noGrp="1"/>
          </p:cNvSpPr>
          <p:nvPr>
            <p:ph type="sldNum" sz="quarter" idx="5"/>
          </p:nvPr>
        </p:nvSpPr>
        <p:spPr bwMode="auto">
          <a:noFill/>
          <a:ln>
            <a:miter lim="800000"/>
            <a:headEnd/>
            <a:tailEnd/>
          </a:ln>
        </p:spPr>
        <p:txBody>
          <a:bodyPr/>
          <a:lstStyle/>
          <a:p>
            <a:fld id="{845D36AE-E059-4AEB-8EEE-CCB2EB48A052}" type="slidenum">
              <a:rPr lang="en-US" altLang="en-US" smtClean="0"/>
              <a:pPr/>
              <a:t>57</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A0603C-848B-47D9-831D-F94DC8FFD42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0603C-848B-47D9-831D-F94DC8FFD42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0603C-848B-47D9-831D-F94DC8FFD42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0603C-848B-47D9-831D-F94DC8FFD42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0603C-848B-47D9-831D-F94DC8FFD42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A0603C-848B-47D9-831D-F94DC8FFD42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A0603C-848B-47D9-831D-F94DC8FFD42A}"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A0603C-848B-47D9-831D-F94DC8FFD42A}"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0603C-848B-47D9-831D-F94DC8FFD42A}"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0603C-848B-47D9-831D-F94DC8FFD42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0603C-848B-47D9-831D-F94DC8FFD42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82C92-EC1F-43FE-BEBC-5E30BA4078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0603C-848B-47D9-831D-F94DC8FFD42A}" type="datetimeFigureOut">
              <a:rPr lang="en-US" smtClean="0"/>
              <a:t>5/9/2023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82C92-EC1F-43FE-BEBC-5E30BA4078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354013" y="381000"/>
            <a:ext cx="8504237" cy="989013"/>
          </a:xfrm>
        </p:spPr>
        <p:txBody>
          <a:bodyPr/>
          <a:lstStyle/>
          <a:p>
            <a:pPr eaLnBrk="1" hangingPunct="1"/>
            <a:r>
              <a:rPr lang="en-US" altLang="en-US" smtClean="0"/>
              <a:t>Outline</a:t>
            </a:r>
            <a:endParaRPr lang="en-US" altLang="en-US" sz="3200" smtClean="0"/>
          </a:p>
        </p:txBody>
      </p:sp>
      <p:sp>
        <p:nvSpPr>
          <p:cNvPr id="2051" name="TextBox 2"/>
          <p:cNvSpPr txBox="1">
            <a:spLocks noChangeArrowheads="1"/>
          </p:cNvSpPr>
          <p:nvPr/>
        </p:nvSpPr>
        <p:spPr bwMode="auto">
          <a:xfrm>
            <a:off x="852488" y="2057400"/>
            <a:ext cx="7623175" cy="2062163"/>
          </a:xfrm>
          <a:prstGeom prst="rect">
            <a:avLst/>
          </a:prstGeom>
          <a:noFill/>
          <a:ln w="9525">
            <a:noFill/>
            <a:miter lim="800000"/>
            <a:headEnd/>
            <a:tailEnd/>
          </a:ln>
        </p:spPr>
        <p:txBody>
          <a:bodyPr>
            <a:spAutoFit/>
          </a:bodyPr>
          <a:lstStyle/>
          <a:p>
            <a:pPr eaLnBrk="1" hangingPunct="1"/>
            <a:r>
              <a:rPr lang="en-US" altLang="en-US" sz="3200"/>
              <a:t>1. Matrix arithmetic</a:t>
            </a:r>
          </a:p>
          <a:p>
            <a:pPr eaLnBrk="1" hangingPunct="1"/>
            <a:r>
              <a:rPr lang="en-US" altLang="en-US" sz="3200"/>
              <a:t>2. Matrix properties</a:t>
            </a:r>
          </a:p>
          <a:p>
            <a:pPr eaLnBrk="1" hangingPunct="1"/>
            <a:r>
              <a:rPr lang="en-US" altLang="en-US" sz="3200"/>
              <a:t>3. Eigenvectors &amp; eigenvalues</a:t>
            </a:r>
          </a:p>
          <a:p>
            <a:pPr eaLnBrk="1" hangingPunct="1"/>
            <a:r>
              <a:rPr lang="en-US" altLang="en-US" sz="3200"/>
              <a:t>4.  Recap, additional matrix properties, SVD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dot.eps"/>
          <p:cNvPicPr>
            <a:picLocks noChangeAspect="1"/>
          </p:cNvPicPr>
          <p:nvPr/>
        </p:nvPicPr>
        <p:blipFill>
          <a:blip r:embed="rId2" cstate="print"/>
          <a:srcRect/>
          <a:stretch>
            <a:fillRect/>
          </a:stretch>
        </p:blipFill>
        <p:spPr bwMode="auto">
          <a:xfrm>
            <a:off x="247650" y="1973263"/>
            <a:ext cx="8686800" cy="3729037"/>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Multiplication: </a:t>
            </a:r>
            <a:br>
              <a:rPr lang="en-US" dirty="0"/>
            </a:br>
            <a:r>
              <a:rPr lang="en-US" b="1" dirty="0"/>
              <a:t>Dot product (inner product)</a:t>
            </a:r>
            <a:endParaRPr lang="en-US" dirty="0"/>
          </a:p>
        </p:txBody>
      </p:sp>
      <p:sp>
        <p:nvSpPr>
          <p:cNvPr id="11" name="Rectangle 10"/>
          <p:cNvSpPr/>
          <p:nvPr/>
        </p:nvSpPr>
        <p:spPr>
          <a:xfrm>
            <a:off x="4311650" y="3052763"/>
            <a:ext cx="4622800" cy="3175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dot.eps"/>
          <p:cNvPicPr>
            <a:picLocks noChangeAspect="1"/>
          </p:cNvPicPr>
          <p:nvPr/>
        </p:nvPicPr>
        <p:blipFill>
          <a:blip r:embed="rId2" cstate="print"/>
          <a:srcRect/>
          <a:stretch>
            <a:fillRect/>
          </a:stretch>
        </p:blipFill>
        <p:spPr bwMode="auto">
          <a:xfrm>
            <a:off x="247650" y="1973263"/>
            <a:ext cx="8686800" cy="3729037"/>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Multiplication: </a:t>
            </a:r>
            <a:br>
              <a:rPr lang="en-US" dirty="0"/>
            </a:br>
            <a:r>
              <a:rPr lang="en-US" b="1" dirty="0"/>
              <a:t>Dot product (inner product)</a:t>
            </a:r>
            <a:endParaRPr lang="en-US" dirty="0"/>
          </a:p>
        </p:txBody>
      </p:sp>
      <p:sp>
        <p:nvSpPr>
          <p:cNvPr id="5" name="Rectangle 4"/>
          <p:cNvSpPr/>
          <p:nvPr/>
        </p:nvSpPr>
        <p:spPr>
          <a:xfrm>
            <a:off x="4311650" y="4622800"/>
            <a:ext cx="4622800" cy="16049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Multiplication: </a:t>
            </a:r>
            <a:br>
              <a:rPr lang="en-US" dirty="0"/>
            </a:br>
            <a:r>
              <a:rPr lang="en-US" b="1" dirty="0"/>
              <a:t>Dot product (inner product)</a:t>
            </a:r>
            <a:endParaRPr lang="en-US" dirty="0"/>
          </a:p>
        </p:txBody>
      </p:sp>
      <p:pic>
        <p:nvPicPr>
          <p:cNvPr id="13315" name="Picture 3" descr="dot.eps"/>
          <p:cNvPicPr>
            <a:picLocks noChangeAspect="1"/>
          </p:cNvPicPr>
          <p:nvPr/>
        </p:nvPicPr>
        <p:blipFill>
          <a:blip r:embed="rId2" cstate="print"/>
          <a:srcRect/>
          <a:stretch>
            <a:fillRect/>
          </a:stretch>
        </p:blipFill>
        <p:spPr bwMode="auto">
          <a:xfrm>
            <a:off x="247650" y="1973263"/>
            <a:ext cx="8686800" cy="3729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0" descr="dot.eps"/>
          <p:cNvPicPr>
            <a:picLocks noChangeAspect="1"/>
          </p:cNvPicPr>
          <p:nvPr/>
        </p:nvPicPr>
        <p:blipFill>
          <a:blip r:embed="rId2" cstate="print"/>
          <a:srcRect/>
          <a:stretch>
            <a:fillRect/>
          </a:stretch>
        </p:blipFill>
        <p:spPr bwMode="auto">
          <a:xfrm>
            <a:off x="247650" y="1973263"/>
            <a:ext cx="8686800" cy="3729037"/>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Multiplication: </a:t>
            </a:r>
            <a:br>
              <a:rPr lang="en-US" dirty="0"/>
            </a:br>
            <a:r>
              <a:rPr lang="en-US" b="1" dirty="0"/>
              <a:t>Dot product (inner product)</a:t>
            </a:r>
            <a:endParaRPr lang="en-US" dirty="0"/>
          </a:p>
        </p:txBody>
      </p:sp>
      <p:sp>
        <p:nvSpPr>
          <p:cNvPr id="14340" name="TextBox 7"/>
          <p:cNvSpPr txBox="1">
            <a:spLocks noChangeArrowheads="1"/>
          </p:cNvSpPr>
          <p:nvPr/>
        </p:nvSpPr>
        <p:spPr bwMode="auto">
          <a:xfrm>
            <a:off x="1617663" y="4913313"/>
            <a:ext cx="674687" cy="369887"/>
          </a:xfrm>
          <a:prstGeom prst="rect">
            <a:avLst/>
          </a:prstGeom>
          <a:noFill/>
          <a:ln w="9525">
            <a:noFill/>
            <a:miter lim="800000"/>
            <a:headEnd/>
            <a:tailEnd/>
          </a:ln>
        </p:spPr>
        <p:txBody>
          <a:bodyPr wrap="none">
            <a:spAutoFit/>
          </a:bodyPr>
          <a:lstStyle/>
          <a:p>
            <a:pPr eaLnBrk="1" hangingPunct="1"/>
            <a:r>
              <a:rPr lang="en-US" altLang="en-US"/>
              <a:t>1 X N</a:t>
            </a:r>
          </a:p>
        </p:txBody>
      </p:sp>
      <p:sp>
        <p:nvSpPr>
          <p:cNvPr id="14341" name="TextBox 8"/>
          <p:cNvSpPr txBox="1">
            <a:spLocks noChangeArrowheads="1"/>
          </p:cNvSpPr>
          <p:nvPr/>
        </p:nvSpPr>
        <p:spPr bwMode="auto">
          <a:xfrm>
            <a:off x="3511550" y="4913313"/>
            <a:ext cx="674688" cy="369887"/>
          </a:xfrm>
          <a:prstGeom prst="rect">
            <a:avLst/>
          </a:prstGeom>
          <a:noFill/>
          <a:ln w="9525">
            <a:noFill/>
            <a:miter lim="800000"/>
            <a:headEnd/>
            <a:tailEnd/>
          </a:ln>
        </p:spPr>
        <p:txBody>
          <a:bodyPr wrap="none">
            <a:spAutoFit/>
          </a:bodyPr>
          <a:lstStyle/>
          <a:p>
            <a:pPr eaLnBrk="1" hangingPunct="1"/>
            <a:r>
              <a:rPr lang="en-US" altLang="en-US"/>
              <a:t>N X 1</a:t>
            </a:r>
          </a:p>
        </p:txBody>
      </p:sp>
      <p:sp>
        <p:nvSpPr>
          <p:cNvPr id="14342" name="TextBox 9"/>
          <p:cNvSpPr txBox="1">
            <a:spLocks noChangeArrowheads="1"/>
          </p:cNvSpPr>
          <p:nvPr/>
        </p:nvSpPr>
        <p:spPr bwMode="auto">
          <a:xfrm>
            <a:off x="6164263" y="4914900"/>
            <a:ext cx="642937" cy="369888"/>
          </a:xfrm>
          <a:prstGeom prst="rect">
            <a:avLst/>
          </a:prstGeom>
          <a:noFill/>
          <a:ln w="9525">
            <a:noFill/>
            <a:miter lim="800000"/>
            <a:headEnd/>
            <a:tailEnd/>
          </a:ln>
        </p:spPr>
        <p:txBody>
          <a:bodyPr wrap="none">
            <a:spAutoFit/>
          </a:bodyPr>
          <a:lstStyle/>
          <a:p>
            <a:pPr eaLnBrk="1" hangingPunct="1"/>
            <a:r>
              <a:rPr lang="en-US" altLang="en-US"/>
              <a:t>1 X 1</a:t>
            </a:r>
          </a:p>
        </p:txBody>
      </p:sp>
      <p:sp>
        <p:nvSpPr>
          <p:cNvPr id="7" name="Rectangle 6"/>
          <p:cNvSpPr/>
          <p:nvPr/>
        </p:nvSpPr>
        <p:spPr>
          <a:xfrm>
            <a:off x="4311650" y="4505325"/>
            <a:ext cx="1749425" cy="17224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Content Placeholder 5"/>
          <p:cNvSpPr>
            <a:spLocks noGrp="1"/>
          </p:cNvSpPr>
          <p:nvPr>
            <p:ph idx="1"/>
          </p:nvPr>
        </p:nvSpPr>
        <p:spPr>
          <a:xfrm>
            <a:off x="157163" y="5759450"/>
            <a:ext cx="4029075" cy="468313"/>
          </a:xfrm>
        </p:spPr>
        <p:txBody>
          <a:bodyPr rtlCol="0">
            <a:normAutofit fontScale="70000" lnSpcReduction="20000"/>
          </a:bodyPr>
          <a:lstStyle/>
          <a:p>
            <a:pPr eaLnBrk="1" fontAlgn="auto" hangingPunct="1">
              <a:spcAft>
                <a:spcPts val="0"/>
              </a:spcAft>
              <a:buFont typeface="Arial"/>
              <a:buChar char="•"/>
              <a:defRPr/>
            </a:pPr>
            <a:r>
              <a:rPr lang="en-US" sz="2000" dirty="0">
                <a:solidFill>
                  <a:schemeClr val="tx2"/>
                </a:solidFill>
              </a:rPr>
              <a:t>MATLAB: ‘inner matrix dimensions must agree’</a:t>
            </a:r>
          </a:p>
        </p:txBody>
      </p:sp>
      <p:sp>
        <p:nvSpPr>
          <p:cNvPr id="15" name="Left Bracket 14"/>
          <p:cNvSpPr/>
          <p:nvPr/>
        </p:nvSpPr>
        <p:spPr>
          <a:xfrm rot="16200000" flipH="1">
            <a:off x="2848769" y="4137819"/>
            <a:ext cx="103188" cy="1581150"/>
          </a:xfrm>
          <a:prstGeom prst="leftBracket">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4346" name="Rectangle 3"/>
          <p:cNvSpPr>
            <a:spLocks noChangeArrowheads="1"/>
          </p:cNvSpPr>
          <p:nvPr/>
        </p:nvSpPr>
        <p:spPr bwMode="auto">
          <a:xfrm>
            <a:off x="4084638" y="5675313"/>
            <a:ext cx="2338387" cy="646112"/>
          </a:xfrm>
          <a:prstGeom prst="rect">
            <a:avLst/>
          </a:prstGeom>
          <a:noFill/>
          <a:ln w="9525">
            <a:noFill/>
            <a:miter lim="800000"/>
            <a:headEnd/>
            <a:tailEnd/>
          </a:ln>
        </p:spPr>
        <p:txBody>
          <a:bodyPr wrap="none">
            <a:spAutoFit/>
          </a:bodyPr>
          <a:lstStyle/>
          <a:p>
            <a:pPr eaLnBrk="1" hangingPunct="1"/>
            <a:r>
              <a:rPr lang="en-US" altLang="en-US">
                <a:solidFill>
                  <a:srgbClr val="C00000"/>
                </a:solidFill>
              </a:rPr>
              <a:t>Outer dimensions give </a:t>
            </a:r>
          </a:p>
          <a:p>
            <a:pPr eaLnBrk="1" hangingPunct="1"/>
            <a:r>
              <a:rPr lang="en-US" altLang="en-US">
                <a:solidFill>
                  <a:srgbClr val="C00000"/>
                </a:solidFill>
              </a:rPr>
              <a:t>size of resulting matrix</a:t>
            </a:r>
          </a:p>
        </p:txBody>
      </p:sp>
      <p:cxnSp>
        <p:nvCxnSpPr>
          <p:cNvPr id="18" name="Straight Arrow Connector 17"/>
          <p:cNvCxnSpPr/>
          <p:nvPr/>
        </p:nvCxnSpPr>
        <p:spPr>
          <a:xfrm flipH="1" flipV="1">
            <a:off x="4049713" y="5384800"/>
            <a:ext cx="271462" cy="317500"/>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Left Bracket 18"/>
          <p:cNvSpPr/>
          <p:nvPr/>
        </p:nvSpPr>
        <p:spPr>
          <a:xfrm rot="16200000">
            <a:off x="2813844" y="4147344"/>
            <a:ext cx="133350" cy="2255838"/>
          </a:xfrm>
          <a:prstGeom prst="leftBracket">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dirty="0">
              <a:solidFill>
                <a:srgbClr val="C00000"/>
              </a:solidFill>
            </a:endParaRPr>
          </a:p>
        </p:txBody>
      </p:sp>
      <p:sp>
        <p:nvSpPr>
          <p:cNvPr id="20" name="Left Bracket 19"/>
          <p:cNvSpPr/>
          <p:nvPr/>
        </p:nvSpPr>
        <p:spPr>
          <a:xfrm rot="16200000">
            <a:off x="6420645" y="5095081"/>
            <a:ext cx="112712" cy="352425"/>
          </a:xfrm>
          <a:prstGeom prst="leftBracket">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21" name="Straight Arrow Connector 20"/>
          <p:cNvCxnSpPr/>
          <p:nvPr/>
        </p:nvCxnSpPr>
        <p:spPr>
          <a:xfrm flipV="1">
            <a:off x="6164263" y="5384800"/>
            <a:ext cx="234950" cy="317500"/>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Freeform 22"/>
          <p:cNvSpPr/>
          <p:nvPr/>
        </p:nvSpPr>
        <p:spPr>
          <a:xfrm>
            <a:off x="906463" y="4319588"/>
            <a:ext cx="1493837" cy="1452562"/>
          </a:xfrm>
          <a:custGeom>
            <a:avLst/>
            <a:gdLst>
              <a:gd name="connsiteX0" fmla="*/ 0 w 1494064"/>
              <a:gd name="connsiteY0" fmla="*/ 1451882 h 1451882"/>
              <a:gd name="connsiteX1" fmla="*/ 849085 w 1494064"/>
              <a:gd name="connsiteY1" fmla="*/ 161925 h 1451882"/>
              <a:gd name="connsiteX2" fmla="*/ 1494064 w 1494064"/>
              <a:gd name="connsiteY2" fmla="*/ 480332 h 1451882"/>
            </a:gdLst>
            <a:ahLst/>
            <a:cxnLst>
              <a:cxn ang="0">
                <a:pos x="connsiteX0" y="connsiteY0"/>
              </a:cxn>
              <a:cxn ang="0">
                <a:pos x="connsiteX1" y="connsiteY1"/>
              </a:cxn>
              <a:cxn ang="0">
                <a:pos x="connsiteX2" y="connsiteY2"/>
              </a:cxn>
            </a:cxnLst>
            <a:rect l="l" t="t" r="r" b="b"/>
            <a:pathLst>
              <a:path w="1494064" h="1451882">
                <a:moveTo>
                  <a:pt x="0" y="1451882"/>
                </a:moveTo>
                <a:cubicBezTo>
                  <a:pt x="300037" y="887866"/>
                  <a:pt x="600074" y="323850"/>
                  <a:pt x="849085" y="161925"/>
                </a:cubicBezTo>
                <a:cubicBezTo>
                  <a:pt x="1098096" y="0"/>
                  <a:pt x="1404257" y="431346"/>
                  <a:pt x="1494064" y="480332"/>
                </a:cubicBezTo>
              </a:path>
            </a:pathLst>
          </a:custGeom>
          <a:ln>
            <a:solidFill>
              <a:schemeClr val="tx2"/>
            </a:solidFill>
            <a:tailEnd type="arrow"/>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Dot product geometric intuition:</a:t>
            </a:r>
            <a:br>
              <a:rPr lang="en-US" dirty="0"/>
            </a:br>
            <a:r>
              <a:rPr lang="en-US" dirty="0"/>
              <a:t>“Overlap” of 2 vectors</a:t>
            </a:r>
          </a:p>
        </p:txBody>
      </p:sp>
      <p:cxnSp>
        <p:nvCxnSpPr>
          <p:cNvPr id="43" name="Straight Connector 42"/>
          <p:cNvCxnSpPr/>
          <p:nvPr/>
        </p:nvCxnSpPr>
        <p:spPr>
          <a:xfrm flipV="1">
            <a:off x="3090863" y="3327400"/>
            <a:ext cx="3392487" cy="438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3090863" y="2439988"/>
            <a:ext cx="2035175" cy="13255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15365" name="Picture 47" descr="theta.eps"/>
          <p:cNvPicPr>
            <a:picLocks noChangeAspect="1"/>
          </p:cNvPicPr>
          <p:nvPr/>
        </p:nvPicPr>
        <p:blipFill>
          <a:blip r:embed="rId2" cstate="print"/>
          <a:srcRect/>
          <a:stretch>
            <a:fillRect/>
          </a:stretch>
        </p:blipFill>
        <p:spPr bwMode="auto">
          <a:xfrm>
            <a:off x="4043363" y="3170238"/>
            <a:ext cx="215900" cy="381000"/>
          </a:xfrm>
          <a:prstGeom prst="rect">
            <a:avLst/>
          </a:prstGeom>
          <a:noFill/>
          <a:ln w="9525">
            <a:noFill/>
            <a:miter lim="800000"/>
            <a:headEnd/>
            <a:tailEnd/>
          </a:ln>
        </p:spPr>
      </p:pic>
      <p:sp>
        <p:nvSpPr>
          <p:cNvPr id="51" name="Arc 50"/>
          <p:cNvSpPr/>
          <p:nvPr/>
        </p:nvSpPr>
        <p:spPr>
          <a:xfrm>
            <a:off x="3811588" y="3014663"/>
            <a:ext cx="747712" cy="1073150"/>
          </a:xfrm>
          <a:prstGeom prst="arc">
            <a:avLst>
              <a:gd name="adj1" fmla="val 16627249"/>
              <a:gd name="adj2" fmla="val 122681"/>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pic>
        <p:nvPicPr>
          <p:cNvPr id="15367" name="Picture 51" descr="dotprod2.eps"/>
          <p:cNvPicPr>
            <a:picLocks noChangeAspect="1"/>
          </p:cNvPicPr>
          <p:nvPr/>
        </p:nvPicPr>
        <p:blipFill>
          <a:blip r:embed="rId3" cstate="print"/>
          <a:srcRect/>
          <a:stretch>
            <a:fillRect/>
          </a:stretch>
        </p:blipFill>
        <p:spPr bwMode="auto">
          <a:xfrm>
            <a:off x="2646363" y="4672013"/>
            <a:ext cx="4064000" cy="520700"/>
          </a:xfrm>
          <a:prstGeom prst="rect">
            <a:avLst/>
          </a:prstGeom>
          <a:noFill/>
          <a:ln w="9525">
            <a:noFill/>
            <a:miter lim="800000"/>
            <a:headEnd/>
            <a:tailEnd/>
          </a:ln>
        </p:spPr>
      </p:pic>
      <p:pic>
        <p:nvPicPr>
          <p:cNvPr id="15368" name="Picture 52" descr="xvec.eps"/>
          <p:cNvPicPr>
            <a:picLocks noChangeAspect="1"/>
          </p:cNvPicPr>
          <p:nvPr/>
        </p:nvPicPr>
        <p:blipFill>
          <a:blip r:embed="rId4" cstate="print"/>
          <a:srcRect/>
          <a:stretch>
            <a:fillRect/>
          </a:stretch>
        </p:blipFill>
        <p:spPr bwMode="auto">
          <a:xfrm>
            <a:off x="4559300" y="2208213"/>
            <a:ext cx="304800" cy="381000"/>
          </a:xfrm>
          <a:prstGeom prst="rect">
            <a:avLst/>
          </a:prstGeom>
          <a:noFill/>
          <a:ln w="9525">
            <a:noFill/>
            <a:miter lim="800000"/>
            <a:headEnd/>
            <a:tailEnd/>
          </a:ln>
        </p:spPr>
      </p:pic>
      <p:pic>
        <p:nvPicPr>
          <p:cNvPr id="15369" name="Picture 53" descr="yvec.eps"/>
          <p:cNvPicPr>
            <a:picLocks noChangeAspect="1"/>
          </p:cNvPicPr>
          <p:nvPr/>
        </p:nvPicPr>
        <p:blipFill>
          <a:blip r:embed="rId5" cstate="print"/>
          <a:srcRect/>
          <a:stretch>
            <a:fillRect/>
          </a:stretch>
        </p:blipFill>
        <p:spPr bwMode="auto">
          <a:xfrm>
            <a:off x="5915025" y="2871788"/>
            <a:ext cx="304800" cy="482600"/>
          </a:xfrm>
          <a:prstGeom prst="rect">
            <a:avLst/>
          </a:prstGeom>
          <a:noFill/>
          <a:ln w="9525">
            <a:noFill/>
            <a:miter lim="800000"/>
            <a:headEnd/>
            <a:tailEnd/>
          </a:ln>
        </p:spPr>
      </p:pic>
      <p:cxnSp>
        <p:nvCxnSpPr>
          <p:cNvPr id="4" name="Straight Connector 3"/>
          <p:cNvCxnSpPr/>
          <p:nvPr/>
        </p:nvCxnSpPr>
        <p:spPr>
          <a:xfrm flipH="1" flipV="1">
            <a:off x="5126038" y="2439988"/>
            <a:ext cx="131762" cy="101441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 name="Left Brace 6"/>
          <p:cNvSpPr/>
          <p:nvPr/>
        </p:nvSpPr>
        <p:spPr>
          <a:xfrm rot="15767843">
            <a:off x="4101306" y="2743995"/>
            <a:ext cx="212725" cy="2157412"/>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pic>
        <p:nvPicPr>
          <p:cNvPr id="15372" name="Picture 2" descr="latex-image-1.pdf"/>
          <p:cNvPicPr>
            <a:picLocks noChangeAspect="1"/>
          </p:cNvPicPr>
          <p:nvPr/>
        </p:nvPicPr>
        <p:blipFill>
          <a:blip r:embed="rId6" cstate="print"/>
          <a:srcRect/>
          <a:stretch>
            <a:fillRect/>
          </a:stretch>
        </p:blipFill>
        <p:spPr bwMode="auto">
          <a:xfrm>
            <a:off x="3692525" y="3976688"/>
            <a:ext cx="1401763"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8" descr="perceptron.eps"/>
          <p:cNvPicPr>
            <a:picLocks noChangeAspect="1"/>
          </p:cNvPicPr>
          <p:nvPr/>
        </p:nvPicPr>
        <p:blipFill>
          <a:blip r:embed="rId2" cstate="print"/>
          <a:srcRect/>
          <a:stretch>
            <a:fillRect/>
          </a:stretch>
        </p:blipFill>
        <p:spPr bwMode="auto">
          <a:xfrm>
            <a:off x="242888" y="1443038"/>
            <a:ext cx="8640762" cy="1925637"/>
          </a:xfrm>
          <a:prstGeom prst="rect">
            <a:avLst/>
          </a:prstGeom>
          <a:noFill/>
          <a:ln w="9525">
            <a:noFill/>
            <a:miter lim="800000"/>
            <a:headEnd/>
            <a:tailEnd/>
          </a:ln>
        </p:spPr>
      </p:pic>
      <p:sp>
        <p:nvSpPr>
          <p:cNvPr id="2" name="Title 1"/>
          <p:cNvSpPr>
            <a:spLocks noGrp="1"/>
          </p:cNvSpPr>
          <p:nvPr>
            <p:ph type="title"/>
          </p:nvPr>
        </p:nvSpPr>
        <p:spPr>
          <a:xfrm>
            <a:off x="457200" y="30163"/>
            <a:ext cx="8229600" cy="1143000"/>
          </a:xfrm>
        </p:spPr>
        <p:txBody>
          <a:bodyPr rtlCol="0">
            <a:normAutofit fontScale="90000"/>
          </a:bodyPr>
          <a:lstStyle/>
          <a:p>
            <a:pPr eaLnBrk="1" fontAlgn="auto" hangingPunct="1">
              <a:spcAft>
                <a:spcPts val="0"/>
              </a:spcAft>
              <a:defRPr/>
            </a:pPr>
            <a:r>
              <a:rPr lang="en-US" dirty="0"/>
              <a:t>Example: linear feed-forward network</a:t>
            </a:r>
          </a:p>
        </p:txBody>
      </p:sp>
      <p:sp>
        <p:nvSpPr>
          <p:cNvPr id="16388" name="TextBox 14"/>
          <p:cNvSpPr txBox="1">
            <a:spLocks noChangeArrowheads="1"/>
          </p:cNvSpPr>
          <p:nvPr/>
        </p:nvSpPr>
        <p:spPr bwMode="auto">
          <a:xfrm>
            <a:off x="1192213" y="2257425"/>
            <a:ext cx="1565275" cy="646113"/>
          </a:xfrm>
          <a:prstGeom prst="rect">
            <a:avLst/>
          </a:prstGeom>
          <a:noFill/>
          <a:ln w="9525">
            <a:noFill/>
            <a:miter lim="800000"/>
            <a:headEnd/>
            <a:tailEnd/>
          </a:ln>
        </p:spPr>
        <p:txBody>
          <a:bodyPr wrap="none">
            <a:spAutoFit/>
          </a:bodyPr>
          <a:lstStyle/>
          <a:p>
            <a:pPr algn="ctr" eaLnBrk="1" hangingPunct="1"/>
            <a:r>
              <a:rPr lang="en-US" altLang="en-US"/>
              <a:t>Input neurons’</a:t>
            </a:r>
          </a:p>
          <a:p>
            <a:pPr algn="ctr" eaLnBrk="1" hangingPunct="1"/>
            <a:r>
              <a:rPr lang="en-US" altLang="en-US"/>
              <a:t>Firing rates</a:t>
            </a:r>
          </a:p>
        </p:txBody>
      </p:sp>
      <p:sp>
        <p:nvSpPr>
          <p:cNvPr id="35" name="Rectangle 34"/>
          <p:cNvSpPr/>
          <p:nvPr/>
        </p:nvSpPr>
        <p:spPr>
          <a:xfrm>
            <a:off x="3252788" y="1173163"/>
            <a:ext cx="5891212" cy="23225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p:cNvSpPr/>
          <p:nvPr/>
        </p:nvSpPr>
        <p:spPr>
          <a:xfrm>
            <a:off x="4386263" y="4470400"/>
            <a:ext cx="655637" cy="657225"/>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Oval 26"/>
          <p:cNvSpPr/>
          <p:nvPr/>
        </p:nvSpPr>
        <p:spPr>
          <a:xfrm>
            <a:off x="1614488" y="29067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p:cNvSpPr/>
          <p:nvPr/>
        </p:nvSpPr>
        <p:spPr>
          <a:xfrm>
            <a:off x="1614488" y="38528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p:cNvSpPr/>
          <p:nvPr/>
        </p:nvSpPr>
        <p:spPr>
          <a:xfrm>
            <a:off x="1614488" y="47990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p:cNvSpPr/>
          <p:nvPr/>
        </p:nvSpPr>
        <p:spPr>
          <a:xfrm>
            <a:off x="1614488" y="57451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Straight Connector 30"/>
          <p:cNvCxnSpPr>
            <a:stCxn id="28" idx="6"/>
          </p:cNvCxnSpPr>
          <p:nvPr/>
        </p:nvCxnSpPr>
        <p:spPr>
          <a:xfrm>
            <a:off x="2270125" y="4181475"/>
            <a:ext cx="2076450" cy="5095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9" idx="6"/>
          </p:cNvCxnSpPr>
          <p:nvPr/>
        </p:nvCxnSpPr>
        <p:spPr>
          <a:xfrm flipV="1">
            <a:off x="2270125" y="4865688"/>
            <a:ext cx="2076450" cy="26193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254250" y="3235325"/>
            <a:ext cx="2147888" cy="12842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30" idx="6"/>
          </p:cNvCxnSpPr>
          <p:nvPr/>
        </p:nvCxnSpPr>
        <p:spPr>
          <a:xfrm flipV="1">
            <a:off x="2270125" y="5030788"/>
            <a:ext cx="2155825" cy="104298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16399" name="TextBox 35"/>
          <p:cNvSpPr txBox="1">
            <a:spLocks noChangeArrowheads="1"/>
          </p:cNvSpPr>
          <p:nvPr/>
        </p:nvSpPr>
        <p:spPr bwMode="auto">
          <a:xfrm>
            <a:off x="1765300" y="30273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1</a:t>
            </a:r>
          </a:p>
        </p:txBody>
      </p:sp>
      <p:sp>
        <p:nvSpPr>
          <p:cNvPr id="16400" name="TextBox 36"/>
          <p:cNvSpPr txBox="1">
            <a:spLocks noChangeArrowheads="1"/>
          </p:cNvSpPr>
          <p:nvPr/>
        </p:nvSpPr>
        <p:spPr bwMode="auto">
          <a:xfrm>
            <a:off x="1765300" y="39925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2</a:t>
            </a:r>
          </a:p>
        </p:txBody>
      </p:sp>
      <p:sp>
        <p:nvSpPr>
          <p:cNvPr id="16401" name="TextBox 37"/>
          <p:cNvSpPr txBox="1">
            <a:spLocks noChangeArrowheads="1"/>
          </p:cNvSpPr>
          <p:nvPr/>
        </p:nvSpPr>
        <p:spPr bwMode="auto">
          <a:xfrm>
            <a:off x="1765300" y="5865813"/>
            <a:ext cx="3635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n</a:t>
            </a:r>
          </a:p>
        </p:txBody>
      </p:sp>
      <p:sp>
        <p:nvSpPr>
          <p:cNvPr id="16402" name="TextBox 38"/>
          <p:cNvSpPr txBox="1">
            <a:spLocks noChangeArrowheads="1"/>
          </p:cNvSpPr>
          <p:nvPr/>
        </p:nvSpPr>
        <p:spPr bwMode="auto">
          <a:xfrm>
            <a:off x="1765300" y="4919663"/>
            <a:ext cx="3127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9" descr="perceptron.eps"/>
          <p:cNvPicPr>
            <a:picLocks noChangeAspect="1"/>
          </p:cNvPicPr>
          <p:nvPr/>
        </p:nvPicPr>
        <p:blipFill>
          <a:blip r:embed="rId2" cstate="print"/>
          <a:srcRect/>
          <a:stretch>
            <a:fillRect/>
          </a:stretch>
        </p:blipFill>
        <p:spPr bwMode="auto">
          <a:xfrm>
            <a:off x="242888" y="1443038"/>
            <a:ext cx="8640762" cy="1925637"/>
          </a:xfrm>
          <a:prstGeom prst="rect">
            <a:avLst/>
          </a:prstGeom>
          <a:noFill/>
          <a:ln w="9525">
            <a:noFill/>
            <a:miter lim="800000"/>
            <a:headEnd/>
            <a:tailEnd/>
          </a:ln>
        </p:spPr>
      </p:pic>
      <p:sp>
        <p:nvSpPr>
          <p:cNvPr id="2" name="Title 1"/>
          <p:cNvSpPr>
            <a:spLocks noGrp="1"/>
          </p:cNvSpPr>
          <p:nvPr>
            <p:ph type="title"/>
          </p:nvPr>
        </p:nvSpPr>
        <p:spPr>
          <a:xfrm>
            <a:off x="457200" y="30163"/>
            <a:ext cx="8229600" cy="1143000"/>
          </a:xfrm>
        </p:spPr>
        <p:txBody>
          <a:bodyPr rtlCol="0">
            <a:normAutofit fontScale="90000"/>
          </a:bodyPr>
          <a:lstStyle/>
          <a:p>
            <a:pPr eaLnBrk="1" fontAlgn="auto" hangingPunct="1">
              <a:spcAft>
                <a:spcPts val="0"/>
              </a:spcAft>
              <a:defRPr/>
            </a:pPr>
            <a:r>
              <a:rPr lang="en-US" dirty="0"/>
              <a:t>Example: linear feed-forward network</a:t>
            </a:r>
          </a:p>
        </p:txBody>
      </p:sp>
      <p:sp>
        <p:nvSpPr>
          <p:cNvPr id="17412" name="TextBox 14"/>
          <p:cNvSpPr txBox="1">
            <a:spLocks noChangeArrowheads="1"/>
          </p:cNvSpPr>
          <p:nvPr/>
        </p:nvSpPr>
        <p:spPr bwMode="auto">
          <a:xfrm>
            <a:off x="1192213" y="2257425"/>
            <a:ext cx="1565275" cy="646113"/>
          </a:xfrm>
          <a:prstGeom prst="rect">
            <a:avLst/>
          </a:prstGeom>
          <a:noFill/>
          <a:ln w="9525">
            <a:noFill/>
            <a:miter lim="800000"/>
            <a:headEnd/>
            <a:tailEnd/>
          </a:ln>
        </p:spPr>
        <p:txBody>
          <a:bodyPr wrap="none">
            <a:spAutoFit/>
          </a:bodyPr>
          <a:lstStyle/>
          <a:p>
            <a:pPr algn="ctr" eaLnBrk="1" hangingPunct="1"/>
            <a:r>
              <a:rPr lang="en-US" altLang="en-US"/>
              <a:t>Input neurons’</a:t>
            </a:r>
          </a:p>
          <a:p>
            <a:pPr algn="ctr" eaLnBrk="1" hangingPunct="1"/>
            <a:r>
              <a:rPr lang="en-US" altLang="en-US"/>
              <a:t>Firing rates</a:t>
            </a:r>
          </a:p>
        </p:txBody>
      </p:sp>
      <p:sp>
        <p:nvSpPr>
          <p:cNvPr id="35" name="Rectangle 34"/>
          <p:cNvSpPr/>
          <p:nvPr/>
        </p:nvSpPr>
        <p:spPr>
          <a:xfrm>
            <a:off x="4300538" y="1173163"/>
            <a:ext cx="4843462" cy="23225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414" name="TextBox 26"/>
          <p:cNvSpPr txBox="1">
            <a:spLocks noChangeArrowheads="1"/>
          </p:cNvSpPr>
          <p:nvPr/>
        </p:nvSpPr>
        <p:spPr bwMode="auto">
          <a:xfrm rot="-1792695">
            <a:off x="4060825" y="3741738"/>
            <a:ext cx="1762125" cy="368300"/>
          </a:xfrm>
          <a:prstGeom prst="rect">
            <a:avLst/>
          </a:prstGeom>
          <a:noFill/>
          <a:ln w="9525">
            <a:noFill/>
            <a:miter lim="800000"/>
            <a:headEnd/>
            <a:tailEnd/>
          </a:ln>
        </p:spPr>
        <p:txBody>
          <a:bodyPr wrap="none">
            <a:spAutoFit/>
          </a:bodyPr>
          <a:lstStyle/>
          <a:p>
            <a:pPr eaLnBrk="1" hangingPunct="1"/>
            <a:r>
              <a:rPr lang="en-US" altLang="en-US"/>
              <a:t>Synaptic weights</a:t>
            </a:r>
          </a:p>
        </p:txBody>
      </p:sp>
      <p:sp>
        <p:nvSpPr>
          <p:cNvPr id="16" name="Oval 15"/>
          <p:cNvSpPr/>
          <p:nvPr/>
        </p:nvSpPr>
        <p:spPr>
          <a:xfrm>
            <a:off x="4386263" y="4470400"/>
            <a:ext cx="655637" cy="657225"/>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Oval 27"/>
          <p:cNvSpPr/>
          <p:nvPr/>
        </p:nvSpPr>
        <p:spPr>
          <a:xfrm>
            <a:off x="1614488" y="29067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p:cNvSpPr/>
          <p:nvPr/>
        </p:nvSpPr>
        <p:spPr>
          <a:xfrm>
            <a:off x="1614488" y="38528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p:cNvSpPr/>
          <p:nvPr/>
        </p:nvSpPr>
        <p:spPr>
          <a:xfrm>
            <a:off x="1614488" y="47990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p:cNvSpPr/>
          <p:nvPr/>
        </p:nvSpPr>
        <p:spPr>
          <a:xfrm>
            <a:off x="1614488" y="57451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2" name="Straight Connector 31"/>
          <p:cNvCxnSpPr>
            <a:stCxn id="29" idx="6"/>
          </p:cNvCxnSpPr>
          <p:nvPr/>
        </p:nvCxnSpPr>
        <p:spPr>
          <a:xfrm>
            <a:off x="2270125" y="4181475"/>
            <a:ext cx="2076450" cy="5095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6"/>
          </p:cNvCxnSpPr>
          <p:nvPr/>
        </p:nvCxnSpPr>
        <p:spPr>
          <a:xfrm flipV="1">
            <a:off x="2270125" y="4865688"/>
            <a:ext cx="2076450" cy="26193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254250" y="3235325"/>
            <a:ext cx="2147888" cy="12842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1" idx="6"/>
          </p:cNvCxnSpPr>
          <p:nvPr/>
        </p:nvCxnSpPr>
        <p:spPr>
          <a:xfrm flipV="1">
            <a:off x="2270125" y="5030788"/>
            <a:ext cx="2155825" cy="104298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17424" name="TextBox 36"/>
          <p:cNvSpPr txBox="1">
            <a:spLocks noChangeArrowheads="1"/>
          </p:cNvSpPr>
          <p:nvPr/>
        </p:nvSpPr>
        <p:spPr bwMode="auto">
          <a:xfrm>
            <a:off x="1765300" y="30273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1</a:t>
            </a:r>
          </a:p>
        </p:txBody>
      </p:sp>
      <p:sp>
        <p:nvSpPr>
          <p:cNvPr id="17425" name="TextBox 37"/>
          <p:cNvSpPr txBox="1">
            <a:spLocks noChangeArrowheads="1"/>
          </p:cNvSpPr>
          <p:nvPr/>
        </p:nvSpPr>
        <p:spPr bwMode="auto">
          <a:xfrm>
            <a:off x="1765300" y="39925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2</a:t>
            </a:r>
          </a:p>
        </p:txBody>
      </p:sp>
      <p:sp>
        <p:nvSpPr>
          <p:cNvPr id="17426" name="TextBox 38"/>
          <p:cNvSpPr txBox="1">
            <a:spLocks noChangeArrowheads="1"/>
          </p:cNvSpPr>
          <p:nvPr/>
        </p:nvSpPr>
        <p:spPr bwMode="auto">
          <a:xfrm>
            <a:off x="1765300" y="5865813"/>
            <a:ext cx="3635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n</a:t>
            </a:r>
          </a:p>
        </p:txBody>
      </p:sp>
      <p:sp>
        <p:nvSpPr>
          <p:cNvPr id="17427" name="TextBox 39"/>
          <p:cNvSpPr txBox="1">
            <a:spLocks noChangeArrowheads="1"/>
          </p:cNvSpPr>
          <p:nvPr/>
        </p:nvSpPr>
        <p:spPr bwMode="auto">
          <a:xfrm>
            <a:off x="1765300" y="4919663"/>
            <a:ext cx="3127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3"/>
            <a:ext cx="8229600" cy="1143000"/>
          </a:xfrm>
        </p:spPr>
        <p:txBody>
          <a:bodyPr rtlCol="0">
            <a:normAutofit fontScale="90000"/>
          </a:bodyPr>
          <a:lstStyle/>
          <a:p>
            <a:pPr eaLnBrk="1" fontAlgn="auto" hangingPunct="1">
              <a:spcAft>
                <a:spcPts val="0"/>
              </a:spcAft>
              <a:defRPr/>
            </a:pPr>
            <a:r>
              <a:rPr lang="en-US" dirty="0"/>
              <a:t>Example: linear feed-forward network</a:t>
            </a:r>
          </a:p>
        </p:txBody>
      </p:sp>
      <p:sp>
        <p:nvSpPr>
          <p:cNvPr id="18435" name="TextBox 14"/>
          <p:cNvSpPr txBox="1">
            <a:spLocks noChangeArrowheads="1"/>
          </p:cNvSpPr>
          <p:nvPr/>
        </p:nvSpPr>
        <p:spPr bwMode="auto">
          <a:xfrm>
            <a:off x="1192213" y="2257425"/>
            <a:ext cx="1565275" cy="646113"/>
          </a:xfrm>
          <a:prstGeom prst="rect">
            <a:avLst/>
          </a:prstGeom>
          <a:noFill/>
          <a:ln w="9525">
            <a:noFill/>
            <a:miter lim="800000"/>
            <a:headEnd/>
            <a:tailEnd/>
          </a:ln>
        </p:spPr>
        <p:txBody>
          <a:bodyPr wrap="none">
            <a:spAutoFit/>
          </a:bodyPr>
          <a:lstStyle/>
          <a:p>
            <a:pPr algn="ctr" eaLnBrk="1" hangingPunct="1"/>
            <a:r>
              <a:rPr lang="en-US" altLang="en-US"/>
              <a:t>Input neurons’</a:t>
            </a:r>
          </a:p>
          <a:p>
            <a:pPr algn="ctr" eaLnBrk="1" hangingPunct="1"/>
            <a:r>
              <a:rPr lang="en-US" altLang="en-US"/>
              <a:t>Firing rates</a:t>
            </a:r>
          </a:p>
        </p:txBody>
      </p:sp>
      <p:sp>
        <p:nvSpPr>
          <p:cNvPr id="18436" name="TextBox 31"/>
          <p:cNvSpPr txBox="1">
            <a:spLocks noChangeArrowheads="1"/>
          </p:cNvSpPr>
          <p:nvPr/>
        </p:nvSpPr>
        <p:spPr bwMode="auto">
          <a:xfrm>
            <a:off x="5033963" y="4473575"/>
            <a:ext cx="1774825" cy="646113"/>
          </a:xfrm>
          <a:prstGeom prst="rect">
            <a:avLst/>
          </a:prstGeom>
          <a:noFill/>
          <a:ln w="9525">
            <a:noFill/>
            <a:miter lim="800000"/>
            <a:headEnd/>
            <a:tailEnd/>
          </a:ln>
        </p:spPr>
        <p:txBody>
          <a:bodyPr wrap="none">
            <a:spAutoFit/>
          </a:bodyPr>
          <a:lstStyle/>
          <a:p>
            <a:pPr algn="ctr" eaLnBrk="1" hangingPunct="1"/>
            <a:r>
              <a:rPr lang="en-US" altLang="en-US"/>
              <a:t>Output neuron’s </a:t>
            </a:r>
          </a:p>
          <a:p>
            <a:pPr algn="ctr" eaLnBrk="1" hangingPunct="1"/>
            <a:r>
              <a:rPr lang="en-US" altLang="en-US"/>
              <a:t>firing rate</a:t>
            </a:r>
          </a:p>
        </p:txBody>
      </p:sp>
      <p:sp>
        <p:nvSpPr>
          <p:cNvPr id="18437" name="TextBox 15"/>
          <p:cNvSpPr txBox="1">
            <a:spLocks noChangeArrowheads="1"/>
          </p:cNvSpPr>
          <p:nvPr/>
        </p:nvSpPr>
        <p:spPr bwMode="auto">
          <a:xfrm rot="-1792695">
            <a:off x="4060825" y="3741738"/>
            <a:ext cx="1762125" cy="368300"/>
          </a:xfrm>
          <a:prstGeom prst="rect">
            <a:avLst/>
          </a:prstGeom>
          <a:noFill/>
          <a:ln w="9525">
            <a:noFill/>
            <a:miter lim="800000"/>
            <a:headEnd/>
            <a:tailEnd/>
          </a:ln>
        </p:spPr>
        <p:txBody>
          <a:bodyPr wrap="none">
            <a:spAutoFit/>
          </a:bodyPr>
          <a:lstStyle/>
          <a:p>
            <a:pPr eaLnBrk="1" hangingPunct="1"/>
            <a:r>
              <a:rPr lang="en-US" altLang="en-US"/>
              <a:t>Synaptic weights</a:t>
            </a:r>
          </a:p>
        </p:txBody>
      </p:sp>
      <p:sp>
        <p:nvSpPr>
          <p:cNvPr id="17" name="Oval 16"/>
          <p:cNvSpPr/>
          <p:nvPr/>
        </p:nvSpPr>
        <p:spPr>
          <a:xfrm>
            <a:off x="4386263" y="4470400"/>
            <a:ext cx="655637" cy="657225"/>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p:cNvSpPr/>
          <p:nvPr/>
        </p:nvSpPr>
        <p:spPr>
          <a:xfrm>
            <a:off x="1614488" y="29067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Oval 18"/>
          <p:cNvSpPr/>
          <p:nvPr/>
        </p:nvSpPr>
        <p:spPr>
          <a:xfrm>
            <a:off x="1614488" y="38528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p:cNvSpPr/>
          <p:nvPr/>
        </p:nvSpPr>
        <p:spPr>
          <a:xfrm>
            <a:off x="1614488" y="479901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p:cNvSpPr/>
          <p:nvPr/>
        </p:nvSpPr>
        <p:spPr>
          <a:xfrm>
            <a:off x="1614488" y="5745163"/>
            <a:ext cx="655637" cy="655637"/>
          </a:xfrm>
          <a:prstGeom prst="ellipse">
            <a:avLst/>
          </a:prstGeom>
          <a:solidFill>
            <a:schemeClr val="accent2"/>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3" name="Straight Connector 32"/>
          <p:cNvCxnSpPr>
            <a:stCxn id="19" idx="6"/>
          </p:cNvCxnSpPr>
          <p:nvPr/>
        </p:nvCxnSpPr>
        <p:spPr>
          <a:xfrm>
            <a:off x="2270125" y="4181475"/>
            <a:ext cx="2076450" cy="5095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0" idx="6"/>
          </p:cNvCxnSpPr>
          <p:nvPr/>
        </p:nvCxnSpPr>
        <p:spPr>
          <a:xfrm flipV="1">
            <a:off x="2270125" y="4865688"/>
            <a:ext cx="2076450" cy="26193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254250" y="3235325"/>
            <a:ext cx="2147888" cy="1284288"/>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1" idx="6"/>
          </p:cNvCxnSpPr>
          <p:nvPr/>
        </p:nvCxnSpPr>
        <p:spPr>
          <a:xfrm flipV="1">
            <a:off x="2270125" y="5030788"/>
            <a:ext cx="2155825" cy="1042987"/>
          </a:xfrm>
          <a:prstGeom prst="line">
            <a:avLst/>
          </a:prstGeom>
          <a:ln w="38100" cmpd="sng">
            <a:solidFill>
              <a:schemeClr val="tx1"/>
            </a:solidFill>
            <a:tailEnd type="oval" w="lg" len="lg"/>
          </a:ln>
          <a:effectLst/>
        </p:spPr>
        <p:style>
          <a:lnRef idx="2">
            <a:schemeClr val="accent1"/>
          </a:lnRef>
          <a:fillRef idx="0">
            <a:schemeClr val="accent1"/>
          </a:fillRef>
          <a:effectRef idx="1">
            <a:schemeClr val="accent1"/>
          </a:effectRef>
          <a:fontRef idx="minor">
            <a:schemeClr val="tx1"/>
          </a:fontRef>
        </p:style>
      </p:cxnSp>
      <p:sp>
        <p:nvSpPr>
          <p:cNvPr id="18447" name="TextBox 36"/>
          <p:cNvSpPr txBox="1">
            <a:spLocks noChangeArrowheads="1"/>
          </p:cNvSpPr>
          <p:nvPr/>
        </p:nvSpPr>
        <p:spPr bwMode="auto">
          <a:xfrm>
            <a:off x="1765300" y="30273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1</a:t>
            </a:r>
          </a:p>
        </p:txBody>
      </p:sp>
      <p:sp>
        <p:nvSpPr>
          <p:cNvPr id="18448" name="TextBox 37"/>
          <p:cNvSpPr txBox="1">
            <a:spLocks noChangeArrowheads="1"/>
          </p:cNvSpPr>
          <p:nvPr/>
        </p:nvSpPr>
        <p:spPr bwMode="auto">
          <a:xfrm>
            <a:off x="1765300" y="3992563"/>
            <a:ext cx="360363"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2</a:t>
            </a:r>
          </a:p>
        </p:txBody>
      </p:sp>
      <p:sp>
        <p:nvSpPr>
          <p:cNvPr id="18449" name="TextBox 38"/>
          <p:cNvSpPr txBox="1">
            <a:spLocks noChangeArrowheads="1"/>
          </p:cNvSpPr>
          <p:nvPr/>
        </p:nvSpPr>
        <p:spPr bwMode="auto">
          <a:xfrm>
            <a:off x="1765300" y="5865813"/>
            <a:ext cx="3635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n</a:t>
            </a:r>
          </a:p>
        </p:txBody>
      </p:sp>
      <p:sp>
        <p:nvSpPr>
          <p:cNvPr id="18450" name="TextBox 39"/>
          <p:cNvSpPr txBox="1">
            <a:spLocks noChangeArrowheads="1"/>
          </p:cNvSpPr>
          <p:nvPr/>
        </p:nvSpPr>
        <p:spPr bwMode="auto">
          <a:xfrm>
            <a:off x="1765300" y="4919663"/>
            <a:ext cx="312738" cy="400050"/>
          </a:xfrm>
          <a:prstGeom prst="rect">
            <a:avLst/>
          </a:prstGeom>
          <a:noFill/>
          <a:ln w="9525">
            <a:noFill/>
            <a:miter lim="800000"/>
            <a:headEnd/>
            <a:tailEnd/>
          </a:ln>
        </p:spPr>
        <p:txBody>
          <a:bodyPr wrap="none">
            <a:spAutoFit/>
          </a:bodyPr>
          <a:lstStyle/>
          <a:p>
            <a:pPr eaLnBrk="1" hangingPunct="1"/>
            <a:r>
              <a:rPr lang="en-US" altLang="en-US" sz="2000"/>
              <a:t>r</a:t>
            </a:r>
            <a:r>
              <a:rPr lang="en-US" altLang="en-US" sz="2000" baseline="-25000"/>
              <a:t>i</a:t>
            </a:r>
          </a:p>
        </p:txBody>
      </p:sp>
      <p:pic>
        <p:nvPicPr>
          <p:cNvPr id="18451" name="Picture 3" descr="perceptron.eps"/>
          <p:cNvPicPr>
            <a:picLocks noChangeAspect="1"/>
          </p:cNvPicPr>
          <p:nvPr/>
        </p:nvPicPr>
        <p:blipFill>
          <a:blip r:embed="rId2" cstate="print"/>
          <a:srcRect/>
          <a:stretch>
            <a:fillRect/>
          </a:stretch>
        </p:blipFill>
        <p:spPr bwMode="auto">
          <a:xfrm>
            <a:off x="242888" y="1443038"/>
            <a:ext cx="8640762" cy="1925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19459" name="Picture 3" descr="OuterProd.eps"/>
          <p:cNvPicPr>
            <a:picLocks noChangeAspect="1"/>
          </p:cNvPicPr>
          <p:nvPr/>
        </p:nvPicPr>
        <p:blipFill>
          <a:blip r:embed="rId2" cstate="print"/>
          <a:srcRect/>
          <a:stretch>
            <a:fillRect/>
          </a:stretch>
        </p:blipFill>
        <p:spPr bwMode="auto">
          <a:xfrm>
            <a:off x="98425" y="2487613"/>
            <a:ext cx="8924925" cy="1881187"/>
          </a:xfrm>
          <a:prstGeom prst="rect">
            <a:avLst/>
          </a:prstGeom>
          <a:noFill/>
          <a:ln w="9525">
            <a:noFill/>
            <a:miter lim="800000"/>
            <a:headEnd/>
            <a:tailEnd/>
          </a:ln>
        </p:spPr>
      </p:pic>
      <p:sp>
        <p:nvSpPr>
          <p:cNvPr id="19460" name="TextBox 4"/>
          <p:cNvSpPr txBox="1">
            <a:spLocks noChangeArrowheads="1"/>
          </p:cNvSpPr>
          <p:nvPr/>
        </p:nvSpPr>
        <p:spPr bwMode="auto">
          <a:xfrm>
            <a:off x="133350" y="4630738"/>
            <a:ext cx="679450" cy="368300"/>
          </a:xfrm>
          <a:prstGeom prst="rect">
            <a:avLst/>
          </a:prstGeom>
          <a:noFill/>
          <a:ln w="9525">
            <a:noFill/>
            <a:miter lim="800000"/>
            <a:headEnd/>
            <a:tailEnd/>
          </a:ln>
        </p:spPr>
        <p:txBody>
          <a:bodyPr wrap="none">
            <a:spAutoFit/>
          </a:bodyPr>
          <a:lstStyle/>
          <a:p>
            <a:pPr eaLnBrk="1" hangingPunct="1"/>
            <a:r>
              <a:rPr lang="en-US" altLang="en-US"/>
              <a:t>N X 1</a:t>
            </a:r>
          </a:p>
        </p:txBody>
      </p:sp>
      <p:sp>
        <p:nvSpPr>
          <p:cNvPr id="19461" name="TextBox 5"/>
          <p:cNvSpPr txBox="1">
            <a:spLocks noChangeArrowheads="1"/>
          </p:cNvSpPr>
          <p:nvPr/>
        </p:nvSpPr>
        <p:spPr bwMode="auto">
          <a:xfrm>
            <a:off x="2027238" y="4630738"/>
            <a:ext cx="722312" cy="368300"/>
          </a:xfrm>
          <a:prstGeom prst="rect">
            <a:avLst/>
          </a:prstGeom>
          <a:noFill/>
          <a:ln w="9525">
            <a:noFill/>
            <a:miter lim="800000"/>
            <a:headEnd/>
            <a:tailEnd/>
          </a:ln>
        </p:spPr>
        <p:txBody>
          <a:bodyPr wrap="none">
            <a:spAutoFit/>
          </a:bodyPr>
          <a:lstStyle/>
          <a:p>
            <a:pPr eaLnBrk="1" hangingPunct="1"/>
            <a:r>
              <a:rPr lang="en-US" altLang="en-US"/>
              <a:t>1 X M</a:t>
            </a:r>
          </a:p>
        </p:txBody>
      </p:sp>
      <p:sp>
        <p:nvSpPr>
          <p:cNvPr id="19462" name="TextBox 6"/>
          <p:cNvSpPr txBox="1">
            <a:spLocks noChangeArrowheads="1"/>
          </p:cNvSpPr>
          <p:nvPr/>
        </p:nvSpPr>
        <p:spPr bwMode="auto">
          <a:xfrm>
            <a:off x="6418263" y="4630738"/>
            <a:ext cx="754062" cy="368300"/>
          </a:xfrm>
          <a:prstGeom prst="rect">
            <a:avLst/>
          </a:prstGeom>
          <a:noFill/>
          <a:ln w="9525">
            <a:noFill/>
            <a:miter lim="800000"/>
            <a:headEnd/>
            <a:tailEnd/>
          </a:ln>
        </p:spPr>
        <p:txBody>
          <a:bodyPr wrap="none">
            <a:spAutoFit/>
          </a:bodyPr>
          <a:lstStyle/>
          <a:p>
            <a:pPr eaLnBrk="1" hangingPunct="1"/>
            <a:r>
              <a:rPr lang="en-US" altLang="en-US"/>
              <a:t>N X 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0483" name="Picture 3" descr="OuterProd.eps"/>
          <p:cNvPicPr>
            <a:picLocks noChangeAspect="1"/>
          </p:cNvPicPr>
          <p:nvPr/>
        </p:nvPicPr>
        <p:blipFill>
          <a:blip r:embed="rId2" cstate="print"/>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301625"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2578100"/>
            <a:ext cx="8504237" cy="989013"/>
          </a:xfrm>
        </p:spPr>
        <p:txBody>
          <a:bodyPr rtlCol="0">
            <a:normAutofit fontScale="90000"/>
          </a:bodyPr>
          <a:lstStyle/>
          <a:p>
            <a:pPr eaLnBrk="1" fontAlgn="auto" hangingPunct="1">
              <a:spcAft>
                <a:spcPts val="0"/>
              </a:spcAft>
              <a:defRPr/>
            </a:pPr>
            <a:r>
              <a:rPr lang="en-US" dirty="0"/>
              <a:t>Part 1: Matrix Arithmetic</a:t>
            </a:r>
            <a:br>
              <a:rPr lang="en-US" dirty="0"/>
            </a:br>
            <a:r>
              <a:rPr lang="en-US" sz="3200" dirty="0"/>
              <a:t>(w/applications to neural networks)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1507" name="Picture 3" descr="OuterProd.eps"/>
          <p:cNvPicPr>
            <a:picLocks noChangeAspect="1"/>
          </p:cNvPicPr>
          <p:nvPr/>
        </p:nvPicPr>
        <p:blipFill>
          <a:blip r:embed="rId2" cstate="print"/>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301625"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4719638"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2531" name="Picture 3" descr="OuterProd.eps"/>
          <p:cNvPicPr>
            <a:picLocks noChangeAspect="1"/>
          </p:cNvPicPr>
          <p:nvPr/>
        </p:nvPicPr>
        <p:blipFill>
          <a:blip r:embed="rId2" cstate="print"/>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301625"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868488" y="25320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5856288"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3555" name="Picture 3" descr="OuterProd.eps"/>
          <p:cNvPicPr>
            <a:picLocks noChangeAspect="1"/>
          </p:cNvPicPr>
          <p:nvPr/>
        </p:nvPicPr>
        <p:blipFill>
          <a:blip r:embed="rId2" cstate="print"/>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301625" y="244633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3371850" y="2528888"/>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7889875" y="2446338"/>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pic>
        <p:nvPicPr>
          <p:cNvPr id="24579" name="Picture 3" descr="OuterProd.eps"/>
          <p:cNvPicPr>
            <a:picLocks noChangeAspect="1"/>
          </p:cNvPicPr>
          <p:nvPr/>
        </p:nvPicPr>
        <p:blipFill>
          <a:blip r:embed="rId2" cstate="print"/>
          <a:srcRect/>
          <a:stretch>
            <a:fillRect/>
          </a:stretch>
        </p:blipFill>
        <p:spPr bwMode="auto">
          <a:xfrm>
            <a:off x="98425" y="2487613"/>
            <a:ext cx="8924925" cy="1881187"/>
          </a:xfrm>
          <a:prstGeom prst="rect">
            <a:avLst/>
          </a:prstGeom>
          <a:noFill/>
          <a:ln w="9525">
            <a:noFill/>
            <a:miter lim="800000"/>
            <a:headEnd/>
            <a:tailEnd/>
          </a:ln>
        </p:spPr>
      </p:pic>
      <p:sp>
        <p:nvSpPr>
          <p:cNvPr id="8" name="Oval 7"/>
          <p:cNvSpPr/>
          <p:nvPr/>
        </p:nvSpPr>
        <p:spPr>
          <a:xfrm>
            <a:off x="279400" y="2838450"/>
            <a:ext cx="485775"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4719638" y="2838450"/>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op.eps"/>
          <p:cNvPicPr>
            <a:picLocks noChangeAspect="1"/>
          </p:cNvPicPr>
          <p:nvPr/>
        </p:nvPicPr>
        <p:blipFill>
          <a:blip r:embed="rId2" cstate="print"/>
          <a:srcRect/>
          <a:stretch>
            <a:fillRect/>
          </a:stretch>
        </p:blipFill>
        <p:spPr bwMode="auto">
          <a:xfrm>
            <a:off x="98425" y="2487613"/>
            <a:ext cx="8924925" cy="1881187"/>
          </a:xfrm>
          <a:prstGeom prst="rect">
            <a:avLst/>
          </a:prstGeom>
          <a:noFill/>
          <a:ln w="9525">
            <a:noFill/>
            <a:miter lim="800000"/>
            <a:headEnd/>
            <a:tailEnd/>
          </a:ln>
        </p:spPr>
      </p:pic>
      <p:sp>
        <p:nvSpPr>
          <p:cNvPr id="25603"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sp>
        <p:nvSpPr>
          <p:cNvPr id="8" name="Oval 7"/>
          <p:cNvSpPr/>
          <p:nvPr/>
        </p:nvSpPr>
        <p:spPr>
          <a:xfrm>
            <a:off x="268288" y="39417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4719638" y="3941763"/>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Multiplication: </a:t>
            </a:r>
            <a:r>
              <a:rPr lang="en-US" altLang="en-US" b="1" smtClean="0"/>
              <a:t>Outer product</a:t>
            </a:r>
            <a:endParaRPr lang="en-US" altLang="en-US" smtClean="0"/>
          </a:p>
        </p:txBody>
      </p:sp>
      <p:sp>
        <p:nvSpPr>
          <p:cNvPr id="3" name="Content Placeholder 2"/>
          <p:cNvSpPr>
            <a:spLocks noGrp="1"/>
          </p:cNvSpPr>
          <p:nvPr>
            <p:ph idx="1"/>
          </p:nvPr>
        </p:nvSpPr>
        <p:spPr>
          <a:xfrm>
            <a:off x="555625" y="4700588"/>
            <a:ext cx="8229600" cy="706437"/>
          </a:xfrm>
        </p:spPr>
        <p:txBody>
          <a:bodyPr rtlCol="0">
            <a:normAutofit fontScale="77500" lnSpcReduction="20000"/>
          </a:bodyPr>
          <a:lstStyle/>
          <a:p>
            <a:pPr eaLnBrk="1" fontAlgn="auto" hangingPunct="1">
              <a:spcAft>
                <a:spcPts val="0"/>
              </a:spcAft>
              <a:buFont typeface="Arial"/>
              <a:buChar char="•"/>
              <a:defRPr/>
            </a:pPr>
            <a:r>
              <a:rPr lang="en-US" dirty="0"/>
              <a:t>Note: each column or each row is a multiple of the others</a:t>
            </a:r>
          </a:p>
        </p:txBody>
      </p:sp>
      <p:sp>
        <p:nvSpPr>
          <p:cNvPr id="8" name="Oval 7"/>
          <p:cNvSpPr/>
          <p:nvPr/>
        </p:nvSpPr>
        <p:spPr>
          <a:xfrm>
            <a:off x="268288" y="3941763"/>
            <a:ext cx="487362"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1155700" y="25320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4719638" y="3941763"/>
            <a:ext cx="895350"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6631" name="Picture 10" descr="op.eps"/>
          <p:cNvPicPr>
            <a:picLocks noChangeAspect="1"/>
          </p:cNvPicPr>
          <p:nvPr/>
        </p:nvPicPr>
        <p:blipFill>
          <a:blip r:embed="rId3" cstate="print"/>
          <a:srcRect/>
          <a:stretch>
            <a:fillRect/>
          </a:stretch>
        </p:blipFill>
        <p:spPr bwMode="auto">
          <a:xfrm>
            <a:off x="98425" y="2487613"/>
            <a:ext cx="8924925" cy="1881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Matrix times a vector</a:t>
            </a:r>
            <a:endParaRPr lang="en-US" altLang="en-US" b="1" smtClean="0"/>
          </a:p>
        </p:txBody>
      </p:sp>
      <p:pic>
        <p:nvPicPr>
          <p:cNvPr id="27651" name="Picture 2" descr="mtimesv.eps"/>
          <p:cNvPicPr>
            <a:picLocks noChangeAspect="1"/>
          </p:cNvPicPr>
          <p:nvPr/>
        </p:nvPicPr>
        <p:blipFill>
          <a:blip r:embed="rId2" cstate="print"/>
          <a:srcRect/>
          <a:stretch>
            <a:fillRect/>
          </a:stretch>
        </p:blipFill>
        <p:spPr bwMode="auto">
          <a:xfrm>
            <a:off x="3254375" y="1417638"/>
            <a:ext cx="22606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Matrix times a vector</a:t>
            </a:r>
            <a:endParaRPr lang="en-US" altLang="en-US" b="1" smtClean="0"/>
          </a:p>
        </p:txBody>
      </p:sp>
      <p:pic>
        <p:nvPicPr>
          <p:cNvPr id="28675" name="Picture 5" descr="matrixtimesvector.eps"/>
          <p:cNvPicPr>
            <a:picLocks noChangeAspect="1"/>
          </p:cNvPicPr>
          <p:nvPr/>
        </p:nvPicPr>
        <p:blipFill>
          <a:blip r:embed="rId2" cstate="print"/>
          <a:srcRect/>
          <a:stretch>
            <a:fillRect/>
          </a:stretch>
        </p:blipFill>
        <p:spPr bwMode="auto">
          <a:xfrm>
            <a:off x="153988" y="2543175"/>
            <a:ext cx="8826500" cy="2362200"/>
          </a:xfrm>
          <a:prstGeom prst="rect">
            <a:avLst/>
          </a:prstGeom>
          <a:noFill/>
          <a:ln w="9525">
            <a:noFill/>
            <a:miter lim="800000"/>
            <a:headEnd/>
            <a:tailEnd/>
          </a:ln>
        </p:spPr>
      </p:pic>
      <p:pic>
        <p:nvPicPr>
          <p:cNvPr id="28676" name="Picture 4" descr="mtimesv.eps"/>
          <p:cNvPicPr>
            <a:picLocks noChangeAspect="1"/>
          </p:cNvPicPr>
          <p:nvPr/>
        </p:nvPicPr>
        <p:blipFill>
          <a:blip r:embed="rId3" cstate="print"/>
          <a:srcRect/>
          <a:stretch>
            <a:fillRect/>
          </a:stretch>
        </p:blipFill>
        <p:spPr bwMode="auto">
          <a:xfrm>
            <a:off x="3254375" y="1417638"/>
            <a:ext cx="22606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Matrix times a vector</a:t>
            </a:r>
            <a:endParaRPr lang="en-US" altLang="en-US" b="1" smtClean="0"/>
          </a:p>
        </p:txBody>
      </p:sp>
      <p:pic>
        <p:nvPicPr>
          <p:cNvPr id="29699" name="Picture 5" descr="matrixtimesvector.eps"/>
          <p:cNvPicPr>
            <a:picLocks noChangeAspect="1"/>
          </p:cNvPicPr>
          <p:nvPr/>
        </p:nvPicPr>
        <p:blipFill>
          <a:blip r:embed="rId2" cstate="print"/>
          <a:srcRect/>
          <a:stretch>
            <a:fillRect/>
          </a:stretch>
        </p:blipFill>
        <p:spPr bwMode="auto">
          <a:xfrm>
            <a:off x="153988" y="2543175"/>
            <a:ext cx="8826500" cy="2362200"/>
          </a:xfrm>
          <a:prstGeom prst="rect">
            <a:avLst/>
          </a:prstGeom>
          <a:noFill/>
          <a:ln w="9525">
            <a:noFill/>
            <a:miter lim="800000"/>
            <a:headEnd/>
            <a:tailEnd/>
          </a:ln>
        </p:spPr>
      </p:pic>
      <p:sp>
        <p:nvSpPr>
          <p:cNvPr id="29700" name="TextBox 6"/>
          <p:cNvSpPr txBox="1">
            <a:spLocks noChangeArrowheads="1"/>
          </p:cNvSpPr>
          <p:nvPr/>
        </p:nvSpPr>
        <p:spPr bwMode="auto">
          <a:xfrm>
            <a:off x="292100" y="5343525"/>
            <a:ext cx="725488" cy="369888"/>
          </a:xfrm>
          <a:prstGeom prst="rect">
            <a:avLst/>
          </a:prstGeom>
          <a:noFill/>
          <a:ln w="9525">
            <a:noFill/>
            <a:miter lim="800000"/>
            <a:headEnd/>
            <a:tailEnd/>
          </a:ln>
        </p:spPr>
        <p:txBody>
          <a:bodyPr wrap="none">
            <a:spAutoFit/>
          </a:bodyPr>
          <a:lstStyle/>
          <a:p>
            <a:pPr eaLnBrk="1" hangingPunct="1"/>
            <a:r>
              <a:rPr lang="en-US" altLang="en-US"/>
              <a:t>M X 1</a:t>
            </a:r>
          </a:p>
        </p:txBody>
      </p:sp>
      <p:sp>
        <p:nvSpPr>
          <p:cNvPr id="29701" name="TextBox 7"/>
          <p:cNvSpPr txBox="1">
            <a:spLocks noChangeArrowheads="1"/>
          </p:cNvSpPr>
          <p:nvPr/>
        </p:nvSpPr>
        <p:spPr bwMode="auto">
          <a:xfrm>
            <a:off x="4198938" y="5343525"/>
            <a:ext cx="757237" cy="369888"/>
          </a:xfrm>
          <a:prstGeom prst="rect">
            <a:avLst/>
          </a:prstGeom>
          <a:noFill/>
          <a:ln w="9525">
            <a:noFill/>
            <a:miter lim="800000"/>
            <a:headEnd/>
            <a:tailEnd/>
          </a:ln>
        </p:spPr>
        <p:txBody>
          <a:bodyPr wrap="none">
            <a:spAutoFit/>
          </a:bodyPr>
          <a:lstStyle/>
          <a:p>
            <a:pPr eaLnBrk="1" hangingPunct="1"/>
            <a:r>
              <a:rPr lang="en-US" altLang="en-US"/>
              <a:t>M X N</a:t>
            </a:r>
          </a:p>
        </p:txBody>
      </p:sp>
      <p:sp>
        <p:nvSpPr>
          <p:cNvPr id="29702" name="TextBox 8"/>
          <p:cNvSpPr txBox="1">
            <a:spLocks noChangeArrowheads="1"/>
          </p:cNvSpPr>
          <p:nvPr/>
        </p:nvSpPr>
        <p:spPr bwMode="auto">
          <a:xfrm>
            <a:off x="8066088" y="5343525"/>
            <a:ext cx="677862" cy="369888"/>
          </a:xfrm>
          <a:prstGeom prst="rect">
            <a:avLst/>
          </a:prstGeom>
          <a:noFill/>
          <a:ln w="9525">
            <a:noFill/>
            <a:miter lim="800000"/>
            <a:headEnd/>
            <a:tailEnd/>
          </a:ln>
        </p:spPr>
        <p:txBody>
          <a:bodyPr wrap="none">
            <a:spAutoFit/>
          </a:bodyPr>
          <a:lstStyle/>
          <a:p>
            <a:pPr eaLnBrk="1" hangingPunct="1"/>
            <a:r>
              <a:rPr lang="en-US" altLang="en-US"/>
              <a:t>N X 1</a:t>
            </a:r>
          </a:p>
        </p:txBody>
      </p:sp>
      <p:pic>
        <p:nvPicPr>
          <p:cNvPr id="29703" name="Picture 10" descr="mtimesv.eps"/>
          <p:cNvPicPr>
            <a:picLocks noChangeAspect="1"/>
          </p:cNvPicPr>
          <p:nvPr/>
        </p:nvPicPr>
        <p:blipFill>
          <a:blip r:embed="rId3" cstate="print"/>
          <a:srcRect/>
          <a:stretch>
            <a:fillRect/>
          </a:stretch>
        </p:blipFill>
        <p:spPr bwMode="auto">
          <a:xfrm>
            <a:off x="3254375" y="1417638"/>
            <a:ext cx="22606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a:t>Matrix times a vector: </a:t>
            </a:r>
            <a:br>
              <a:rPr lang="en-US" dirty="0"/>
            </a:br>
            <a:r>
              <a:rPr lang="en-US" b="1" dirty="0"/>
              <a:t>inner product interpretation</a:t>
            </a:r>
          </a:p>
        </p:txBody>
      </p:sp>
      <p:pic>
        <p:nvPicPr>
          <p:cNvPr id="30723" name="Picture 3" descr="MtimesV.eps"/>
          <p:cNvPicPr>
            <a:picLocks noChangeAspect="1"/>
          </p:cNvPicPr>
          <p:nvPr/>
        </p:nvPicPr>
        <p:blipFill>
          <a:blip r:embed="rId2" cstate="print"/>
          <a:srcRect/>
          <a:stretch>
            <a:fillRect/>
          </a:stretch>
        </p:blipFill>
        <p:spPr bwMode="auto">
          <a:xfrm>
            <a:off x="747713" y="1581150"/>
            <a:ext cx="7939087" cy="3305175"/>
          </a:xfrm>
          <a:prstGeom prst="rect">
            <a:avLst/>
          </a:prstGeom>
          <a:noFill/>
          <a:ln w="9525">
            <a:noFill/>
            <a:miter lim="800000"/>
            <a:headEnd/>
            <a:tailEnd/>
          </a:ln>
        </p:spPr>
      </p:pic>
      <p:sp>
        <p:nvSpPr>
          <p:cNvPr id="6" name="Content Placeholder 2"/>
          <p:cNvSpPr txBox="1">
            <a:spLocks/>
          </p:cNvSpPr>
          <p:nvPr/>
        </p:nvSpPr>
        <p:spPr>
          <a:xfrm>
            <a:off x="369888" y="5256213"/>
            <a:ext cx="8229600" cy="1012825"/>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a:t>Rule: the i</a:t>
            </a:r>
            <a:r>
              <a:rPr lang="en-US" baseline="30000"/>
              <a:t>th</a:t>
            </a:r>
            <a:r>
              <a:rPr lang="en-US"/>
              <a:t> element of </a:t>
            </a:r>
            <a:r>
              <a:rPr lang="en-US" b="1"/>
              <a:t>y</a:t>
            </a:r>
            <a:r>
              <a:rPr lang="en-US"/>
              <a:t> is the dot product of the i</a:t>
            </a:r>
            <a:r>
              <a:rPr lang="en-US" baseline="30000"/>
              <a:t>th</a:t>
            </a:r>
            <a:r>
              <a:rPr lang="en-US"/>
              <a:t> row of W with </a:t>
            </a:r>
            <a:r>
              <a:rPr lang="en-US" b="1"/>
              <a:t>x</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989012"/>
          </a:xfrm>
        </p:spPr>
        <p:txBody>
          <a:bodyPr/>
          <a:lstStyle/>
          <a:p>
            <a:pPr eaLnBrk="1" hangingPunct="1"/>
            <a:r>
              <a:rPr lang="en-US" altLang="en-US" smtClean="0"/>
              <a:t>Matrix addition</a:t>
            </a:r>
          </a:p>
        </p:txBody>
      </p:sp>
      <p:pic>
        <p:nvPicPr>
          <p:cNvPr id="4099" name="Picture 3" descr="Addition.eps"/>
          <p:cNvPicPr>
            <a:picLocks noChangeAspect="1"/>
          </p:cNvPicPr>
          <p:nvPr/>
        </p:nvPicPr>
        <p:blipFill>
          <a:blip r:embed="rId2" cstate="print"/>
          <a:srcRect/>
          <a:stretch>
            <a:fillRect/>
          </a:stretch>
        </p:blipFill>
        <p:spPr bwMode="auto">
          <a:xfrm>
            <a:off x="1130300" y="2444750"/>
            <a:ext cx="68707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0" descr="MtimesV.eps"/>
          <p:cNvPicPr>
            <a:picLocks noChangeAspect="1"/>
          </p:cNvPicPr>
          <p:nvPr/>
        </p:nvPicPr>
        <p:blipFill>
          <a:blip r:embed="rId2" cstate="print"/>
          <a:srcRect/>
          <a:stretch>
            <a:fillRect/>
          </a:stretch>
        </p:blipFill>
        <p:spPr bwMode="auto">
          <a:xfrm>
            <a:off x="747713" y="1581150"/>
            <a:ext cx="7939087" cy="3305175"/>
          </a:xfrm>
          <a:prstGeom prst="rect">
            <a:avLst/>
          </a:prstGeom>
          <a:noFill/>
          <a:ln w="9525">
            <a:noFill/>
            <a:miter lim="800000"/>
            <a:headEnd/>
            <a:tailEnd/>
          </a:ln>
        </p:spPr>
      </p:pic>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a:t>Matrix times a vector: </a:t>
            </a:r>
            <a:br>
              <a:rPr lang="en-US" dirty="0"/>
            </a:br>
            <a:r>
              <a:rPr lang="en-US" b="1" dirty="0"/>
              <a:t>inner product interpretation</a:t>
            </a:r>
          </a:p>
        </p:txBody>
      </p:sp>
      <p:sp>
        <p:nvSpPr>
          <p:cNvPr id="9" name="Oval 8"/>
          <p:cNvSpPr/>
          <p:nvPr/>
        </p:nvSpPr>
        <p:spPr>
          <a:xfrm>
            <a:off x="941388" y="1544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tent Placeholder 2"/>
          <p:cNvSpPr>
            <a:spLocks noGrp="1"/>
          </p:cNvSpPr>
          <p:nvPr>
            <p:ph idx="1"/>
          </p:nvPr>
        </p:nvSpPr>
        <p:spPr>
          <a:xfrm>
            <a:off x="369888" y="5256213"/>
            <a:ext cx="8229600" cy="1012825"/>
          </a:xfrm>
        </p:spPr>
        <p:txBody>
          <a:bodyPr rtlCol="0">
            <a:normAutofit lnSpcReduction="10000"/>
          </a:bodyPr>
          <a:lstStyle/>
          <a:p>
            <a:pPr eaLnBrk="1" fontAlgn="auto" hangingPunct="1">
              <a:spcAft>
                <a:spcPts val="0"/>
              </a:spcAft>
              <a:buFont typeface="Arial"/>
              <a:buChar char="•"/>
              <a:defRPr/>
            </a:pPr>
            <a:r>
              <a:rPr lang="en-US" dirty="0"/>
              <a:t>Rule: the </a:t>
            </a:r>
            <a:r>
              <a:rPr lang="en-US" dirty="0" err="1"/>
              <a:t>i</a:t>
            </a:r>
            <a:r>
              <a:rPr lang="en-US" baseline="30000" dirty="0" err="1"/>
              <a:t>th</a:t>
            </a:r>
            <a:r>
              <a:rPr lang="en-US" dirty="0"/>
              <a:t> element of </a:t>
            </a:r>
            <a:r>
              <a:rPr lang="en-US" b="1" dirty="0"/>
              <a:t>y</a:t>
            </a:r>
            <a:r>
              <a:rPr lang="en-US" dirty="0"/>
              <a:t> is the dot product of the </a:t>
            </a:r>
            <a:r>
              <a:rPr lang="en-US" dirty="0" err="1"/>
              <a:t>i</a:t>
            </a:r>
            <a:r>
              <a:rPr lang="en-US" baseline="30000" dirty="0" err="1"/>
              <a:t>th</a:t>
            </a:r>
            <a:r>
              <a:rPr lang="en-US" dirty="0"/>
              <a:t> row of W with </a:t>
            </a:r>
            <a:r>
              <a:rPr lang="en-US" b="1" dirty="0"/>
              <a:t>x</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9" descr="MtimesV.eps"/>
          <p:cNvPicPr>
            <a:picLocks noChangeAspect="1"/>
          </p:cNvPicPr>
          <p:nvPr/>
        </p:nvPicPr>
        <p:blipFill>
          <a:blip r:embed="rId2" cstate="print"/>
          <a:srcRect/>
          <a:stretch>
            <a:fillRect/>
          </a:stretch>
        </p:blipFill>
        <p:spPr bwMode="auto">
          <a:xfrm>
            <a:off x="747713" y="1581150"/>
            <a:ext cx="7939087" cy="3305175"/>
          </a:xfrm>
          <a:prstGeom prst="rect">
            <a:avLst/>
          </a:prstGeom>
          <a:noFill/>
          <a:ln w="9525">
            <a:noFill/>
            <a:miter lim="800000"/>
            <a:headEnd/>
            <a:tailEnd/>
          </a:ln>
        </p:spPr>
      </p:pic>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a:t>Matrix times a vector: </a:t>
            </a:r>
            <a:br>
              <a:rPr lang="en-US" dirty="0"/>
            </a:br>
            <a:r>
              <a:rPr lang="en-US" b="1" dirty="0"/>
              <a:t>inner product interpretation</a:t>
            </a:r>
          </a:p>
        </p:txBody>
      </p:sp>
      <p:sp>
        <p:nvSpPr>
          <p:cNvPr id="6" name="Oval 5"/>
          <p:cNvSpPr/>
          <p:nvPr/>
        </p:nvSpPr>
        <p:spPr>
          <a:xfrm>
            <a:off x="2581275" y="1343025"/>
            <a:ext cx="4751388" cy="7667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7808913" y="2105025"/>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val 10"/>
          <p:cNvSpPr/>
          <p:nvPr/>
        </p:nvSpPr>
        <p:spPr>
          <a:xfrm>
            <a:off x="941388" y="1544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Content Placeholder 2"/>
          <p:cNvSpPr txBox="1">
            <a:spLocks/>
          </p:cNvSpPr>
          <p:nvPr/>
        </p:nvSpPr>
        <p:spPr>
          <a:xfrm>
            <a:off x="369888" y="5256213"/>
            <a:ext cx="8229600" cy="1012825"/>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a:t>Rule: the i</a:t>
            </a:r>
            <a:r>
              <a:rPr lang="en-US" baseline="30000"/>
              <a:t>th</a:t>
            </a:r>
            <a:r>
              <a:rPr lang="en-US"/>
              <a:t> element of </a:t>
            </a:r>
            <a:r>
              <a:rPr lang="en-US" b="1"/>
              <a:t>y</a:t>
            </a:r>
            <a:r>
              <a:rPr lang="en-US"/>
              <a:t> is the dot product of the i</a:t>
            </a:r>
            <a:r>
              <a:rPr lang="en-US" baseline="30000"/>
              <a:t>th</a:t>
            </a:r>
            <a:r>
              <a:rPr lang="en-US"/>
              <a:t> row of W with </a:t>
            </a:r>
            <a:r>
              <a:rPr lang="en-US" b="1"/>
              <a:t>x</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MtimesV.eps"/>
          <p:cNvPicPr>
            <a:picLocks noChangeAspect="1"/>
          </p:cNvPicPr>
          <p:nvPr/>
        </p:nvPicPr>
        <p:blipFill>
          <a:blip r:embed="rId2" cstate="print"/>
          <a:srcRect/>
          <a:stretch>
            <a:fillRect/>
          </a:stretch>
        </p:blipFill>
        <p:spPr bwMode="auto">
          <a:xfrm>
            <a:off x="747713" y="1581150"/>
            <a:ext cx="7939087" cy="3305175"/>
          </a:xfrm>
          <a:prstGeom prst="rect">
            <a:avLst/>
          </a:prstGeom>
          <a:noFill/>
          <a:ln w="9525">
            <a:noFill/>
            <a:miter lim="800000"/>
            <a:headEnd/>
            <a:tailEnd/>
          </a:ln>
        </p:spPr>
      </p:pic>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a:t>Matrix times a vector: </a:t>
            </a:r>
            <a:br>
              <a:rPr lang="en-US" dirty="0"/>
            </a:br>
            <a:r>
              <a:rPr lang="en-US" b="1" dirty="0"/>
              <a:t>inner product interpretation</a:t>
            </a:r>
          </a:p>
        </p:txBody>
      </p:sp>
      <p:sp>
        <p:nvSpPr>
          <p:cNvPr id="9" name="Oval 8"/>
          <p:cNvSpPr/>
          <p:nvPr/>
        </p:nvSpPr>
        <p:spPr>
          <a:xfrm>
            <a:off x="941388" y="2003425"/>
            <a:ext cx="619125" cy="59531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581275" y="1833563"/>
            <a:ext cx="4751388" cy="7651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7808913" y="2105025"/>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Content Placeholder 2"/>
          <p:cNvSpPr>
            <a:spLocks noGrp="1"/>
          </p:cNvSpPr>
          <p:nvPr>
            <p:ph idx="1"/>
          </p:nvPr>
        </p:nvSpPr>
        <p:spPr>
          <a:xfrm>
            <a:off x="369888" y="5256213"/>
            <a:ext cx="8229600" cy="1012825"/>
          </a:xfrm>
        </p:spPr>
        <p:txBody>
          <a:bodyPr rtlCol="0">
            <a:normAutofit lnSpcReduction="10000"/>
          </a:bodyPr>
          <a:lstStyle/>
          <a:p>
            <a:pPr eaLnBrk="1" fontAlgn="auto" hangingPunct="1">
              <a:spcAft>
                <a:spcPts val="0"/>
              </a:spcAft>
              <a:buFont typeface="Arial"/>
              <a:buChar char="•"/>
              <a:defRPr/>
            </a:pPr>
            <a:r>
              <a:rPr lang="en-US" dirty="0"/>
              <a:t>Rule: the </a:t>
            </a:r>
            <a:r>
              <a:rPr lang="en-US" dirty="0" err="1"/>
              <a:t>i</a:t>
            </a:r>
            <a:r>
              <a:rPr lang="en-US" baseline="30000" dirty="0" err="1"/>
              <a:t>th</a:t>
            </a:r>
            <a:r>
              <a:rPr lang="en-US" dirty="0"/>
              <a:t> element of </a:t>
            </a:r>
            <a:r>
              <a:rPr lang="en-US" b="1" dirty="0"/>
              <a:t>y</a:t>
            </a:r>
            <a:r>
              <a:rPr lang="en-US" dirty="0"/>
              <a:t> is the dot product of the </a:t>
            </a:r>
            <a:r>
              <a:rPr lang="en-US" dirty="0" err="1"/>
              <a:t>i</a:t>
            </a:r>
            <a:r>
              <a:rPr lang="en-US" baseline="30000" dirty="0" err="1"/>
              <a:t>th</a:t>
            </a:r>
            <a:r>
              <a:rPr lang="en-US" dirty="0"/>
              <a:t> row of W with </a:t>
            </a:r>
            <a:r>
              <a:rPr lang="en-US" b="1" dirty="0"/>
              <a:t>x</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1" descr="MtimesV.eps"/>
          <p:cNvPicPr>
            <a:picLocks noChangeAspect="1"/>
          </p:cNvPicPr>
          <p:nvPr/>
        </p:nvPicPr>
        <p:blipFill>
          <a:blip r:embed="rId2" cstate="print"/>
          <a:srcRect/>
          <a:stretch>
            <a:fillRect/>
          </a:stretch>
        </p:blipFill>
        <p:spPr bwMode="auto">
          <a:xfrm>
            <a:off x="747713" y="1581150"/>
            <a:ext cx="7939087" cy="3305175"/>
          </a:xfrm>
          <a:prstGeom prst="rect">
            <a:avLst/>
          </a:prstGeom>
          <a:noFill/>
          <a:ln w="9525">
            <a:noFill/>
            <a:miter lim="800000"/>
            <a:headEnd/>
            <a:tailEnd/>
          </a:ln>
        </p:spPr>
      </p:pic>
      <p:sp>
        <p:nvSpPr>
          <p:cNvPr id="2" name="Title 1"/>
          <p:cNvSpPr>
            <a:spLocks noGrp="1"/>
          </p:cNvSpPr>
          <p:nvPr>
            <p:ph type="title"/>
          </p:nvPr>
        </p:nvSpPr>
        <p:spPr>
          <a:xfrm>
            <a:off x="457200" y="22225"/>
            <a:ext cx="8229600" cy="1143000"/>
          </a:xfrm>
        </p:spPr>
        <p:txBody>
          <a:bodyPr rtlCol="0">
            <a:normAutofit fontScale="90000"/>
          </a:bodyPr>
          <a:lstStyle/>
          <a:p>
            <a:pPr eaLnBrk="1" fontAlgn="auto" hangingPunct="1">
              <a:spcAft>
                <a:spcPts val="0"/>
              </a:spcAft>
              <a:defRPr/>
            </a:pPr>
            <a:r>
              <a:rPr lang="en-US" dirty="0"/>
              <a:t>Matrix times a vector: </a:t>
            </a:r>
            <a:br>
              <a:rPr lang="en-US" dirty="0"/>
            </a:br>
            <a:r>
              <a:rPr lang="en-US" b="1" dirty="0"/>
              <a:t>inner product interpretation</a:t>
            </a:r>
          </a:p>
        </p:txBody>
      </p:sp>
      <p:sp>
        <p:nvSpPr>
          <p:cNvPr id="9" name="Oval 8"/>
          <p:cNvSpPr/>
          <p:nvPr/>
        </p:nvSpPr>
        <p:spPr>
          <a:xfrm>
            <a:off x="974725" y="3195638"/>
            <a:ext cx="619125" cy="5969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2692400" y="3025775"/>
            <a:ext cx="4751388" cy="7667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val 10"/>
          <p:cNvSpPr/>
          <p:nvPr/>
        </p:nvSpPr>
        <p:spPr>
          <a:xfrm>
            <a:off x="7808913" y="2089150"/>
            <a:ext cx="779462" cy="2316163"/>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Content Placeholder 2"/>
          <p:cNvSpPr>
            <a:spLocks noGrp="1"/>
          </p:cNvSpPr>
          <p:nvPr>
            <p:ph idx="1"/>
          </p:nvPr>
        </p:nvSpPr>
        <p:spPr>
          <a:xfrm>
            <a:off x="369888" y="5256213"/>
            <a:ext cx="8229600" cy="1012825"/>
          </a:xfrm>
        </p:spPr>
        <p:txBody>
          <a:bodyPr rtlCol="0">
            <a:normAutofit lnSpcReduction="10000"/>
          </a:bodyPr>
          <a:lstStyle/>
          <a:p>
            <a:pPr eaLnBrk="1" fontAlgn="auto" hangingPunct="1">
              <a:spcAft>
                <a:spcPts val="0"/>
              </a:spcAft>
              <a:buFont typeface="Arial"/>
              <a:buChar char="•"/>
              <a:defRPr/>
            </a:pPr>
            <a:r>
              <a:rPr lang="en-US" dirty="0"/>
              <a:t>Rule: the </a:t>
            </a:r>
            <a:r>
              <a:rPr lang="en-US" dirty="0" err="1"/>
              <a:t>i</a:t>
            </a:r>
            <a:r>
              <a:rPr lang="en-US" baseline="30000" dirty="0" err="1"/>
              <a:t>th</a:t>
            </a:r>
            <a:r>
              <a:rPr lang="en-US" dirty="0"/>
              <a:t> element of </a:t>
            </a:r>
            <a:r>
              <a:rPr lang="en-US" b="1" dirty="0"/>
              <a:t>y</a:t>
            </a:r>
            <a:r>
              <a:rPr lang="en-US" dirty="0"/>
              <a:t> is the dot product of the </a:t>
            </a:r>
            <a:r>
              <a:rPr lang="en-US" dirty="0" err="1"/>
              <a:t>i</a:t>
            </a:r>
            <a:r>
              <a:rPr lang="en-US" baseline="30000" dirty="0" err="1"/>
              <a:t>th</a:t>
            </a:r>
            <a:r>
              <a:rPr lang="en-US" dirty="0"/>
              <a:t> row of W with </a:t>
            </a:r>
            <a:r>
              <a:rPr lang="en-US" b="1" dirty="0"/>
              <a:t>x</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a vector: </a:t>
            </a:r>
            <a:br>
              <a:rPr lang="en-US" dirty="0"/>
            </a:br>
            <a:r>
              <a:rPr lang="en-US" b="1" dirty="0"/>
              <a:t>outer product interpretation</a:t>
            </a:r>
          </a:p>
        </p:txBody>
      </p:sp>
      <p:pic>
        <p:nvPicPr>
          <p:cNvPr id="35843" name="Picture 3" descr="MXVOuter.eps"/>
          <p:cNvPicPr>
            <a:picLocks noChangeAspect="1"/>
          </p:cNvPicPr>
          <p:nvPr/>
        </p:nvPicPr>
        <p:blipFill>
          <a:blip r:embed="rId2" cstate="print"/>
          <a:srcRect/>
          <a:stretch>
            <a:fillRect/>
          </a:stretch>
        </p:blipFill>
        <p:spPr bwMode="auto">
          <a:xfrm>
            <a:off x="131763" y="2406650"/>
            <a:ext cx="8880475" cy="1493838"/>
          </a:xfrm>
          <a:prstGeom prst="rect">
            <a:avLst/>
          </a:prstGeom>
          <a:noFill/>
          <a:ln w="9525">
            <a:noFill/>
            <a:miter lim="800000"/>
            <a:headEnd/>
            <a:tailEnd/>
          </a:ln>
        </p:spPr>
      </p:pic>
      <p:pic>
        <p:nvPicPr>
          <p:cNvPr id="35844" name="Picture 4" descr="W1.eps"/>
          <p:cNvPicPr>
            <a:picLocks noChangeAspect="1"/>
          </p:cNvPicPr>
          <p:nvPr/>
        </p:nvPicPr>
        <p:blipFill>
          <a:blip r:embed="rId3" cstate="print"/>
          <a:srcRect/>
          <a:stretch>
            <a:fillRect/>
          </a:stretch>
        </p:blipFill>
        <p:spPr bwMode="auto">
          <a:xfrm>
            <a:off x="457200" y="1557338"/>
            <a:ext cx="454025" cy="277812"/>
          </a:xfrm>
          <a:prstGeom prst="rect">
            <a:avLst/>
          </a:prstGeom>
          <a:noFill/>
          <a:ln w="9525">
            <a:noFill/>
            <a:miter lim="800000"/>
            <a:headEnd/>
            <a:tailEnd/>
          </a:ln>
        </p:spPr>
      </p:pic>
      <p:cxnSp>
        <p:nvCxnSpPr>
          <p:cNvPr id="8" name="Straight Arrow Connector 7"/>
          <p:cNvCxnSpPr/>
          <p:nvPr/>
        </p:nvCxnSpPr>
        <p:spPr>
          <a:xfrm>
            <a:off x="579438" y="1893888"/>
            <a:ext cx="1587" cy="3952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924425" y="2506663"/>
            <a:ext cx="4087813" cy="1247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847" name="Content Placeholder 2"/>
          <p:cNvSpPr txBox="1">
            <a:spLocks/>
          </p:cNvSpPr>
          <p:nvPr/>
        </p:nvSpPr>
        <p:spPr bwMode="auto">
          <a:xfrm>
            <a:off x="457200" y="4430713"/>
            <a:ext cx="8229600" cy="1093787"/>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a:t>The product is a weighted sum of the columns of W, weighted by the entries of x</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a vector: </a:t>
            </a:r>
            <a:br>
              <a:rPr lang="en-US" dirty="0"/>
            </a:br>
            <a:r>
              <a:rPr lang="en-US" b="1" dirty="0"/>
              <a:t>outer product interpretation</a:t>
            </a:r>
          </a:p>
        </p:txBody>
      </p:sp>
      <p:pic>
        <p:nvPicPr>
          <p:cNvPr id="36867" name="Picture 3" descr="MXVOuter.eps"/>
          <p:cNvPicPr>
            <a:picLocks noChangeAspect="1"/>
          </p:cNvPicPr>
          <p:nvPr/>
        </p:nvPicPr>
        <p:blipFill>
          <a:blip r:embed="rId2" cstate="print"/>
          <a:srcRect/>
          <a:stretch>
            <a:fillRect/>
          </a:stretch>
        </p:blipFill>
        <p:spPr bwMode="auto">
          <a:xfrm>
            <a:off x="131763" y="2406650"/>
            <a:ext cx="8880475" cy="1493838"/>
          </a:xfrm>
          <a:prstGeom prst="rect">
            <a:avLst/>
          </a:prstGeom>
          <a:noFill/>
          <a:ln w="9525">
            <a:noFill/>
            <a:miter lim="800000"/>
            <a:headEnd/>
            <a:tailEnd/>
          </a:ln>
        </p:spPr>
      </p:pic>
      <p:pic>
        <p:nvPicPr>
          <p:cNvPr id="36868" name="Picture 4" descr="W1.eps"/>
          <p:cNvPicPr>
            <a:picLocks noChangeAspect="1"/>
          </p:cNvPicPr>
          <p:nvPr/>
        </p:nvPicPr>
        <p:blipFill>
          <a:blip r:embed="rId3" cstate="print"/>
          <a:srcRect/>
          <a:stretch>
            <a:fillRect/>
          </a:stretch>
        </p:blipFill>
        <p:spPr bwMode="auto">
          <a:xfrm>
            <a:off x="457200" y="1557338"/>
            <a:ext cx="454025" cy="277812"/>
          </a:xfrm>
          <a:prstGeom prst="rect">
            <a:avLst/>
          </a:prstGeom>
          <a:noFill/>
          <a:ln w="9525">
            <a:noFill/>
            <a:miter lim="800000"/>
            <a:headEnd/>
            <a:tailEnd/>
          </a:ln>
        </p:spPr>
      </p:pic>
      <p:cxnSp>
        <p:nvCxnSpPr>
          <p:cNvPr id="8" name="Straight Arrow Connector 7"/>
          <p:cNvCxnSpPr/>
          <p:nvPr/>
        </p:nvCxnSpPr>
        <p:spPr>
          <a:xfrm>
            <a:off x="579438" y="1893888"/>
            <a:ext cx="1587" cy="3952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31775" y="2182813"/>
            <a:ext cx="679450" cy="18605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3865563" y="2406650"/>
            <a:ext cx="511175"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6138863" y="2506663"/>
            <a:ext cx="2873375" cy="1247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873" name="Content Placeholder 2"/>
          <p:cNvSpPr txBox="1">
            <a:spLocks/>
          </p:cNvSpPr>
          <p:nvPr/>
        </p:nvSpPr>
        <p:spPr bwMode="auto">
          <a:xfrm>
            <a:off x="457200" y="4430713"/>
            <a:ext cx="8229600" cy="1093787"/>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a:t>The product is a weighted sum of the columns of W, weighted by the entries of x</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a vector: </a:t>
            </a:r>
            <a:br>
              <a:rPr lang="en-US" dirty="0"/>
            </a:br>
            <a:r>
              <a:rPr lang="en-US" b="1" dirty="0"/>
              <a:t>outer product interpretation</a:t>
            </a:r>
          </a:p>
        </p:txBody>
      </p:sp>
      <p:sp>
        <p:nvSpPr>
          <p:cNvPr id="37891" name="Content Placeholder 2"/>
          <p:cNvSpPr>
            <a:spLocks noGrp="1"/>
          </p:cNvSpPr>
          <p:nvPr>
            <p:ph idx="1"/>
          </p:nvPr>
        </p:nvSpPr>
        <p:spPr>
          <a:xfrm>
            <a:off x="457200" y="4430713"/>
            <a:ext cx="8229600" cy="1093787"/>
          </a:xfrm>
        </p:spPr>
        <p:txBody>
          <a:bodyPr/>
          <a:lstStyle/>
          <a:p>
            <a:pPr eaLnBrk="1" hangingPunct="1"/>
            <a:r>
              <a:rPr lang="en-US" altLang="en-US" smtClean="0"/>
              <a:t>The product is a weighted sum of the columns of W, weighted by the entries of x</a:t>
            </a:r>
          </a:p>
        </p:txBody>
      </p:sp>
      <p:pic>
        <p:nvPicPr>
          <p:cNvPr id="37892" name="Picture 3" descr="MXVOuter.eps"/>
          <p:cNvPicPr>
            <a:picLocks noChangeAspect="1"/>
          </p:cNvPicPr>
          <p:nvPr/>
        </p:nvPicPr>
        <p:blipFill>
          <a:blip r:embed="rId2" cstate="print"/>
          <a:srcRect/>
          <a:stretch>
            <a:fillRect/>
          </a:stretch>
        </p:blipFill>
        <p:spPr bwMode="auto">
          <a:xfrm>
            <a:off x="131763" y="2406650"/>
            <a:ext cx="8880475" cy="1493838"/>
          </a:xfrm>
          <a:prstGeom prst="rect">
            <a:avLst/>
          </a:prstGeom>
          <a:noFill/>
          <a:ln w="9525">
            <a:noFill/>
            <a:miter lim="800000"/>
            <a:headEnd/>
            <a:tailEnd/>
          </a:ln>
        </p:spPr>
      </p:pic>
      <p:pic>
        <p:nvPicPr>
          <p:cNvPr id="37893" name="Picture 4" descr="W1.eps"/>
          <p:cNvPicPr>
            <a:picLocks noChangeAspect="1"/>
          </p:cNvPicPr>
          <p:nvPr/>
        </p:nvPicPr>
        <p:blipFill>
          <a:blip r:embed="rId3" cstate="print"/>
          <a:srcRect/>
          <a:stretch>
            <a:fillRect/>
          </a:stretch>
        </p:blipFill>
        <p:spPr bwMode="auto">
          <a:xfrm>
            <a:off x="457200" y="1557338"/>
            <a:ext cx="454025" cy="277812"/>
          </a:xfrm>
          <a:prstGeom prst="rect">
            <a:avLst/>
          </a:prstGeom>
          <a:noFill/>
          <a:ln w="9525">
            <a:noFill/>
            <a:miter lim="800000"/>
            <a:headEnd/>
            <a:tailEnd/>
          </a:ln>
        </p:spPr>
      </p:pic>
      <p:cxnSp>
        <p:nvCxnSpPr>
          <p:cNvPr id="8" name="Straight Arrow Connector 7"/>
          <p:cNvCxnSpPr/>
          <p:nvPr/>
        </p:nvCxnSpPr>
        <p:spPr>
          <a:xfrm>
            <a:off x="579438" y="1893888"/>
            <a:ext cx="1587" cy="3952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157288" y="2289175"/>
            <a:ext cx="679450" cy="18605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3865563" y="2697163"/>
            <a:ext cx="511175"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7051675" y="2506663"/>
            <a:ext cx="1960563" cy="1247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a vector: </a:t>
            </a:r>
            <a:br>
              <a:rPr lang="en-US" dirty="0"/>
            </a:br>
            <a:r>
              <a:rPr lang="en-US" b="1" dirty="0"/>
              <a:t>outer product interpretation</a:t>
            </a:r>
          </a:p>
        </p:txBody>
      </p:sp>
      <p:pic>
        <p:nvPicPr>
          <p:cNvPr id="38915" name="Picture 3" descr="MXVOuter.eps"/>
          <p:cNvPicPr>
            <a:picLocks noChangeAspect="1"/>
          </p:cNvPicPr>
          <p:nvPr/>
        </p:nvPicPr>
        <p:blipFill>
          <a:blip r:embed="rId2" cstate="print"/>
          <a:srcRect/>
          <a:stretch>
            <a:fillRect/>
          </a:stretch>
        </p:blipFill>
        <p:spPr bwMode="auto">
          <a:xfrm>
            <a:off x="131763" y="2406650"/>
            <a:ext cx="8880475" cy="1493838"/>
          </a:xfrm>
          <a:prstGeom prst="rect">
            <a:avLst/>
          </a:prstGeom>
          <a:noFill/>
          <a:ln w="9525">
            <a:noFill/>
            <a:miter lim="800000"/>
            <a:headEnd/>
            <a:tailEnd/>
          </a:ln>
        </p:spPr>
      </p:pic>
      <p:pic>
        <p:nvPicPr>
          <p:cNvPr id="38916" name="Picture 4" descr="W1.eps"/>
          <p:cNvPicPr>
            <a:picLocks noChangeAspect="1"/>
          </p:cNvPicPr>
          <p:nvPr/>
        </p:nvPicPr>
        <p:blipFill>
          <a:blip r:embed="rId3" cstate="print"/>
          <a:srcRect/>
          <a:stretch>
            <a:fillRect/>
          </a:stretch>
        </p:blipFill>
        <p:spPr bwMode="auto">
          <a:xfrm>
            <a:off x="457200" y="1557338"/>
            <a:ext cx="454025" cy="277812"/>
          </a:xfrm>
          <a:prstGeom prst="rect">
            <a:avLst/>
          </a:prstGeom>
          <a:noFill/>
          <a:ln w="9525">
            <a:noFill/>
            <a:miter lim="800000"/>
            <a:headEnd/>
            <a:tailEnd/>
          </a:ln>
        </p:spPr>
      </p:pic>
      <p:cxnSp>
        <p:nvCxnSpPr>
          <p:cNvPr id="8" name="Straight Arrow Connector 7"/>
          <p:cNvCxnSpPr/>
          <p:nvPr/>
        </p:nvCxnSpPr>
        <p:spPr>
          <a:xfrm>
            <a:off x="579438" y="1893888"/>
            <a:ext cx="1587" cy="3952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667000" y="2289175"/>
            <a:ext cx="746125" cy="18605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3865563" y="3521075"/>
            <a:ext cx="511175" cy="446088"/>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920" name="Content Placeholder 2"/>
          <p:cNvSpPr txBox="1">
            <a:spLocks/>
          </p:cNvSpPr>
          <p:nvPr/>
        </p:nvSpPr>
        <p:spPr bwMode="auto">
          <a:xfrm>
            <a:off x="457200" y="4430713"/>
            <a:ext cx="8229600" cy="1093787"/>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a:t>The product is a weighted sum of the columns of W, weighted by the entries of x</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Example of the outer product method</a:t>
            </a:r>
          </a:p>
        </p:txBody>
      </p:sp>
      <p:pic>
        <p:nvPicPr>
          <p:cNvPr id="39939" name="Picture 4" descr="opexample.eps"/>
          <p:cNvPicPr>
            <a:picLocks noChangeAspect="1"/>
          </p:cNvPicPr>
          <p:nvPr/>
        </p:nvPicPr>
        <p:blipFill>
          <a:blip r:embed="rId2" cstate="print"/>
          <a:srcRect/>
          <a:stretch>
            <a:fillRect/>
          </a:stretch>
        </p:blipFill>
        <p:spPr bwMode="auto">
          <a:xfrm>
            <a:off x="111125" y="2473325"/>
            <a:ext cx="8910638" cy="938213"/>
          </a:xfrm>
          <a:prstGeom prst="rect">
            <a:avLst/>
          </a:prstGeom>
          <a:noFill/>
          <a:ln w="9525">
            <a:noFill/>
            <a:miter lim="800000"/>
            <a:headEnd/>
            <a:tailEnd/>
          </a:ln>
        </p:spPr>
      </p:pic>
      <p:sp>
        <p:nvSpPr>
          <p:cNvPr id="6" name="Rectangle 5"/>
          <p:cNvSpPr/>
          <p:nvPr/>
        </p:nvSpPr>
        <p:spPr>
          <a:xfrm>
            <a:off x="2684463" y="2286000"/>
            <a:ext cx="6337300"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9941" name="Picture 7" descr="M.eps"/>
          <p:cNvPicPr>
            <a:picLocks noChangeAspect="1"/>
          </p:cNvPicPr>
          <p:nvPr/>
        </p:nvPicPr>
        <p:blipFill>
          <a:blip r:embed="rId3" cstate="print"/>
          <a:srcRect/>
          <a:stretch>
            <a:fillRect/>
          </a:stretch>
        </p:blipFill>
        <p:spPr bwMode="auto">
          <a:xfrm>
            <a:off x="1181100" y="1417638"/>
            <a:ext cx="571500" cy="609600"/>
          </a:xfrm>
          <a:prstGeom prst="rect">
            <a:avLst/>
          </a:prstGeom>
          <a:noFill/>
          <a:ln w="9525">
            <a:noFill/>
            <a:miter lim="800000"/>
            <a:headEnd/>
            <a:tailEnd/>
          </a:ln>
        </p:spPr>
      </p:pic>
      <p:cxnSp>
        <p:nvCxnSpPr>
          <p:cNvPr id="9" name="Straight Connector 8"/>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Example of the outer product method</a:t>
            </a:r>
          </a:p>
        </p:txBody>
      </p:sp>
      <p:pic>
        <p:nvPicPr>
          <p:cNvPr id="40963" name="Picture 4" descr="opexample.eps"/>
          <p:cNvPicPr>
            <a:picLocks noChangeAspect="1"/>
          </p:cNvPicPr>
          <p:nvPr/>
        </p:nvPicPr>
        <p:blipFill>
          <a:blip r:embed="rId2" cstate="print"/>
          <a:srcRect/>
          <a:stretch>
            <a:fillRect/>
          </a:stretch>
        </p:blipFill>
        <p:spPr bwMode="auto">
          <a:xfrm>
            <a:off x="111125" y="2473325"/>
            <a:ext cx="8910638" cy="938213"/>
          </a:xfrm>
          <a:prstGeom prst="rect">
            <a:avLst/>
          </a:prstGeom>
          <a:noFill/>
          <a:ln w="9525">
            <a:noFill/>
            <a:miter lim="800000"/>
            <a:headEnd/>
            <a:tailEnd/>
          </a:ln>
        </p:spPr>
      </p:pic>
      <p:sp>
        <p:nvSpPr>
          <p:cNvPr id="6" name="Rectangle 5"/>
          <p:cNvSpPr/>
          <p:nvPr/>
        </p:nvSpPr>
        <p:spPr>
          <a:xfrm>
            <a:off x="5381625" y="2286000"/>
            <a:ext cx="3640138"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3013075"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013075" y="4789488"/>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0969" name="TextBox 11"/>
          <p:cNvSpPr txBox="1">
            <a:spLocks noChangeArrowheads="1"/>
          </p:cNvSpPr>
          <p:nvPr/>
        </p:nvSpPr>
        <p:spPr bwMode="auto">
          <a:xfrm>
            <a:off x="3943350" y="4895850"/>
            <a:ext cx="617538" cy="368300"/>
          </a:xfrm>
          <a:prstGeom prst="rect">
            <a:avLst/>
          </a:prstGeom>
          <a:noFill/>
          <a:ln w="9525">
            <a:noFill/>
            <a:miter lim="800000"/>
            <a:headEnd/>
            <a:tailEnd/>
          </a:ln>
        </p:spPr>
        <p:txBody>
          <a:bodyPr wrap="none">
            <a:spAutoFit/>
          </a:bodyPr>
          <a:lstStyle/>
          <a:p>
            <a:pPr eaLnBrk="1" hangingPunct="1"/>
            <a:r>
              <a:rPr lang="en-US" altLang="en-US"/>
              <a:t>(3,1)</a:t>
            </a:r>
          </a:p>
        </p:txBody>
      </p:sp>
      <p:sp>
        <p:nvSpPr>
          <p:cNvPr id="40970" name="TextBox 12"/>
          <p:cNvSpPr txBox="1">
            <a:spLocks noChangeArrowheads="1"/>
          </p:cNvSpPr>
          <p:nvPr/>
        </p:nvSpPr>
        <p:spPr bwMode="auto">
          <a:xfrm>
            <a:off x="2317750" y="4605338"/>
            <a:ext cx="615950" cy="369887"/>
          </a:xfrm>
          <a:prstGeom prst="rect">
            <a:avLst/>
          </a:prstGeom>
          <a:noFill/>
          <a:ln w="9525">
            <a:noFill/>
            <a:miter lim="800000"/>
            <a:headEnd/>
            <a:tailEnd/>
          </a:ln>
        </p:spPr>
        <p:txBody>
          <a:bodyPr wrap="none">
            <a:spAutoFit/>
          </a:bodyPr>
          <a:lstStyle/>
          <a:p>
            <a:pPr eaLnBrk="1" hangingPunct="1"/>
            <a:r>
              <a:rPr lang="en-US" altLang="en-US"/>
              <a:t>(0,2)</a:t>
            </a:r>
          </a:p>
        </p:txBody>
      </p:sp>
      <p:pic>
        <p:nvPicPr>
          <p:cNvPr id="40971" name="Picture 17" descr="M.eps"/>
          <p:cNvPicPr>
            <a:picLocks noChangeAspect="1"/>
          </p:cNvPicPr>
          <p:nvPr/>
        </p:nvPicPr>
        <p:blipFill>
          <a:blip r:embed="rId3" cstate="print"/>
          <a:srcRect/>
          <a:stretch>
            <a:fillRect/>
          </a:stretch>
        </p:blipFill>
        <p:spPr bwMode="auto">
          <a:xfrm>
            <a:off x="1181100" y="1417638"/>
            <a:ext cx="571500" cy="609600"/>
          </a:xfrm>
          <a:prstGeom prst="rect">
            <a:avLst/>
          </a:prstGeom>
          <a:noFill/>
          <a:ln w="9525">
            <a:noFill/>
            <a:miter lim="800000"/>
            <a:headEnd/>
            <a:tailEnd/>
          </a:ln>
        </p:spPr>
      </p:pic>
      <p:cxnSp>
        <p:nvCxnSpPr>
          <p:cNvPr id="19" name="Straight Connector 18"/>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mtClean="0"/>
              <a:t>Scalar times vector</a:t>
            </a:r>
          </a:p>
        </p:txBody>
      </p:sp>
      <p:cxnSp>
        <p:nvCxnSpPr>
          <p:cNvPr id="4" name="Straight Connector 3"/>
          <p:cNvCxnSpPr/>
          <p:nvPr/>
        </p:nvCxnSpPr>
        <p:spPr>
          <a:xfrm flipV="1">
            <a:off x="1363663" y="4124325"/>
            <a:ext cx="849312" cy="969963"/>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5124" name="Picture 4" descr="xvec.eps"/>
          <p:cNvPicPr>
            <a:picLocks noChangeAspect="1"/>
          </p:cNvPicPr>
          <p:nvPr/>
        </p:nvPicPr>
        <p:blipFill>
          <a:blip r:embed="rId2" cstate="print"/>
          <a:srcRect/>
          <a:stretch>
            <a:fillRect/>
          </a:stretch>
        </p:blipFill>
        <p:spPr bwMode="auto">
          <a:xfrm>
            <a:off x="1544638" y="4024313"/>
            <a:ext cx="304800" cy="381000"/>
          </a:xfrm>
          <a:prstGeom prst="rect">
            <a:avLst/>
          </a:prstGeom>
          <a:noFill/>
          <a:ln w="9525">
            <a:noFill/>
            <a:miter lim="800000"/>
            <a:headEnd/>
            <a:tailEnd/>
          </a:ln>
        </p:spPr>
      </p:pic>
      <p:cxnSp>
        <p:nvCxnSpPr>
          <p:cNvPr id="14" name="Straight Connector 13"/>
          <p:cNvCxnSpPr/>
          <p:nvPr/>
        </p:nvCxnSpPr>
        <p:spPr>
          <a:xfrm flipV="1">
            <a:off x="1363663" y="2030413"/>
            <a:ext cx="0" cy="4541837"/>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55575" y="5094288"/>
            <a:ext cx="40338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V="1">
            <a:off x="3013075" y="4121150"/>
            <a:ext cx="0" cy="127000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009900" y="5076825"/>
            <a:ext cx="930275" cy="31115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Example of the outer product method</a:t>
            </a:r>
          </a:p>
        </p:txBody>
      </p:sp>
      <p:pic>
        <p:nvPicPr>
          <p:cNvPr id="41989" name="Picture 4" descr="opexample.eps"/>
          <p:cNvPicPr>
            <a:picLocks noChangeAspect="1"/>
          </p:cNvPicPr>
          <p:nvPr/>
        </p:nvPicPr>
        <p:blipFill>
          <a:blip r:embed="rId2" cstate="print"/>
          <a:srcRect/>
          <a:stretch>
            <a:fillRect/>
          </a:stretch>
        </p:blipFill>
        <p:spPr bwMode="auto">
          <a:xfrm>
            <a:off x="111125" y="2473325"/>
            <a:ext cx="8910638" cy="938213"/>
          </a:xfrm>
          <a:prstGeom prst="rect">
            <a:avLst/>
          </a:prstGeom>
          <a:noFill/>
          <a:ln w="9525">
            <a:noFill/>
            <a:miter lim="800000"/>
            <a:headEnd/>
            <a:tailEnd/>
          </a:ln>
        </p:spPr>
      </p:pic>
      <p:sp>
        <p:nvSpPr>
          <p:cNvPr id="6" name="Rectangle 5"/>
          <p:cNvSpPr/>
          <p:nvPr/>
        </p:nvSpPr>
        <p:spPr>
          <a:xfrm>
            <a:off x="7832725" y="2286000"/>
            <a:ext cx="1189038" cy="15017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3013075"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1994" name="TextBox 11"/>
          <p:cNvSpPr txBox="1">
            <a:spLocks noChangeArrowheads="1"/>
          </p:cNvSpPr>
          <p:nvPr/>
        </p:nvSpPr>
        <p:spPr bwMode="auto">
          <a:xfrm>
            <a:off x="3943350" y="4895850"/>
            <a:ext cx="617538" cy="368300"/>
          </a:xfrm>
          <a:prstGeom prst="rect">
            <a:avLst/>
          </a:prstGeom>
          <a:noFill/>
          <a:ln w="9525">
            <a:noFill/>
            <a:miter lim="800000"/>
            <a:headEnd/>
            <a:tailEnd/>
          </a:ln>
        </p:spPr>
        <p:txBody>
          <a:bodyPr wrap="none">
            <a:spAutoFit/>
          </a:bodyPr>
          <a:lstStyle/>
          <a:p>
            <a:pPr eaLnBrk="1" hangingPunct="1"/>
            <a:r>
              <a:rPr lang="en-US" altLang="en-US"/>
              <a:t>(3,1)</a:t>
            </a:r>
          </a:p>
        </p:txBody>
      </p:sp>
      <p:sp>
        <p:nvSpPr>
          <p:cNvPr id="41995" name="TextBox 12"/>
          <p:cNvSpPr txBox="1">
            <a:spLocks noChangeArrowheads="1"/>
          </p:cNvSpPr>
          <p:nvPr/>
        </p:nvSpPr>
        <p:spPr bwMode="auto">
          <a:xfrm>
            <a:off x="2317750" y="3937000"/>
            <a:ext cx="615950" cy="369888"/>
          </a:xfrm>
          <a:prstGeom prst="rect">
            <a:avLst/>
          </a:prstGeom>
          <a:noFill/>
          <a:ln w="9525">
            <a:noFill/>
            <a:miter lim="800000"/>
            <a:headEnd/>
            <a:tailEnd/>
          </a:ln>
        </p:spPr>
        <p:txBody>
          <a:bodyPr wrap="none">
            <a:spAutoFit/>
          </a:bodyPr>
          <a:lstStyle/>
          <a:p>
            <a:pPr eaLnBrk="1" hangingPunct="1"/>
            <a:r>
              <a:rPr lang="en-US" altLang="en-US"/>
              <a:t>(0,4)</a:t>
            </a:r>
          </a:p>
        </p:txBody>
      </p:sp>
      <p:cxnSp>
        <p:nvCxnSpPr>
          <p:cNvPr id="16" name="Straight Connector 15"/>
          <p:cNvCxnSpPr/>
          <p:nvPr/>
        </p:nvCxnSpPr>
        <p:spPr>
          <a:xfrm flipV="1">
            <a:off x="3009900" y="4786313"/>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41997" name="Picture 17" descr="M.eps"/>
          <p:cNvPicPr>
            <a:picLocks noChangeAspect="1"/>
          </p:cNvPicPr>
          <p:nvPr/>
        </p:nvPicPr>
        <p:blipFill>
          <a:blip r:embed="rId3" cstate="print"/>
          <a:srcRect/>
          <a:stretch>
            <a:fillRect/>
          </a:stretch>
        </p:blipFill>
        <p:spPr bwMode="auto">
          <a:xfrm>
            <a:off x="1181100" y="1417638"/>
            <a:ext cx="571500" cy="609600"/>
          </a:xfrm>
          <a:prstGeom prst="rect">
            <a:avLst/>
          </a:prstGeom>
          <a:noFill/>
          <a:ln w="9525">
            <a:noFill/>
            <a:miter lim="800000"/>
            <a:headEnd/>
            <a:tailEnd/>
          </a:ln>
        </p:spPr>
      </p:pic>
      <p:cxnSp>
        <p:nvCxnSpPr>
          <p:cNvPr id="19" name="Straight Connector 18"/>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flipV="1">
            <a:off x="3940175" y="3821113"/>
            <a:ext cx="0" cy="127000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Example of the outer product method</a:t>
            </a:r>
          </a:p>
        </p:txBody>
      </p:sp>
      <p:pic>
        <p:nvPicPr>
          <p:cNvPr id="43012" name="Picture 4" descr="opexample.eps"/>
          <p:cNvPicPr>
            <a:picLocks noChangeAspect="1"/>
          </p:cNvPicPr>
          <p:nvPr/>
        </p:nvPicPr>
        <p:blipFill>
          <a:blip r:embed="rId2" cstate="print"/>
          <a:srcRect/>
          <a:stretch>
            <a:fillRect/>
          </a:stretch>
        </p:blipFill>
        <p:spPr bwMode="auto">
          <a:xfrm>
            <a:off x="111125" y="2473325"/>
            <a:ext cx="8910638" cy="938213"/>
          </a:xfrm>
          <a:prstGeom prst="rect">
            <a:avLst/>
          </a:prstGeom>
          <a:noFill/>
          <a:ln w="9525">
            <a:noFill/>
            <a:miter lim="800000"/>
            <a:headEnd/>
            <a:tailEnd/>
          </a:ln>
        </p:spPr>
      </p:pic>
      <p:grpSp>
        <p:nvGrpSpPr>
          <p:cNvPr id="3" name="Group 23"/>
          <p:cNvGrpSpPr>
            <a:grpSpLocks/>
          </p:cNvGrpSpPr>
          <p:nvPr/>
        </p:nvGrpSpPr>
        <p:grpSpPr bwMode="auto">
          <a:xfrm>
            <a:off x="889000" y="4121150"/>
            <a:ext cx="4459288" cy="2528888"/>
            <a:chOff x="889000" y="4121764"/>
            <a:chExt cx="4458694" cy="2528755"/>
          </a:xfrm>
        </p:grpSpPr>
        <p:cxnSp>
          <p:nvCxnSpPr>
            <p:cNvPr id="25" name="Straight Connector 24"/>
            <p:cNvCxnSpPr/>
            <p:nvPr/>
          </p:nvCxnSpPr>
          <p:spPr>
            <a:xfrm>
              <a:off x="889000" y="5391697"/>
              <a:ext cx="4458694"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012792" y="4121764"/>
              <a:ext cx="0" cy="2528755"/>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12792" y="4121764"/>
              <a:ext cx="0" cy="1269933"/>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grpSp>
      <p:sp>
        <p:nvSpPr>
          <p:cNvPr id="43014" name="TextBox 28"/>
          <p:cNvSpPr txBox="1">
            <a:spLocks noChangeArrowheads="1"/>
          </p:cNvSpPr>
          <p:nvPr/>
        </p:nvSpPr>
        <p:spPr bwMode="auto">
          <a:xfrm>
            <a:off x="3943350" y="3602038"/>
            <a:ext cx="617538" cy="369887"/>
          </a:xfrm>
          <a:prstGeom prst="rect">
            <a:avLst/>
          </a:prstGeom>
          <a:noFill/>
          <a:ln w="9525">
            <a:noFill/>
            <a:miter lim="800000"/>
            <a:headEnd/>
            <a:tailEnd/>
          </a:ln>
        </p:spPr>
        <p:txBody>
          <a:bodyPr wrap="none">
            <a:spAutoFit/>
          </a:bodyPr>
          <a:lstStyle/>
          <a:p>
            <a:pPr eaLnBrk="1" hangingPunct="1"/>
            <a:r>
              <a:rPr lang="en-US" altLang="en-US"/>
              <a:t>(3,5)</a:t>
            </a:r>
          </a:p>
        </p:txBody>
      </p:sp>
      <p:cxnSp>
        <p:nvCxnSpPr>
          <p:cNvPr id="31" name="Straight Connector 30"/>
          <p:cNvCxnSpPr/>
          <p:nvPr/>
        </p:nvCxnSpPr>
        <p:spPr>
          <a:xfrm flipV="1">
            <a:off x="3013075" y="4121150"/>
            <a:ext cx="0" cy="127000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3009900" y="5076825"/>
            <a:ext cx="930275" cy="311150"/>
          </a:xfrm>
          <a:prstGeom prst="line">
            <a:avLst/>
          </a:prstGeom>
          <a:ln w="76200" cmpd="sng">
            <a:solidFill>
              <a:schemeClr val="bg1">
                <a:lumMod val="75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89000" y="5391150"/>
            <a:ext cx="4459288" cy="0"/>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009900" y="4121150"/>
            <a:ext cx="0" cy="2528888"/>
          </a:xfrm>
          <a:prstGeom prst="line">
            <a:avLst/>
          </a:prstGeom>
          <a:ln w="38100" cmpd="sng">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013075" y="5080000"/>
            <a:ext cx="930275" cy="31115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3009900" y="4786313"/>
            <a:ext cx="0" cy="601662"/>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024188" y="3829050"/>
            <a:ext cx="930275" cy="311150"/>
          </a:xfrm>
          <a:prstGeom prst="line">
            <a:avLst/>
          </a:prstGeom>
          <a:ln w="76200" cmpd="sng">
            <a:solidFill>
              <a:schemeClr val="bg1">
                <a:lumMod val="75000"/>
              </a:schemeClr>
            </a:solidFill>
            <a:prstDash val="sys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009900" y="3829050"/>
            <a:ext cx="930275" cy="1562100"/>
          </a:xfrm>
          <a:prstGeom prst="line">
            <a:avLst/>
          </a:prstGeom>
          <a:ln w="38100" cmpd="sng">
            <a:solidFill>
              <a:srgbClr val="FF0000"/>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4" name="Content Placeholder 2"/>
          <p:cNvSpPr>
            <a:spLocks noGrp="1"/>
          </p:cNvSpPr>
          <p:nvPr>
            <p:ph idx="1"/>
          </p:nvPr>
        </p:nvSpPr>
        <p:spPr>
          <a:xfrm>
            <a:off x="5581650" y="3698875"/>
            <a:ext cx="3105150" cy="2427288"/>
          </a:xfrm>
        </p:spPr>
        <p:txBody>
          <a:bodyPr rtlCol="0">
            <a:normAutofit fontScale="92500" lnSpcReduction="20000"/>
          </a:bodyPr>
          <a:lstStyle/>
          <a:p>
            <a:pPr eaLnBrk="1" fontAlgn="auto" hangingPunct="1">
              <a:spcAft>
                <a:spcPts val="0"/>
              </a:spcAft>
              <a:buFont typeface="Arial"/>
              <a:buChar char="•"/>
              <a:defRPr/>
            </a:pPr>
            <a:r>
              <a:rPr lang="en-US" dirty="0"/>
              <a:t>Note: different combinations of the columns of </a:t>
            </a:r>
            <a:r>
              <a:rPr lang="en-US" b="1" dirty="0"/>
              <a:t>M</a:t>
            </a:r>
            <a:r>
              <a:rPr lang="en-US" dirty="0"/>
              <a:t> can give you any vector in the plane</a:t>
            </a:r>
          </a:p>
        </p:txBody>
      </p:sp>
      <p:pic>
        <p:nvPicPr>
          <p:cNvPr id="43024" name="Picture 45" descr="M.eps"/>
          <p:cNvPicPr>
            <a:picLocks noChangeAspect="1"/>
          </p:cNvPicPr>
          <p:nvPr/>
        </p:nvPicPr>
        <p:blipFill>
          <a:blip r:embed="rId3" cstate="print"/>
          <a:srcRect/>
          <a:stretch>
            <a:fillRect/>
          </a:stretch>
        </p:blipFill>
        <p:spPr bwMode="auto">
          <a:xfrm>
            <a:off x="1181100" y="1417638"/>
            <a:ext cx="571500" cy="609600"/>
          </a:xfrm>
          <a:prstGeom prst="rect">
            <a:avLst/>
          </a:prstGeom>
          <a:noFill/>
          <a:ln w="9525">
            <a:noFill/>
            <a:miter lim="800000"/>
            <a:headEnd/>
            <a:tailEnd/>
          </a:ln>
        </p:spPr>
      </p:pic>
      <p:cxnSp>
        <p:nvCxnSpPr>
          <p:cNvPr id="47" name="Straight Connector 46"/>
          <p:cNvCxnSpPr/>
          <p:nvPr/>
        </p:nvCxnSpPr>
        <p:spPr>
          <a:xfrm flipH="1">
            <a:off x="701675" y="1938338"/>
            <a:ext cx="479425" cy="534987"/>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1" name="Content Placeholder 2"/>
          <p:cNvSpPr txBox="1">
            <a:spLocks/>
          </p:cNvSpPr>
          <p:nvPr/>
        </p:nvSpPr>
        <p:spPr>
          <a:xfrm>
            <a:off x="5859463" y="5975350"/>
            <a:ext cx="2827337" cy="674688"/>
          </a:xfrm>
          <a:prstGeom prst="rect">
            <a:avLst/>
          </a:prstGeom>
        </p:spPr>
        <p:txBody>
          <a:bodyPr>
            <a:normAutofit fontScale="55000" lnSpcReduction="20000"/>
          </a:bodyPr>
          <a:lstStyle/>
          <a:p>
            <a:pPr marL="342900" indent="-342900" eaLnBrk="1" fontAlgn="auto" hangingPunct="1">
              <a:spcBef>
                <a:spcPct val="20000"/>
              </a:spcBef>
              <a:spcAft>
                <a:spcPts val="0"/>
              </a:spcAft>
              <a:defRPr/>
            </a:pPr>
            <a:r>
              <a:rPr lang="en-US" sz="3200" dirty="0">
                <a:latin typeface="+mn-lt"/>
              </a:rPr>
              <a:t>(we say the columns of </a:t>
            </a:r>
            <a:r>
              <a:rPr lang="en-US" sz="3200" b="1" dirty="0">
                <a:latin typeface="+mn-lt"/>
              </a:rPr>
              <a:t>M</a:t>
            </a:r>
            <a:r>
              <a:rPr lang="en-US" sz="3200" dirty="0">
                <a:latin typeface="+mn-lt"/>
              </a:rPr>
              <a:t> </a:t>
            </a:r>
          </a:p>
          <a:p>
            <a:pPr marL="342900" indent="-342900" eaLnBrk="1" fontAlgn="auto" hangingPunct="1">
              <a:spcBef>
                <a:spcPct val="20000"/>
              </a:spcBef>
              <a:spcAft>
                <a:spcPts val="0"/>
              </a:spcAft>
              <a:defRPr/>
            </a:pPr>
            <a:r>
              <a:rPr lang="en-US" sz="3200" dirty="0">
                <a:latin typeface="+mn-lt"/>
              </a:rPr>
              <a:t>“span” the plane)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smtClean="0"/>
              <a:t>Example: 2-layer linear network</a:t>
            </a:r>
          </a:p>
        </p:txBody>
      </p:sp>
      <p:sp>
        <p:nvSpPr>
          <p:cNvPr id="4" name="Oval 3"/>
          <p:cNvSpPr/>
          <p:nvPr/>
        </p:nvSpPr>
        <p:spPr>
          <a:xfrm>
            <a:off x="233363" y="22050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233363" y="40973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val 11"/>
          <p:cNvSpPr/>
          <p:nvPr/>
        </p:nvSpPr>
        <p:spPr>
          <a:xfrm>
            <a:off x="233363" y="504348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p:cNvSpPr/>
          <p:nvPr/>
        </p:nvSpPr>
        <p:spPr>
          <a:xfrm>
            <a:off x="233363" y="59896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p:cNvSpPr/>
          <p:nvPr/>
        </p:nvSpPr>
        <p:spPr>
          <a:xfrm>
            <a:off x="3021013" y="282416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p:cNvSpPr/>
          <p:nvPr/>
        </p:nvSpPr>
        <p:spPr>
          <a:xfrm>
            <a:off x="3021013" y="377031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Oval 17"/>
          <p:cNvSpPr/>
          <p:nvPr/>
        </p:nvSpPr>
        <p:spPr>
          <a:xfrm>
            <a:off x="3021013" y="566261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0" name="Straight Connector 19"/>
          <p:cNvCxnSpPr>
            <a:stCxn id="4" idx="6"/>
            <a:endCxn id="15" idx="2"/>
          </p:cNvCxnSpPr>
          <p:nvPr/>
        </p:nvCxnSpPr>
        <p:spPr>
          <a:xfrm>
            <a:off x="889000" y="25336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89000" y="34988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89000" y="444500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89000" y="53911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18" idx="2"/>
          </p:cNvCxnSpPr>
          <p:nvPr/>
        </p:nvCxnSpPr>
        <p:spPr>
          <a:xfrm flipV="1">
            <a:off x="889000" y="5989638"/>
            <a:ext cx="2132013" cy="298450"/>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889000" y="509428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6" idx="2"/>
          </p:cNvCxnSpPr>
          <p:nvPr/>
        </p:nvCxnSpPr>
        <p:spPr>
          <a:xfrm flipV="1">
            <a:off x="889000" y="409733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6"/>
          </p:cNvCxnSpPr>
          <p:nvPr/>
        </p:nvCxnSpPr>
        <p:spPr>
          <a:xfrm flipV="1">
            <a:off x="889000" y="3160713"/>
            <a:ext cx="2132013" cy="22113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889000" y="41481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889000" y="315118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889000" y="31829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0" idx="6"/>
            <a:endCxn id="18" idx="2"/>
          </p:cNvCxnSpPr>
          <p:nvPr/>
        </p:nvCxnSpPr>
        <p:spPr>
          <a:xfrm>
            <a:off x="889000" y="4425950"/>
            <a:ext cx="2132013" cy="15636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5" idx="6"/>
            <a:endCxn id="18" idx="2"/>
          </p:cNvCxnSpPr>
          <p:nvPr/>
        </p:nvCxnSpPr>
        <p:spPr>
          <a:xfrm>
            <a:off x="889000" y="3479800"/>
            <a:ext cx="2132013" cy="25098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 idx="6"/>
            <a:endCxn id="18" idx="2"/>
          </p:cNvCxnSpPr>
          <p:nvPr/>
        </p:nvCxnSpPr>
        <p:spPr>
          <a:xfrm>
            <a:off x="889000" y="2533650"/>
            <a:ext cx="2132013" cy="34559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889000" y="2525713"/>
            <a:ext cx="2132013" cy="15636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889000" y="2552700"/>
            <a:ext cx="2132013" cy="25098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4" idx="6"/>
          </p:cNvCxnSpPr>
          <p:nvPr/>
        </p:nvCxnSpPr>
        <p:spPr>
          <a:xfrm flipV="1">
            <a:off x="889000" y="5062538"/>
            <a:ext cx="2132013" cy="12557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6"/>
          </p:cNvCxnSpPr>
          <p:nvPr/>
        </p:nvCxnSpPr>
        <p:spPr>
          <a:xfrm flipV="1">
            <a:off x="889000" y="4125913"/>
            <a:ext cx="2132013" cy="219233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4" idx="6"/>
            <a:endCxn id="15" idx="2"/>
          </p:cNvCxnSpPr>
          <p:nvPr/>
        </p:nvCxnSpPr>
        <p:spPr>
          <a:xfrm flipV="1">
            <a:off x="889000" y="3151188"/>
            <a:ext cx="2132013" cy="31670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233363" y="315118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Oval 16"/>
          <p:cNvSpPr/>
          <p:nvPr/>
        </p:nvSpPr>
        <p:spPr>
          <a:xfrm>
            <a:off x="3021013" y="471646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4063" name="Picture 5" descr="yj.eps"/>
          <p:cNvPicPr>
            <a:picLocks noChangeAspect="1"/>
          </p:cNvPicPr>
          <p:nvPr/>
        </p:nvPicPr>
        <p:blipFill>
          <a:blip r:embed="rId2" cstate="print"/>
          <a:srcRect/>
          <a:stretch>
            <a:fillRect/>
          </a:stretch>
        </p:blipFill>
        <p:spPr bwMode="auto">
          <a:xfrm>
            <a:off x="3175000" y="4851400"/>
            <a:ext cx="382588" cy="357188"/>
          </a:xfrm>
          <a:prstGeom prst="rect">
            <a:avLst/>
          </a:prstGeom>
          <a:noFill/>
          <a:ln w="9525">
            <a:noFill/>
            <a:miter lim="800000"/>
            <a:headEnd/>
            <a:tailEnd/>
          </a:ln>
        </p:spPr>
      </p:pic>
      <p:pic>
        <p:nvPicPr>
          <p:cNvPr id="44064" name="Picture 6" descr="xj.eps"/>
          <p:cNvPicPr>
            <a:picLocks noChangeAspect="1"/>
          </p:cNvPicPr>
          <p:nvPr/>
        </p:nvPicPr>
        <p:blipFill>
          <a:blip r:embed="rId3" cstate="print"/>
          <a:srcRect/>
          <a:stretch>
            <a:fillRect/>
          </a:stretch>
        </p:blipFill>
        <p:spPr bwMode="auto">
          <a:xfrm>
            <a:off x="371475" y="3311525"/>
            <a:ext cx="444500" cy="381000"/>
          </a:xfrm>
          <a:prstGeom prst="rect">
            <a:avLst/>
          </a:prstGeom>
          <a:noFill/>
          <a:ln w="9525">
            <a:noFill/>
            <a:miter lim="800000"/>
            <a:headEnd/>
            <a:tailEnd/>
          </a:ln>
        </p:spPr>
      </p:pic>
      <p:pic>
        <p:nvPicPr>
          <p:cNvPr id="44065" name="Picture 7" descr="Wij.eps"/>
          <p:cNvPicPr>
            <a:picLocks noChangeAspect="1"/>
          </p:cNvPicPr>
          <p:nvPr/>
        </p:nvPicPr>
        <p:blipFill>
          <a:blip r:embed="rId4" cstate="print"/>
          <a:srcRect/>
          <a:stretch>
            <a:fillRect/>
          </a:stretch>
        </p:blipFill>
        <p:spPr bwMode="auto">
          <a:xfrm>
            <a:off x="2392363" y="5043488"/>
            <a:ext cx="628650" cy="419100"/>
          </a:xfrm>
          <a:prstGeom prst="rect">
            <a:avLst/>
          </a:prstGeom>
          <a:noFill/>
          <a:ln w="9525">
            <a:noFill/>
            <a:miter lim="800000"/>
            <a:headEnd/>
            <a:tailEnd/>
          </a:ln>
        </p:spPr>
      </p:pic>
      <p:pic>
        <p:nvPicPr>
          <p:cNvPr id="44066" name="Picture 37" descr="matrixtimesvector.eps"/>
          <p:cNvPicPr>
            <a:picLocks noChangeAspect="1"/>
          </p:cNvPicPr>
          <p:nvPr/>
        </p:nvPicPr>
        <p:blipFill>
          <a:blip r:embed="rId5" cstate="print"/>
          <a:srcRect/>
          <a:stretch>
            <a:fillRect/>
          </a:stretch>
        </p:blipFill>
        <p:spPr bwMode="auto">
          <a:xfrm>
            <a:off x="4010025" y="2646363"/>
            <a:ext cx="4970463" cy="1330325"/>
          </a:xfrm>
          <a:prstGeom prst="rect">
            <a:avLst/>
          </a:prstGeom>
          <a:noFill/>
          <a:ln w="9525">
            <a:noFill/>
            <a:miter lim="800000"/>
            <a:headEnd/>
            <a:tailEnd/>
          </a:ln>
        </p:spPr>
      </p:pic>
      <p:sp>
        <p:nvSpPr>
          <p:cNvPr id="44067" name="Content Placeholder 2"/>
          <p:cNvSpPr>
            <a:spLocks noGrp="1"/>
          </p:cNvSpPr>
          <p:nvPr>
            <p:ph idx="1"/>
          </p:nvPr>
        </p:nvSpPr>
        <p:spPr>
          <a:xfrm>
            <a:off x="3968750" y="4586288"/>
            <a:ext cx="5011738" cy="1571625"/>
          </a:xfrm>
        </p:spPr>
        <p:txBody>
          <a:bodyPr/>
          <a:lstStyle/>
          <a:p>
            <a:pPr eaLnBrk="1" hangingPunct="1"/>
            <a:r>
              <a:rPr lang="en-US" altLang="en-US" smtClean="0"/>
              <a:t>W</a:t>
            </a:r>
            <a:r>
              <a:rPr lang="en-US" altLang="en-US" baseline="-25000" smtClean="0"/>
              <a:t>ij</a:t>
            </a:r>
            <a:r>
              <a:rPr lang="en-US" altLang="en-US" smtClean="0"/>
              <a:t> is the connection strength (weight) onto neuron y</a:t>
            </a:r>
            <a:r>
              <a:rPr lang="en-US" altLang="en-US" baseline="-25000" smtClean="0"/>
              <a:t>i</a:t>
            </a:r>
            <a:r>
              <a:rPr lang="en-US" altLang="en-US" smtClean="0"/>
              <a:t> from neuron x</a:t>
            </a:r>
            <a:r>
              <a:rPr lang="en-US" altLang="en-US" baseline="-25000" smtClean="0"/>
              <a:t>j</a:t>
            </a:r>
            <a:r>
              <a:rPr lang="en-US" altLang="en-US" smtClean="0"/>
              <a:t>. </a:t>
            </a:r>
          </a:p>
        </p:txBody>
      </p:sp>
      <p:cxnSp>
        <p:nvCxnSpPr>
          <p:cNvPr id="48" name="Straight Connector 47"/>
          <p:cNvCxnSpPr/>
          <p:nvPr/>
        </p:nvCxnSpPr>
        <p:spPr>
          <a:xfrm>
            <a:off x="889000" y="3479800"/>
            <a:ext cx="2132013" cy="1563688"/>
          </a:xfrm>
          <a:prstGeom prst="line">
            <a:avLst/>
          </a:prstGeom>
          <a:ln w="38100" cmpd="sng">
            <a:solidFill>
              <a:schemeClr val="tx1"/>
            </a:solidFill>
            <a:tailEnd type="ova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Example: 2-layer linear network: </a:t>
            </a:r>
            <a:br>
              <a:rPr lang="en-US" dirty="0"/>
            </a:br>
            <a:r>
              <a:rPr lang="en-US" b="1" dirty="0"/>
              <a:t>inner product point of view</a:t>
            </a:r>
            <a:endParaRPr lang="en-US" dirty="0"/>
          </a:p>
        </p:txBody>
      </p:sp>
      <p:sp>
        <p:nvSpPr>
          <p:cNvPr id="45059" name="Content Placeholder 2"/>
          <p:cNvSpPr>
            <a:spLocks noGrp="1"/>
          </p:cNvSpPr>
          <p:nvPr>
            <p:ph idx="1"/>
          </p:nvPr>
        </p:nvSpPr>
        <p:spPr>
          <a:xfrm>
            <a:off x="309563" y="1574800"/>
            <a:ext cx="8834437" cy="950913"/>
          </a:xfrm>
        </p:spPr>
        <p:txBody>
          <a:bodyPr/>
          <a:lstStyle/>
          <a:p>
            <a:pPr eaLnBrk="1" hangingPunct="1"/>
            <a:r>
              <a:rPr lang="en-US" altLang="en-US" i="1" smtClean="0"/>
              <a:t>What is the response of cell </a:t>
            </a:r>
            <a:r>
              <a:rPr lang="en-US" altLang="en-US" smtClean="0"/>
              <a:t>y</a:t>
            </a:r>
            <a:r>
              <a:rPr lang="en-US" altLang="en-US" baseline="-25000" smtClean="0"/>
              <a:t>i</a:t>
            </a:r>
            <a:r>
              <a:rPr lang="en-US" altLang="en-US" smtClean="0"/>
              <a:t> </a:t>
            </a:r>
            <a:r>
              <a:rPr lang="en-US" altLang="en-US" i="1" smtClean="0"/>
              <a:t>of the second layer?</a:t>
            </a:r>
          </a:p>
        </p:txBody>
      </p:sp>
      <p:sp>
        <p:nvSpPr>
          <p:cNvPr id="38" name="Oval 37"/>
          <p:cNvSpPr/>
          <p:nvPr/>
        </p:nvSpPr>
        <p:spPr>
          <a:xfrm>
            <a:off x="3021013" y="282416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p:cNvSpPr/>
          <p:nvPr/>
        </p:nvSpPr>
        <p:spPr>
          <a:xfrm>
            <a:off x="3021013" y="377031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p:cNvSpPr/>
          <p:nvPr/>
        </p:nvSpPr>
        <p:spPr>
          <a:xfrm>
            <a:off x="3021013" y="4716463"/>
            <a:ext cx="655637" cy="655637"/>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1" name="Oval 40"/>
          <p:cNvSpPr/>
          <p:nvPr/>
        </p:nvSpPr>
        <p:spPr>
          <a:xfrm>
            <a:off x="3021013" y="5662613"/>
            <a:ext cx="655637" cy="655637"/>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2" name="Straight Connector 41"/>
          <p:cNvCxnSpPr>
            <a:stCxn id="33" idx="6"/>
            <a:endCxn id="38" idx="2"/>
          </p:cNvCxnSpPr>
          <p:nvPr/>
        </p:nvCxnSpPr>
        <p:spPr>
          <a:xfrm>
            <a:off x="889000" y="25336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89000" y="34988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889000" y="53911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41" idx="2"/>
          </p:cNvCxnSpPr>
          <p:nvPr/>
        </p:nvCxnSpPr>
        <p:spPr>
          <a:xfrm flipV="1">
            <a:off x="889000" y="5989638"/>
            <a:ext cx="2132013" cy="298450"/>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endCxn id="39" idx="2"/>
          </p:cNvCxnSpPr>
          <p:nvPr/>
        </p:nvCxnSpPr>
        <p:spPr>
          <a:xfrm flipV="1">
            <a:off x="889000" y="409733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36" idx="6"/>
          </p:cNvCxnSpPr>
          <p:nvPr/>
        </p:nvCxnSpPr>
        <p:spPr>
          <a:xfrm flipV="1">
            <a:off x="889000" y="3160713"/>
            <a:ext cx="2132013" cy="22113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89000" y="41481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889000" y="315118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889000" y="31829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5" idx="6"/>
            <a:endCxn id="41" idx="2"/>
          </p:cNvCxnSpPr>
          <p:nvPr/>
        </p:nvCxnSpPr>
        <p:spPr>
          <a:xfrm>
            <a:off x="889000" y="4425950"/>
            <a:ext cx="2132013" cy="15636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4" idx="6"/>
            <a:endCxn id="41" idx="2"/>
          </p:cNvCxnSpPr>
          <p:nvPr/>
        </p:nvCxnSpPr>
        <p:spPr>
          <a:xfrm>
            <a:off x="889000" y="3479800"/>
            <a:ext cx="2132013" cy="25098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3" idx="6"/>
            <a:endCxn id="41" idx="2"/>
          </p:cNvCxnSpPr>
          <p:nvPr/>
        </p:nvCxnSpPr>
        <p:spPr>
          <a:xfrm>
            <a:off x="889000" y="2533650"/>
            <a:ext cx="2132013" cy="34559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889000" y="2525713"/>
            <a:ext cx="2132013" cy="15636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37" idx="6"/>
          </p:cNvCxnSpPr>
          <p:nvPr/>
        </p:nvCxnSpPr>
        <p:spPr>
          <a:xfrm flipV="1">
            <a:off x="889000" y="4125913"/>
            <a:ext cx="2132013" cy="219233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7" idx="6"/>
            <a:endCxn id="38" idx="2"/>
          </p:cNvCxnSpPr>
          <p:nvPr/>
        </p:nvCxnSpPr>
        <p:spPr>
          <a:xfrm flipV="1">
            <a:off x="889000" y="3151188"/>
            <a:ext cx="2132013" cy="31670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33363" y="315118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p:cNvSpPr/>
          <p:nvPr/>
        </p:nvSpPr>
        <p:spPr>
          <a:xfrm>
            <a:off x="233363" y="409733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Oval 35"/>
          <p:cNvSpPr/>
          <p:nvPr/>
        </p:nvSpPr>
        <p:spPr>
          <a:xfrm>
            <a:off x="233363" y="504348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p:cNvSpPr/>
          <p:nvPr/>
        </p:nvSpPr>
        <p:spPr>
          <a:xfrm>
            <a:off x="233363" y="598963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4" name="Straight Connector 43"/>
          <p:cNvCxnSpPr/>
          <p:nvPr/>
        </p:nvCxnSpPr>
        <p:spPr>
          <a:xfrm>
            <a:off x="889000" y="4445000"/>
            <a:ext cx="2132013" cy="617538"/>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889000" y="5094288"/>
            <a:ext cx="2132013" cy="296862"/>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889000" y="2552700"/>
            <a:ext cx="2132013" cy="2509838"/>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89000" y="3479800"/>
            <a:ext cx="2132013" cy="1563688"/>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37" idx="6"/>
          </p:cNvCxnSpPr>
          <p:nvPr/>
        </p:nvCxnSpPr>
        <p:spPr>
          <a:xfrm flipV="1">
            <a:off x="889000" y="5062538"/>
            <a:ext cx="2132013" cy="1255712"/>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33363" y="2205038"/>
            <a:ext cx="655637" cy="657225"/>
          </a:xfrm>
          <a:prstGeom prst="ellipse">
            <a:avLst/>
          </a:prstGeom>
          <a:solidFill>
            <a:schemeClr val="tx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2" name="Picture 61" descr="yj.eps"/>
          <p:cNvPicPr>
            <a:picLocks noChangeAspect="1"/>
          </p:cNvPicPr>
          <p:nvPr/>
        </p:nvPicPr>
        <p:blipFill>
          <a:blip r:embed="rId2" cstate="print">
            <a:duotone>
              <a:schemeClr val="bg2">
                <a:shade val="45000"/>
                <a:satMod val="135000"/>
              </a:schemeClr>
              <a:prstClr val="white"/>
            </a:duotone>
          </a:blip>
          <a:stretch>
            <a:fillRect/>
          </a:stretch>
        </p:blipFill>
        <p:spPr>
          <a:xfrm>
            <a:off x="3174808" y="4851711"/>
            <a:ext cx="383168" cy="356743"/>
          </a:xfrm>
          <a:prstGeom prst="rect">
            <a:avLst/>
          </a:prstGeom>
        </p:spPr>
      </p:pic>
      <p:pic>
        <p:nvPicPr>
          <p:cNvPr id="45090" name="Picture 3" descr="networkinnerprod.eps"/>
          <p:cNvPicPr>
            <a:picLocks noChangeAspect="1"/>
          </p:cNvPicPr>
          <p:nvPr/>
        </p:nvPicPr>
        <p:blipFill>
          <a:blip r:embed="rId3" cstate="print"/>
          <a:srcRect/>
          <a:stretch>
            <a:fillRect/>
          </a:stretch>
        </p:blipFill>
        <p:spPr bwMode="auto">
          <a:xfrm>
            <a:off x="5200650" y="2824163"/>
            <a:ext cx="2414588" cy="1173162"/>
          </a:xfrm>
          <a:prstGeom prst="rect">
            <a:avLst/>
          </a:prstGeom>
          <a:noFill/>
          <a:ln w="9525">
            <a:noFill/>
            <a:miter lim="800000"/>
            <a:headEnd/>
            <a:tailEnd/>
          </a:ln>
        </p:spPr>
      </p:pic>
      <p:sp>
        <p:nvSpPr>
          <p:cNvPr id="45091" name="Content Placeholder 2"/>
          <p:cNvSpPr txBox="1">
            <a:spLocks/>
          </p:cNvSpPr>
          <p:nvPr/>
        </p:nvSpPr>
        <p:spPr bwMode="auto">
          <a:xfrm>
            <a:off x="4033838" y="4089400"/>
            <a:ext cx="4811712" cy="2557463"/>
          </a:xfrm>
          <a:prstGeom prst="rect">
            <a:avLst/>
          </a:prstGeom>
          <a:noFill/>
          <a:ln w="9525">
            <a:noFill/>
            <a:miter lim="800000"/>
            <a:headEnd/>
            <a:tailEnd/>
          </a:ln>
        </p:spPr>
        <p:txBody>
          <a:bodyPr/>
          <a:lstStyle/>
          <a:p>
            <a:pPr marL="342900" indent="-342900" eaLnBrk="1" hangingPunct="1">
              <a:spcBef>
                <a:spcPct val="20000"/>
              </a:spcBef>
              <a:buFont typeface="Arial" charset="0"/>
              <a:buChar char="•"/>
            </a:pPr>
            <a:r>
              <a:rPr lang="en-US" altLang="en-US" sz="3200" i="1"/>
              <a:t>The response is the dot product of the i</a:t>
            </a:r>
            <a:r>
              <a:rPr lang="en-US" altLang="en-US" sz="3200" i="1" baseline="30000"/>
              <a:t>th</a:t>
            </a:r>
            <a:r>
              <a:rPr lang="en-US" altLang="en-US" sz="3200" i="1"/>
              <a:t> row of W with the vector x</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Example: 2-layer linear network: </a:t>
            </a:r>
            <a:br>
              <a:rPr lang="en-US" dirty="0"/>
            </a:br>
            <a:r>
              <a:rPr lang="en-US" b="1" dirty="0"/>
              <a:t>outer product point of view</a:t>
            </a:r>
            <a:endParaRPr lang="en-US" dirty="0"/>
          </a:p>
        </p:txBody>
      </p:sp>
      <p:sp>
        <p:nvSpPr>
          <p:cNvPr id="3" name="Content Placeholder 2"/>
          <p:cNvSpPr>
            <a:spLocks noGrp="1"/>
          </p:cNvSpPr>
          <p:nvPr>
            <p:ph idx="1"/>
          </p:nvPr>
        </p:nvSpPr>
        <p:spPr>
          <a:xfrm>
            <a:off x="457200" y="1600200"/>
            <a:ext cx="8348663" cy="925513"/>
          </a:xfrm>
        </p:spPr>
        <p:txBody>
          <a:bodyPr rtlCol="0">
            <a:normAutofit fontScale="92500" lnSpcReduction="10000"/>
          </a:bodyPr>
          <a:lstStyle/>
          <a:p>
            <a:pPr eaLnBrk="1" fontAlgn="auto" hangingPunct="1">
              <a:spcAft>
                <a:spcPts val="0"/>
              </a:spcAft>
              <a:buFont typeface="Arial"/>
              <a:buChar char="•"/>
              <a:defRPr/>
            </a:pPr>
            <a:r>
              <a:rPr lang="en-US" i="1" dirty="0"/>
              <a:t>How does cell </a:t>
            </a:r>
            <a:r>
              <a:rPr lang="en-US" i="1" dirty="0" err="1"/>
              <a:t>x</a:t>
            </a:r>
            <a:r>
              <a:rPr lang="en-US" i="1" baseline="-25000" dirty="0" err="1"/>
              <a:t>j</a:t>
            </a:r>
            <a:r>
              <a:rPr lang="en-US" i="1" dirty="0"/>
              <a:t> contribute to the pattern of firing of layer 2?</a:t>
            </a:r>
          </a:p>
        </p:txBody>
      </p:sp>
      <p:sp>
        <p:nvSpPr>
          <p:cNvPr id="4" name="Oval 3"/>
          <p:cNvSpPr/>
          <p:nvPr/>
        </p:nvSpPr>
        <p:spPr>
          <a:xfrm>
            <a:off x="233363" y="22050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33363" y="40973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33363" y="504348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233363" y="5989638"/>
            <a:ext cx="655637" cy="657225"/>
          </a:xfrm>
          <a:prstGeom prst="ellipse">
            <a:avLst/>
          </a:prstGeom>
          <a:solidFill>
            <a:schemeClr val="bg1">
              <a:lumMod val="50000"/>
            </a:schemeClr>
          </a:solidFill>
          <a:ln w="381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3" name="Straight Connector 12"/>
          <p:cNvCxnSpPr>
            <a:stCxn id="4" idx="6"/>
            <a:endCxn id="9" idx="2"/>
          </p:cNvCxnSpPr>
          <p:nvPr/>
        </p:nvCxnSpPr>
        <p:spPr>
          <a:xfrm>
            <a:off x="889000" y="25336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89000" y="444500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89000" y="5391150"/>
            <a:ext cx="2132013" cy="6175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2" idx="2"/>
          </p:cNvCxnSpPr>
          <p:nvPr/>
        </p:nvCxnSpPr>
        <p:spPr>
          <a:xfrm flipV="1">
            <a:off x="889000" y="5989638"/>
            <a:ext cx="2132013" cy="298450"/>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889000" y="509428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10" idx="2"/>
          </p:cNvCxnSpPr>
          <p:nvPr/>
        </p:nvCxnSpPr>
        <p:spPr>
          <a:xfrm flipV="1">
            <a:off x="889000" y="409733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6"/>
          </p:cNvCxnSpPr>
          <p:nvPr/>
        </p:nvCxnSpPr>
        <p:spPr>
          <a:xfrm flipV="1">
            <a:off x="889000" y="3160713"/>
            <a:ext cx="2132013" cy="22113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889000" y="4148138"/>
            <a:ext cx="2132013" cy="2968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889000" y="3151188"/>
            <a:ext cx="2132013" cy="12938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6" idx="6"/>
            <a:endCxn id="12" idx="2"/>
          </p:cNvCxnSpPr>
          <p:nvPr/>
        </p:nvCxnSpPr>
        <p:spPr>
          <a:xfrm>
            <a:off x="889000" y="4425950"/>
            <a:ext cx="2132013" cy="15636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4" idx="6"/>
            <a:endCxn id="12" idx="2"/>
          </p:cNvCxnSpPr>
          <p:nvPr/>
        </p:nvCxnSpPr>
        <p:spPr>
          <a:xfrm>
            <a:off x="889000" y="2533650"/>
            <a:ext cx="2132013" cy="345598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89000" y="2525713"/>
            <a:ext cx="2132013" cy="156368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89000" y="2552700"/>
            <a:ext cx="2132013" cy="2509838"/>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8" idx="6"/>
          </p:cNvCxnSpPr>
          <p:nvPr/>
        </p:nvCxnSpPr>
        <p:spPr>
          <a:xfrm flipV="1">
            <a:off x="889000" y="5062538"/>
            <a:ext cx="2132013" cy="125571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8" idx="6"/>
          </p:cNvCxnSpPr>
          <p:nvPr/>
        </p:nvCxnSpPr>
        <p:spPr>
          <a:xfrm flipV="1">
            <a:off x="889000" y="4125913"/>
            <a:ext cx="2132013" cy="2192337"/>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8" idx="6"/>
            <a:endCxn id="9" idx="2"/>
          </p:cNvCxnSpPr>
          <p:nvPr/>
        </p:nvCxnSpPr>
        <p:spPr>
          <a:xfrm flipV="1">
            <a:off x="889000" y="3151188"/>
            <a:ext cx="2132013" cy="316706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233363" y="3151188"/>
            <a:ext cx="655637" cy="657225"/>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p:cNvSpPr/>
          <p:nvPr/>
        </p:nvSpPr>
        <p:spPr>
          <a:xfrm>
            <a:off x="3021013" y="2824163"/>
            <a:ext cx="655637" cy="655637"/>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3021013" y="3770313"/>
            <a:ext cx="655637" cy="655637"/>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val 10"/>
          <p:cNvSpPr/>
          <p:nvPr/>
        </p:nvSpPr>
        <p:spPr>
          <a:xfrm>
            <a:off x="3021013" y="4716463"/>
            <a:ext cx="655637" cy="655637"/>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val 11"/>
          <p:cNvSpPr/>
          <p:nvPr/>
        </p:nvSpPr>
        <p:spPr>
          <a:xfrm>
            <a:off x="3021013" y="5662613"/>
            <a:ext cx="655637" cy="655637"/>
          </a:xfrm>
          <a:prstGeom prst="ellipse">
            <a:avLst/>
          </a:prstGeom>
          <a:solidFill>
            <a:srgbClr val="000000"/>
          </a:solidFill>
          <a:ln w="381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 name="Straight Connector 13"/>
          <p:cNvCxnSpPr/>
          <p:nvPr/>
        </p:nvCxnSpPr>
        <p:spPr>
          <a:xfrm>
            <a:off x="889000" y="3498850"/>
            <a:ext cx="2132013" cy="617538"/>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889000" y="3182938"/>
            <a:ext cx="2132013" cy="296862"/>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6"/>
            <a:endCxn id="12" idx="2"/>
          </p:cNvCxnSpPr>
          <p:nvPr/>
        </p:nvCxnSpPr>
        <p:spPr>
          <a:xfrm>
            <a:off x="889000" y="3479800"/>
            <a:ext cx="2132013" cy="2509838"/>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89000" y="3479800"/>
            <a:ext cx="2132013" cy="1563688"/>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33" name="Picture 32" descr="xj.eps"/>
          <p:cNvPicPr>
            <a:picLocks noChangeAspect="1"/>
          </p:cNvPicPr>
          <p:nvPr/>
        </p:nvPicPr>
        <p:blipFill>
          <a:blip r:embed="rId2" cstate="print">
            <a:duotone>
              <a:schemeClr val="bg2">
                <a:shade val="45000"/>
                <a:satMod val="135000"/>
              </a:schemeClr>
              <a:prstClr val="white"/>
            </a:duotone>
          </a:blip>
          <a:stretch>
            <a:fillRect/>
          </a:stretch>
        </p:blipFill>
        <p:spPr>
          <a:xfrm>
            <a:off x="370800" y="3311195"/>
            <a:ext cx="444500" cy="381000"/>
          </a:xfrm>
          <a:prstGeom prst="rect">
            <a:avLst/>
          </a:prstGeom>
        </p:spPr>
      </p:pic>
      <p:pic>
        <p:nvPicPr>
          <p:cNvPr id="46114" name="Picture 34" descr="networkouterprod.eps"/>
          <p:cNvPicPr>
            <a:picLocks noChangeAspect="1"/>
          </p:cNvPicPr>
          <p:nvPr/>
        </p:nvPicPr>
        <p:blipFill>
          <a:blip r:embed="rId3" cstate="print"/>
          <a:srcRect/>
          <a:stretch>
            <a:fillRect/>
          </a:stretch>
        </p:blipFill>
        <p:spPr bwMode="auto">
          <a:xfrm>
            <a:off x="3584575" y="3389313"/>
            <a:ext cx="5537200" cy="355600"/>
          </a:xfrm>
          <a:prstGeom prst="rect">
            <a:avLst/>
          </a:prstGeom>
          <a:noFill/>
          <a:ln w="9525">
            <a:noFill/>
            <a:miter lim="800000"/>
            <a:headEnd/>
            <a:tailEnd/>
          </a:ln>
        </p:spPr>
      </p:pic>
      <p:sp>
        <p:nvSpPr>
          <p:cNvPr id="37" name="Right Brace 36"/>
          <p:cNvSpPr/>
          <p:nvPr/>
        </p:nvSpPr>
        <p:spPr>
          <a:xfrm rot="5400000">
            <a:off x="6918325" y="3509963"/>
            <a:ext cx="155575" cy="625475"/>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dirty="0"/>
          </a:p>
        </p:txBody>
      </p:sp>
      <p:sp>
        <p:nvSpPr>
          <p:cNvPr id="46116" name="TextBox 37"/>
          <p:cNvSpPr txBox="1">
            <a:spLocks noChangeArrowheads="1"/>
          </p:cNvSpPr>
          <p:nvPr/>
        </p:nvSpPr>
        <p:spPr bwMode="auto">
          <a:xfrm>
            <a:off x="6172200" y="3983038"/>
            <a:ext cx="1660525" cy="923925"/>
          </a:xfrm>
          <a:prstGeom prst="rect">
            <a:avLst/>
          </a:prstGeom>
          <a:noFill/>
          <a:ln w="9525">
            <a:noFill/>
            <a:miter lim="800000"/>
            <a:headEnd/>
            <a:tailEnd/>
          </a:ln>
        </p:spPr>
        <p:txBody>
          <a:bodyPr>
            <a:spAutoFit/>
          </a:bodyPr>
          <a:lstStyle/>
          <a:p>
            <a:pPr algn="ctr" eaLnBrk="1" hangingPunct="1"/>
            <a:r>
              <a:rPr lang="en-US" altLang="en-US"/>
              <a:t>Contribution </a:t>
            </a:r>
          </a:p>
          <a:p>
            <a:pPr algn="ctr" eaLnBrk="1" hangingPunct="1"/>
            <a:r>
              <a:rPr lang="en-US" altLang="en-US"/>
              <a:t>of </a:t>
            </a:r>
            <a:r>
              <a:rPr lang="en-US" altLang="en-US" i="1"/>
              <a:t>x</a:t>
            </a:r>
            <a:r>
              <a:rPr lang="en-US" altLang="en-US" i="1" baseline="-25000"/>
              <a:t>j</a:t>
            </a:r>
            <a:r>
              <a:rPr lang="en-US" altLang="en-US" i="1"/>
              <a:t> to </a:t>
            </a:r>
          </a:p>
          <a:p>
            <a:pPr algn="ctr" eaLnBrk="1" hangingPunct="1"/>
            <a:r>
              <a:rPr lang="en-US" altLang="en-US" i="1"/>
              <a:t>network output</a:t>
            </a:r>
            <a:endParaRPr lang="en-US" altLang="en-US"/>
          </a:p>
        </p:txBody>
      </p:sp>
      <p:sp>
        <p:nvSpPr>
          <p:cNvPr id="39" name="Right Brace 38"/>
          <p:cNvSpPr/>
          <p:nvPr/>
        </p:nvSpPr>
        <p:spPr>
          <a:xfrm rot="-5400000">
            <a:off x="4381500" y="3103563"/>
            <a:ext cx="150813" cy="42068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46118" name="TextBox 39"/>
          <p:cNvSpPr txBox="1">
            <a:spLocks noChangeArrowheads="1"/>
          </p:cNvSpPr>
          <p:nvPr/>
        </p:nvSpPr>
        <p:spPr bwMode="auto">
          <a:xfrm>
            <a:off x="3605213" y="2689225"/>
            <a:ext cx="1720850" cy="579438"/>
          </a:xfrm>
          <a:prstGeom prst="rect">
            <a:avLst/>
          </a:prstGeom>
          <a:noFill/>
          <a:ln w="9525">
            <a:noFill/>
            <a:miter lim="800000"/>
            <a:headEnd/>
            <a:tailEnd/>
          </a:ln>
        </p:spPr>
        <p:txBody>
          <a:bodyPr>
            <a:spAutoFit/>
          </a:bodyPr>
          <a:lstStyle/>
          <a:p>
            <a:pPr algn="ctr" eaLnBrk="1" hangingPunct="1">
              <a:lnSpc>
                <a:spcPts val="1900"/>
              </a:lnSpc>
            </a:pPr>
            <a:r>
              <a:rPr lang="en-US" altLang="en-US"/>
              <a:t>1</a:t>
            </a:r>
            <a:r>
              <a:rPr lang="en-US" altLang="en-US" baseline="30000"/>
              <a:t>st</a:t>
            </a:r>
            <a:r>
              <a:rPr lang="en-US" altLang="en-US"/>
              <a:t> column </a:t>
            </a:r>
          </a:p>
          <a:p>
            <a:pPr algn="ctr" eaLnBrk="1" hangingPunct="1">
              <a:lnSpc>
                <a:spcPts val="1900"/>
              </a:lnSpc>
            </a:pPr>
            <a:r>
              <a:rPr lang="en-US" altLang="en-US"/>
              <a:t>of W</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34925"/>
            <a:ext cx="8229600" cy="1143000"/>
          </a:xfrm>
        </p:spPr>
        <p:txBody>
          <a:bodyPr/>
          <a:lstStyle/>
          <a:p>
            <a:pPr eaLnBrk="1" hangingPunct="1"/>
            <a:r>
              <a:rPr lang="en-US" altLang="en-US" smtClean="0"/>
              <a:t>Product of 2 Matrices</a:t>
            </a:r>
            <a:endParaRPr lang="en-US" altLang="en-US" b="1" smtClean="0"/>
          </a:p>
        </p:txBody>
      </p:sp>
      <p:sp>
        <p:nvSpPr>
          <p:cNvPr id="6" name="Content Placeholder 5"/>
          <p:cNvSpPr>
            <a:spLocks noGrp="1"/>
          </p:cNvSpPr>
          <p:nvPr>
            <p:ph idx="1"/>
          </p:nvPr>
        </p:nvSpPr>
        <p:spPr>
          <a:xfrm>
            <a:off x="88900" y="4779963"/>
            <a:ext cx="8834438" cy="733425"/>
          </a:xfrm>
        </p:spPr>
        <p:txBody>
          <a:bodyPr rtlCol="0">
            <a:normAutofit fontScale="70000" lnSpcReduction="20000"/>
          </a:bodyPr>
          <a:lstStyle/>
          <a:p>
            <a:pPr eaLnBrk="1" fontAlgn="auto" hangingPunct="1">
              <a:spcAft>
                <a:spcPts val="0"/>
              </a:spcAft>
              <a:buFont typeface="Arial"/>
              <a:buChar char="•"/>
              <a:defRPr/>
            </a:pPr>
            <a:r>
              <a:rPr lang="en-US" dirty="0"/>
              <a:t>MATLAB: ‘inner matrix dimensions must agree’</a:t>
            </a:r>
          </a:p>
          <a:p>
            <a:pPr eaLnBrk="1" fontAlgn="auto" hangingPunct="1">
              <a:spcAft>
                <a:spcPts val="0"/>
              </a:spcAft>
              <a:buFont typeface="Arial"/>
              <a:buChar char="•"/>
              <a:defRPr/>
            </a:pPr>
            <a:r>
              <a:rPr lang="en-US" b="1" dirty="0"/>
              <a:t>Note: </a:t>
            </a:r>
            <a:r>
              <a:rPr lang="en-US" dirty="0"/>
              <a:t>Matrix multiplication doesn’t (generally) commute, </a:t>
            </a:r>
            <a:r>
              <a:rPr lang="en-US" b="1" dirty="0"/>
              <a:t>AB</a:t>
            </a:r>
            <a:r>
              <a:rPr lang="en-US" dirty="0"/>
              <a:t> </a:t>
            </a:r>
            <a:r>
              <a:rPr lang="en-US" dirty="0">
                <a:sym typeface="Symbol"/>
              </a:rPr>
              <a:t> </a:t>
            </a:r>
            <a:r>
              <a:rPr lang="en-US" b="1" dirty="0">
                <a:sym typeface="Symbol"/>
              </a:rPr>
              <a:t>BA</a:t>
            </a:r>
            <a:endParaRPr lang="en-US" b="1" dirty="0"/>
          </a:p>
        </p:txBody>
      </p:sp>
      <p:pic>
        <p:nvPicPr>
          <p:cNvPr id="47108" name="Picture 6" descr="mtimesm.eps"/>
          <p:cNvPicPr>
            <a:picLocks noChangeAspect="1"/>
          </p:cNvPicPr>
          <p:nvPr/>
        </p:nvPicPr>
        <p:blipFill>
          <a:blip r:embed="rId2" cstate="print"/>
          <a:srcRect/>
          <a:stretch>
            <a:fillRect/>
          </a:stretch>
        </p:blipFill>
        <p:spPr bwMode="auto">
          <a:xfrm>
            <a:off x="88900" y="1755775"/>
            <a:ext cx="8955088" cy="1308100"/>
          </a:xfrm>
          <a:prstGeom prst="rect">
            <a:avLst/>
          </a:prstGeom>
          <a:noFill/>
          <a:ln w="9525">
            <a:noFill/>
            <a:miter lim="800000"/>
            <a:headEnd/>
            <a:tailEnd/>
          </a:ln>
        </p:spPr>
      </p:pic>
      <p:sp>
        <p:nvSpPr>
          <p:cNvPr id="47109" name="TextBox 8"/>
          <p:cNvSpPr txBox="1">
            <a:spLocks noChangeArrowheads="1"/>
          </p:cNvSpPr>
          <p:nvPr/>
        </p:nvSpPr>
        <p:spPr bwMode="auto">
          <a:xfrm>
            <a:off x="844550" y="3538538"/>
            <a:ext cx="679450" cy="369887"/>
          </a:xfrm>
          <a:prstGeom prst="rect">
            <a:avLst/>
          </a:prstGeom>
          <a:noFill/>
          <a:ln w="9525">
            <a:noFill/>
            <a:miter lim="800000"/>
            <a:headEnd/>
            <a:tailEnd/>
          </a:ln>
        </p:spPr>
        <p:txBody>
          <a:bodyPr wrap="none">
            <a:spAutoFit/>
          </a:bodyPr>
          <a:lstStyle/>
          <a:p>
            <a:pPr eaLnBrk="1" hangingPunct="1"/>
            <a:r>
              <a:rPr lang="en-US" altLang="en-US"/>
              <a:t>N X P</a:t>
            </a:r>
          </a:p>
        </p:txBody>
      </p:sp>
      <p:sp>
        <p:nvSpPr>
          <p:cNvPr id="47110" name="TextBox 9"/>
          <p:cNvSpPr txBox="1">
            <a:spLocks noChangeArrowheads="1"/>
          </p:cNvSpPr>
          <p:nvPr/>
        </p:nvSpPr>
        <p:spPr bwMode="auto">
          <a:xfrm>
            <a:off x="4087813" y="3538538"/>
            <a:ext cx="725487" cy="369887"/>
          </a:xfrm>
          <a:prstGeom prst="rect">
            <a:avLst/>
          </a:prstGeom>
          <a:noFill/>
          <a:ln w="9525">
            <a:noFill/>
            <a:miter lim="800000"/>
            <a:headEnd/>
            <a:tailEnd/>
          </a:ln>
        </p:spPr>
        <p:txBody>
          <a:bodyPr wrap="none">
            <a:spAutoFit/>
          </a:bodyPr>
          <a:lstStyle/>
          <a:p>
            <a:pPr eaLnBrk="1" hangingPunct="1"/>
            <a:r>
              <a:rPr lang="en-US" altLang="en-US"/>
              <a:t>P X M</a:t>
            </a:r>
          </a:p>
        </p:txBody>
      </p:sp>
      <p:sp>
        <p:nvSpPr>
          <p:cNvPr id="47111" name="TextBox 10"/>
          <p:cNvSpPr txBox="1">
            <a:spLocks noChangeArrowheads="1"/>
          </p:cNvSpPr>
          <p:nvPr/>
        </p:nvSpPr>
        <p:spPr bwMode="auto">
          <a:xfrm>
            <a:off x="7327900" y="3538538"/>
            <a:ext cx="755650" cy="369887"/>
          </a:xfrm>
          <a:prstGeom prst="rect">
            <a:avLst/>
          </a:prstGeom>
          <a:noFill/>
          <a:ln w="9525">
            <a:noFill/>
            <a:miter lim="800000"/>
            <a:headEnd/>
            <a:tailEnd/>
          </a:ln>
        </p:spPr>
        <p:txBody>
          <a:bodyPr wrap="none">
            <a:spAutoFit/>
          </a:bodyPr>
          <a:lstStyle/>
          <a:p>
            <a:pPr eaLnBrk="1" hangingPunct="1"/>
            <a:r>
              <a:rPr lang="en-US" altLang="en-US"/>
              <a:t>N X M</a:t>
            </a:r>
          </a:p>
        </p:txBody>
      </p:sp>
      <p:sp>
        <p:nvSpPr>
          <p:cNvPr id="12" name="Left Bracket 11"/>
          <p:cNvSpPr/>
          <p:nvPr/>
        </p:nvSpPr>
        <p:spPr>
          <a:xfrm rot="16200000">
            <a:off x="2625725" y="2574925"/>
            <a:ext cx="303213" cy="2906713"/>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17" name="Straight Arrow Connector 16"/>
          <p:cNvCxnSpPr/>
          <p:nvPr/>
        </p:nvCxnSpPr>
        <p:spPr>
          <a:xfrm flipV="1">
            <a:off x="2617788" y="4246563"/>
            <a:ext cx="155575" cy="6016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inner products</a:t>
            </a:r>
            <a:r>
              <a:rPr lang="en-US" dirty="0"/>
              <a:t> </a:t>
            </a:r>
            <a:endParaRPr lang="en-US" b="1" dirty="0"/>
          </a:p>
        </p:txBody>
      </p:sp>
      <p:sp>
        <p:nvSpPr>
          <p:cNvPr id="6" name="Content Placeholder 5"/>
          <p:cNvSpPr>
            <a:spLocks noGrp="1"/>
          </p:cNvSpPr>
          <p:nvPr>
            <p:ph idx="1"/>
          </p:nvPr>
        </p:nvSpPr>
        <p:spPr>
          <a:xfrm>
            <a:off x="88900" y="5391150"/>
            <a:ext cx="8834438" cy="735013"/>
          </a:xfrm>
        </p:spPr>
        <p:txBody>
          <a:bodyPr rtlCol="0">
            <a:normAutofit fontScale="85000" lnSpcReduction="10000"/>
          </a:bodyPr>
          <a:lstStyle/>
          <a:p>
            <a:pPr eaLnBrk="1" fontAlgn="auto" hangingPunct="1">
              <a:spcAft>
                <a:spcPts val="0"/>
              </a:spcAft>
              <a:buFont typeface="Arial"/>
              <a:buChar char="•"/>
              <a:defRPr/>
            </a:pPr>
            <a:r>
              <a:rPr lang="en-US" dirty="0" err="1"/>
              <a:t>C</a:t>
            </a:r>
            <a:r>
              <a:rPr lang="en-US" baseline="-25000" dirty="0" err="1"/>
              <a:t>ij</a:t>
            </a:r>
            <a:r>
              <a:rPr lang="en-US" dirty="0"/>
              <a:t> is the inner product of the </a:t>
            </a:r>
            <a:r>
              <a:rPr lang="en-US" dirty="0" err="1"/>
              <a:t>i</a:t>
            </a:r>
            <a:r>
              <a:rPr lang="en-US" baseline="30000" dirty="0" err="1"/>
              <a:t>th</a:t>
            </a:r>
            <a:r>
              <a:rPr lang="en-US" dirty="0"/>
              <a:t> row with the </a:t>
            </a:r>
            <a:r>
              <a:rPr lang="en-US" dirty="0" err="1"/>
              <a:t>j</a:t>
            </a:r>
            <a:r>
              <a:rPr lang="en-US" baseline="30000" dirty="0" err="1"/>
              <a:t>th</a:t>
            </a:r>
            <a:r>
              <a:rPr lang="en-US" dirty="0"/>
              <a:t> column</a:t>
            </a:r>
          </a:p>
        </p:txBody>
      </p:sp>
      <p:pic>
        <p:nvPicPr>
          <p:cNvPr id="48132" name="Picture 3" descr="mxminnercomp.eps"/>
          <p:cNvPicPr>
            <a:picLocks noChangeAspect="1"/>
          </p:cNvPicPr>
          <p:nvPr/>
        </p:nvPicPr>
        <p:blipFill>
          <a:blip r:embed="rId2" cstate="print"/>
          <a:srcRect/>
          <a:stretch>
            <a:fillRect/>
          </a:stretch>
        </p:blipFill>
        <p:spPr bwMode="auto">
          <a:xfrm>
            <a:off x="88900" y="1573213"/>
            <a:ext cx="9055100" cy="182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inner products</a:t>
            </a:r>
            <a:r>
              <a:rPr lang="en-US" dirty="0"/>
              <a:t> </a:t>
            </a:r>
            <a:endParaRPr lang="en-US" b="1" dirty="0"/>
          </a:p>
        </p:txBody>
      </p:sp>
      <p:sp>
        <p:nvSpPr>
          <p:cNvPr id="6" name="Content Placeholder 5"/>
          <p:cNvSpPr>
            <a:spLocks noGrp="1"/>
          </p:cNvSpPr>
          <p:nvPr>
            <p:ph idx="1"/>
          </p:nvPr>
        </p:nvSpPr>
        <p:spPr>
          <a:xfrm>
            <a:off x="88900" y="5391150"/>
            <a:ext cx="8834438" cy="735013"/>
          </a:xfrm>
        </p:spPr>
        <p:txBody>
          <a:bodyPr rtlCol="0">
            <a:normAutofit fontScale="85000" lnSpcReduction="10000"/>
          </a:bodyPr>
          <a:lstStyle/>
          <a:p>
            <a:pPr eaLnBrk="1" fontAlgn="auto" hangingPunct="1">
              <a:spcAft>
                <a:spcPts val="0"/>
              </a:spcAft>
              <a:buFont typeface="Arial"/>
              <a:buChar char="•"/>
              <a:defRPr/>
            </a:pPr>
            <a:r>
              <a:rPr lang="en-US" dirty="0" err="1"/>
              <a:t>C</a:t>
            </a:r>
            <a:r>
              <a:rPr lang="en-US" baseline="-25000" dirty="0" err="1"/>
              <a:t>ij</a:t>
            </a:r>
            <a:r>
              <a:rPr lang="en-US" dirty="0"/>
              <a:t> is the inner product of the </a:t>
            </a:r>
            <a:r>
              <a:rPr lang="en-US" dirty="0" err="1"/>
              <a:t>i</a:t>
            </a:r>
            <a:r>
              <a:rPr lang="en-US" baseline="30000" dirty="0" err="1"/>
              <a:t>th</a:t>
            </a:r>
            <a:r>
              <a:rPr lang="en-US" dirty="0"/>
              <a:t> row with the </a:t>
            </a:r>
            <a:r>
              <a:rPr lang="en-US" dirty="0" err="1"/>
              <a:t>j</a:t>
            </a:r>
            <a:r>
              <a:rPr lang="en-US" baseline="30000" dirty="0" err="1"/>
              <a:t>th</a:t>
            </a:r>
            <a:r>
              <a:rPr lang="en-US" dirty="0"/>
              <a:t> column</a:t>
            </a:r>
          </a:p>
        </p:txBody>
      </p:sp>
      <p:pic>
        <p:nvPicPr>
          <p:cNvPr id="49156" name="Picture 3" descr="mxminnercomp.eps"/>
          <p:cNvPicPr>
            <a:picLocks noChangeAspect="1"/>
          </p:cNvPicPr>
          <p:nvPr/>
        </p:nvPicPr>
        <p:blipFill>
          <a:blip r:embed="rId2" cstate="print"/>
          <a:srcRect/>
          <a:stretch>
            <a:fillRect/>
          </a:stretch>
        </p:blipFill>
        <p:spPr bwMode="auto">
          <a:xfrm>
            <a:off x="88900" y="1573213"/>
            <a:ext cx="9055100" cy="1822450"/>
          </a:xfrm>
          <a:prstGeom prst="rect">
            <a:avLst/>
          </a:prstGeom>
          <a:noFill/>
          <a:ln w="9525">
            <a:noFill/>
            <a:miter lim="800000"/>
            <a:headEnd/>
            <a:tailEnd/>
          </a:ln>
        </p:spPr>
      </p:pic>
      <p:sp>
        <p:nvSpPr>
          <p:cNvPr id="15" name="Oval 14"/>
          <p:cNvSpPr/>
          <p:nvPr/>
        </p:nvSpPr>
        <p:spPr>
          <a:xfrm>
            <a:off x="7915275"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inner products</a:t>
            </a:r>
            <a:r>
              <a:rPr lang="en-US" dirty="0"/>
              <a:t> </a:t>
            </a:r>
            <a:endParaRPr lang="en-US" b="1" dirty="0"/>
          </a:p>
        </p:txBody>
      </p:sp>
      <p:pic>
        <p:nvPicPr>
          <p:cNvPr id="50179" name="Picture 3" descr="mxminnercomp.eps"/>
          <p:cNvPicPr>
            <a:picLocks noChangeAspect="1"/>
          </p:cNvPicPr>
          <p:nvPr/>
        </p:nvPicPr>
        <p:blipFill>
          <a:blip r:embed="rId2" cstate="print"/>
          <a:srcRect/>
          <a:stretch>
            <a:fillRect/>
          </a:stretch>
        </p:blipFill>
        <p:spPr bwMode="auto">
          <a:xfrm>
            <a:off x="88900" y="1573213"/>
            <a:ext cx="9055100" cy="1822450"/>
          </a:xfrm>
          <a:prstGeom prst="rect">
            <a:avLst/>
          </a:prstGeom>
          <a:noFill/>
          <a:ln w="9525">
            <a:noFill/>
            <a:miter lim="800000"/>
            <a:headEnd/>
            <a:tailEnd/>
          </a:ln>
        </p:spPr>
      </p:pic>
      <p:sp>
        <p:nvSpPr>
          <p:cNvPr id="13" name="Oval 12"/>
          <p:cNvSpPr/>
          <p:nvPr/>
        </p:nvSpPr>
        <p:spPr>
          <a:xfrm>
            <a:off x="4433888" y="1749425"/>
            <a:ext cx="487362" cy="15652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p:cNvSpPr/>
          <p:nvPr/>
        </p:nvSpPr>
        <p:spPr>
          <a:xfrm>
            <a:off x="79375" y="2417763"/>
            <a:ext cx="2462213"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p:cNvSpPr/>
          <p:nvPr/>
        </p:nvSpPr>
        <p:spPr>
          <a:xfrm>
            <a:off x="7915275"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tent Placeholder 5"/>
          <p:cNvSpPr txBox="1">
            <a:spLocks/>
          </p:cNvSpPr>
          <p:nvPr/>
        </p:nvSpPr>
        <p:spPr>
          <a:xfrm>
            <a:off x="88900" y="5391150"/>
            <a:ext cx="8834438" cy="735013"/>
          </a:xfrm>
          <a:prstGeom prst="rect">
            <a:avLst/>
          </a:prstGeom>
        </p:spPr>
        <p:txBody>
          <a:bodyPr>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err="1"/>
              <a:t>C</a:t>
            </a:r>
            <a:r>
              <a:rPr lang="en-US" baseline="-25000" dirty="0" err="1"/>
              <a:t>ij</a:t>
            </a:r>
            <a:r>
              <a:rPr lang="en-US" dirty="0"/>
              <a:t> is the inner product of the </a:t>
            </a:r>
            <a:r>
              <a:rPr lang="en-US" dirty="0" err="1"/>
              <a:t>i</a:t>
            </a:r>
            <a:r>
              <a:rPr lang="en-US" baseline="30000" dirty="0" err="1"/>
              <a:t>th</a:t>
            </a:r>
            <a:r>
              <a:rPr lang="en-US" dirty="0"/>
              <a:t> row with the </a:t>
            </a:r>
            <a:r>
              <a:rPr lang="en-US" dirty="0" err="1"/>
              <a:t>j</a:t>
            </a:r>
            <a:r>
              <a:rPr lang="en-US" baseline="30000" dirty="0" err="1"/>
              <a:t>th</a:t>
            </a:r>
            <a:r>
              <a:rPr lang="en-US" dirty="0"/>
              <a:t> column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inner products</a:t>
            </a:r>
            <a:r>
              <a:rPr lang="en-US" dirty="0"/>
              <a:t> </a:t>
            </a:r>
            <a:endParaRPr lang="en-US" b="1" dirty="0"/>
          </a:p>
        </p:txBody>
      </p:sp>
      <p:sp>
        <p:nvSpPr>
          <p:cNvPr id="51203" name="Content Placeholder 5"/>
          <p:cNvSpPr>
            <a:spLocks noGrp="1"/>
          </p:cNvSpPr>
          <p:nvPr>
            <p:ph idx="1"/>
          </p:nvPr>
        </p:nvSpPr>
        <p:spPr>
          <a:xfrm>
            <a:off x="0" y="5391150"/>
            <a:ext cx="9144000" cy="735013"/>
          </a:xfrm>
        </p:spPr>
        <p:txBody>
          <a:bodyPr/>
          <a:lstStyle/>
          <a:p>
            <a:pPr marL="171450" indent="-171450" eaLnBrk="1" hangingPunct="1"/>
            <a:r>
              <a:rPr lang="en-US" altLang="en-US" sz="2700" smtClean="0"/>
              <a:t>C</a:t>
            </a:r>
            <a:r>
              <a:rPr lang="en-US" altLang="en-US" sz="2700" baseline="-25000" smtClean="0"/>
              <a:t>ij</a:t>
            </a:r>
            <a:r>
              <a:rPr lang="en-US" altLang="en-US" sz="2700" smtClean="0"/>
              <a:t> </a:t>
            </a:r>
            <a:r>
              <a:rPr lang="en-US" altLang="en-US" sz="2600" smtClean="0"/>
              <a:t>is the inner product of the </a:t>
            </a:r>
            <a:r>
              <a:rPr lang="en-US" altLang="en-US" sz="2700" smtClean="0"/>
              <a:t>i</a:t>
            </a:r>
            <a:r>
              <a:rPr lang="en-US" altLang="en-US" sz="2700" baseline="30000" smtClean="0"/>
              <a:t>th</a:t>
            </a:r>
            <a:r>
              <a:rPr lang="en-US" altLang="en-US" sz="2700" smtClean="0"/>
              <a:t> </a:t>
            </a:r>
            <a:r>
              <a:rPr lang="en-US" altLang="en-US" sz="2600" smtClean="0"/>
              <a:t>row of </a:t>
            </a:r>
            <a:r>
              <a:rPr lang="en-US" altLang="en-US" sz="2700" b="1" smtClean="0"/>
              <a:t>A</a:t>
            </a:r>
            <a:r>
              <a:rPr lang="en-US" altLang="en-US" sz="2700" smtClean="0"/>
              <a:t> </a:t>
            </a:r>
            <a:r>
              <a:rPr lang="en-US" altLang="en-US" sz="2600" smtClean="0"/>
              <a:t>with the </a:t>
            </a:r>
            <a:r>
              <a:rPr lang="en-US" altLang="en-US" sz="2700" smtClean="0"/>
              <a:t>j</a:t>
            </a:r>
            <a:r>
              <a:rPr lang="en-US" altLang="en-US" sz="2700" baseline="30000" smtClean="0"/>
              <a:t>th</a:t>
            </a:r>
            <a:r>
              <a:rPr lang="en-US" altLang="en-US" sz="2700" smtClean="0"/>
              <a:t> </a:t>
            </a:r>
            <a:r>
              <a:rPr lang="en-US" altLang="en-US" sz="2600" smtClean="0"/>
              <a:t>column of </a:t>
            </a:r>
            <a:r>
              <a:rPr lang="en-US" altLang="en-US" sz="2700" b="1" smtClean="0"/>
              <a:t>B</a:t>
            </a:r>
          </a:p>
        </p:txBody>
      </p:sp>
      <p:pic>
        <p:nvPicPr>
          <p:cNvPr id="51204" name="Picture 2" descr="mtminner.eps"/>
          <p:cNvPicPr>
            <a:picLocks noChangeAspect="1"/>
          </p:cNvPicPr>
          <p:nvPr/>
        </p:nvPicPr>
        <p:blipFill>
          <a:blip r:embed="rId2" cstate="print"/>
          <a:srcRect/>
          <a:stretch>
            <a:fillRect/>
          </a:stretch>
        </p:blipFill>
        <p:spPr bwMode="auto">
          <a:xfrm>
            <a:off x="2678113" y="3573463"/>
            <a:ext cx="3733800" cy="1498600"/>
          </a:xfrm>
          <a:prstGeom prst="rect">
            <a:avLst/>
          </a:prstGeom>
          <a:noFill/>
          <a:ln w="9525">
            <a:noFill/>
            <a:miter lim="800000"/>
            <a:headEnd/>
            <a:tailEnd/>
          </a:ln>
        </p:spPr>
      </p:pic>
      <p:pic>
        <p:nvPicPr>
          <p:cNvPr id="51205" name="Picture 3" descr="mxminnercomp.eps"/>
          <p:cNvPicPr>
            <a:picLocks noChangeAspect="1"/>
          </p:cNvPicPr>
          <p:nvPr/>
        </p:nvPicPr>
        <p:blipFill>
          <a:blip r:embed="rId3" cstate="print"/>
          <a:srcRect/>
          <a:stretch>
            <a:fillRect/>
          </a:stretch>
        </p:blipFill>
        <p:spPr bwMode="auto">
          <a:xfrm>
            <a:off x="0" y="1573213"/>
            <a:ext cx="9144000" cy="1822450"/>
          </a:xfrm>
          <a:prstGeom prst="rect">
            <a:avLst/>
          </a:prstGeom>
          <a:noFill/>
          <a:ln w="9525">
            <a:noFill/>
            <a:miter lim="800000"/>
            <a:headEnd/>
            <a:tailEnd/>
          </a:ln>
        </p:spPr>
      </p:pic>
      <p:sp>
        <p:nvSpPr>
          <p:cNvPr id="13" name="Oval 12"/>
          <p:cNvSpPr/>
          <p:nvPr/>
        </p:nvSpPr>
        <p:spPr>
          <a:xfrm>
            <a:off x="4433888" y="1749425"/>
            <a:ext cx="487362" cy="15652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p:cNvSpPr/>
          <p:nvPr/>
        </p:nvSpPr>
        <p:spPr>
          <a:xfrm>
            <a:off x="0" y="2417763"/>
            <a:ext cx="2462213" cy="44450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p:cNvSpPr/>
          <p:nvPr/>
        </p:nvSpPr>
        <p:spPr>
          <a:xfrm>
            <a:off x="7915275" y="2417763"/>
            <a:ext cx="487363" cy="5397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1363663" y="2909888"/>
            <a:ext cx="1884362" cy="2184400"/>
          </a:xfrm>
          <a:prstGeom prst="line">
            <a:avLst/>
          </a:prstGeom>
          <a:ln w="127000" cmpd="sng">
            <a:solidFill>
              <a:schemeClr val="bg1">
                <a:lumMod val="50000"/>
              </a:schemeClr>
            </a:solidFill>
            <a:headEnd type="none"/>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147" name="Title 1"/>
          <p:cNvSpPr>
            <a:spLocks noGrp="1"/>
          </p:cNvSpPr>
          <p:nvPr>
            <p:ph type="title"/>
          </p:nvPr>
        </p:nvSpPr>
        <p:spPr/>
        <p:txBody>
          <a:bodyPr/>
          <a:lstStyle/>
          <a:p>
            <a:pPr eaLnBrk="1" hangingPunct="1"/>
            <a:r>
              <a:rPr lang="en-US" altLang="en-US" smtClean="0"/>
              <a:t>Scalar times vector</a:t>
            </a:r>
            <a:endParaRPr lang="en-US" altLang="en-US" b="1" smtClean="0"/>
          </a:p>
        </p:txBody>
      </p:sp>
      <p:cxnSp>
        <p:nvCxnSpPr>
          <p:cNvPr id="4" name="Straight Connector 3"/>
          <p:cNvCxnSpPr/>
          <p:nvPr/>
        </p:nvCxnSpPr>
        <p:spPr>
          <a:xfrm flipV="1">
            <a:off x="1363663" y="4124325"/>
            <a:ext cx="849312" cy="969963"/>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6149" name="Picture 4" descr="xvec.eps"/>
          <p:cNvPicPr>
            <a:picLocks noChangeAspect="1"/>
          </p:cNvPicPr>
          <p:nvPr/>
        </p:nvPicPr>
        <p:blipFill>
          <a:blip r:embed="rId2" cstate="print"/>
          <a:srcRect/>
          <a:stretch>
            <a:fillRect/>
          </a:stretch>
        </p:blipFill>
        <p:spPr bwMode="auto">
          <a:xfrm>
            <a:off x="1544638" y="4024313"/>
            <a:ext cx="304800" cy="381000"/>
          </a:xfrm>
          <a:prstGeom prst="rect">
            <a:avLst/>
          </a:prstGeom>
          <a:noFill/>
          <a:ln w="9525">
            <a:noFill/>
            <a:miter lim="800000"/>
            <a:headEnd/>
            <a:tailEnd/>
          </a:ln>
        </p:spPr>
      </p:pic>
      <p:cxnSp>
        <p:nvCxnSpPr>
          <p:cNvPr id="14" name="Straight Connector 13"/>
          <p:cNvCxnSpPr/>
          <p:nvPr/>
        </p:nvCxnSpPr>
        <p:spPr>
          <a:xfrm flipV="1">
            <a:off x="1363663" y="2030413"/>
            <a:ext cx="0" cy="4541837"/>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55575" y="5094288"/>
            <a:ext cx="40338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6152" name="Picture 10" descr="ax.eps"/>
          <p:cNvPicPr>
            <a:picLocks noChangeAspect="1"/>
          </p:cNvPicPr>
          <p:nvPr/>
        </p:nvPicPr>
        <p:blipFill>
          <a:blip r:embed="rId3" cstate="print"/>
          <a:srcRect/>
          <a:stretch>
            <a:fillRect/>
          </a:stretch>
        </p:blipFill>
        <p:spPr bwMode="auto">
          <a:xfrm>
            <a:off x="2287588" y="2551113"/>
            <a:ext cx="5715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latex-image-1.pdf"/>
          <p:cNvPicPr>
            <a:picLocks noChangeAspect="1"/>
          </p:cNvPicPr>
          <p:nvPr/>
        </p:nvPicPr>
        <p:blipFill>
          <a:blip r:embed="rId2" cstate="print"/>
          <a:srcRect/>
          <a:stretch>
            <a:fillRect/>
          </a:stretch>
        </p:blipFill>
        <p:spPr bwMode="auto">
          <a:xfrm>
            <a:off x="557213" y="4092575"/>
            <a:ext cx="8018462" cy="936625"/>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outer products</a:t>
            </a:r>
            <a:r>
              <a:rPr lang="en-US" dirty="0"/>
              <a:t> </a:t>
            </a:r>
          </a:p>
        </p:txBody>
      </p:sp>
      <p:pic>
        <p:nvPicPr>
          <p:cNvPr id="52228" name="Picture 4" descr="mtimesm.eps"/>
          <p:cNvPicPr>
            <a:picLocks noChangeAspect="1"/>
          </p:cNvPicPr>
          <p:nvPr/>
        </p:nvPicPr>
        <p:blipFill>
          <a:blip r:embed="rId3" cstate="print"/>
          <a:srcRect/>
          <a:stretch>
            <a:fillRect/>
          </a:stretch>
        </p:blipFill>
        <p:spPr bwMode="auto">
          <a:xfrm>
            <a:off x="88900" y="2366963"/>
            <a:ext cx="8955088" cy="1309687"/>
          </a:xfrm>
          <a:prstGeom prst="rect">
            <a:avLst/>
          </a:prstGeom>
          <a:noFill/>
          <a:ln w="9525">
            <a:noFill/>
            <a:miter lim="800000"/>
            <a:headEnd/>
            <a:tailEnd/>
          </a:ln>
        </p:spPr>
      </p:pic>
      <p:sp>
        <p:nvSpPr>
          <p:cNvPr id="9" name="Rectangle 8"/>
          <p:cNvSpPr/>
          <p:nvPr/>
        </p:nvSpPr>
        <p:spPr>
          <a:xfrm>
            <a:off x="1125538" y="3843338"/>
            <a:ext cx="7797800"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9" descr="latex-image-1.pdf"/>
          <p:cNvPicPr>
            <a:picLocks noChangeAspect="1"/>
          </p:cNvPicPr>
          <p:nvPr/>
        </p:nvPicPr>
        <p:blipFill>
          <a:blip r:embed="rId2" cstate="print"/>
          <a:srcRect/>
          <a:stretch>
            <a:fillRect/>
          </a:stretch>
        </p:blipFill>
        <p:spPr bwMode="auto">
          <a:xfrm>
            <a:off x="557213" y="4092575"/>
            <a:ext cx="8018462" cy="936625"/>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outer products</a:t>
            </a:r>
            <a:r>
              <a:rPr lang="en-US" dirty="0"/>
              <a:t> </a:t>
            </a:r>
          </a:p>
        </p:txBody>
      </p:sp>
      <p:pic>
        <p:nvPicPr>
          <p:cNvPr id="53252" name="Picture 4" descr="mtimesm.eps"/>
          <p:cNvPicPr>
            <a:picLocks noChangeAspect="1"/>
          </p:cNvPicPr>
          <p:nvPr/>
        </p:nvPicPr>
        <p:blipFill>
          <a:blip r:embed="rId3" cstate="print"/>
          <a:srcRect/>
          <a:stretch>
            <a:fillRect/>
          </a:stretch>
        </p:blipFill>
        <p:spPr bwMode="auto">
          <a:xfrm>
            <a:off x="88900" y="2366963"/>
            <a:ext cx="8955088" cy="1309687"/>
          </a:xfrm>
          <a:prstGeom prst="rect">
            <a:avLst/>
          </a:prstGeom>
          <a:noFill/>
          <a:ln w="9525">
            <a:noFill/>
            <a:miter lim="800000"/>
            <a:headEnd/>
            <a:tailEnd/>
          </a:ln>
        </p:spPr>
      </p:pic>
      <p:sp>
        <p:nvSpPr>
          <p:cNvPr id="9" name="Rectangle 8"/>
          <p:cNvSpPr/>
          <p:nvPr/>
        </p:nvSpPr>
        <p:spPr>
          <a:xfrm>
            <a:off x="3543300" y="3843338"/>
            <a:ext cx="5380038"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14313" y="2249488"/>
            <a:ext cx="485775" cy="1671637"/>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3086100" y="2273300"/>
            <a:ext cx="2606675" cy="433388"/>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9" descr="latex-image-1.pdf"/>
          <p:cNvPicPr>
            <a:picLocks noChangeAspect="1"/>
          </p:cNvPicPr>
          <p:nvPr/>
        </p:nvPicPr>
        <p:blipFill>
          <a:blip r:embed="rId2" cstate="print"/>
          <a:srcRect/>
          <a:stretch>
            <a:fillRect/>
          </a:stretch>
        </p:blipFill>
        <p:spPr bwMode="auto">
          <a:xfrm>
            <a:off x="557213" y="4092575"/>
            <a:ext cx="8018462" cy="936625"/>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outer products</a:t>
            </a:r>
            <a:r>
              <a:rPr lang="en-US" dirty="0"/>
              <a:t> </a:t>
            </a:r>
          </a:p>
        </p:txBody>
      </p:sp>
      <p:pic>
        <p:nvPicPr>
          <p:cNvPr id="54276" name="Picture 4" descr="mtimesm.eps"/>
          <p:cNvPicPr>
            <a:picLocks noChangeAspect="1"/>
          </p:cNvPicPr>
          <p:nvPr/>
        </p:nvPicPr>
        <p:blipFill>
          <a:blip r:embed="rId3" cstate="print"/>
          <a:srcRect/>
          <a:stretch>
            <a:fillRect/>
          </a:stretch>
        </p:blipFill>
        <p:spPr bwMode="auto">
          <a:xfrm>
            <a:off x="88900" y="2366963"/>
            <a:ext cx="8955088" cy="1309687"/>
          </a:xfrm>
          <a:prstGeom prst="rect">
            <a:avLst/>
          </a:prstGeom>
          <a:noFill/>
          <a:ln w="9525">
            <a:noFill/>
            <a:miter lim="800000"/>
            <a:headEnd/>
            <a:tailEnd/>
          </a:ln>
        </p:spPr>
      </p:pic>
      <p:sp>
        <p:nvSpPr>
          <p:cNvPr id="7" name="Oval 6"/>
          <p:cNvSpPr/>
          <p:nvPr/>
        </p:nvSpPr>
        <p:spPr>
          <a:xfrm>
            <a:off x="927100" y="2273300"/>
            <a:ext cx="487363" cy="16700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3086100" y="2573338"/>
            <a:ext cx="2606675" cy="4349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5881688" y="3843338"/>
            <a:ext cx="3041650" cy="13477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Matrix times Matrix:</a:t>
            </a:r>
            <a:br>
              <a:rPr lang="en-US" dirty="0"/>
            </a:br>
            <a:r>
              <a:rPr lang="en-US" b="1" dirty="0"/>
              <a:t>by outer products</a:t>
            </a:r>
            <a:r>
              <a:rPr lang="en-US" dirty="0"/>
              <a:t> </a:t>
            </a:r>
          </a:p>
        </p:txBody>
      </p:sp>
      <p:pic>
        <p:nvPicPr>
          <p:cNvPr id="55299" name="Picture 4" descr="mtimesm.eps"/>
          <p:cNvPicPr>
            <a:picLocks noChangeAspect="1"/>
          </p:cNvPicPr>
          <p:nvPr/>
        </p:nvPicPr>
        <p:blipFill>
          <a:blip r:embed="rId3" cstate="print"/>
          <a:srcRect/>
          <a:stretch>
            <a:fillRect/>
          </a:stretch>
        </p:blipFill>
        <p:spPr bwMode="auto">
          <a:xfrm>
            <a:off x="88900" y="2366963"/>
            <a:ext cx="8955088" cy="1309687"/>
          </a:xfrm>
          <a:prstGeom prst="rect">
            <a:avLst/>
          </a:prstGeom>
          <a:noFill/>
          <a:ln w="9525">
            <a:noFill/>
            <a:miter lim="800000"/>
            <a:headEnd/>
            <a:tailEnd/>
          </a:ln>
        </p:spPr>
      </p:pic>
      <p:sp>
        <p:nvSpPr>
          <p:cNvPr id="7" name="Oval 6"/>
          <p:cNvSpPr/>
          <p:nvPr/>
        </p:nvSpPr>
        <p:spPr>
          <a:xfrm>
            <a:off x="2230438" y="2273300"/>
            <a:ext cx="487362" cy="1670050"/>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3086100" y="3363913"/>
            <a:ext cx="2606675" cy="434975"/>
          </a:xfrm>
          <a:prstGeom prst="ellipse">
            <a:avLst/>
          </a:prstGeom>
          <a:gradFill flip="none" rotWithShape="1">
            <a:gsLst>
              <a:gs pos="0">
                <a:schemeClr val="accent1">
                  <a:tint val="100000"/>
                  <a:shade val="100000"/>
                  <a:satMod val="130000"/>
                  <a:alpha val="18000"/>
                </a:schemeClr>
              </a:gs>
              <a:gs pos="100000">
                <a:schemeClr val="accent1">
                  <a:tint val="50000"/>
                  <a:shade val="100000"/>
                  <a:satMod val="350000"/>
                  <a:alpha val="18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302" name="Content Placeholder 5"/>
          <p:cNvSpPr>
            <a:spLocks noGrp="1"/>
          </p:cNvSpPr>
          <p:nvPr>
            <p:ph idx="1"/>
          </p:nvPr>
        </p:nvSpPr>
        <p:spPr>
          <a:xfrm>
            <a:off x="49213" y="5497513"/>
            <a:ext cx="9185275" cy="735012"/>
          </a:xfrm>
        </p:spPr>
        <p:txBody>
          <a:bodyPr/>
          <a:lstStyle/>
          <a:p>
            <a:pPr marL="171450" indent="-171450" eaLnBrk="1" hangingPunct="1"/>
            <a:r>
              <a:rPr lang="en-US" altLang="en-US" sz="2500" b="1" smtClean="0"/>
              <a:t>C</a:t>
            </a:r>
            <a:r>
              <a:rPr lang="en-US" altLang="en-US" sz="2500" smtClean="0"/>
              <a:t> is a sum of outer products of the columns of </a:t>
            </a:r>
            <a:r>
              <a:rPr lang="en-US" altLang="en-US" sz="2500" b="1" smtClean="0"/>
              <a:t>A</a:t>
            </a:r>
            <a:r>
              <a:rPr lang="en-US" altLang="en-US" sz="2500" smtClean="0"/>
              <a:t> with the rows of </a:t>
            </a:r>
            <a:r>
              <a:rPr lang="en-US" altLang="en-US" sz="2500" b="1" smtClean="0"/>
              <a:t>B</a:t>
            </a:r>
          </a:p>
        </p:txBody>
      </p:sp>
      <p:pic>
        <p:nvPicPr>
          <p:cNvPr id="55303" name="Picture 9" descr="latex-image-1.pdf"/>
          <p:cNvPicPr>
            <a:picLocks noChangeAspect="1"/>
          </p:cNvPicPr>
          <p:nvPr/>
        </p:nvPicPr>
        <p:blipFill>
          <a:blip r:embed="rId4" cstate="print"/>
          <a:srcRect/>
          <a:stretch>
            <a:fillRect/>
          </a:stretch>
        </p:blipFill>
        <p:spPr bwMode="auto">
          <a:xfrm>
            <a:off x="557213" y="4092575"/>
            <a:ext cx="8018462" cy="93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2578100"/>
            <a:ext cx="8504237" cy="989013"/>
          </a:xfrm>
        </p:spPr>
        <p:txBody>
          <a:bodyPr rtlCol="0">
            <a:normAutofit fontScale="90000"/>
          </a:bodyPr>
          <a:lstStyle/>
          <a:p>
            <a:pPr eaLnBrk="1" fontAlgn="auto" hangingPunct="1">
              <a:spcAft>
                <a:spcPts val="0"/>
              </a:spcAft>
              <a:defRPr/>
            </a:pPr>
            <a:r>
              <a:rPr lang="en-US" dirty="0"/>
              <a:t>Part 2: Matrix Properties</a:t>
            </a:r>
            <a:br>
              <a:rPr lang="en-US" dirty="0"/>
            </a:br>
            <a:endParaRPr lang="en-US" sz="3200" dirty="0"/>
          </a:p>
        </p:txBody>
      </p:sp>
      <p:sp>
        <p:nvSpPr>
          <p:cNvPr id="56323" name="TextBox 2"/>
          <p:cNvSpPr txBox="1">
            <a:spLocks noChangeArrowheads="1"/>
          </p:cNvSpPr>
          <p:nvPr/>
        </p:nvSpPr>
        <p:spPr bwMode="auto">
          <a:xfrm>
            <a:off x="2070100" y="3289300"/>
            <a:ext cx="5807075" cy="1200150"/>
          </a:xfrm>
          <a:prstGeom prst="rect">
            <a:avLst/>
          </a:prstGeom>
          <a:noFill/>
          <a:ln w="9525">
            <a:noFill/>
            <a:miter lim="800000"/>
            <a:headEnd/>
            <a:tailEnd/>
          </a:ln>
        </p:spPr>
        <p:txBody>
          <a:bodyPr wrap="none">
            <a:spAutoFit/>
          </a:bodyPr>
          <a:lstStyle/>
          <a:p>
            <a:pPr eaLnBrk="1" hangingPunct="1">
              <a:buFont typeface="Arial" charset="0"/>
              <a:buChar char="•"/>
            </a:pPr>
            <a:r>
              <a:rPr lang="en-US" altLang="en-US" sz="2400"/>
              <a:t> (A few) special matrices</a:t>
            </a:r>
          </a:p>
          <a:p>
            <a:pPr eaLnBrk="1" hangingPunct="1">
              <a:buFont typeface="Arial" charset="0"/>
              <a:buChar char="•"/>
            </a:pPr>
            <a:r>
              <a:rPr lang="en-US" altLang="en-US" sz="2400"/>
              <a:t> Matrix transformations &amp; the determinant</a:t>
            </a:r>
          </a:p>
          <a:p>
            <a:pPr eaLnBrk="1" hangingPunct="1">
              <a:buFont typeface="Arial" charset="0"/>
              <a:buChar char="•"/>
            </a:pPr>
            <a:r>
              <a:rPr lang="en-US" altLang="en-US" sz="2400"/>
              <a:t> Matrices &amp; systems of algebraic equations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195263"/>
            <a:ext cx="8229600" cy="774700"/>
          </a:xfrm>
        </p:spPr>
        <p:txBody>
          <a:bodyPr/>
          <a:lstStyle/>
          <a:p>
            <a:pPr eaLnBrk="1" hangingPunct="1"/>
            <a:r>
              <a:rPr lang="en-US" altLang="en-US" smtClean="0"/>
              <a:t>Special matrices: </a:t>
            </a:r>
            <a:r>
              <a:rPr lang="en-US" altLang="en-US" b="1" smtClean="0"/>
              <a:t>diagonal matrix</a:t>
            </a:r>
          </a:p>
        </p:txBody>
      </p:sp>
      <p:sp>
        <p:nvSpPr>
          <p:cNvPr id="57347" name="Content Placeholder 2"/>
          <p:cNvSpPr>
            <a:spLocks noGrp="1"/>
          </p:cNvSpPr>
          <p:nvPr>
            <p:ph idx="1"/>
          </p:nvPr>
        </p:nvSpPr>
        <p:spPr>
          <a:xfrm>
            <a:off x="457200" y="5302250"/>
            <a:ext cx="8229600" cy="823913"/>
          </a:xfrm>
        </p:spPr>
        <p:txBody>
          <a:bodyPr/>
          <a:lstStyle/>
          <a:p>
            <a:pPr eaLnBrk="1" hangingPunct="1"/>
            <a:r>
              <a:rPr lang="en-US" altLang="en-US" smtClean="0"/>
              <a:t>This acts like scalar multiplication</a:t>
            </a:r>
          </a:p>
        </p:txBody>
      </p:sp>
      <p:pic>
        <p:nvPicPr>
          <p:cNvPr id="57348" name="Picture 3" descr="diagonal.eps"/>
          <p:cNvPicPr>
            <a:picLocks noChangeAspect="1"/>
          </p:cNvPicPr>
          <p:nvPr/>
        </p:nvPicPr>
        <p:blipFill>
          <a:blip r:embed="rId2" cstate="print"/>
          <a:srcRect/>
          <a:stretch>
            <a:fillRect/>
          </a:stretch>
        </p:blipFill>
        <p:spPr bwMode="auto">
          <a:xfrm>
            <a:off x="790575" y="1349375"/>
            <a:ext cx="4467225" cy="2138363"/>
          </a:xfrm>
          <a:prstGeom prst="rect">
            <a:avLst/>
          </a:prstGeom>
          <a:noFill/>
          <a:ln w="9525">
            <a:noFill/>
            <a:miter lim="800000"/>
            <a:headEnd/>
            <a:tailEnd/>
          </a:ln>
        </p:spPr>
      </p:pic>
      <p:pic>
        <p:nvPicPr>
          <p:cNvPr id="57349" name="Picture 6" descr="dx.eps"/>
          <p:cNvPicPr>
            <a:picLocks noChangeAspect="1"/>
          </p:cNvPicPr>
          <p:nvPr/>
        </p:nvPicPr>
        <p:blipFill>
          <a:blip r:embed="rId3" cstate="print"/>
          <a:srcRect/>
          <a:stretch>
            <a:fillRect/>
          </a:stretch>
        </p:blipFill>
        <p:spPr bwMode="auto">
          <a:xfrm>
            <a:off x="5605463" y="3152775"/>
            <a:ext cx="2632075" cy="1995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33388" y="195263"/>
            <a:ext cx="8229600" cy="830262"/>
          </a:xfrm>
        </p:spPr>
        <p:txBody>
          <a:bodyPr/>
          <a:lstStyle/>
          <a:p>
            <a:pPr eaLnBrk="1" hangingPunct="1"/>
            <a:r>
              <a:rPr lang="en-US" altLang="en-US" smtClean="0"/>
              <a:t>Special matrices: </a:t>
            </a:r>
            <a:r>
              <a:rPr lang="en-US" altLang="en-US" b="1" smtClean="0"/>
              <a:t>identity matrix</a:t>
            </a:r>
            <a:endParaRPr lang="en-US" altLang="en-US" smtClean="0"/>
          </a:p>
        </p:txBody>
      </p:sp>
      <p:pic>
        <p:nvPicPr>
          <p:cNvPr id="58371" name="Picture 3" descr="identity.eps"/>
          <p:cNvPicPr>
            <a:picLocks noChangeAspect="1"/>
          </p:cNvPicPr>
          <p:nvPr/>
        </p:nvPicPr>
        <p:blipFill>
          <a:blip r:embed="rId2" cstate="print"/>
          <a:srcRect/>
          <a:stretch>
            <a:fillRect/>
          </a:stretch>
        </p:blipFill>
        <p:spPr bwMode="auto">
          <a:xfrm>
            <a:off x="2428875" y="1627188"/>
            <a:ext cx="3460750" cy="1912937"/>
          </a:xfrm>
          <a:prstGeom prst="rect">
            <a:avLst/>
          </a:prstGeom>
          <a:noFill/>
          <a:ln w="9525">
            <a:noFill/>
            <a:miter lim="800000"/>
            <a:headEnd/>
            <a:tailEnd/>
          </a:ln>
        </p:spPr>
      </p:pic>
      <p:pic>
        <p:nvPicPr>
          <p:cNvPr id="58372" name="Picture 4" descr="forallone.eps"/>
          <p:cNvPicPr>
            <a:picLocks noChangeAspect="1"/>
          </p:cNvPicPr>
          <p:nvPr/>
        </p:nvPicPr>
        <p:blipFill>
          <a:blip r:embed="rId3" cstate="print"/>
          <a:srcRect l="5057"/>
          <a:stretch>
            <a:fillRect/>
          </a:stretch>
        </p:blipFill>
        <p:spPr bwMode="auto">
          <a:xfrm>
            <a:off x="1927225" y="3978275"/>
            <a:ext cx="5437188" cy="711200"/>
          </a:xfrm>
          <a:prstGeom prst="rect">
            <a:avLst/>
          </a:prstGeom>
          <a:noFill/>
          <a:ln w="9525">
            <a:noFill/>
            <a:miter lim="800000"/>
            <a:headEnd/>
            <a:tailEnd/>
          </a:ln>
        </p:spPr>
      </p:pic>
      <p:sp>
        <p:nvSpPr>
          <p:cNvPr id="58373" name="TextBox 5"/>
          <p:cNvSpPr txBox="1">
            <a:spLocks noChangeArrowheads="1"/>
          </p:cNvSpPr>
          <p:nvPr/>
        </p:nvSpPr>
        <p:spPr bwMode="auto">
          <a:xfrm>
            <a:off x="815975" y="4192588"/>
            <a:ext cx="1052513" cy="523875"/>
          </a:xfrm>
          <a:prstGeom prst="rect">
            <a:avLst/>
          </a:prstGeom>
          <a:noFill/>
          <a:ln w="9525">
            <a:noFill/>
            <a:miter lim="800000"/>
            <a:headEnd/>
            <a:tailEnd/>
          </a:ln>
        </p:spPr>
        <p:txBody>
          <a:bodyPr wrap="none">
            <a:spAutoFit/>
          </a:bodyPr>
          <a:lstStyle/>
          <a:p>
            <a:pPr eaLnBrk="1" hangingPunct="1"/>
            <a:r>
              <a:rPr lang="en-US" altLang="en-US" sz="2800">
                <a:latin typeface="Times New Roman" pitchFamily="18" charset="0"/>
                <a:cs typeface="Times New Roman" pitchFamily="18" charset="0"/>
              </a:rPr>
              <a:t>for all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smtClean="0"/>
              <a:t>Special matrices: </a:t>
            </a:r>
            <a:r>
              <a:rPr lang="en-US" altLang="en-US" b="1" smtClean="0"/>
              <a:t>inverse matrix</a:t>
            </a:r>
          </a:p>
        </p:txBody>
      </p:sp>
      <p:sp>
        <p:nvSpPr>
          <p:cNvPr id="59395" name="Content Placeholder 2"/>
          <p:cNvSpPr>
            <a:spLocks noGrp="1"/>
          </p:cNvSpPr>
          <p:nvPr>
            <p:ph idx="1"/>
          </p:nvPr>
        </p:nvSpPr>
        <p:spPr>
          <a:xfrm>
            <a:off x="457200" y="4500563"/>
            <a:ext cx="8229600" cy="823912"/>
          </a:xfrm>
        </p:spPr>
        <p:txBody>
          <a:bodyPr/>
          <a:lstStyle/>
          <a:p>
            <a:pPr eaLnBrk="1" hangingPunct="1"/>
            <a:r>
              <a:rPr lang="en-US" altLang="en-US" smtClean="0"/>
              <a:t>Does the inverse always exist?</a:t>
            </a:r>
          </a:p>
        </p:txBody>
      </p:sp>
      <p:pic>
        <p:nvPicPr>
          <p:cNvPr id="59396" name="Picture 4" descr="inverse.eps"/>
          <p:cNvPicPr>
            <a:picLocks noChangeAspect="1"/>
          </p:cNvPicPr>
          <p:nvPr/>
        </p:nvPicPr>
        <p:blipFill>
          <a:blip r:embed="rId3" cstate="print"/>
          <a:srcRect/>
          <a:stretch>
            <a:fillRect/>
          </a:stretch>
        </p:blipFill>
        <p:spPr bwMode="auto">
          <a:xfrm>
            <a:off x="1920875" y="2398713"/>
            <a:ext cx="54737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1363663" y="2909888"/>
            <a:ext cx="1884362" cy="2184400"/>
          </a:xfrm>
          <a:prstGeom prst="line">
            <a:avLst/>
          </a:prstGeom>
          <a:ln w="127000" cmpd="sng">
            <a:solidFill>
              <a:schemeClr val="bg1">
                <a:lumMod val="50000"/>
              </a:schemeClr>
            </a:solidFill>
            <a:headEnd type="none"/>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7171" name="Title 1"/>
          <p:cNvSpPr>
            <a:spLocks noGrp="1"/>
          </p:cNvSpPr>
          <p:nvPr>
            <p:ph type="title"/>
          </p:nvPr>
        </p:nvSpPr>
        <p:spPr/>
        <p:txBody>
          <a:bodyPr/>
          <a:lstStyle/>
          <a:p>
            <a:pPr eaLnBrk="1" hangingPunct="1"/>
            <a:r>
              <a:rPr lang="en-US" altLang="en-US" smtClean="0"/>
              <a:t>Scalar times vector</a:t>
            </a:r>
            <a:endParaRPr lang="en-US" altLang="en-US" b="1" smtClean="0"/>
          </a:p>
        </p:txBody>
      </p:sp>
      <p:cxnSp>
        <p:nvCxnSpPr>
          <p:cNvPr id="4" name="Straight Connector 3"/>
          <p:cNvCxnSpPr/>
          <p:nvPr/>
        </p:nvCxnSpPr>
        <p:spPr>
          <a:xfrm flipV="1">
            <a:off x="1363663" y="4124325"/>
            <a:ext cx="849312" cy="969963"/>
          </a:xfrm>
          <a:prstGeom prst="line">
            <a:avLst/>
          </a:prstGeom>
          <a:ln w="762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7173" name="Picture 4" descr="xvec.eps"/>
          <p:cNvPicPr>
            <a:picLocks noChangeAspect="1"/>
          </p:cNvPicPr>
          <p:nvPr/>
        </p:nvPicPr>
        <p:blipFill>
          <a:blip r:embed="rId2" cstate="print"/>
          <a:srcRect/>
          <a:stretch>
            <a:fillRect/>
          </a:stretch>
        </p:blipFill>
        <p:spPr bwMode="auto">
          <a:xfrm>
            <a:off x="1544638" y="4024313"/>
            <a:ext cx="304800" cy="381000"/>
          </a:xfrm>
          <a:prstGeom prst="rect">
            <a:avLst/>
          </a:prstGeom>
          <a:noFill/>
          <a:ln w="9525">
            <a:noFill/>
            <a:miter lim="800000"/>
            <a:headEnd/>
            <a:tailEnd/>
          </a:ln>
        </p:spPr>
      </p:pic>
      <p:cxnSp>
        <p:nvCxnSpPr>
          <p:cNvPr id="14" name="Straight Connector 13"/>
          <p:cNvCxnSpPr/>
          <p:nvPr/>
        </p:nvCxnSpPr>
        <p:spPr>
          <a:xfrm flipV="1">
            <a:off x="1363663" y="2030413"/>
            <a:ext cx="0" cy="4541837"/>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55575" y="5094288"/>
            <a:ext cx="4033838" cy="0"/>
          </a:xfrm>
          <a:prstGeom prst="line">
            <a:avLst/>
          </a:prstGeom>
          <a:ln w="381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7176" name="Picture 10" descr="ax.eps"/>
          <p:cNvPicPr>
            <a:picLocks noChangeAspect="1"/>
          </p:cNvPicPr>
          <p:nvPr/>
        </p:nvPicPr>
        <p:blipFill>
          <a:blip r:embed="rId3" cstate="print"/>
          <a:srcRect/>
          <a:stretch>
            <a:fillRect/>
          </a:stretch>
        </p:blipFill>
        <p:spPr bwMode="auto">
          <a:xfrm>
            <a:off x="2287588" y="2551113"/>
            <a:ext cx="571500" cy="381000"/>
          </a:xfrm>
          <a:prstGeom prst="rect">
            <a:avLst/>
          </a:prstGeom>
          <a:noFill/>
          <a:ln w="9525">
            <a:noFill/>
            <a:miter lim="800000"/>
            <a:headEnd/>
            <a:tailEnd/>
          </a:ln>
        </p:spPr>
      </p:pic>
      <p:pic>
        <p:nvPicPr>
          <p:cNvPr id="7177" name="Picture 2" descr="scalarvect.eps"/>
          <p:cNvPicPr>
            <a:picLocks noChangeAspect="1"/>
          </p:cNvPicPr>
          <p:nvPr/>
        </p:nvPicPr>
        <p:blipFill>
          <a:blip r:embed="rId4" cstate="print"/>
          <a:srcRect/>
          <a:stretch>
            <a:fillRect/>
          </a:stretch>
        </p:blipFill>
        <p:spPr bwMode="auto">
          <a:xfrm>
            <a:off x="3500438" y="2030413"/>
            <a:ext cx="54864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5325"/>
          </a:xfrm>
        </p:spPr>
        <p:txBody>
          <a:bodyPr rtlCol="0">
            <a:normAutofit fontScale="90000"/>
          </a:bodyPr>
          <a:lstStyle/>
          <a:p>
            <a:pPr eaLnBrk="1" fontAlgn="auto" hangingPunct="1">
              <a:spcAft>
                <a:spcPts val="0"/>
              </a:spcAft>
              <a:defRPr/>
            </a:pPr>
            <a:r>
              <a:rPr lang="en-US" dirty="0"/>
              <a:t>Product of 2 Vectors</a:t>
            </a:r>
          </a:p>
        </p:txBody>
      </p:sp>
      <p:sp>
        <p:nvSpPr>
          <p:cNvPr id="8195" name="Content Placeholder 2"/>
          <p:cNvSpPr>
            <a:spLocks noGrp="1"/>
          </p:cNvSpPr>
          <p:nvPr>
            <p:ph idx="1"/>
          </p:nvPr>
        </p:nvSpPr>
        <p:spPr>
          <a:xfrm>
            <a:off x="1590675" y="2130425"/>
            <a:ext cx="7096125" cy="2089150"/>
          </a:xfrm>
        </p:spPr>
        <p:txBody>
          <a:bodyPr/>
          <a:lstStyle/>
          <a:p>
            <a:pPr eaLnBrk="1" hangingPunct="1"/>
            <a:r>
              <a:rPr lang="en-US" altLang="en-US" smtClean="0"/>
              <a:t>Element-by-element</a:t>
            </a:r>
          </a:p>
          <a:p>
            <a:pPr eaLnBrk="1" hangingPunct="1"/>
            <a:r>
              <a:rPr lang="en-US" altLang="en-US" smtClean="0"/>
              <a:t>Inner product</a:t>
            </a:r>
          </a:p>
          <a:p>
            <a:pPr eaLnBrk="1" hangingPunct="1"/>
            <a:r>
              <a:rPr lang="en-US" altLang="en-US" smtClean="0"/>
              <a:t>Outer product</a:t>
            </a:r>
          </a:p>
        </p:txBody>
      </p:sp>
      <p:sp>
        <p:nvSpPr>
          <p:cNvPr id="8196" name="TextBox 3"/>
          <p:cNvSpPr txBox="1">
            <a:spLocks noChangeArrowheads="1"/>
          </p:cNvSpPr>
          <p:nvPr/>
        </p:nvSpPr>
        <p:spPr bwMode="auto">
          <a:xfrm>
            <a:off x="573088" y="1484313"/>
            <a:ext cx="4424362" cy="646112"/>
          </a:xfrm>
          <a:prstGeom prst="rect">
            <a:avLst/>
          </a:prstGeom>
          <a:noFill/>
          <a:ln w="9525">
            <a:noFill/>
            <a:miter lim="800000"/>
            <a:headEnd/>
            <a:tailEnd/>
          </a:ln>
        </p:spPr>
        <p:txBody>
          <a:bodyPr wrap="none">
            <a:spAutoFit/>
          </a:bodyPr>
          <a:lstStyle/>
          <a:p>
            <a:pPr eaLnBrk="1" hangingPunct="1"/>
            <a:r>
              <a:rPr lang="en-US" altLang="en-US" sz="3600"/>
              <a:t>Three ways to multiply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Element-by-element product (</a:t>
            </a:r>
            <a:r>
              <a:rPr lang="en-US" dirty="0" err="1"/>
              <a:t>Hadamard</a:t>
            </a:r>
            <a:r>
              <a:rPr lang="en-US" dirty="0"/>
              <a:t> product)</a:t>
            </a:r>
          </a:p>
        </p:txBody>
      </p:sp>
      <p:sp>
        <p:nvSpPr>
          <p:cNvPr id="9219" name="Content Placeholder 2"/>
          <p:cNvSpPr>
            <a:spLocks noGrp="1"/>
          </p:cNvSpPr>
          <p:nvPr>
            <p:ph idx="1"/>
          </p:nvPr>
        </p:nvSpPr>
        <p:spPr>
          <a:xfrm>
            <a:off x="457200" y="5397500"/>
            <a:ext cx="8229600" cy="654050"/>
          </a:xfrm>
        </p:spPr>
        <p:txBody>
          <a:bodyPr/>
          <a:lstStyle/>
          <a:p>
            <a:pPr eaLnBrk="1" hangingPunct="1"/>
            <a:r>
              <a:rPr lang="en-US" altLang="en-US" smtClean="0"/>
              <a:t>Element-wise multiplication (.* in MATLAB) </a:t>
            </a:r>
          </a:p>
        </p:txBody>
      </p:sp>
      <p:pic>
        <p:nvPicPr>
          <p:cNvPr id="9220" name="Picture 3" descr="hadamard.eps"/>
          <p:cNvPicPr>
            <a:picLocks noChangeAspect="1"/>
          </p:cNvPicPr>
          <p:nvPr/>
        </p:nvPicPr>
        <p:blipFill>
          <a:blip r:embed="rId2" cstate="print"/>
          <a:srcRect/>
          <a:stretch>
            <a:fillRect/>
          </a:stretch>
        </p:blipFill>
        <p:spPr bwMode="auto">
          <a:xfrm>
            <a:off x="1924050" y="2794000"/>
            <a:ext cx="52959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dot.eps"/>
          <p:cNvPicPr>
            <a:picLocks noChangeAspect="1"/>
          </p:cNvPicPr>
          <p:nvPr/>
        </p:nvPicPr>
        <p:blipFill>
          <a:blip r:embed="rId2" cstate="print"/>
          <a:srcRect/>
          <a:stretch>
            <a:fillRect/>
          </a:stretch>
        </p:blipFill>
        <p:spPr bwMode="auto">
          <a:xfrm>
            <a:off x="247650" y="1973263"/>
            <a:ext cx="8686800" cy="3729037"/>
          </a:xfrm>
          <a:prstGeom prst="rect">
            <a:avLst/>
          </a:prstGeom>
          <a:noFill/>
          <a:ln w="9525">
            <a:noFill/>
            <a:miter lim="800000"/>
            <a:headEnd/>
            <a:tailEnd/>
          </a:ln>
        </p:spPr>
      </p:pic>
      <p:sp>
        <p:nvSpPr>
          <p:cNvPr id="11" name="Rectangle 10"/>
          <p:cNvSpPr/>
          <p:nvPr/>
        </p:nvSpPr>
        <p:spPr>
          <a:xfrm>
            <a:off x="0" y="2347913"/>
            <a:ext cx="8934450" cy="38798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p:cNvSpPr>
            <a:spLocks noGrp="1"/>
          </p:cNvSpPr>
          <p:nvPr>
            <p:ph type="title"/>
          </p:nvPr>
        </p:nvSpPr>
        <p:spPr/>
        <p:txBody>
          <a:bodyPr rtlCol="0">
            <a:normAutofit fontScale="90000"/>
          </a:bodyPr>
          <a:lstStyle/>
          <a:p>
            <a:pPr eaLnBrk="1" fontAlgn="auto" hangingPunct="1">
              <a:spcAft>
                <a:spcPts val="0"/>
              </a:spcAft>
              <a:defRPr/>
            </a:pPr>
            <a:r>
              <a:rPr lang="en-US" dirty="0"/>
              <a:t>Multiplication: </a:t>
            </a:r>
            <a:br>
              <a:rPr lang="en-US" dirty="0"/>
            </a:br>
            <a:r>
              <a:rPr lang="en-US" b="1" dirty="0"/>
              <a:t>Dot product (inner product)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930</Words>
  <Application>Microsoft Office PowerPoint</Application>
  <PresentationFormat>On-screen Show (4:3)</PresentationFormat>
  <Paragraphs>149</Paragraphs>
  <Slides>57</Slides>
  <Notes>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Outline</vt:lpstr>
      <vt:lpstr>Part 1: Matrix Arithmetic (w/applications to neural networks)</vt:lpstr>
      <vt:lpstr>Matrix addition</vt:lpstr>
      <vt:lpstr>Scalar times vector</vt:lpstr>
      <vt:lpstr>Scalar times vector</vt:lpstr>
      <vt:lpstr>Scalar times vector</vt:lpstr>
      <vt:lpstr>Product of 2 Vectors</vt:lpstr>
      <vt:lpstr>Element-by-element product (Hadamard product)</vt:lpstr>
      <vt:lpstr>Multiplication:  Dot product (inner product)</vt:lpstr>
      <vt:lpstr>Multiplication:  Dot product (inner product)</vt:lpstr>
      <vt:lpstr>Multiplication:  Dot product (inner product)</vt:lpstr>
      <vt:lpstr>Multiplication:  Dot product (inner product)</vt:lpstr>
      <vt:lpstr>Multiplication:  Dot product (inner product)</vt:lpstr>
      <vt:lpstr>Dot product geometric intuition: “Overlap” of 2 vectors</vt:lpstr>
      <vt:lpstr>Example: linear feed-forward network</vt:lpstr>
      <vt:lpstr>Example: linear feed-forward network</vt:lpstr>
      <vt:lpstr>Example: linear feed-forward network</vt:lpstr>
      <vt:lpstr>Multiplication: Outer product</vt:lpstr>
      <vt:lpstr>Multiplication: Outer product</vt:lpstr>
      <vt:lpstr>Multiplication: Outer product</vt:lpstr>
      <vt:lpstr>Multiplication: Outer product</vt:lpstr>
      <vt:lpstr>Multiplication: Outer product</vt:lpstr>
      <vt:lpstr>Multiplication: Outer product</vt:lpstr>
      <vt:lpstr>Multiplication: Outer product</vt:lpstr>
      <vt:lpstr>Multiplication: Outer product</vt:lpstr>
      <vt:lpstr>Matrix times a vector</vt:lpstr>
      <vt:lpstr>Matrix times a vector</vt:lpstr>
      <vt:lpstr>Matrix times a vector</vt:lpstr>
      <vt:lpstr>Matrix times a vector:  inner product interpretation</vt:lpstr>
      <vt:lpstr>Matrix times a vector:  inner product interpretation</vt:lpstr>
      <vt:lpstr>Matrix times a vector:  inner product interpretation</vt:lpstr>
      <vt:lpstr>Matrix times a vector:  inner product interpretation</vt:lpstr>
      <vt:lpstr>Matrix times a vector:  inner product interpretation</vt:lpstr>
      <vt:lpstr>Matrix times a vector:  outer product interpretation</vt:lpstr>
      <vt:lpstr>Matrix times a vector:  outer product interpretation</vt:lpstr>
      <vt:lpstr>Matrix times a vector:  outer product interpretation</vt:lpstr>
      <vt:lpstr>Matrix times a vector:  outer product interpretation</vt:lpstr>
      <vt:lpstr>Example of the outer product method</vt:lpstr>
      <vt:lpstr>Example of the outer product method</vt:lpstr>
      <vt:lpstr>Example of the outer product method</vt:lpstr>
      <vt:lpstr>Example of the outer product method</vt:lpstr>
      <vt:lpstr>Example: 2-layer linear network</vt:lpstr>
      <vt:lpstr>Example: 2-layer linear network:  inner product point of view</vt:lpstr>
      <vt:lpstr>Example: 2-layer linear network:  outer product point of view</vt:lpstr>
      <vt:lpstr>Product of 2 Matrices</vt:lpstr>
      <vt:lpstr>Matrix times Matrix: by inner products </vt:lpstr>
      <vt:lpstr>Matrix times Matrix: by inner products </vt:lpstr>
      <vt:lpstr>Matrix times Matrix: by inner products </vt:lpstr>
      <vt:lpstr>Matrix times Matrix: by inner products </vt:lpstr>
      <vt:lpstr>Matrix times Matrix: by outer products </vt:lpstr>
      <vt:lpstr>Matrix times Matrix: by outer products </vt:lpstr>
      <vt:lpstr>Matrix times Matrix: by outer products </vt:lpstr>
      <vt:lpstr>Matrix times Matrix: by outer products </vt:lpstr>
      <vt:lpstr>Part 2: Matrix Properties </vt:lpstr>
      <vt:lpstr>Special matrices: diagonal matrix</vt:lpstr>
      <vt:lpstr>Special matrices: identity matrix</vt:lpstr>
      <vt:lpstr>Special matrices: inverse matrix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Nitk</dc:creator>
  <cp:lastModifiedBy>Nitk</cp:lastModifiedBy>
  <cp:revision>1</cp:revision>
  <dcterms:created xsi:type="dcterms:W3CDTF">2023-05-09T05:14:25Z</dcterms:created>
  <dcterms:modified xsi:type="dcterms:W3CDTF">2023-05-09T05:15:39Z</dcterms:modified>
</cp:coreProperties>
</file>