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D2608-E2F8-4DB0-90C0-40BFA45EE02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D2608-E2F8-4DB0-90C0-40BFA45EE02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D2608-E2F8-4DB0-90C0-40BFA45EE02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D2608-E2F8-4DB0-90C0-40BFA45EE02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D2608-E2F8-4DB0-90C0-40BFA45EE02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FD2608-E2F8-4DB0-90C0-40BFA45EE02D}"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FD2608-E2F8-4DB0-90C0-40BFA45EE02D}"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D2608-E2F8-4DB0-90C0-40BFA45EE02D}"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D2608-E2F8-4DB0-90C0-40BFA45EE02D}"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D2608-E2F8-4DB0-90C0-40BFA45EE02D}"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D2608-E2F8-4DB0-90C0-40BFA45EE02D}"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C7486-E8FF-4EBB-A04B-5F619DD328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D2608-E2F8-4DB0-90C0-40BFA45EE02D}" type="datetimeFigureOut">
              <a:rPr lang="en-US" smtClean="0"/>
              <a:pPr/>
              <a:t>5/9/2023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C7486-E8FF-4EBB-A04B-5F619DD328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304799"/>
          </a:xfrm>
        </p:spPr>
        <p:txBody>
          <a:bodyPr>
            <a:normAutofit fontScale="90000"/>
          </a:bodyPr>
          <a:lstStyle/>
          <a:p>
            <a:r>
              <a:rPr lang="en-US" dirty="0" smtClean="0"/>
              <a:t>LEAST SQUARE ERROR METHOD</a:t>
            </a:r>
            <a:endParaRPr lang="en-US" dirty="0"/>
          </a:p>
        </p:txBody>
      </p:sp>
      <p:sp>
        <p:nvSpPr>
          <p:cNvPr id="3" name="Subtitle 2"/>
          <p:cNvSpPr>
            <a:spLocks noGrp="1"/>
          </p:cNvSpPr>
          <p:nvPr>
            <p:ph type="subTitle" idx="1"/>
          </p:nvPr>
        </p:nvSpPr>
        <p:spPr>
          <a:xfrm>
            <a:off x="1371600" y="1143000"/>
            <a:ext cx="6400800" cy="4495800"/>
          </a:xfrm>
        </p:spPr>
        <p:txBody>
          <a:bodyPr>
            <a:normAutofit fontScale="25000" lnSpcReduction="20000"/>
          </a:bodyPr>
          <a:lstStyle/>
          <a:p>
            <a:pPr algn="l"/>
            <a:endParaRPr lang="en-US" sz="3400" dirty="0" smtClean="0">
              <a:latin typeface="+mj-lt"/>
            </a:endParaRPr>
          </a:p>
          <a:p>
            <a:pPr algn="just"/>
            <a:r>
              <a:rPr lang="en-US" sz="9600" b="1" dirty="0" smtClean="0"/>
              <a:t>In </a:t>
            </a:r>
            <a:r>
              <a:rPr lang="en-US" sz="9600" b="1" dirty="0"/>
              <a:t>most of the cases, the data points do not fall on a straight line (not highly correlated), thus leading to a possibility of depicting the relationship between the two variables using several different lines. </a:t>
            </a:r>
            <a:endParaRPr lang="en-US" sz="9600" b="1" dirty="0" smtClean="0"/>
          </a:p>
          <a:p>
            <a:pPr algn="just"/>
            <a:endParaRPr lang="en-US" sz="9600" b="1" dirty="0" smtClean="0"/>
          </a:p>
          <a:p>
            <a:pPr algn="just"/>
            <a:r>
              <a:rPr lang="en-US" sz="9600" b="1" dirty="0" smtClean="0"/>
              <a:t>Selection </a:t>
            </a:r>
            <a:r>
              <a:rPr lang="en-US" sz="9600" b="1" dirty="0"/>
              <a:t>of each line may lead to a situation where the line will be closer to some points and farther from other points. We cannot decide which line can provide best fit to the data</a:t>
            </a:r>
            <a:r>
              <a:rPr lang="en-US" sz="9600" b="1" dirty="0" smtClean="0"/>
              <a:t>.</a:t>
            </a:r>
          </a:p>
          <a:p>
            <a:pPr algn="just"/>
            <a:endParaRPr lang="en-US" sz="9600" b="1" dirty="0"/>
          </a:p>
          <a:p>
            <a:pPr algn="just"/>
            <a:r>
              <a:rPr lang="en-US" sz="9600" b="1" dirty="0"/>
              <a:t>Method of least squares can be used to determine the line of best fit in such cases. It determines the line of best fit for given observed data by minimizing the sum of the squares of the vertical deviations from each data point to the line.</a:t>
            </a:r>
          </a:p>
          <a:p>
            <a:pPr algn="just"/>
            <a:r>
              <a:rPr lang="en-US" sz="9600" b="1" dirty="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rmAutofit fontScale="92500" lnSpcReduction="10000"/>
          </a:bodyPr>
          <a:lstStyle/>
          <a:p>
            <a:pPr algn="just"/>
            <a:endParaRPr lang="en-US" sz="2000" dirty="0" smtClean="0">
              <a:latin typeface="+mj-lt"/>
            </a:endParaRPr>
          </a:p>
          <a:p>
            <a:pPr algn="just">
              <a:buNone/>
            </a:pPr>
            <a:r>
              <a:rPr lang="en-US" sz="2000" b="1" dirty="0" smtClean="0"/>
              <a:t>Method </a:t>
            </a:r>
            <a:r>
              <a:rPr lang="en-US" sz="2000" b="1" dirty="0" smtClean="0"/>
              <a:t>of Least Squares</a:t>
            </a:r>
            <a:endParaRPr lang="en-US" sz="2000" dirty="0" smtClean="0">
              <a:latin typeface="+mj-lt"/>
            </a:endParaRPr>
          </a:p>
          <a:p>
            <a:pPr algn="just"/>
            <a:endParaRPr lang="en-US" sz="2000" dirty="0">
              <a:latin typeface="+mj-lt"/>
            </a:endParaRPr>
          </a:p>
          <a:p>
            <a:pPr algn="just"/>
            <a:endParaRPr lang="en-US" sz="2000" dirty="0" smtClean="0">
              <a:latin typeface="+mj-lt"/>
            </a:endParaRPr>
          </a:p>
          <a:p>
            <a:pPr algn="just"/>
            <a:r>
              <a:rPr lang="en-US" sz="2000" dirty="0" smtClean="0">
                <a:latin typeface="+mj-lt"/>
              </a:rPr>
              <a:t>To obtain the </a:t>
            </a:r>
            <a:r>
              <a:rPr lang="en-US" sz="2000" dirty="0">
                <a:latin typeface="+mj-lt"/>
              </a:rPr>
              <a:t>estimates of the coefficients ‘</a:t>
            </a:r>
            <a:r>
              <a:rPr lang="en-US" sz="2000" i="1" dirty="0">
                <a:latin typeface="+mj-lt"/>
              </a:rPr>
              <a:t>a</a:t>
            </a:r>
            <a:r>
              <a:rPr lang="en-US" sz="2000" dirty="0">
                <a:latin typeface="+mj-lt"/>
              </a:rPr>
              <a:t>’ and ‘</a:t>
            </a:r>
            <a:r>
              <a:rPr lang="en-US" sz="2000" i="1" dirty="0">
                <a:latin typeface="+mj-lt"/>
              </a:rPr>
              <a:t>b</a:t>
            </a:r>
            <a:r>
              <a:rPr lang="en-US" sz="2000" dirty="0">
                <a:latin typeface="+mj-lt"/>
              </a:rPr>
              <a:t>’, the least squares method minimizes the sum of squares of residuals. The residual for the </a:t>
            </a:r>
            <a:r>
              <a:rPr lang="en-US" sz="2000" i="1" dirty="0" err="1">
                <a:latin typeface="+mj-lt"/>
              </a:rPr>
              <a:t>i</a:t>
            </a:r>
            <a:r>
              <a:rPr lang="en-US" sz="2000" baseline="30000" dirty="0" err="1">
                <a:latin typeface="+mj-lt"/>
              </a:rPr>
              <a:t>th</a:t>
            </a:r>
            <a:r>
              <a:rPr lang="en-US" sz="2000" dirty="0">
                <a:latin typeface="+mj-lt"/>
              </a:rPr>
              <a:t> data point </a:t>
            </a:r>
            <a:r>
              <a:rPr lang="en-US" sz="2000" i="1" dirty="0" err="1">
                <a:latin typeface="+mj-lt"/>
              </a:rPr>
              <a:t>e</a:t>
            </a:r>
            <a:r>
              <a:rPr lang="en-US" sz="2000" i="1" baseline="-25000" dirty="0" err="1">
                <a:latin typeface="+mj-lt"/>
              </a:rPr>
              <a:t>i</a:t>
            </a:r>
            <a:r>
              <a:rPr lang="en-US" sz="2000" dirty="0">
                <a:latin typeface="+mj-lt"/>
              </a:rPr>
              <a:t> is defined as the difference between the observed value of the response variable, </a:t>
            </a:r>
            <a:r>
              <a:rPr lang="en-US" sz="2000" i="1" dirty="0" err="1">
                <a:latin typeface="+mj-lt"/>
              </a:rPr>
              <a:t>y</a:t>
            </a:r>
            <a:r>
              <a:rPr lang="en-US" sz="2000" i="1" baseline="-25000" dirty="0" err="1">
                <a:latin typeface="+mj-lt"/>
              </a:rPr>
              <a:t>i</a:t>
            </a:r>
            <a:r>
              <a:rPr lang="en-US" sz="2000" dirty="0">
                <a:latin typeface="+mj-lt"/>
              </a:rPr>
              <a:t>, and the estimate of the response variable, </a:t>
            </a:r>
            <a:r>
              <a:rPr lang="en-US" sz="2000" i="1" dirty="0" err="1">
                <a:latin typeface="+mj-lt"/>
              </a:rPr>
              <a:t>ŷ</a:t>
            </a:r>
            <a:r>
              <a:rPr lang="en-US" sz="2000" i="1" baseline="-25000" dirty="0" err="1">
                <a:latin typeface="+mj-lt"/>
              </a:rPr>
              <a:t>i</a:t>
            </a:r>
            <a:r>
              <a:rPr lang="en-US" sz="2000" dirty="0">
                <a:latin typeface="+mj-lt"/>
              </a:rPr>
              <a:t>, and is identified as the error associated with the data.</a:t>
            </a:r>
            <a:r>
              <a:rPr lang="en-US" sz="2000" i="1" dirty="0">
                <a:latin typeface="+mj-lt"/>
              </a:rPr>
              <a:t> i.e.</a:t>
            </a:r>
            <a:r>
              <a:rPr lang="en-US" sz="2000" dirty="0">
                <a:latin typeface="+mj-lt"/>
              </a:rPr>
              <a:t>,</a:t>
            </a:r>
            <a:r>
              <a:rPr lang="en-US" sz="2000" i="1" dirty="0">
                <a:latin typeface="+mj-lt"/>
              </a:rPr>
              <a:t> </a:t>
            </a:r>
            <a:r>
              <a:rPr lang="en-US" sz="2000" i="1" dirty="0" err="1">
                <a:latin typeface="+mj-lt"/>
              </a:rPr>
              <a:t>e</a:t>
            </a:r>
            <a:r>
              <a:rPr lang="en-US" sz="2000" i="1" baseline="-25000" dirty="0" err="1">
                <a:latin typeface="+mj-lt"/>
              </a:rPr>
              <a:t>i</a:t>
            </a:r>
            <a:r>
              <a:rPr lang="en-US" sz="2000" i="1" dirty="0">
                <a:latin typeface="+mj-lt"/>
              </a:rPr>
              <a:t> </a:t>
            </a:r>
            <a:r>
              <a:rPr lang="en-US" sz="2000" dirty="0">
                <a:latin typeface="+mj-lt"/>
              </a:rPr>
              <a:t>=</a:t>
            </a:r>
            <a:r>
              <a:rPr lang="en-US" sz="2000" i="1" dirty="0">
                <a:latin typeface="+mj-lt"/>
              </a:rPr>
              <a:t> </a:t>
            </a:r>
            <a:r>
              <a:rPr lang="en-US" sz="2000" i="1" dirty="0" err="1">
                <a:latin typeface="+mj-lt"/>
              </a:rPr>
              <a:t>y</a:t>
            </a:r>
            <a:r>
              <a:rPr lang="en-US" sz="2000" i="1" baseline="-25000" dirty="0" err="1">
                <a:latin typeface="+mj-lt"/>
              </a:rPr>
              <a:t>i</a:t>
            </a:r>
            <a:r>
              <a:rPr lang="en-US" sz="2000" dirty="0" err="1">
                <a:latin typeface="+mj-lt"/>
              </a:rPr>
              <a:t>–</a:t>
            </a:r>
            <a:r>
              <a:rPr lang="en-US" sz="2000" i="1" dirty="0" err="1">
                <a:latin typeface="+mj-lt"/>
              </a:rPr>
              <a:t>ŷ</a:t>
            </a:r>
            <a:r>
              <a:rPr lang="en-US" sz="2000" i="1" baseline="-25000" dirty="0" err="1">
                <a:latin typeface="+mj-lt"/>
              </a:rPr>
              <a:t>i</a:t>
            </a:r>
            <a:r>
              <a:rPr lang="en-US" sz="2000" i="1" dirty="0">
                <a:latin typeface="+mj-lt"/>
              </a:rPr>
              <a:t> </a:t>
            </a:r>
            <a:r>
              <a:rPr lang="en-US" sz="2000" dirty="0">
                <a:latin typeface="+mj-lt"/>
              </a:rPr>
              <a:t>,</a:t>
            </a:r>
            <a:r>
              <a:rPr lang="en-US" sz="2000" i="1" dirty="0">
                <a:latin typeface="+mj-lt"/>
              </a:rPr>
              <a:t> </a:t>
            </a:r>
            <a:r>
              <a:rPr lang="en-US" sz="2000" i="1" dirty="0" err="1">
                <a:latin typeface="+mj-lt"/>
              </a:rPr>
              <a:t>i</a:t>
            </a:r>
            <a:r>
              <a:rPr lang="en-US" sz="2000" i="1" dirty="0">
                <a:latin typeface="+mj-lt"/>
              </a:rPr>
              <a:t> </a:t>
            </a:r>
            <a:r>
              <a:rPr lang="en-US" sz="2000" dirty="0">
                <a:latin typeface="+mj-lt"/>
              </a:rPr>
              <a:t>=1 ,2, ...,</a:t>
            </a:r>
            <a:r>
              <a:rPr lang="en-US" sz="2000" i="1" dirty="0">
                <a:latin typeface="+mj-lt"/>
              </a:rPr>
              <a:t> n</a:t>
            </a:r>
            <a:r>
              <a:rPr lang="en-US" sz="2000" i="1" dirty="0" smtClean="0">
                <a:latin typeface="+mj-lt"/>
              </a:rPr>
              <a:t>.</a:t>
            </a:r>
          </a:p>
          <a:p>
            <a:pPr algn="just"/>
            <a:endParaRPr lang="en-US" sz="2000" dirty="0" smtClean="0">
              <a:latin typeface="+mj-lt"/>
            </a:endParaRPr>
          </a:p>
          <a:p>
            <a:pPr algn="just"/>
            <a:r>
              <a:rPr lang="en-US" sz="2000" dirty="0" smtClean="0">
                <a:latin typeface="+mj-lt"/>
              </a:rPr>
              <a:t>The </a:t>
            </a:r>
            <a:r>
              <a:rPr lang="en-US" sz="2000" dirty="0">
                <a:latin typeface="+mj-lt"/>
              </a:rPr>
              <a:t>method of least squares helps us to find the values of unknowns ‘</a:t>
            </a:r>
            <a:r>
              <a:rPr lang="en-US" sz="2000" i="1" dirty="0">
                <a:latin typeface="+mj-lt"/>
              </a:rPr>
              <a:t>a’</a:t>
            </a:r>
            <a:r>
              <a:rPr lang="en-US" sz="2000" dirty="0">
                <a:latin typeface="+mj-lt"/>
              </a:rPr>
              <a:t> and ‘</a:t>
            </a:r>
            <a:r>
              <a:rPr lang="en-US" sz="2000" i="1" dirty="0">
                <a:latin typeface="+mj-lt"/>
              </a:rPr>
              <a:t>b’</a:t>
            </a:r>
            <a:r>
              <a:rPr lang="en-US" sz="2000" dirty="0">
                <a:latin typeface="+mj-lt"/>
              </a:rPr>
              <a:t> in such a way that the following two conditions are satisfied</a:t>
            </a:r>
            <a:r>
              <a:rPr lang="en-US" sz="2000" dirty="0" smtClean="0">
                <a:latin typeface="+mj-lt"/>
              </a:rPr>
              <a:t>:</a:t>
            </a:r>
          </a:p>
          <a:p>
            <a:pPr algn="just"/>
            <a:endParaRPr lang="en-US" sz="2000" dirty="0">
              <a:latin typeface="+mj-lt"/>
            </a:endParaRPr>
          </a:p>
          <a:p>
            <a:pPr marL="0" marR="0" algn="just">
              <a:lnSpc>
                <a:spcPct val="115000"/>
              </a:lnSpc>
              <a:spcBef>
                <a:spcPts val="0"/>
              </a:spcBef>
              <a:spcAft>
                <a:spcPts val="1200"/>
              </a:spcAft>
              <a:tabLst>
                <a:tab pos="3943985" algn="l"/>
              </a:tabLst>
            </a:pPr>
            <a:r>
              <a:rPr lang="en-US" sz="2000" dirty="0" smtClean="0">
                <a:solidFill>
                  <a:srgbClr val="000000"/>
                </a:solidFill>
                <a:latin typeface="+mj-lt"/>
                <a:ea typeface="Times New Roman"/>
                <a:cs typeface="Times New Roman"/>
              </a:rPr>
              <a:t>Sum of the </a:t>
            </a:r>
            <a:r>
              <a:rPr lang="en-US" sz="2400" dirty="0" smtClean="0">
                <a:solidFill>
                  <a:srgbClr val="000000"/>
                </a:solidFill>
                <a:latin typeface="+mj-lt"/>
                <a:ea typeface="Times New Roman"/>
                <a:cs typeface="Times New Roman"/>
              </a:rPr>
              <a:t>residuals</a:t>
            </a:r>
            <a:r>
              <a:rPr lang="en-US" sz="2000" dirty="0" smtClean="0">
                <a:solidFill>
                  <a:srgbClr val="000000"/>
                </a:solidFill>
                <a:latin typeface="+mj-lt"/>
                <a:ea typeface="Times New Roman"/>
                <a:cs typeface="Times New Roman"/>
              </a:rPr>
              <a:t> is zero. </a:t>
            </a:r>
            <a:endParaRPr lang="en-US" sz="2000" dirty="0" smtClean="0">
              <a:solidFill>
                <a:srgbClr val="333333"/>
              </a:solidFill>
              <a:latin typeface="+mj-lt"/>
              <a:ea typeface="Times New Roman"/>
              <a:cs typeface="Times New Roman"/>
            </a:endParaRPr>
          </a:p>
          <a:p>
            <a:pPr marL="0" marR="0" algn="just">
              <a:lnSpc>
                <a:spcPct val="115000"/>
              </a:lnSpc>
              <a:spcBef>
                <a:spcPts val="0"/>
              </a:spcBef>
              <a:spcAft>
                <a:spcPts val="1200"/>
              </a:spcAft>
              <a:tabLst>
                <a:tab pos="3943985" algn="l"/>
              </a:tabLst>
            </a:pPr>
            <a:endParaRPr lang="en-US" sz="2000" dirty="0">
              <a:solidFill>
                <a:srgbClr val="333333"/>
              </a:solidFill>
              <a:latin typeface="+mj-lt"/>
              <a:ea typeface="Times New Roman"/>
              <a:cs typeface="Times New Roman"/>
            </a:endParaRPr>
          </a:p>
          <a:p>
            <a:pPr marL="0" algn="just">
              <a:lnSpc>
                <a:spcPct val="115000"/>
              </a:lnSpc>
              <a:spcBef>
                <a:spcPts val="0"/>
              </a:spcBef>
              <a:spcAft>
                <a:spcPts val="1200"/>
              </a:spcAft>
              <a:tabLst>
                <a:tab pos="3943985" algn="l"/>
              </a:tabLst>
            </a:pPr>
            <a:r>
              <a:rPr lang="en-US" sz="2000" dirty="0" smtClean="0"/>
              <a:t>Sum of the squares of the residuals </a:t>
            </a:r>
            <a:r>
              <a:rPr lang="en-US" sz="2000" i="1" dirty="0" smtClean="0"/>
              <a:t>E</a:t>
            </a:r>
            <a:r>
              <a:rPr lang="en-US" sz="2000" dirty="0" smtClean="0"/>
              <a:t> ( </a:t>
            </a:r>
            <a:r>
              <a:rPr lang="en-US" sz="2000" i="1" dirty="0" smtClean="0"/>
              <a:t>a</a:t>
            </a:r>
            <a:r>
              <a:rPr lang="en-US" sz="2000" dirty="0" smtClean="0"/>
              <a:t> , </a:t>
            </a:r>
            <a:r>
              <a:rPr lang="en-US" sz="2000" i="1" dirty="0" smtClean="0"/>
              <a:t>b </a:t>
            </a:r>
            <a:r>
              <a:rPr lang="en-US" sz="2000" dirty="0" smtClean="0"/>
              <a:t>)</a:t>
            </a:r>
            <a:r>
              <a:rPr lang="en-US" sz="2000" i="1" dirty="0" smtClean="0"/>
              <a:t> </a:t>
            </a:r>
            <a:r>
              <a:rPr lang="en-US" sz="2000" dirty="0" smtClean="0"/>
              <a:t>=</a:t>
            </a:r>
            <a:r>
              <a:rPr lang="en-US" sz="2000" i="1" dirty="0" smtClean="0"/>
              <a:t> </a:t>
            </a:r>
          </a:p>
          <a:p>
            <a:pPr marL="0" algn="just">
              <a:lnSpc>
                <a:spcPct val="115000"/>
              </a:lnSpc>
              <a:spcBef>
                <a:spcPts val="0"/>
              </a:spcBef>
              <a:spcAft>
                <a:spcPts val="1200"/>
              </a:spcAft>
              <a:buNone/>
              <a:tabLst>
                <a:tab pos="3943985" algn="l"/>
              </a:tabLst>
            </a:pPr>
            <a:r>
              <a:rPr lang="en-US" sz="2000" dirty="0" smtClean="0"/>
              <a:t> </a:t>
            </a:r>
            <a:r>
              <a:rPr lang="en-US" sz="2000" i="1" dirty="0" smtClean="0"/>
              <a:t> </a:t>
            </a:r>
            <a:r>
              <a:rPr lang="en-US" sz="2000" dirty="0" smtClean="0"/>
              <a:t>is the least</a:t>
            </a:r>
          </a:p>
          <a:p>
            <a:pPr marL="0" marR="0" algn="just">
              <a:lnSpc>
                <a:spcPct val="115000"/>
              </a:lnSpc>
              <a:spcBef>
                <a:spcPts val="0"/>
              </a:spcBef>
              <a:spcAft>
                <a:spcPts val="1200"/>
              </a:spcAft>
              <a:tabLst>
                <a:tab pos="3943985" algn="l"/>
              </a:tabLst>
            </a:pPr>
            <a:endParaRPr lang="en-US" sz="2000" dirty="0">
              <a:latin typeface="+mj-lt"/>
              <a:ea typeface="Calibri"/>
              <a:cs typeface="Times New Roman"/>
            </a:endParaRPr>
          </a:p>
        </p:txBody>
      </p:sp>
      <p:pic>
        <p:nvPicPr>
          <p:cNvPr id="6" name="Picture 5" descr="https://img.brainkart.com/imagebk40/mWRPo4T.jpg"/>
          <p:cNvPicPr/>
          <p:nvPr/>
        </p:nvPicPr>
        <p:blipFill>
          <a:blip r:embed="rId2" cstate="print"/>
          <a:srcRect/>
          <a:stretch>
            <a:fillRect/>
          </a:stretch>
        </p:blipFill>
        <p:spPr bwMode="auto">
          <a:xfrm>
            <a:off x="5410201" y="4953000"/>
            <a:ext cx="1219200" cy="457200"/>
          </a:xfrm>
          <a:prstGeom prst="rect">
            <a:avLst/>
          </a:prstGeom>
          <a:noFill/>
          <a:ln w="9525">
            <a:noFill/>
            <a:miter lim="800000"/>
            <a:headEnd/>
            <a:tailEnd/>
          </a:ln>
        </p:spPr>
      </p:pic>
      <p:pic>
        <p:nvPicPr>
          <p:cNvPr id="8" name="Picture 7" descr="https://img.brainkart.com/imagebk40/gZL3jFH.jpg"/>
          <p:cNvPicPr/>
          <p:nvPr/>
        </p:nvPicPr>
        <p:blipFill>
          <a:blip r:embed="rId3" cstate="print"/>
          <a:srcRect/>
          <a:stretch>
            <a:fillRect/>
          </a:stretch>
        </p:blipFill>
        <p:spPr bwMode="auto">
          <a:xfrm>
            <a:off x="4191000" y="4038600"/>
            <a:ext cx="12192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Fitting of Simple Linear Regression Equation</a:t>
            </a:r>
            <a:endParaRPr lang="en-US" dirty="0"/>
          </a:p>
        </p:txBody>
      </p:sp>
      <p:sp>
        <p:nvSpPr>
          <p:cNvPr id="3" name="Content Placeholder 2"/>
          <p:cNvSpPr>
            <a:spLocks noGrp="1"/>
          </p:cNvSpPr>
          <p:nvPr>
            <p:ph idx="1"/>
          </p:nvPr>
        </p:nvSpPr>
        <p:spPr/>
        <p:txBody>
          <a:bodyPr/>
          <a:lstStyle/>
          <a:p>
            <a:r>
              <a:rPr lang="en-US" sz="2400" dirty="0" smtClean="0"/>
              <a:t>The </a:t>
            </a:r>
            <a:r>
              <a:rPr lang="en-US" sz="2400" dirty="0"/>
              <a:t>method of least squares can be applied to determine the estimates of ‘</a:t>
            </a:r>
            <a:r>
              <a:rPr lang="en-US" sz="2400" i="1" dirty="0"/>
              <a:t>a’</a:t>
            </a:r>
            <a:r>
              <a:rPr lang="en-US" sz="2400" dirty="0"/>
              <a:t> and </a:t>
            </a:r>
            <a:r>
              <a:rPr lang="en-US" sz="2400" i="1" dirty="0"/>
              <a:t>‘b’</a:t>
            </a:r>
            <a:r>
              <a:rPr lang="en-US" sz="2400" dirty="0"/>
              <a:t> in the simple linear regression equation using the given data (</a:t>
            </a:r>
            <a:r>
              <a:rPr lang="en-US" sz="2400" i="1" dirty="0"/>
              <a:t>x</a:t>
            </a:r>
            <a:r>
              <a:rPr lang="en-US" sz="2400" baseline="-25000" dirty="0"/>
              <a:t>1</a:t>
            </a:r>
            <a:r>
              <a:rPr lang="en-US" sz="2400" dirty="0"/>
              <a:t>,</a:t>
            </a:r>
            <a:r>
              <a:rPr lang="en-US" sz="2400" i="1" dirty="0"/>
              <a:t>y</a:t>
            </a:r>
            <a:r>
              <a:rPr lang="en-US" sz="2400" baseline="-25000" dirty="0"/>
              <a:t>1</a:t>
            </a:r>
            <a:r>
              <a:rPr lang="en-US" sz="2400" dirty="0"/>
              <a:t>), (</a:t>
            </a:r>
            <a:r>
              <a:rPr lang="en-US" sz="2400" i="1" dirty="0"/>
              <a:t>x</a:t>
            </a:r>
            <a:r>
              <a:rPr lang="en-US" sz="2400" baseline="-25000" dirty="0"/>
              <a:t>2</a:t>
            </a:r>
            <a:r>
              <a:rPr lang="en-US" sz="2400" dirty="0"/>
              <a:t>,</a:t>
            </a:r>
            <a:r>
              <a:rPr lang="en-US" sz="2400" i="1" dirty="0"/>
              <a:t>y</a:t>
            </a:r>
            <a:r>
              <a:rPr lang="en-US" sz="2400" baseline="-25000" dirty="0"/>
              <a:t>2</a:t>
            </a:r>
            <a:r>
              <a:rPr lang="en-US" sz="2400" dirty="0"/>
              <a:t>), ..., (</a:t>
            </a:r>
            <a:r>
              <a:rPr lang="en-US" sz="2400" i="1" dirty="0" err="1"/>
              <a:t>x</a:t>
            </a:r>
            <a:r>
              <a:rPr lang="en-US" sz="2400" i="1" baseline="-25000" dirty="0" err="1"/>
              <a:t>n</a:t>
            </a:r>
            <a:r>
              <a:rPr lang="en-US" sz="2400" dirty="0" err="1"/>
              <a:t>,</a:t>
            </a:r>
            <a:r>
              <a:rPr lang="en-US" sz="2400" i="1" dirty="0" err="1"/>
              <a:t>y</a:t>
            </a:r>
            <a:r>
              <a:rPr lang="en-US" sz="2400" i="1" baseline="-25000" dirty="0" err="1"/>
              <a:t>n</a:t>
            </a:r>
            <a:r>
              <a:rPr lang="en-US" sz="2400" dirty="0"/>
              <a:t>) by minimizing</a:t>
            </a:r>
          </a:p>
          <a:p>
            <a:endParaRPr lang="en-US" dirty="0"/>
          </a:p>
        </p:txBody>
      </p:sp>
      <p:pic>
        <p:nvPicPr>
          <p:cNvPr id="4" name="Picture 3" descr="https://img.brainkart.com/imagebk40/rAweVge.jpg"/>
          <p:cNvPicPr/>
          <p:nvPr/>
        </p:nvPicPr>
        <p:blipFill>
          <a:blip r:embed="rId2" cstate="print"/>
          <a:srcRect/>
          <a:stretch>
            <a:fillRect/>
          </a:stretch>
        </p:blipFill>
        <p:spPr bwMode="auto">
          <a:xfrm>
            <a:off x="3048000" y="3048000"/>
            <a:ext cx="2806700" cy="3140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Here, </a:t>
            </a:r>
            <a:r>
              <a:rPr lang="en-US" sz="2800" i="1" dirty="0" err="1"/>
              <a:t>y</a:t>
            </a:r>
            <a:r>
              <a:rPr lang="en-US" sz="2800" dirty="0" err="1"/>
              <a:t>ˆ</a:t>
            </a:r>
            <a:r>
              <a:rPr lang="en-US" sz="2800" i="1" dirty="0" err="1"/>
              <a:t>i</a:t>
            </a:r>
            <a:r>
              <a:rPr lang="en-US" sz="2800" dirty="0"/>
              <a:t> = </a:t>
            </a:r>
            <a:r>
              <a:rPr lang="en-US" sz="2800" i="1" dirty="0"/>
              <a:t>a</a:t>
            </a:r>
            <a:r>
              <a:rPr lang="en-US" sz="2800" dirty="0"/>
              <a:t> + </a:t>
            </a:r>
            <a:r>
              <a:rPr lang="en-US" sz="2800" i="1" dirty="0" err="1"/>
              <a:t>bx</a:t>
            </a:r>
            <a:r>
              <a:rPr lang="en-US" sz="2800" dirty="0"/>
              <a:t> </a:t>
            </a:r>
            <a:r>
              <a:rPr lang="en-US" sz="2800" i="1" baseline="-25000" dirty="0" err="1"/>
              <a:t>i</a:t>
            </a:r>
            <a:r>
              <a:rPr lang="en-US" sz="2800" dirty="0"/>
              <a:t> is the expected (estimated) value of the response variable for given </a:t>
            </a:r>
            <a:r>
              <a:rPr lang="en-US" sz="2800" i="1" dirty="0"/>
              <a:t>x</a:t>
            </a:r>
            <a:r>
              <a:rPr lang="en-US" sz="2800" i="1" baseline="-25000" dirty="0"/>
              <a:t>i</a:t>
            </a:r>
            <a:r>
              <a:rPr lang="en-US" sz="2800" dirty="0"/>
              <a:t>.</a:t>
            </a:r>
          </a:p>
          <a:p>
            <a:pPr algn="just"/>
            <a:r>
              <a:rPr lang="en-US" sz="2800" dirty="0"/>
              <a:t>It is obvious that if the expected value (</a:t>
            </a:r>
            <a:r>
              <a:rPr lang="en-US" sz="2800" i="1" dirty="0" smtClean="0"/>
              <a:t>y</a:t>
            </a:r>
            <a:r>
              <a:rPr lang="en-US" sz="2800" i="1" baseline="30000" dirty="0" smtClean="0"/>
              <a:t>^</a:t>
            </a:r>
            <a:r>
              <a:rPr lang="en-US" sz="2800" dirty="0"/>
              <a:t> </a:t>
            </a:r>
            <a:r>
              <a:rPr lang="en-US" sz="2800" i="1" baseline="-25000" dirty="0" err="1"/>
              <a:t>i</a:t>
            </a:r>
            <a:r>
              <a:rPr lang="en-US" sz="2800" dirty="0"/>
              <a:t>) is close to the observed value (</a:t>
            </a:r>
            <a:r>
              <a:rPr lang="en-US" sz="2800" i="1" dirty="0" err="1"/>
              <a:t>y</a:t>
            </a:r>
            <a:r>
              <a:rPr lang="en-US" sz="2800" i="1" baseline="-25000" dirty="0" err="1"/>
              <a:t>i</a:t>
            </a:r>
            <a:r>
              <a:rPr lang="en-US" sz="2800" dirty="0"/>
              <a:t>), the residual will be small. Since the magnitude of the residual is determined by the values of </a:t>
            </a:r>
            <a:r>
              <a:rPr lang="en-US" sz="2800" b="1" dirty="0"/>
              <a:t>‘</a:t>
            </a:r>
            <a:r>
              <a:rPr lang="en-US" sz="2800" i="1" dirty="0"/>
              <a:t>a’</a:t>
            </a:r>
            <a:r>
              <a:rPr lang="en-US" sz="2800" dirty="0"/>
              <a:t> and </a:t>
            </a:r>
            <a:r>
              <a:rPr lang="en-US" sz="2800" i="1" dirty="0"/>
              <a:t>‘b’</a:t>
            </a:r>
            <a:r>
              <a:rPr lang="en-US" sz="2800" dirty="0"/>
              <a:t>, estimates of these coefficients are obtained by minimizing the sum of the squared residuals, </a:t>
            </a:r>
            <a:r>
              <a:rPr lang="en-US" sz="2800" i="1" dirty="0"/>
              <a:t>E(</a:t>
            </a:r>
            <a:r>
              <a:rPr lang="en-US" sz="2800" i="1" dirty="0" err="1"/>
              <a:t>a,b</a:t>
            </a:r>
            <a:r>
              <a:rPr lang="en-US" sz="2800" i="1" dirty="0"/>
              <a:t>).</a:t>
            </a:r>
            <a:endParaRPr lang="en-US" sz="2800"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Differentiation of </a:t>
            </a:r>
            <a:r>
              <a:rPr lang="en-US" sz="2400" i="1" dirty="0"/>
              <a:t>E(</a:t>
            </a:r>
            <a:r>
              <a:rPr lang="en-US" sz="2400" i="1" dirty="0" err="1"/>
              <a:t>a,b</a:t>
            </a:r>
            <a:r>
              <a:rPr lang="en-US" sz="2400" i="1" dirty="0"/>
              <a:t>)</a:t>
            </a:r>
            <a:r>
              <a:rPr lang="en-US" sz="2400" dirty="0"/>
              <a:t> with respect to </a:t>
            </a:r>
            <a:r>
              <a:rPr lang="en-US" sz="2400" i="1" dirty="0"/>
              <a:t>‘a’</a:t>
            </a:r>
            <a:r>
              <a:rPr lang="en-US" sz="2400" dirty="0"/>
              <a:t> and </a:t>
            </a:r>
            <a:r>
              <a:rPr lang="en-US" sz="2400" i="1" dirty="0"/>
              <a:t>‘b’</a:t>
            </a:r>
            <a:r>
              <a:rPr lang="en-US" sz="2400" dirty="0"/>
              <a:t> and equating them to zero constitute a set of two equations as described below:</a:t>
            </a:r>
          </a:p>
          <a:p>
            <a:endParaRPr lang="en-US" dirty="0"/>
          </a:p>
        </p:txBody>
      </p:sp>
      <p:pic>
        <p:nvPicPr>
          <p:cNvPr id="4" name="Picture 3" descr="https://img.brainkart.com/imagebk40/miSF3ae.jpg"/>
          <p:cNvPicPr/>
          <p:nvPr/>
        </p:nvPicPr>
        <p:blipFill>
          <a:blip r:embed="rId2" cstate="print"/>
          <a:srcRect/>
          <a:stretch>
            <a:fillRect/>
          </a:stretch>
        </p:blipFill>
        <p:spPr bwMode="auto">
          <a:xfrm>
            <a:off x="2286000" y="2667000"/>
            <a:ext cx="3886200" cy="396240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equations are popularly known as </a:t>
            </a:r>
            <a:r>
              <a:rPr lang="en-US" b="1" dirty="0"/>
              <a:t>normal equations.</a:t>
            </a:r>
            <a:r>
              <a:rPr lang="en-US" dirty="0"/>
              <a:t> Solving these equations for ‘</a:t>
            </a:r>
            <a:r>
              <a:rPr lang="en-US" i="1" dirty="0"/>
              <a:t>a’</a:t>
            </a:r>
            <a:r>
              <a:rPr lang="en-US" dirty="0"/>
              <a:t> and </a:t>
            </a:r>
            <a:r>
              <a:rPr lang="en-US" i="1" dirty="0"/>
              <a:t>‘b’</a:t>
            </a:r>
            <a:r>
              <a:rPr lang="en-US" dirty="0"/>
              <a:t> yield the estimates ˆ</a:t>
            </a:r>
            <a:r>
              <a:rPr lang="en-US" i="1" dirty="0"/>
              <a:t>a</a:t>
            </a:r>
            <a:r>
              <a:rPr lang="en-US" dirty="0"/>
              <a:t> and ˆ</a:t>
            </a:r>
            <a:r>
              <a:rPr lang="en-US" i="1" dirty="0"/>
              <a:t>b</a:t>
            </a:r>
            <a:r>
              <a:rPr lang="en-US" dirty="0"/>
              <a:t>.</a:t>
            </a:r>
          </a:p>
          <a:p>
            <a:endParaRPr lang="en-US" dirty="0"/>
          </a:p>
        </p:txBody>
      </p:sp>
      <p:pic>
        <p:nvPicPr>
          <p:cNvPr id="4" name="Picture 3" descr="https://img.brainkart.com/imagebk40/GQtFNdo.jpg"/>
          <p:cNvPicPr/>
          <p:nvPr/>
        </p:nvPicPr>
        <p:blipFill>
          <a:blip r:embed="rId2" cstate="print"/>
          <a:srcRect/>
          <a:stretch>
            <a:fillRect/>
          </a:stretch>
        </p:blipFill>
        <p:spPr bwMode="auto">
          <a:xfrm>
            <a:off x="1676400" y="3124200"/>
            <a:ext cx="5943600" cy="3429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It may be seen that in the estimate of ‘ </a:t>
            </a:r>
            <a:r>
              <a:rPr lang="en-US" sz="2800" i="1" dirty="0"/>
              <a:t>b’,</a:t>
            </a:r>
            <a:r>
              <a:rPr lang="en-US" sz="2800" dirty="0"/>
              <a:t> the numerator and denominator are respectively the sample covariance between </a:t>
            </a:r>
            <a:r>
              <a:rPr lang="en-US" sz="2800" i="1" dirty="0"/>
              <a:t>X</a:t>
            </a:r>
            <a:r>
              <a:rPr lang="en-US" sz="2800" dirty="0"/>
              <a:t> and </a:t>
            </a:r>
            <a:r>
              <a:rPr lang="en-US" sz="2800" i="1" dirty="0"/>
              <a:t>Y,</a:t>
            </a:r>
            <a:r>
              <a:rPr lang="en-US" sz="2800" dirty="0"/>
              <a:t> and the sample variance of </a:t>
            </a:r>
            <a:r>
              <a:rPr lang="en-US" sz="2800" i="1" dirty="0"/>
              <a:t>X.</a:t>
            </a:r>
            <a:r>
              <a:rPr lang="en-US" sz="2800" dirty="0"/>
              <a:t> Hence, the estimate of </a:t>
            </a:r>
            <a:r>
              <a:rPr lang="en-US" sz="2800" i="1" dirty="0"/>
              <a:t>‘b’</a:t>
            </a:r>
            <a:r>
              <a:rPr lang="en-US" sz="2800" dirty="0"/>
              <a:t> may be expressed </a:t>
            </a:r>
            <a:r>
              <a:rPr lang="en-US" sz="2800" dirty="0" smtClean="0"/>
              <a:t>as</a:t>
            </a:r>
          </a:p>
          <a:p>
            <a:endParaRPr lang="en-US" dirty="0"/>
          </a:p>
          <a:p>
            <a:endParaRPr lang="en-US" dirty="0"/>
          </a:p>
        </p:txBody>
      </p:sp>
      <p:pic>
        <p:nvPicPr>
          <p:cNvPr id="4" name="Picture 3" descr="https://img.brainkart.com/imagebk40/bI4By9W.jpg"/>
          <p:cNvPicPr/>
          <p:nvPr/>
        </p:nvPicPr>
        <p:blipFill>
          <a:blip r:embed="rId2" cstate="print"/>
          <a:srcRect/>
          <a:stretch>
            <a:fillRect/>
          </a:stretch>
        </p:blipFill>
        <p:spPr bwMode="auto">
          <a:xfrm>
            <a:off x="3200400" y="3810000"/>
            <a:ext cx="2895600" cy="1752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201</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LEAST SQUARE ERROR METHOD</vt:lpstr>
      <vt:lpstr>Slide 2</vt:lpstr>
      <vt:lpstr>Fitting of Simple Linear Regression Equation</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Nitk</dc:creator>
  <cp:lastModifiedBy>Nitk</cp:lastModifiedBy>
  <cp:revision>7</cp:revision>
  <dcterms:created xsi:type="dcterms:W3CDTF">2023-05-08T04:11:44Z</dcterms:created>
  <dcterms:modified xsi:type="dcterms:W3CDTF">2023-05-09T08:20:43Z</dcterms:modified>
</cp:coreProperties>
</file>