
<file path=[Content_Types].xml><?xml version="1.0" encoding="utf-8"?>
<Types xmlns="http://schemas.openxmlformats.org/package/2006/content-types">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1" r:id="rId2"/>
  </p:sldMasterIdLst>
  <p:notesMasterIdLst>
    <p:notesMasterId r:id="rId23"/>
  </p:notesMasterIdLst>
  <p:handoutMasterIdLst>
    <p:handoutMasterId r:id="rId24"/>
  </p:handoutMasterIdLst>
  <p:sldIdLst>
    <p:sldId id="525" r:id="rId3"/>
    <p:sldId id="322" r:id="rId4"/>
    <p:sldId id="324" r:id="rId5"/>
    <p:sldId id="362" r:id="rId6"/>
    <p:sldId id="397" r:id="rId7"/>
    <p:sldId id="473" r:id="rId8"/>
    <p:sldId id="507" r:id="rId9"/>
    <p:sldId id="506" r:id="rId10"/>
    <p:sldId id="495" r:id="rId11"/>
    <p:sldId id="508" r:id="rId12"/>
    <p:sldId id="509" r:id="rId13"/>
    <p:sldId id="510" r:id="rId14"/>
    <p:sldId id="454" r:id="rId15"/>
    <p:sldId id="528" r:id="rId16"/>
    <p:sldId id="522" r:id="rId17"/>
    <p:sldId id="523" r:id="rId18"/>
    <p:sldId id="530" r:id="rId19"/>
    <p:sldId id="524" r:id="rId20"/>
    <p:sldId id="529" r:id="rId21"/>
    <p:sldId id="351" r:id="rId2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36">
          <p15:clr>
            <a:srgbClr val="A4A3A4"/>
          </p15:clr>
        </p15:guide>
        <p15:guide id="2" pos="2917">
          <p15:clr>
            <a:srgbClr val="A4A3A4"/>
          </p15:clr>
        </p15:guide>
      </p15:sldGuideLst>
    </p:ext>
    <p:ext uri="{2D200454-40CA-4A62-9FC3-DE9A4176ACB9}">
      <p15:notesGuideLst xmlns="" xmlns:p15="http://schemas.microsoft.com/office/powerpoint/2012/main">
        <p15:guide id="1" orient="horz" pos="2895">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0039A6"/>
    <a:srgbClr val="006600"/>
    <a:srgbClr val="028432"/>
    <a:srgbClr val="E7E7D8"/>
    <a:srgbClr val="0536C6"/>
    <a:srgbClr val="923739"/>
    <a:srgbClr val="FF39A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74" autoAdjust="0"/>
    <p:restoredTop sz="77728" autoAdjust="0"/>
  </p:normalViewPr>
  <p:slideViewPr>
    <p:cSldViewPr>
      <p:cViewPr varScale="1">
        <p:scale>
          <a:sx n="88" d="100"/>
          <a:sy n="88" d="100"/>
        </p:scale>
        <p:origin x="-1248" y="-96"/>
      </p:cViewPr>
      <p:guideLst>
        <p:guide orient="horz" pos="2136"/>
        <p:guide pos="2917"/>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sorterViewPr>
    <p:cViewPr>
      <p:scale>
        <a:sx n="100" d="100"/>
        <a:sy n="100" d="100"/>
      </p:scale>
      <p:origin x="0" y="90"/>
    </p:cViewPr>
  </p:sorterViewPr>
  <p:notesViewPr>
    <p:cSldViewPr>
      <p:cViewPr>
        <p:scale>
          <a:sx n="120" d="100"/>
          <a:sy n="120" d="100"/>
        </p:scale>
        <p:origin x="-1542" y="72"/>
      </p:cViewPr>
      <p:guideLst>
        <p:guide orient="horz" pos="2895"/>
        <p:guide pos="223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eaLnBrk="1" hangingPunct="1">
              <a:defRPr sz="1200">
                <a:cs typeface="Arial" panose="020B0604020202020204" pitchFamily="34" charset="0"/>
              </a:defRPr>
            </a:lvl1pPr>
          </a:lstStyle>
          <a:p>
            <a:pPr>
              <a:defRPr/>
            </a:pPr>
            <a:fld id="{F399AABF-9665-440D-90EB-75FD43261E79}" type="datetimeFigureOut">
              <a:rPr lang="en-US"/>
              <a:pPr>
                <a:defRPr/>
              </a:pPr>
              <a:t>5/9/2023</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eaLnBrk="1" hangingPunct="1">
              <a:defRPr sz="120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lstStyle>
            <a:lvl1pPr algn="r" eaLnBrk="1" hangingPunct="1">
              <a:defRPr sz="1200"/>
            </a:lvl1pPr>
          </a:lstStyle>
          <a:p>
            <a:pPr>
              <a:defRPr/>
            </a:pPr>
            <a:fld id="{0AD26005-350B-4663-8083-A0ECEF69C9D7}" type="slidenum">
              <a:rPr lang="en-US" altLang="en-US"/>
              <a:pPr>
                <a:defRPr/>
              </a:pPr>
              <a:t>‹#›</a:t>
            </a:fld>
            <a:endParaRPr lang="en-US" altLang="en-US" dirty="0"/>
          </a:p>
        </p:txBody>
      </p:sp>
    </p:spTree>
    <p:extLst>
      <p:ext uri="{BB962C8B-B14F-4D97-AF65-F5344CB8AC3E}">
        <p14:creationId xmlns="" xmlns:p14="http://schemas.microsoft.com/office/powerpoint/2010/main" val="3906069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C4A6A58F-D608-4BEA-9705-1B2C4FF196D8}" type="datetimeFigureOut">
              <a:rPr lang="en-US"/>
              <a:pPr>
                <a:defRPr/>
              </a:pPr>
              <a:t>5/9/2023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lstStyle>
            <a:lvl1pPr algn="r" eaLnBrk="1" hangingPunct="1">
              <a:defRPr sz="1200"/>
            </a:lvl1pPr>
          </a:lstStyle>
          <a:p>
            <a:pPr>
              <a:defRPr/>
            </a:pPr>
            <a:fld id="{01C3C041-5338-46DC-B5C2-45D7FFBDD6E7}" type="slidenum">
              <a:rPr lang="en-US" altLang="en-US"/>
              <a:pPr>
                <a:defRPr/>
              </a:pPr>
              <a:t>‹#›</a:t>
            </a:fld>
            <a:endParaRPr lang="en-US" altLang="en-US" dirty="0"/>
          </a:p>
        </p:txBody>
      </p:sp>
    </p:spTree>
    <p:extLst>
      <p:ext uri="{BB962C8B-B14F-4D97-AF65-F5344CB8AC3E}">
        <p14:creationId xmlns="" xmlns:p14="http://schemas.microsoft.com/office/powerpoint/2010/main" val="16300026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72EDED-AAB0-413F-9A10-EE6D060E3242}" type="slidenum">
              <a:rPr lang="en-US" smtClean="0"/>
              <a:pPr fontAlgn="base">
                <a:spcBef>
                  <a:spcPct val="0"/>
                </a:spcBef>
                <a:spcAft>
                  <a:spcPct val="0"/>
                </a:spcAft>
                <a:defRPr/>
              </a:pPr>
              <a:t>1</a:t>
            </a:fld>
            <a:endParaRPr lang="en-US" dirty="0"/>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a:t>
            </a:r>
            <a:r>
              <a:rPr lang="en-US">
                <a:latin typeface="Arial" panose="020B0604020202020204" pitchFamily="34" charset="0"/>
                <a:cs typeface="Arial" panose="020B0604020202020204" pitchFamily="34" charset="0"/>
              </a:rPr>
              <a:t>of causes </a:t>
            </a:r>
            <a:r>
              <a:rPr lang="en-US" dirty="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a:t>
            </a:r>
            <a:r>
              <a:rPr lang="en-US">
                <a:latin typeface="Arial" panose="020B0604020202020204" pitchFamily="34" charset="0"/>
                <a:cs typeface="Arial" panose="020B0604020202020204" pitchFamily="34" charset="0"/>
              </a:rPr>
              <a:t>specific causes </a:t>
            </a:r>
            <a:r>
              <a:rPr lang="en-US" dirty="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10</a:t>
            </a:fld>
            <a:endParaRPr lang="en-US" altLang="en-US" dirty="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5/9/2023</a:t>
            </a:fld>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a:t>
            </a:r>
            <a:r>
              <a:rPr lang="en-US">
                <a:latin typeface="Arial" panose="020B0604020202020204" pitchFamily="34" charset="0"/>
                <a:cs typeface="Arial" panose="020B0604020202020204" pitchFamily="34" charset="0"/>
              </a:rPr>
              <a:t>of causes </a:t>
            </a:r>
            <a:r>
              <a:rPr lang="en-US" dirty="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a:t>
            </a:r>
            <a:r>
              <a:rPr lang="en-US">
                <a:latin typeface="Arial" panose="020B0604020202020204" pitchFamily="34" charset="0"/>
                <a:cs typeface="Arial" panose="020B0604020202020204" pitchFamily="34" charset="0"/>
              </a:rPr>
              <a:t>specific causes </a:t>
            </a:r>
            <a:r>
              <a:rPr lang="en-US" dirty="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11</a:t>
            </a:fld>
            <a:endParaRPr lang="en-US" altLang="en-US" dirty="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5/9/2023</a:t>
            </a:fld>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a:t>
            </a:r>
            <a:r>
              <a:rPr lang="en-US">
                <a:latin typeface="Arial" panose="020B0604020202020204" pitchFamily="34" charset="0"/>
                <a:cs typeface="Arial" panose="020B0604020202020204" pitchFamily="34" charset="0"/>
              </a:rPr>
              <a:t>of causes </a:t>
            </a:r>
            <a:r>
              <a:rPr lang="en-US" dirty="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a:t>
            </a:r>
            <a:r>
              <a:rPr lang="en-US">
                <a:latin typeface="Arial" panose="020B0604020202020204" pitchFamily="34" charset="0"/>
                <a:cs typeface="Arial" panose="020B0604020202020204" pitchFamily="34" charset="0"/>
              </a:rPr>
              <a:t>specific causes </a:t>
            </a:r>
            <a:r>
              <a:rPr lang="en-US" dirty="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12</a:t>
            </a:fld>
            <a:endParaRPr lang="en-US" altLang="en-US" dirty="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5/9/2023</a:t>
            </a:fld>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a:t>
            </a:r>
            <a:r>
              <a:rPr lang="en-US">
                <a:latin typeface="Arial" panose="020B0604020202020204" pitchFamily="34" charset="0"/>
                <a:cs typeface="Arial" panose="020B0604020202020204" pitchFamily="34" charset="0"/>
              </a:rPr>
              <a:t>of causes </a:t>
            </a:r>
            <a:r>
              <a:rPr lang="en-US" dirty="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a:t>
            </a:r>
            <a:r>
              <a:rPr lang="en-US">
                <a:latin typeface="Arial" panose="020B0604020202020204" pitchFamily="34" charset="0"/>
                <a:cs typeface="Arial" panose="020B0604020202020204" pitchFamily="34" charset="0"/>
              </a:rPr>
              <a:t>specific causes </a:t>
            </a:r>
            <a:r>
              <a:rPr lang="en-US" dirty="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13</a:t>
            </a:fld>
            <a:endParaRPr lang="en-US" altLang="en-US" dirty="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5/9/2023</a:t>
            </a:fld>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a:t>
            </a:r>
            <a:r>
              <a:rPr lang="en-US">
                <a:latin typeface="Arial" panose="020B0604020202020204" pitchFamily="34" charset="0"/>
                <a:cs typeface="Arial" panose="020B0604020202020204" pitchFamily="34" charset="0"/>
              </a:rPr>
              <a:t>of causes </a:t>
            </a:r>
            <a:r>
              <a:rPr lang="en-US" dirty="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a:t>
            </a:r>
            <a:r>
              <a:rPr lang="en-US">
                <a:latin typeface="Arial" panose="020B0604020202020204" pitchFamily="34" charset="0"/>
                <a:cs typeface="Arial" panose="020B0604020202020204" pitchFamily="34" charset="0"/>
              </a:rPr>
              <a:t>specific causes </a:t>
            </a:r>
            <a:r>
              <a:rPr lang="en-US" dirty="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15</a:t>
            </a:fld>
            <a:endParaRPr lang="en-US" altLang="en-US" dirty="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5/9/2023</a:t>
            </a:fld>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a:t>
            </a:r>
            <a:r>
              <a:rPr lang="en-US">
                <a:latin typeface="Arial" panose="020B0604020202020204" pitchFamily="34" charset="0"/>
                <a:cs typeface="Arial" panose="020B0604020202020204" pitchFamily="34" charset="0"/>
              </a:rPr>
              <a:t>of causes </a:t>
            </a:r>
            <a:r>
              <a:rPr lang="en-US" dirty="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a:t>
            </a:r>
            <a:r>
              <a:rPr lang="en-US">
                <a:latin typeface="Arial" panose="020B0604020202020204" pitchFamily="34" charset="0"/>
                <a:cs typeface="Arial" panose="020B0604020202020204" pitchFamily="34" charset="0"/>
              </a:rPr>
              <a:t>specific causes </a:t>
            </a:r>
            <a:r>
              <a:rPr lang="en-US" dirty="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16</a:t>
            </a:fld>
            <a:endParaRPr lang="en-US" altLang="en-US" dirty="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5/9/2023</a:t>
            </a:fld>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a:t>
            </a:r>
            <a:r>
              <a:rPr lang="en-US">
                <a:latin typeface="Arial" panose="020B0604020202020204" pitchFamily="34" charset="0"/>
                <a:cs typeface="Arial" panose="020B0604020202020204" pitchFamily="34" charset="0"/>
              </a:rPr>
              <a:t>of causes </a:t>
            </a:r>
            <a:r>
              <a:rPr lang="en-US" dirty="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a:t>
            </a:r>
            <a:r>
              <a:rPr lang="en-US">
                <a:latin typeface="Arial" panose="020B0604020202020204" pitchFamily="34" charset="0"/>
                <a:cs typeface="Arial" panose="020B0604020202020204" pitchFamily="34" charset="0"/>
              </a:rPr>
              <a:t>specific causes </a:t>
            </a:r>
            <a:r>
              <a:rPr lang="en-US" dirty="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18</a:t>
            </a:fld>
            <a:endParaRPr lang="en-US" altLang="en-US" dirty="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5/9/2023</a:t>
            </a:fld>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a:t>
            </a:r>
            <a:r>
              <a:rPr lang="en-US">
                <a:latin typeface="Arial" panose="020B0604020202020204" pitchFamily="34" charset="0"/>
                <a:cs typeface="Arial" panose="020B0604020202020204" pitchFamily="34" charset="0"/>
              </a:rPr>
              <a:t>of causes </a:t>
            </a:r>
            <a:r>
              <a:rPr lang="en-US" dirty="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a:t>
            </a:r>
            <a:r>
              <a:rPr lang="en-US">
                <a:latin typeface="Arial" panose="020B0604020202020204" pitchFamily="34" charset="0"/>
                <a:cs typeface="Arial" panose="020B0604020202020204" pitchFamily="34" charset="0"/>
              </a:rPr>
              <a:t>specific causes </a:t>
            </a:r>
            <a:r>
              <a:rPr lang="en-US" dirty="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20</a:t>
            </a:fld>
            <a:endParaRPr lang="en-US" altLang="en-US" dirty="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5/9/2023</a:t>
            </a:fld>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a:latin typeface="Arial" panose="020B0604020202020204" pitchFamily="34" charset="0"/>
                <a:cs typeface="Arial" panose="020B0604020202020204" pitchFamily="34" charset="0"/>
              </a:rPr>
              <a:t>SAY:</a:t>
            </a:r>
            <a:br>
              <a:rPr lang="en-US" altLang="en-US" b="1" dirty="0">
                <a:latin typeface="Arial" panose="020B0604020202020204" pitchFamily="34" charset="0"/>
                <a:cs typeface="Arial" panose="020B0604020202020204" pitchFamily="34" charset="0"/>
              </a:rPr>
            </a:br>
            <a:r>
              <a:rPr lang="en-US" altLang="en-US" b="1" dirty="0">
                <a:latin typeface="Arial" panose="020B0604020202020204" pitchFamily="34" charset="0"/>
                <a:cs typeface="Arial" panose="020B0604020202020204" pitchFamily="34" charset="0"/>
              </a:rPr>
              <a:t/>
            </a:r>
            <a:br>
              <a:rPr lang="en-US" altLang="en-US" b="1"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&lt;</a:t>
            </a:r>
            <a:r>
              <a:rPr lang="en-US" altLang="en-US" b="1" dirty="0">
                <a:latin typeface="Arial" panose="020B0604020202020204" pitchFamily="34" charset="0"/>
                <a:cs typeface="Arial" panose="020B0604020202020204" pitchFamily="34" charset="0"/>
              </a:rPr>
              <a:t>READ</a:t>
            </a:r>
            <a:r>
              <a:rPr lang="en-US" altLang="en-US" dirty="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a:solidFill>
                  <a:srgbClr val="000000"/>
                </a:solidFill>
                <a:latin typeface="Arial" panose="020B0604020202020204" pitchFamily="34" charset="0"/>
                <a:cs typeface="Arial" panose="020B0604020202020204" pitchFamily="34" charset="0"/>
              </a:rPr>
              <a:t>GO</a:t>
            </a:r>
            <a:r>
              <a:rPr lang="en-US" altLang="en-US" dirty="0">
                <a:solidFill>
                  <a:srgbClr val="000000"/>
                </a:solidFill>
                <a:latin typeface="Arial" panose="020B0604020202020204" pitchFamily="34" charset="0"/>
                <a:cs typeface="Arial" panose="020B0604020202020204" pitchFamily="34" charset="0"/>
              </a:rPr>
              <a:t> to next slide.</a:t>
            </a:r>
            <a:endParaRPr lang="en-US" altLang="en-US" dirty="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pPr>
                <a:spcBef>
                  <a:spcPct val="0"/>
                </a:spcBef>
              </a:pPr>
              <a:t>2</a:t>
            </a:fld>
            <a:endParaRPr lang="en-US" altLang="en-US" dirty="0"/>
          </a:p>
        </p:txBody>
      </p:sp>
      <p:sp>
        <p:nvSpPr>
          <p:cNvPr id="109573"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5/9/2023</a:t>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a:latin typeface="Arial" panose="020B0604020202020204" pitchFamily="34" charset="0"/>
                <a:cs typeface="Arial" panose="020B0604020202020204" pitchFamily="34" charset="0"/>
              </a:rPr>
              <a:t>SAY:</a:t>
            </a:r>
            <a:br>
              <a:rPr lang="en-US" altLang="en-US" b="1" dirty="0">
                <a:latin typeface="Arial" panose="020B0604020202020204" pitchFamily="34" charset="0"/>
                <a:cs typeface="Arial" panose="020B0604020202020204" pitchFamily="34" charset="0"/>
              </a:rPr>
            </a:br>
            <a:r>
              <a:rPr lang="en-US" altLang="en-US" b="1" dirty="0">
                <a:latin typeface="Arial" panose="020B0604020202020204" pitchFamily="34" charset="0"/>
                <a:cs typeface="Arial" panose="020B0604020202020204" pitchFamily="34" charset="0"/>
              </a:rPr>
              <a:t/>
            </a:r>
            <a:br>
              <a:rPr lang="en-US" altLang="en-US" b="1"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&lt;</a:t>
            </a:r>
            <a:r>
              <a:rPr lang="en-US" altLang="en-US" b="1" dirty="0">
                <a:latin typeface="Arial" panose="020B0604020202020204" pitchFamily="34" charset="0"/>
                <a:cs typeface="Arial" panose="020B0604020202020204" pitchFamily="34" charset="0"/>
              </a:rPr>
              <a:t>READ</a:t>
            </a:r>
            <a:r>
              <a:rPr lang="en-US" altLang="en-US" dirty="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a:solidFill>
                  <a:srgbClr val="000000"/>
                </a:solidFill>
                <a:latin typeface="Arial" panose="020B0604020202020204" pitchFamily="34" charset="0"/>
                <a:cs typeface="Arial" panose="020B0604020202020204" pitchFamily="34" charset="0"/>
              </a:rPr>
              <a:t>GO</a:t>
            </a:r>
            <a:r>
              <a:rPr lang="en-US" altLang="en-US" dirty="0">
                <a:solidFill>
                  <a:srgbClr val="000000"/>
                </a:solidFill>
                <a:latin typeface="Arial" panose="020B0604020202020204" pitchFamily="34" charset="0"/>
                <a:cs typeface="Arial" panose="020B0604020202020204" pitchFamily="34" charset="0"/>
              </a:rPr>
              <a:t> to next slide.</a:t>
            </a:r>
            <a:endParaRPr lang="en-US" altLang="en-US" dirty="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pPr>
                <a:spcBef>
                  <a:spcPct val="0"/>
                </a:spcBef>
              </a:pPr>
              <a:t>3</a:t>
            </a:fld>
            <a:endParaRPr lang="en-US" altLang="en-US" dirty="0"/>
          </a:p>
        </p:txBody>
      </p:sp>
      <p:sp>
        <p:nvSpPr>
          <p:cNvPr id="109573"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5/9/2023</a:t>
            </a:fld>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a:latin typeface="Arial" panose="020B0604020202020204" pitchFamily="34" charset="0"/>
                <a:cs typeface="Arial" panose="020B0604020202020204" pitchFamily="34" charset="0"/>
              </a:rPr>
              <a:t>SAY:</a:t>
            </a:r>
            <a:br>
              <a:rPr lang="en-US" altLang="en-US" b="1" dirty="0">
                <a:latin typeface="Arial" panose="020B0604020202020204" pitchFamily="34" charset="0"/>
                <a:cs typeface="Arial" panose="020B0604020202020204" pitchFamily="34" charset="0"/>
              </a:rPr>
            </a:br>
            <a:r>
              <a:rPr lang="en-US" altLang="en-US" b="1" dirty="0">
                <a:latin typeface="Arial" panose="020B0604020202020204" pitchFamily="34" charset="0"/>
                <a:cs typeface="Arial" panose="020B0604020202020204" pitchFamily="34" charset="0"/>
              </a:rPr>
              <a:t/>
            </a:r>
            <a:br>
              <a:rPr lang="en-US" altLang="en-US" b="1"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&lt;</a:t>
            </a:r>
            <a:r>
              <a:rPr lang="en-US" altLang="en-US" b="1" dirty="0">
                <a:latin typeface="Arial" panose="020B0604020202020204" pitchFamily="34" charset="0"/>
                <a:cs typeface="Arial" panose="020B0604020202020204" pitchFamily="34" charset="0"/>
              </a:rPr>
              <a:t>READ</a:t>
            </a:r>
            <a:r>
              <a:rPr lang="en-US" altLang="en-US" dirty="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a:solidFill>
                  <a:srgbClr val="000000"/>
                </a:solidFill>
                <a:latin typeface="Arial" panose="020B0604020202020204" pitchFamily="34" charset="0"/>
                <a:cs typeface="Arial" panose="020B0604020202020204" pitchFamily="34" charset="0"/>
              </a:rPr>
              <a:t>GO</a:t>
            </a:r>
            <a:r>
              <a:rPr lang="en-US" altLang="en-US" dirty="0">
                <a:solidFill>
                  <a:srgbClr val="000000"/>
                </a:solidFill>
                <a:latin typeface="Arial" panose="020B0604020202020204" pitchFamily="34" charset="0"/>
                <a:cs typeface="Arial" panose="020B0604020202020204" pitchFamily="34" charset="0"/>
              </a:rPr>
              <a:t> to next slide.</a:t>
            </a:r>
            <a:endParaRPr lang="en-US" altLang="en-US" dirty="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pPr>
                <a:spcBef>
                  <a:spcPct val="0"/>
                </a:spcBef>
              </a:pPr>
              <a:t>4</a:t>
            </a:fld>
            <a:endParaRPr lang="en-US" altLang="en-US" dirty="0"/>
          </a:p>
        </p:txBody>
      </p:sp>
      <p:sp>
        <p:nvSpPr>
          <p:cNvPr id="109573"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pPr fontAlgn="base">
                <a:spcBef>
                  <a:spcPct val="0"/>
                </a:spcBef>
                <a:spcAft>
                  <a:spcPct val="0"/>
                </a:spcAft>
                <a:defRPr/>
              </a:pPr>
              <a:t>5/9/2023</a:t>
            </a:fld>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a:t>
            </a:r>
            <a:r>
              <a:rPr lang="en-US">
                <a:latin typeface="Arial" panose="020B0604020202020204" pitchFamily="34" charset="0"/>
                <a:cs typeface="Arial" panose="020B0604020202020204" pitchFamily="34" charset="0"/>
              </a:rPr>
              <a:t>of causes </a:t>
            </a:r>
            <a:r>
              <a:rPr lang="en-US" dirty="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a:t>
            </a:r>
            <a:r>
              <a:rPr lang="en-US">
                <a:latin typeface="Arial" panose="020B0604020202020204" pitchFamily="34" charset="0"/>
                <a:cs typeface="Arial" panose="020B0604020202020204" pitchFamily="34" charset="0"/>
              </a:rPr>
              <a:t>specific causes </a:t>
            </a:r>
            <a:r>
              <a:rPr lang="en-US" dirty="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5</a:t>
            </a:fld>
            <a:endParaRPr lang="en-US" altLang="en-US" dirty="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5/9/2023</a:t>
            </a:fld>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a:t>
            </a:r>
            <a:r>
              <a:rPr lang="en-US">
                <a:latin typeface="Arial" panose="020B0604020202020204" pitchFamily="34" charset="0"/>
                <a:cs typeface="Arial" panose="020B0604020202020204" pitchFamily="34" charset="0"/>
              </a:rPr>
              <a:t>of causes </a:t>
            </a:r>
            <a:r>
              <a:rPr lang="en-US" dirty="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a:t>
            </a:r>
            <a:r>
              <a:rPr lang="en-US">
                <a:latin typeface="Arial" panose="020B0604020202020204" pitchFamily="34" charset="0"/>
                <a:cs typeface="Arial" panose="020B0604020202020204" pitchFamily="34" charset="0"/>
              </a:rPr>
              <a:t>specific causes </a:t>
            </a:r>
            <a:r>
              <a:rPr lang="en-US" dirty="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6</a:t>
            </a:fld>
            <a:endParaRPr lang="en-US" altLang="en-US" dirty="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5/9/2023</a:t>
            </a:fld>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a:t>
            </a:r>
            <a:r>
              <a:rPr lang="en-US">
                <a:latin typeface="Arial" panose="020B0604020202020204" pitchFamily="34" charset="0"/>
                <a:cs typeface="Arial" panose="020B0604020202020204" pitchFamily="34" charset="0"/>
              </a:rPr>
              <a:t>of causes </a:t>
            </a:r>
            <a:r>
              <a:rPr lang="en-US" dirty="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a:t>
            </a:r>
            <a:r>
              <a:rPr lang="en-US">
                <a:latin typeface="Arial" panose="020B0604020202020204" pitchFamily="34" charset="0"/>
                <a:cs typeface="Arial" panose="020B0604020202020204" pitchFamily="34" charset="0"/>
              </a:rPr>
              <a:t>specific causes </a:t>
            </a:r>
            <a:r>
              <a:rPr lang="en-US" dirty="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7</a:t>
            </a:fld>
            <a:endParaRPr lang="en-US" altLang="en-US" dirty="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5/9/2023</a:t>
            </a:fld>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a:t>
            </a:r>
            <a:r>
              <a:rPr lang="en-US">
                <a:latin typeface="Arial" panose="020B0604020202020204" pitchFamily="34" charset="0"/>
                <a:cs typeface="Arial" panose="020B0604020202020204" pitchFamily="34" charset="0"/>
              </a:rPr>
              <a:t>of causes </a:t>
            </a:r>
            <a:r>
              <a:rPr lang="en-US" dirty="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a:t>
            </a:r>
            <a:r>
              <a:rPr lang="en-US">
                <a:latin typeface="Arial" panose="020B0604020202020204" pitchFamily="34" charset="0"/>
                <a:cs typeface="Arial" panose="020B0604020202020204" pitchFamily="34" charset="0"/>
              </a:rPr>
              <a:t>specific causes </a:t>
            </a:r>
            <a:r>
              <a:rPr lang="en-US" dirty="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8</a:t>
            </a:fld>
            <a:endParaRPr lang="en-US" altLang="en-US" dirty="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5/9/2023</a:t>
            </a:fld>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a:latin typeface="Arial" panose="020B0604020202020204" pitchFamily="34" charset="0"/>
                <a:cs typeface="Arial" panose="020B0604020202020204" pitchFamily="34" charset="0"/>
              </a:rPr>
              <a:t>SAY:</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nSpc>
                <a:spcPct val="150000"/>
              </a:lnSpc>
              <a:defRPr/>
            </a:pPr>
            <a:r>
              <a:rPr lang="en-US" dirty="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discover</a:t>
            </a:r>
            <a:r>
              <a:rPr lang="en-US" dirty="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determine</a:t>
            </a:r>
            <a:r>
              <a:rPr lang="en-US" dirty="0">
                <a:latin typeface="Arial" panose="020B0604020202020204" pitchFamily="34" charset="0"/>
                <a:cs typeface="Arial" panose="020B0604020202020204" pitchFamily="34" charset="0"/>
              </a:rPr>
              <a:t> the relative importance </a:t>
            </a:r>
            <a:r>
              <a:rPr lang="en-US">
                <a:latin typeface="Arial" panose="020B0604020202020204" pitchFamily="34" charset="0"/>
                <a:cs typeface="Arial" panose="020B0604020202020204" pitchFamily="34" charset="0"/>
              </a:rPr>
              <a:t>of causes </a:t>
            </a:r>
            <a:r>
              <a:rPr lang="en-US" dirty="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those segments of the population that have the greatest risk from </a:t>
            </a:r>
            <a:r>
              <a:rPr lang="en-US">
                <a:latin typeface="Arial" panose="020B0604020202020204" pitchFamily="34" charset="0"/>
                <a:cs typeface="Arial" panose="020B0604020202020204" pitchFamily="34" charset="0"/>
              </a:rPr>
              <a:t>specific causes </a:t>
            </a:r>
            <a:r>
              <a:rPr lang="en-US" dirty="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a:latin typeface="Arial" panose="020B0604020202020204" pitchFamily="34" charset="0"/>
                <a:cs typeface="Arial" panose="020B0604020202020204" pitchFamily="34" charset="0"/>
              </a:rPr>
              <a:t>evaluate</a:t>
            </a:r>
            <a:r>
              <a:rPr lang="en-US" dirty="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b="1" dirty="0">
                <a:solidFill>
                  <a:prstClr val="black"/>
                </a:solidFill>
                <a:latin typeface="Arial" panose="020B0604020202020204" pitchFamily="34" charset="0"/>
                <a:cs typeface="Arial" panose="020B0604020202020204" pitchFamily="34" charset="0"/>
              </a:rPr>
              <a:t>GO</a:t>
            </a:r>
            <a:r>
              <a:rPr lang="en-US" dirty="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pPr>
                <a:spcBef>
                  <a:spcPct val="0"/>
                </a:spcBef>
              </a:pPr>
              <a:t>9</a:t>
            </a:fld>
            <a:endParaRPr lang="en-US" altLang="en-US" dirty="0"/>
          </a:p>
        </p:txBody>
      </p:sp>
      <p:sp>
        <p:nvSpPr>
          <p:cNvPr id="70661"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pPr fontAlgn="base">
                <a:spcBef>
                  <a:spcPct val="0"/>
                </a:spcBef>
                <a:spcAft>
                  <a:spcPct val="0"/>
                </a:spcAft>
                <a:defRPr/>
              </a:pPr>
              <a:t>5/9/2023</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a:t>Click to edit Master title style</a:t>
            </a:r>
            <a:endParaRPr lang="en-US" dirty="0"/>
          </a:p>
        </p:txBody>
      </p:sp>
      <p:sp>
        <p:nvSpPr>
          <p:cNvPr id="8"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a:t>Click to edit Master text styles</a:t>
            </a:r>
          </a:p>
        </p:txBody>
      </p:sp>
      <p:sp>
        <p:nvSpPr>
          <p:cNvPr id="10"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a:t>Click to edit Master text styles</a:t>
            </a:r>
          </a:p>
        </p:txBody>
      </p:sp>
      <p:sp>
        <p:nvSpPr>
          <p:cNvPr id="7" name="Text Placeholder 5"/>
          <p:cNvSpPr>
            <a:spLocks noGrp="1"/>
          </p:cNvSpPr>
          <p:nvPr>
            <p:ph type="body" sz="quarter" idx="2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a:t>Click to edit Master text styles</a:t>
            </a:r>
          </a:p>
        </p:txBody>
      </p:sp>
      <p:sp>
        <p:nvSpPr>
          <p:cNvPr id="12" name="Text Placeholder 6"/>
          <p:cNvSpPr>
            <a:spLocks noGrp="1"/>
          </p:cNvSpPr>
          <p:nvPr>
            <p:ph type="body" sz="quarter" idx="2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a:t>Click to edit Master text styles</a:t>
            </a:r>
          </a:p>
        </p:txBody>
      </p:sp>
    </p:spTree>
  </p:cSld>
  <p:clrMapOvr>
    <a:masterClrMapping/>
  </p:clrMapOvr>
  <p:transition spd="slow">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ln>
          <a:effectLst/>
        </p:spPr>
        <p:txBody>
          <a:bodyPr wrap="none" anchor="ctr"/>
          <a:lstStyle/>
          <a:p>
            <a:pPr>
              <a:lnSpc>
                <a:spcPct val="106000"/>
              </a:lnSpc>
              <a:spcBef>
                <a:spcPct val="50000"/>
              </a:spcBef>
              <a:buSzPct val="100000"/>
              <a:buFont typeface="Wingdings 2" panose="05020102010507070707" pitchFamily="18" charset="2"/>
              <a:buNone/>
              <a:defRPr/>
            </a:pPr>
            <a:endParaRPr lang="en-US" sz="1100" dirty="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2" name="Title 1"/>
          <p:cNvSpPr>
            <a:spLocks noGrp="1"/>
          </p:cNvSpPr>
          <p:nvPr>
            <p:ph type="title"/>
          </p:nvPr>
        </p:nvSpPr>
        <p:spPr>
          <a:xfrm>
            <a:off x="393198" y="514359"/>
            <a:ext cx="8345487" cy="258763"/>
          </a:xfrm>
          <a:prstGeom prst="rect">
            <a:avLst/>
          </a:prstGeom>
        </p:spPr>
        <p:txBody>
          <a:bodyPr/>
          <a:lstStyle/>
          <a:p>
            <a:r>
              <a:rPr lang="en-US"/>
              <a:t>Click to edit Master title style</a:t>
            </a:r>
            <a:endParaRPr lang="en-US" dirty="0"/>
          </a:p>
        </p:txBody>
      </p:sp>
      <p:sp>
        <p:nvSpPr>
          <p:cNvPr id="9" name="Text Placeholder 13"/>
          <p:cNvSpPr>
            <a:spLocks noGrp="1"/>
          </p:cNvSpPr>
          <p:nvPr>
            <p:ph type="body" sz="quarter" idx="10"/>
          </p:nvPr>
        </p:nvSpPr>
        <p:spPr>
          <a:xfrm>
            <a:off x="393192" y="1152144"/>
            <a:ext cx="4014216" cy="5138928"/>
          </a:xfrm>
          <a:prstGeom prst="rect">
            <a:avLst/>
          </a:prstGeom>
        </p:spPr>
        <p:txBody>
          <a:bodyPr/>
          <a:lstStyle>
            <a:lvl1pPr>
              <a:buFont typeface="Arial" panose="020B0604020202020204" pitchFamily="34" charset="0"/>
              <a:buNone/>
              <a:defRPr/>
            </a:lvl1pPr>
            <a:lvl2pPr>
              <a:defRPr/>
            </a:lvl2pPr>
            <a:lvl3pPr>
              <a:buNone/>
              <a:defRPr/>
            </a:lvl3pPr>
            <a:lvl4pPr>
              <a:defRPr/>
            </a:lvl4pPr>
          </a:lstStyle>
          <a:p>
            <a:pPr lvl="0"/>
            <a:r>
              <a:rPr lang="en-US"/>
              <a:t>Click to edit Master text styles</a:t>
            </a:r>
          </a:p>
          <a:p>
            <a:pPr lvl="1"/>
            <a:r>
              <a:rPr lang="en-US"/>
              <a:t>Second level</a:t>
            </a:r>
          </a:p>
        </p:txBody>
      </p:sp>
    </p:spTree>
  </p:cSld>
  <p:clrMapOvr>
    <a:masterClrMapping/>
  </p:clrMapOvr>
  <p:transition spd="slow">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lstStyle>
            <a:lvl1pPr>
              <a:defRPr sz="2800" b="1"/>
            </a:lvl1p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marL="342900" indent="-342900">
              <a:buClr>
                <a:schemeClr val="tx1"/>
              </a:buClr>
              <a:buSzPct val="70000"/>
              <a:buFont typeface="Wingdings" panose="05000000000000000000" pitchFamily="2" charset="2"/>
              <a:buChar char="q"/>
              <a:defRPr sz="2400" b="1">
                <a:solidFill>
                  <a:srgbClr val="000000"/>
                </a:solidFill>
              </a:defRPr>
            </a:lvl1pPr>
            <a:lvl2pPr marL="742950" indent="-285750">
              <a:defRPr lang="en-US" sz="2000" kern="1200" dirty="0" smtClean="0">
                <a:solidFill>
                  <a:srgbClr val="000000"/>
                </a:solidFill>
                <a:latin typeface="+mn-lt"/>
                <a:ea typeface="+mn-ea"/>
                <a:cs typeface="+mn-cs"/>
              </a:defRPr>
            </a:lvl2pPr>
          </a:lstStyle>
          <a:p>
            <a:pPr lvl="0"/>
            <a:r>
              <a:rPr lang="en-US" dirty="0"/>
              <a:t>Click to edit Master text styles</a:t>
            </a:r>
          </a:p>
          <a:p>
            <a:pPr lvl="1"/>
            <a:r>
              <a:rPr lang="en-US" dirty="0"/>
              <a:t>Second level</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9EDE2762-D309-4A1B-90D4-EE2DB97D9608}" type="slidenum">
              <a:rPr lang="en-US" altLang="en-US"/>
              <a:pPr>
                <a:defRPr/>
              </a:pPr>
              <a:t>‹#›</a:t>
            </a:fld>
            <a:endParaRPr lang="en-US" altLang="en-US" dirty="0"/>
          </a:p>
        </p:txBody>
      </p:sp>
    </p:spTree>
  </p:cSld>
  <p:clrMapOvr>
    <a:masterClrMapping/>
  </p:clrMapOvr>
  <p:transition spd="slow">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hasCustomPrompt="1"/>
          </p:nvPr>
        </p:nvSpPr>
        <p:spPr>
          <a:xfrm>
            <a:off x="457200" y="1600200"/>
            <a:ext cx="8229600" cy="4525963"/>
          </a:xfrm>
          <a:prstGeom prst="rect">
            <a:avLst/>
          </a:prstGeom>
        </p:spPr>
        <p:txBody>
          <a:bodyPr/>
          <a:lstStyle/>
          <a:p>
            <a:pPr lvl="0"/>
            <a:r>
              <a:rPr lang="en-US" noProof="0" dirty="0"/>
              <a:t>Click icon to add table</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A6995B87-722D-46BC-9CC9-1ED5024E22B0}" type="slidenum">
              <a:rPr lang="en-US" altLang="en-US"/>
              <a:pPr>
                <a:defRPr/>
              </a:pPr>
              <a:t>‹#›</a:t>
            </a:fld>
            <a:endParaRPr lang="en-US" altLang="en-US" dirty="0"/>
          </a:p>
        </p:txBody>
      </p:sp>
    </p:spTree>
  </p:cSld>
  <p:clrMapOvr>
    <a:masterClrMapping/>
  </p:clrMapOvr>
  <p:transition spd="slow">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2CBE984D-2DD5-4668-BAF8-1C9AC1A13DBC}" type="slidenum">
              <a:rPr lang="en-US" altLang="en-US"/>
              <a:pPr>
                <a:defRPr/>
              </a:pPr>
              <a:t>‹#›</a:t>
            </a:fld>
            <a:endParaRPr lang="en-US" altLang="en-US" dirty="0"/>
          </a:p>
        </p:txBody>
      </p:sp>
    </p:spTree>
  </p:cSld>
  <p:clrMapOvr>
    <a:masterClrMapping/>
  </p:clrMapOvr>
  <p:transition spd="slow">
    <p:comb/>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486D207D-9E64-417F-AA84-D9CB1A523B53}" type="slidenum">
              <a:rPr lang="en-US" altLang="en-US"/>
              <a:pPr>
                <a:defRPr/>
              </a:pPr>
              <a:t>‹#›</a:t>
            </a:fld>
            <a:endParaRPr lang="en-US" altLang="en-US" dirty="0"/>
          </a:p>
        </p:txBody>
      </p:sp>
    </p:spTree>
  </p:cSld>
  <p:clrMapOvr>
    <a:masterClrMapping/>
  </p:clrMapOvr>
  <p:transition spd="slow">
    <p:comb/>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C346C8A6-4EAA-425C-AD65-FB7185D13849}" type="slidenum">
              <a:rPr lang="en-US" altLang="en-US"/>
              <a:pPr>
                <a:defRPr/>
              </a:pPr>
              <a:t>‹#›</a:t>
            </a:fld>
            <a:endParaRPr lang="en-US" altLang="en-US" dirty="0"/>
          </a:p>
        </p:txBody>
      </p:sp>
    </p:spTree>
  </p:cSld>
  <p:clrMapOvr>
    <a:masterClrMapping/>
  </p:clrMapOvr>
  <p:transition spd="slow">
    <p:comb/>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solidFill>
                  <a:schemeClr val="tx1"/>
                </a:solidFill>
                <a:effectLst/>
              </a:defRPr>
            </a:lvl1pPr>
          </a:lstStyle>
          <a:p>
            <a:r>
              <a:rPr lang="en-US"/>
              <a:t>Click to edit Master title style</a:t>
            </a:r>
            <a:endParaRPr lang="en-US" dirty="0"/>
          </a:p>
        </p:txBody>
      </p:sp>
      <p:sp>
        <p:nvSpPr>
          <p:cNvPr id="6"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a:t>Click to edit Master text styles</a:t>
            </a:r>
          </a:p>
        </p:txBody>
      </p:sp>
      <p:sp>
        <p:nvSpPr>
          <p:cNvPr id="7"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a:t>Click to edit Master text styles</a:t>
            </a:r>
          </a:p>
        </p:txBody>
      </p:sp>
    </p:spTree>
  </p:cSld>
  <p:clrMapOvr>
    <a:masterClrMapping/>
  </p:clrMapOvr>
  <p:transition spd="slow">
    <p:comb/>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2286000"/>
            <a:ext cx="3962400" cy="38401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2286000"/>
            <a:ext cx="3962400" cy="38401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7" name="Rectangle 5"/>
          <p:cNvSpPr>
            <a:spLocks noGrp="1" noChangeArrowheads="1"/>
          </p:cNvSpPr>
          <p:nvPr>
            <p:ph type="ftr" sz="quarter" idx="12"/>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8" name="Rectangle 6"/>
          <p:cNvSpPr>
            <a:spLocks noGrp="1" noChangeArrowheads="1"/>
          </p:cNvSpPr>
          <p:nvPr>
            <p:ph type="sldNum" sz="quarter" idx="13"/>
          </p:nvPr>
        </p:nvSpPr>
        <p:spPr>
          <a:xfrm>
            <a:off x="6553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9" name="Rectangle 6"/>
          <p:cNvSpPr>
            <a:spLocks noGrp="1" noChangeArrowheads="1"/>
          </p:cNvSpPr>
          <p:nvPr>
            <p:ph type="sldNum" sz="quarter" idx="14"/>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2800">
                <a:solidFill>
                  <a:srgbClr val="0039A6"/>
                </a:solidFill>
                <a:effectLst>
                  <a:outerShdw blurRad="38100" dist="38100" dir="2700000" algn="tl">
                    <a:srgbClr val="C0C0C0"/>
                  </a:outerShdw>
                </a:effectLst>
                <a:latin typeface="Times New Roman" panose="02020603050405020304" pitchFamily="18" charset="0"/>
                <a:cs typeface="Times New Roman" panose="02020603050405020304" pitchFamily="18" charset="0"/>
              </a:defRPr>
            </a:lvl1pPr>
          </a:lstStyle>
          <a:p>
            <a:pPr>
              <a:defRPr/>
            </a:pPr>
            <a:fld id="{BF2DA97D-831A-48CD-A7A1-23EF5E790589}" type="slidenum">
              <a:rPr lang="en-US" altLang="en-US"/>
              <a:pPr>
                <a:defRPr/>
              </a:pPr>
              <a:t>‹#›</a:t>
            </a:fld>
            <a:endParaRPr lang="en-US" altLang="en-US" dirty="0"/>
          </a:p>
        </p:txBody>
      </p:sp>
    </p:spTree>
  </p:cSld>
  <p:clrMapOvr>
    <a:masterClrMapping/>
  </p:clrMapOvr>
  <p:transition spd="slow">
    <p:comb/>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838200"/>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355600" y="1295400"/>
            <a:ext cx="8407400" cy="4724400"/>
          </a:xfrm>
          <a:prstGeom prst="rect">
            <a:avLst/>
          </a:prstGeom>
        </p:spPr>
        <p:txBody>
          <a:bodyPr/>
          <a:lstStyle/>
          <a:p>
            <a:pPr lvl="0"/>
            <a:endParaRPr lang="en-US" noProof="0" dirty="0"/>
          </a:p>
        </p:txBody>
      </p:sp>
    </p:spTree>
  </p:cSld>
  <p:clrMapOvr>
    <a:masterClrMapping/>
  </p:clrMapOvr>
  <p:transition spd="slow">
    <p:comb/>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i="0" u="none">
                <a:solidFill>
                  <a:schemeClr val="bg2"/>
                </a:solidFill>
                <a:latin typeface="+mn-lt"/>
              </a:defRPr>
            </a:lvl2pPr>
            <a:lvl3pPr>
              <a:buClr>
                <a:schemeClr val="tx1"/>
              </a:buClr>
              <a:buSzPct val="100000"/>
              <a:buFont typeface="Arial" panose="020B0604020202020204" pitchFamily="34" charset="0"/>
              <a:buChar char="•"/>
              <a:defRPr sz="1800" i="0">
                <a:solidFill>
                  <a:schemeClr val="bg2"/>
                </a:solidFill>
              </a:defRPr>
            </a:lvl3pPr>
            <a:lvl4pPr>
              <a:buClr>
                <a:schemeClr val="tx1"/>
              </a:buClr>
              <a:buSzPct val="70000"/>
              <a:buFont typeface="Courier New" panose="02070309020205020404" pitchFamily="49" charset="0"/>
              <a:buChar char="o"/>
              <a:defRPr sz="1800" i="0" baseline="0">
                <a:solidFill>
                  <a:schemeClr val="bg2"/>
                </a:solidFill>
              </a:defRPr>
            </a:lvl4pPr>
            <a:lvl5pPr>
              <a:buClr>
                <a:schemeClr val="tx1"/>
              </a:buClr>
              <a:buSzPct val="70000"/>
              <a:buFont typeface="Arial" panose="020B0604020202020204" pitchFamily="34" charset="0"/>
              <a:buChar char="•"/>
              <a:defRPr sz="1800" i="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a:t>Click to edit Master text styles</a:t>
            </a:r>
          </a:p>
        </p:txBody>
      </p:sp>
    </p:spTree>
  </p:cSld>
  <p:clrMapOvr>
    <a:masterClrMapping/>
  </p:clrMapOvr>
  <p:transition spd="slow">
    <p:comb/>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baseline="0">
                <a:solidFill>
                  <a:schemeClr val="bg2"/>
                </a:solidFill>
              </a:defRPr>
            </a:lvl4pPr>
            <a:lvl5pPr>
              <a:buClr>
                <a:schemeClr val="tx1"/>
              </a:buClr>
              <a:buSzPct val="70000"/>
              <a:buFont typeface="Arial" panose="020B0604020202020204" pitchFamily="34" charset="0"/>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a:t>Click to edit Master text styles</a:t>
            </a:r>
          </a:p>
        </p:txBody>
      </p:sp>
    </p:spTree>
  </p:cSld>
  <p:clrMapOvr>
    <a:masterClrMapping/>
  </p:clrMapOvr>
  <p:transition spd="slow">
    <p:comb/>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5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6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8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9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0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Badg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a:t>Click to edit Master title style</a:t>
            </a:r>
            <a:endParaRPr lang="en-US" dirty="0"/>
          </a:p>
        </p:txBody>
      </p:sp>
    </p:spTree>
  </p:cSld>
  <p:clrMapOvr>
    <a:masterClrMapping/>
  </p:clrMapOvr>
  <p:transition spd="slow">
    <p:comb/>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cstate="print"/>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44213AF-26F6-41FA-8D85-E2C5388D6E58}" type="datetimeFigureOut">
              <a:rPr lang="en-US" smtClean="0"/>
              <a:pPr/>
              <a:t>5/9/2023</a:t>
            </a:fld>
            <a:endParaRPr lang="en-US" dirty="0">
              <a:solidFill>
                <a:srgbClr val="FFFFFF"/>
              </a:solidFill>
            </a:endParaRPr>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kumimoji="0" lang="en-US">
              <a:solidFill>
                <a:schemeClr val="accent1">
                  <a:tint val="20000"/>
                </a:schemeClr>
              </a:solidFill>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BBC35B-A44B-4119-B8DA-DE9E3DFADA20}" type="slidenum">
              <a:rPr kumimoji="0" lang="en-US" smtClean="0"/>
              <a:pPr/>
              <a:t>‹#›</a:t>
            </a:fld>
            <a:endParaRPr kumimoji="0" lang="en-US" dirty="0">
              <a:solidFill>
                <a:srgbClr val="FFFFFF"/>
              </a:solidFill>
            </a:endParaRPr>
          </a:p>
        </p:txBody>
      </p:sp>
    </p:spTree>
  </p:cSld>
  <p:clrMapOvr>
    <a:masterClrMapping/>
  </p:clrMapOvr>
  <p:transition spd="slow">
    <p:comb/>
  </p:transition>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DE2762-D309-4A1B-90D4-EE2DB97D9608}" type="slidenum">
              <a:rPr lang="en-US" altLang="en-US" smtClean="0"/>
              <a:pPr>
                <a:defRPr/>
              </a:pPr>
              <a:t>‹#›</a:t>
            </a:fld>
            <a:endParaRPr lang="en-US" altLang="en-US" dirty="0"/>
          </a:p>
        </p:txBody>
      </p:sp>
    </p:spTree>
  </p:cSld>
  <p:clrMapOvr>
    <a:masterClrMapping/>
  </p:clrMapOvr>
  <p:transition spd="slow">
    <p:comb/>
  </p:transition>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transition spd="slow">
    <p:comb/>
  </p:transition>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4213AF-26F6-41FA-8D85-E2C5388D6E58}"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transition spd="slow">
    <p:comb/>
  </p:transition>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346C8A6-4EAA-425C-AD65-FB7185D13849}" type="slidenum">
              <a:rPr lang="en-US" altLang="en-US" smtClean="0"/>
              <a:pPr>
                <a:defRPr/>
              </a:pPr>
              <a:t>‹#›</a:t>
            </a:fld>
            <a:endParaRPr lang="en-US" altLang="en-US" dirty="0"/>
          </a:p>
        </p:txBody>
      </p:sp>
    </p:spTree>
  </p:cSld>
  <p:clrMapOvr>
    <a:masterClrMapping/>
  </p:clrMapOvr>
  <p:transition spd="slow">
    <p:comb/>
  </p:transition>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CBE984D-2DD5-4668-BAF8-1C9AC1A13DBC}" type="slidenum">
              <a:rPr lang="en-US" altLang="en-US" smtClean="0"/>
              <a:pPr>
                <a:defRPr/>
              </a:pPr>
              <a:t>‹#›</a:t>
            </a:fld>
            <a:endParaRPr lang="en-US" altLang="en-US" dirty="0"/>
          </a:p>
        </p:txBody>
      </p:sp>
    </p:spTree>
  </p:cSld>
  <p:clrMapOvr>
    <a:masterClrMapping/>
  </p:clrMapOvr>
  <p:transition spd="slow">
    <p:comb/>
  </p:transition>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86D207D-9E64-417F-AA84-D9CB1A523B53}" type="slidenum">
              <a:rPr lang="en-US" altLang="en-US" smtClean="0"/>
              <a:pPr>
                <a:defRPr/>
              </a:pPr>
              <a:t>‹#›</a:t>
            </a:fld>
            <a:endParaRPr lang="en-US" altLang="en-US" dirty="0"/>
          </a:p>
        </p:txBody>
      </p:sp>
    </p:spTree>
  </p:cSld>
  <p:clrMapOvr>
    <a:masterClrMapping/>
  </p:clrMapOvr>
  <p:transition spd="slow">
    <p:comb/>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asic Content Badg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baseline="0">
                <a:solidFill>
                  <a:schemeClr val="bg2"/>
                </a:solidFill>
              </a:defRPr>
            </a:lvl4pPr>
            <a:lvl5pPr>
              <a:buClr>
                <a:schemeClr val="tx1"/>
              </a:buClr>
              <a:buSzPct val="70000"/>
              <a:buFont typeface="Arial" panose="020B0604020202020204" pitchFamily="34" charset="0"/>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1"/>
          </p:nvPr>
        </p:nvSpPr>
        <p:spPr>
          <a:xfrm>
            <a:off x="1905000" y="5791200"/>
            <a:ext cx="6781800" cy="609600"/>
          </a:xfrm>
          <a:prstGeom prst="rect">
            <a:avLst/>
          </a:prstGeom>
        </p:spPr>
        <p:txBody>
          <a:bodyPr anchor="b"/>
          <a:lstStyle>
            <a:lvl1pPr>
              <a:buNone/>
              <a:defRPr sz="1100">
                <a:solidFill>
                  <a:schemeClr val="tx1"/>
                </a:solidFill>
              </a:defRPr>
            </a:lvl1pPr>
          </a:lstStyle>
          <a:p>
            <a:pPr lvl="0"/>
            <a:r>
              <a:rPr lang="en-US"/>
              <a:t>Click to edit Master text styles</a:t>
            </a:r>
          </a:p>
        </p:txBody>
      </p:sp>
    </p:spTree>
  </p:cSld>
  <p:clrMapOvr>
    <a:masterClrMapping/>
  </p:clrMapOvr>
  <p:transition spd="slow">
    <p:comb/>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transition spd="slow">
    <p:comb/>
  </p:transition>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5/9/2023</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solidFill>
                <a:schemeClr val="tx1"/>
              </a:solidFill>
            </a:endParaRPr>
          </a:p>
        </p:txBody>
      </p:sp>
    </p:spTree>
  </p:cSld>
  <p:clrMapOvr>
    <a:masterClrMapping/>
  </p:clrMapOvr>
  <p:transition spd="slow">
    <p:comb/>
  </p:transition>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4213AF-26F6-41FA-8D85-E2C5388D6E58}"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transition spd="slow">
    <p:comb/>
  </p:transition>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4213AF-26F6-41FA-8D85-E2C5388D6E58}"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transition spd="slow">
    <p:comb/>
  </p:transition>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4213AF-26F6-41FA-8D85-E2C5388D6E58}" type="datetimeFigureOut">
              <a:rPr lang="en-US" smtClean="0"/>
              <a:pPr/>
              <a:t>5/9/2023</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Tree>
  </p:cSld>
  <p:clrMapOvr>
    <a:masterClrMapping/>
  </p:clrMapOvr>
  <p:transition spd="slow">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lnSpc>
                <a:spcPts val="3800"/>
              </a:lnSpc>
              <a:defRPr sz="3600" b="1" cap="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transition spd="slow">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baseline="0">
                <a:effectLst/>
              </a:defRPr>
            </a:lvl1pPr>
          </a:lstStyle>
          <a:p>
            <a:r>
              <a:rPr lang="en-US"/>
              <a:t>Click to edit Master title style</a:t>
            </a:r>
            <a:endParaRPr lang="en-US" dirty="0"/>
          </a:p>
        </p:txBody>
      </p:sp>
      <p:sp>
        <p:nvSpPr>
          <p:cNvPr id="3" name="Content Placeholder 2"/>
          <p:cNvSpPr>
            <a:spLocks noGrp="1"/>
          </p:cNvSpPr>
          <p:nvPr>
            <p:ph idx="1"/>
          </p:nvPr>
        </p:nvSpPr>
        <p:spPr>
          <a:xfrm>
            <a:off x="3575050" y="273051"/>
            <a:ext cx="5111751" cy="5518150"/>
          </a:xfrm>
          <a:prstGeom prst="rect">
            <a:avLst/>
          </a:prstGeom>
        </p:spPr>
        <p:txBody>
          <a:bodyPr anchor="ctr" anchorCtr="0"/>
          <a:lstStyle>
            <a:lvl1pPr>
              <a:buClr>
                <a:schemeClr val="tx1"/>
              </a:buClr>
              <a:buSzPct val="70000"/>
              <a:buFont typeface="Wingdings" panose="05000000000000000000" pitchFamily="2" charset="2"/>
              <a:buChar char="q"/>
              <a:defRPr sz="2400" b="1">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a:solidFill>
                  <a:schemeClr val="bg2"/>
                </a:solidFill>
              </a:defRPr>
            </a:lvl4pPr>
            <a:lvl5pPr>
              <a:buClr>
                <a:schemeClr val="tx1"/>
              </a:buClr>
              <a:buSzPct val="70000"/>
              <a:buFont typeface="Arial" panose="020B0604020202020204"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a:p>
            <a:pPr lvl="1"/>
            <a:r>
              <a:rPr lang="en-US"/>
              <a:t>Second level</a:t>
            </a:r>
          </a:p>
        </p:txBody>
      </p:sp>
      <p:sp>
        <p:nvSpPr>
          <p:cNvPr id="7"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a:t>Click to edit Master text styles</a:t>
            </a:r>
          </a:p>
        </p:txBody>
      </p:sp>
    </p:spTree>
  </p:cSld>
  <p:clrMapOvr>
    <a:masterClrMapping/>
  </p:clrMapOvr>
  <p:transition spd="slow">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baseline="0">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1"/>
            </a:solidFill>
          </a:ln>
          <a:effectLst>
            <a:outerShdw blurRad="44450" dist="27940" dir="5400000" algn="ctr">
              <a:srgbClr val="000000">
                <a:alpha val="32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9"/>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slow">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19812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a:t>Click to edit Master text styles</a:t>
            </a:r>
          </a:p>
        </p:txBody>
      </p:sp>
      <p:sp>
        <p:nvSpPr>
          <p:cNvPr id="12"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a:t>Click to edit Master text styles</a:t>
            </a:r>
          </a:p>
        </p:txBody>
      </p:sp>
    </p:spTree>
  </p:cSld>
  <p:clrMapOvr>
    <a:masterClrMapping/>
  </p:clrMapOvr>
  <p:transition spd="slow">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2.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4"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p:transition spd="slow">
    <p:comb/>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Myriad Web Pro" charset="0"/>
        </a:defRPr>
      </a:lvl2pPr>
      <a:lvl3pPr algn="ctr" rtl="0" eaLnBrk="0" fontAlgn="base" hangingPunct="0">
        <a:spcBef>
          <a:spcPct val="0"/>
        </a:spcBef>
        <a:spcAft>
          <a:spcPct val="0"/>
        </a:spcAft>
        <a:defRPr sz="4400">
          <a:solidFill>
            <a:schemeClr val="tx1"/>
          </a:solidFill>
          <a:latin typeface="Myriad Web Pro" charset="0"/>
        </a:defRPr>
      </a:lvl3pPr>
      <a:lvl4pPr algn="ctr" rtl="0" eaLnBrk="0" fontAlgn="base" hangingPunct="0">
        <a:spcBef>
          <a:spcPct val="0"/>
        </a:spcBef>
        <a:spcAft>
          <a:spcPct val="0"/>
        </a:spcAft>
        <a:defRPr sz="4400">
          <a:solidFill>
            <a:schemeClr val="tx1"/>
          </a:solidFill>
          <a:latin typeface="Myriad Web Pro" charset="0"/>
        </a:defRPr>
      </a:lvl4pPr>
      <a:lvl5pPr algn="ctr" rtl="0" eaLnBrk="0" fontAlgn="base" hangingPunct="0">
        <a:spcBef>
          <a:spcPct val="0"/>
        </a:spcBef>
        <a:spcAft>
          <a:spcPct val="0"/>
        </a:spcAft>
        <a:defRPr sz="4400">
          <a:solidFill>
            <a:schemeClr val="tx1"/>
          </a:solidFill>
          <a:latin typeface="Myriad Web Pro" charset="0"/>
        </a:defRPr>
      </a:lvl5pPr>
      <a:lvl6pPr marL="457200" algn="ctr" rtl="0" fontAlgn="base">
        <a:spcBef>
          <a:spcPct val="0"/>
        </a:spcBef>
        <a:spcAft>
          <a:spcPct val="0"/>
        </a:spcAft>
        <a:defRPr sz="4400">
          <a:solidFill>
            <a:schemeClr val="tx1"/>
          </a:solidFill>
          <a:latin typeface="Myriad Web Pro" charset="0"/>
        </a:defRPr>
      </a:lvl6pPr>
      <a:lvl7pPr marL="914400" algn="ctr" rtl="0" fontAlgn="base">
        <a:spcBef>
          <a:spcPct val="0"/>
        </a:spcBef>
        <a:spcAft>
          <a:spcPct val="0"/>
        </a:spcAft>
        <a:defRPr sz="4400">
          <a:solidFill>
            <a:schemeClr val="tx1"/>
          </a:solidFill>
          <a:latin typeface="Myriad Web Pro" charset="0"/>
        </a:defRPr>
      </a:lvl7pPr>
      <a:lvl8pPr marL="1371600" algn="ctr" rtl="0" fontAlgn="base">
        <a:spcBef>
          <a:spcPct val="0"/>
        </a:spcBef>
        <a:spcAft>
          <a:spcPct val="0"/>
        </a:spcAft>
        <a:defRPr sz="4400">
          <a:solidFill>
            <a:schemeClr val="tx1"/>
          </a:solidFill>
          <a:latin typeface="Myriad Web Pro" charset="0"/>
        </a:defRPr>
      </a:lvl8pPr>
      <a:lvl9pPr marL="1828800" algn="ctr" rtl="0" fontAlgn="base">
        <a:spcBef>
          <a:spcPct val="0"/>
        </a:spcBef>
        <a:spcAft>
          <a:spcPct val="0"/>
        </a:spcAft>
        <a:defRPr sz="4400">
          <a:solidFill>
            <a:schemeClr val="tx1"/>
          </a:solidFill>
          <a:latin typeface="Myriad Web Pro"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4" cstate="print"/>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44213AF-26F6-41FA-8D85-E2C5388D6E58}" type="datetimeFigureOut">
              <a:rPr lang="en-US" smtClean="0"/>
              <a:pPr/>
              <a:t>5/9/2023</a:t>
            </a:fld>
            <a:endParaRPr lang="en-US" sz="1000" dirty="0">
              <a:solidFill>
                <a:schemeClr val="tx1"/>
              </a:solidFill>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algn="r" eaLnBrk="1" latinLnBrk="0" hangingPunct="1"/>
            <a:endParaRPr kumimoji="0" lang="en-US" sz="1000" dirty="0">
              <a:solidFill>
                <a:schemeClr val="tx1"/>
              </a:solidFill>
            </a:endParaRP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ransition spd="slow">
    <p:comb/>
  </p:transition>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logo1"/>
          <p:cNvPicPr>
            <a:picLocks noChangeAspect="1" noChangeArrowheads="1"/>
          </p:cNvPicPr>
          <p:nvPr/>
        </p:nvPicPr>
        <p:blipFill>
          <a:blip r:embed="rId3" cstate="print"/>
          <a:srcRect/>
          <a:stretch>
            <a:fillRect/>
          </a:stretch>
        </p:blipFill>
        <p:spPr bwMode="auto">
          <a:xfrm>
            <a:off x="0" y="413792"/>
            <a:ext cx="1143000" cy="1143000"/>
          </a:xfrm>
          <a:prstGeom prst="rect">
            <a:avLst/>
          </a:prstGeom>
          <a:noFill/>
          <a:ln w="9525">
            <a:noFill/>
            <a:miter lim="800000"/>
            <a:headEnd/>
            <a:tailEnd/>
          </a:ln>
        </p:spPr>
      </p:pic>
      <p:pic>
        <p:nvPicPr>
          <p:cNvPr id="16387" name="Picture 3" descr="strip1"/>
          <p:cNvPicPr>
            <a:picLocks noChangeAspect="1" noChangeArrowheads="1"/>
          </p:cNvPicPr>
          <p:nvPr/>
        </p:nvPicPr>
        <p:blipFill>
          <a:blip r:embed="rId4" cstate="print"/>
          <a:srcRect/>
          <a:stretch>
            <a:fillRect/>
          </a:stretch>
        </p:blipFill>
        <p:spPr bwMode="auto">
          <a:xfrm>
            <a:off x="1066800" y="947192"/>
            <a:ext cx="7620000" cy="76200"/>
          </a:xfrm>
          <a:prstGeom prst="rect">
            <a:avLst/>
          </a:prstGeom>
          <a:noFill/>
          <a:ln w="9525">
            <a:noFill/>
            <a:miter lim="800000"/>
            <a:headEnd/>
            <a:tailEnd/>
          </a:ln>
        </p:spPr>
      </p:pic>
      <p:sp>
        <p:nvSpPr>
          <p:cNvPr id="16389" name="Text Box 9"/>
          <p:cNvSpPr txBox="1">
            <a:spLocks noChangeArrowheads="1"/>
          </p:cNvSpPr>
          <p:nvPr/>
        </p:nvSpPr>
        <p:spPr bwMode="auto">
          <a:xfrm>
            <a:off x="6740" y="5791200"/>
            <a:ext cx="9137260" cy="369332"/>
          </a:xfrm>
          <a:prstGeom prst="rect">
            <a:avLst/>
          </a:prstGeom>
          <a:solidFill>
            <a:schemeClr val="tx1">
              <a:lumMod val="95000"/>
              <a:lumOff val="5000"/>
            </a:schemeClr>
          </a:solidFill>
          <a:ln w="9525">
            <a:noFill/>
            <a:miter lim="800000"/>
            <a:headEnd/>
            <a:tailEnd/>
          </a:ln>
        </p:spPr>
        <p:txBody>
          <a:bodyPr wrap="square">
            <a:spAutoFit/>
          </a:bodyPr>
          <a:lstStyle/>
          <a:p>
            <a:pPr eaLnBrk="0" hangingPunct="0">
              <a:spcBef>
                <a:spcPct val="50000"/>
              </a:spcBef>
            </a:pPr>
            <a:r>
              <a:rPr lang="en-US" b="1" dirty="0">
                <a:solidFill>
                  <a:schemeClr val="bg1"/>
                </a:solidFill>
                <a:latin typeface="+mn-lt"/>
                <a:cs typeface="Times New Roman" pitchFamily="18" charset="0"/>
              </a:rPr>
              <a:t>          </a:t>
            </a:r>
          </a:p>
        </p:txBody>
      </p:sp>
      <p:sp>
        <p:nvSpPr>
          <p:cNvPr id="8" name="Rectangle 7"/>
          <p:cNvSpPr/>
          <p:nvPr/>
        </p:nvSpPr>
        <p:spPr>
          <a:xfrm>
            <a:off x="1371600" y="1676400"/>
            <a:ext cx="6603251" cy="923330"/>
          </a:xfrm>
          <a:prstGeom prst="rect">
            <a:avLst/>
          </a:prstGeom>
          <a:solidFill>
            <a:schemeClr val="bg1"/>
          </a:solidFill>
        </p:spPr>
        <p:txBody>
          <a:bodyPr wrap="square">
            <a:spAutoFit/>
          </a:bodyPr>
          <a:lstStyle/>
          <a:p>
            <a:pPr algn="ctr" fontAlgn="auto">
              <a:spcBef>
                <a:spcPts val="0"/>
              </a:spcBef>
              <a:spcAft>
                <a:spcPts val="0"/>
              </a:spcAft>
              <a:defRPr/>
            </a:pPr>
            <a:r>
              <a:rPr lang="en-US" altLang="en-US" sz="5400" b="1" dirty="0">
                <a:solidFill>
                  <a:schemeClr val="tx1">
                    <a:lumMod val="85000"/>
                    <a:lumOff val="15000"/>
                  </a:schemeClr>
                </a:solidFill>
                <a:latin typeface="Times New Roman" pitchFamily="18" charset="0"/>
                <a:cs typeface="Times New Roman" pitchFamily="18" charset="0"/>
              </a:rPr>
              <a:t>Matrix</a:t>
            </a:r>
            <a:endParaRPr lang="en-US" sz="5400" b="1" spc="300" dirty="0">
              <a:ln w="11430" cmpd="sng">
                <a:solidFill>
                  <a:schemeClr val="accent1">
                    <a:tint val="10000"/>
                  </a:schemeClr>
                </a:solidFill>
                <a:prstDash val="solid"/>
                <a:miter lim="800000"/>
              </a:ln>
              <a:solidFill>
                <a:schemeClr val="bg2">
                  <a:lumMod val="50000"/>
                </a:schemeClr>
              </a:solidFill>
              <a:effectLst>
                <a:glow rad="45500">
                  <a:schemeClr val="accent1">
                    <a:satMod val="220000"/>
                    <a:alpha val="35000"/>
                  </a:schemeClr>
                </a:glow>
              </a:effectLst>
            </a:endParaRPr>
          </a:p>
        </p:txBody>
      </p:sp>
    </p:spTree>
    <p:extLst>
      <p:ext uri="{BB962C8B-B14F-4D97-AF65-F5344CB8AC3E}">
        <p14:creationId xmlns="" xmlns:p14="http://schemas.microsoft.com/office/powerpoint/2010/main" val="3318462327"/>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IN" sz="3600" b="1" dirty="0">
                <a:solidFill>
                  <a:schemeClr val="accent2"/>
                </a:solidFill>
                <a:latin typeface="Times New Roman" panose="02020603050405020304" pitchFamily="18" charset="0"/>
                <a:cs typeface="Times New Roman" panose="02020603050405020304" pitchFamily="18" charset="0"/>
                <a:sym typeface="+mn-ea"/>
              </a:rPr>
              <a:t>Applications of Matrix</a:t>
            </a:r>
          </a:p>
        </p:txBody>
      </p:sp>
      <p:sp>
        <p:nvSpPr>
          <p:cNvPr id="2" name="TextBox 1"/>
          <p:cNvSpPr txBox="1"/>
          <p:nvPr/>
        </p:nvSpPr>
        <p:spPr>
          <a:xfrm>
            <a:off x="609600" y="1600200"/>
            <a:ext cx="7974330" cy="4523105"/>
          </a:xfrm>
          <a:prstGeom prst="rect">
            <a:avLst/>
          </a:prstGeom>
          <a:noFill/>
        </p:spPr>
        <p:txBody>
          <a:bodyPr wrap="square">
            <a:spAutoFit/>
          </a:bodyPr>
          <a:lstStyle/>
          <a:p>
            <a:pPr marL="0" indent="0">
              <a:buFont typeface="Arial" panose="020B0604020202020204" pitchFamily="34" charset="0"/>
              <a:buNone/>
            </a:pPr>
            <a:r>
              <a:rPr lang="en-US" sz="3200" b="1" dirty="0"/>
              <a:t>Application of Matrices in Wireless Communication</a:t>
            </a:r>
          </a:p>
          <a:p>
            <a:pPr marL="457200" indent="-457200">
              <a:buFont typeface="Arial" panose="020B0604020202020204" pitchFamily="34" charset="0"/>
              <a:buChar char="•"/>
            </a:pPr>
            <a:r>
              <a:rPr lang="en-US" sz="3200" dirty="0"/>
              <a:t>Wireless signals are modelled and optimized using matrices. Matrixes are used to detect, extract, and process the information encoded in signals. </a:t>
            </a:r>
          </a:p>
          <a:p>
            <a:pPr marL="457200" indent="-457200">
              <a:buFont typeface="Arial" panose="020B0604020202020204" pitchFamily="34" charset="0"/>
              <a:buChar char="•"/>
            </a:pPr>
            <a:r>
              <a:rPr lang="en-US" sz="3200" dirty="0"/>
              <a:t>The estimation of signals and detecting problems on wireless communication heavily relies on matrices.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a:latin typeface="Times New Roman" panose="02020603050405020304"/>
                <a:cs typeface="Times New Roman" panose="02020603050405020304"/>
              </a:rPr>
              <a:t>●●●</a:t>
            </a:r>
            <a:endParaRPr lang="en-US" altLang="en-US" sz="1400" dirty="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pPr algn="r" eaLnBrk="1" hangingPunct="1">
                <a:spcBef>
                  <a:spcPct val="0"/>
                </a:spcBef>
                <a:buFontTx/>
                <a:buNone/>
              </a:pPr>
              <a:t>10</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IN" sz="3600" b="1" dirty="0">
                <a:solidFill>
                  <a:schemeClr val="accent2"/>
                </a:solidFill>
                <a:latin typeface="Times New Roman" panose="02020603050405020304" pitchFamily="18" charset="0"/>
                <a:cs typeface="Times New Roman" panose="02020603050405020304" pitchFamily="18" charset="0"/>
                <a:sym typeface="+mn-ea"/>
              </a:rPr>
              <a:t>Applications of Matrix</a:t>
            </a:r>
          </a:p>
        </p:txBody>
      </p:sp>
      <p:sp>
        <p:nvSpPr>
          <p:cNvPr id="2" name="TextBox 1"/>
          <p:cNvSpPr txBox="1"/>
          <p:nvPr/>
        </p:nvSpPr>
        <p:spPr>
          <a:xfrm>
            <a:off x="609600" y="1600200"/>
            <a:ext cx="7974330" cy="3046095"/>
          </a:xfrm>
          <a:prstGeom prst="rect">
            <a:avLst/>
          </a:prstGeom>
          <a:noFill/>
        </p:spPr>
        <p:txBody>
          <a:bodyPr wrap="square">
            <a:spAutoFit/>
          </a:bodyPr>
          <a:lstStyle/>
          <a:p>
            <a:pPr marL="0" indent="0">
              <a:buFont typeface="Arial" panose="020B0604020202020204" pitchFamily="34" charset="0"/>
              <a:buNone/>
            </a:pPr>
            <a:r>
              <a:rPr lang="en-US" sz="3200" b="1" dirty="0"/>
              <a:t>Application of Matrices in Computer Graphics</a:t>
            </a:r>
          </a:p>
          <a:p>
            <a:pPr marL="457200" indent="-457200">
              <a:buFont typeface="Arial" panose="020B0604020202020204" pitchFamily="34" charset="0"/>
              <a:buChar char="•"/>
            </a:pPr>
            <a:r>
              <a:rPr lang="en-US" sz="3200" dirty="0"/>
              <a:t>A square matrix is a simple way to represent linear object transformations. In the realm of graphics, matrices are used to project three-dimensional images into two-dimensional planes.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a:latin typeface="Times New Roman" panose="02020603050405020304"/>
                <a:cs typeface="Times New Roman" panose="02020603050405020304"/>
              </a:rPr>
              <a:t>●●●</a:t>
            </a:r>
            <a:endParaRPr lang="en-US" altLang="en-US" sz="1400" dirty="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pPr algn="r" eaLnBrk="1" hangingPunct="1">
                <a:spcBef>
                  <a:spcPct val="0"/>
                </a:spcBef>
                <a:buFontTx/>
                <a:buNone/>
              </a:pPr>
              <a:t>11</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IN" sz="3600" b="1" dirty="0">
                <a:solidFill>
                  <a:schemeClr val="accent2"/>
                </a:solidFill>
                <a:latin typeface="Times New Roman" panose="02020603050405020304" pitchFamily="18" charset="0"/>
                <a:cs typeface="Times New Roman" panose="02020603050405020304" pitchFamily="18" charset="0"/>
                <a:sym typeface="+mn-ea"/>
              </a:rPr>
              <a:t>Applications of Matrix</a:t>
            </a:r>
          </a:p>
        </p:txBody>
      </p:sp>
      <p:sp>
        <p:nvSpPr>
          <p:cNvPr id="2" name="TextBox 1"/>
          <p:cNvSpPr txBox="1"/>
          <p:nvPr/>
        </p:nvSpPr>
        <p:spPr>
          <a:xfrm>
            <a:off x="609600" y="1600200"/>
            <a:ext cx="7974330" cy="4707890"/>
          </a:xfrm>
          <a:prstGeom prst="rect">
            <a:avLst/>
          </a:prstGeom>
          <a:noFill/>
        </p:spPr>
        <p:txBody>
          <a:bodyPr wrap="square">
            <a:spAutoFit/>
          </a:bodyPr>
          <a:lstStyle/>
          <a:p>
            <a:pPr marL="457200" indent="-457200">
              <a:buFont typeface="Arial" panose="020B0604020202020204" pitchFamily="34" charset="0"/>
              <a:buChar char="•"/>
            </a:pPr>
            <a:r>
              <a:rPr lang="en-US" sz="3000" dirty="0"/>
              <a:t>The application of matrix plays a major role in Mathematics, as well as in other fields. It helps in solving linear equations. </a:t>
            </a:r>
          </a:p>
          <a:p>
            <a:pPr marL="457200" indent="-457200">
              <a:buFont typeface="Arial" panose="020B0604020202020204" pitchFamily="34" charset="0"/>
              <a:buChar char="•"/>
            </a:pPr>
            <a:r>
              <a:rPr lang="en-US" sz="3000" dirty="0"/>
              <a:t>Matrices are extremely valuable objects that can be found in a wide range of applications. The application of matrices in mathematics is used in a wide range of scientific fields as well as mathematical areas. </a:t>
            </a:r>
          </a:p>
          <a:p>
            <a:pPr marL="457200" indent="-457200">
              <a:buFont typeface="Arial" panose="020B0604020202020204" pitchFamily="34" charset="0"/>
              <a:buChar char="•"/>
            </a:pPr>
            <a:r>
              <a:rPr lang="en-US" sz="3000" dirty="0"/>
              <a:t>Engineering mathematics is used in almost every aspect of our lives. </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pPr algn="r" eaLnBrk="1" hangingPunct="1">
                <a:spcBef>
                  <a:spcPct val="0"/>
                </a:spcBef>
                <a:buFontTx/>
                <a:buNone/>
              </a:pPr>
              <a:t>12</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652244"/>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IN" sz="3600" b="1" dirty="0">
                <a:solidFill>
                  <a:schemeClr val="accent2"/>
                </a:solidFill>
                <a:latin typeface="Times New Roman" panose="02020603050405020304" pitchFamily="18" charset="0"/>
                <a:cs typeface="Times New Roman" panose="02020603050405020304" pitchFamily="18" charset="0"/>
              </a:rPr>
              <a:t>Types of Matrix</a:t>
            </a:r>
          </a:p>
        </p:txBody>
      </p:sp>
      <p:sp>
        <p:nvSpPr>
          <p:cNvPr id="2" name="TextBox 1"/>
          <p:cNvSpPr txBox="1"/>
          <p:nvPr/>
        </p:nvSpPr>
        <p:spPr>
          <a:xfrm>
            <a:off x="609600" y="1676400"/>
            <a:ext cx="7696200" cy="4030980"/>
          </a:xfrm>
          <a:prstGeom prst="rect">
            <a:avLst/>
          </a:prstGeom>
          <a:noFill/>
        </p:spPr>
        <p:txBody>
          <a:bodyPr wrap="square">
            <a:spAutoFit/>
          </a:bodyPr>
          <a:lstStyle/>
          <a:p>
            <a:pPr marL="0" indent="0">
              <a:buFont typeface="Arial" panose="020B0604020202020204" pitchFamily="34" charset="0"/>
              <a:buNone/>
            </a:pPr>
            <a:r>
              <a:rPr sz="3200" b="1" dirty="0"/>
              <a:t>Square Matrix</a:t>
            </a:r>
          </a:p>
          <a:p>
            <a:pPr marL="457200" indent="-457200">
              <a:buFont typeface="Arial" panose="020B0604020202020204" pitchFamily="34" charset="0"/>
              <a:buChar char="•"/>
            </a:pPr>
            <a:r>
              <a:rPr sz="3200" dirty="0"/>
              <a:t>A square matrix is a matrix where the number of rows (n) equals the number of columns (m).</a:t>
            </a:r>
          </a:p>
          <a:p>
            <a:pPr marL="457200" indent="-457200">
              <a:buFont typeface="Arial" panose="020B0604020202020204" pitchFamily="34" charset="0"/>
              <a:buChar char="•"/>
            </a:pPr>
            <a:r>
              <a:rPr sz="3200" dirty="0"/>
              <a:t>n = m</a:t>
            </a:r>
          </a:p>
          <a:p>
            <a:pPr marL="457200" indent="-457200">
              <a:buFont typeface="Arial" panose="020B0604020202020204" pitchFamily="34" charset="0"/>
              <a:buChar char="•"/>
            </a:pPr>
            <a:r>
              <a:rPr sz="3200" dirty="0"/>
              <a:t>The square matrix is contrasted with the rectangular matrix where the number of rows and columns are not equal.</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a:latin typeface="Times New Roman" panose="02020603050405020304"/>
                <a:cs typeface="Times New Roman" panose="02020603050405020304"/>
              </a:rPr>
              <a:t>●●●</a:t>
            </a:r>
            <a:endParaRPr lang="en-US" altLang="en-US" sz="1400" dirty="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pPr algn="r" eaLnBrk="1" hangingPunct="1">
                <a:spcBef>
                  <a:spcPct val="0"/>
                </a:spcBef>
                <a:buFontTx/>
                <a:buNone/>
              </a:pPr>
              <a:t>13</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8A6BB0-0908-D732-3ABF-D9FDD234002F}"/>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 xmlns:a16="http://schemas.microsoft.com/office/drawing/2014/main" id="{C0E373CB-2C2D-8817-D756-ACFF466B7E2E}"/>
              </a:ext>
            </a:extLst>
          </p:cNvPr>
          <p:cNvSpPr>
            <a:spLocks noGrp="1"/>
          </p:cNvSpPr>
          <p:nvPr>
            <p:ph type="sldNum" sz="quarter" idx="12"/>
          </p:nvPr>
        </p:nvSpPr>
        <p:spPr/>
        <p:txBody>
          <a:bodyPr/>
          <a:lstStyle/>
          <a:p>
            <a:fld id="{D5BBC35B-A44B-4119-B8DA-DE9E3DFADA20}" type="slidenum">
              <a:rPr kumimoji="0" lang="en-US" smtClean="0"/>
              <a:pPr/>
              <a:t>14</a:t>
            </a:fld>
            <a:endParaRPr kumimoji="0" lang="en-US" sz="1000" b="0">
              <a:solidFill>
                <a:schemeClr val="tx1"/>
              </a:solidFill>
            </a:endParaRPr>
          </a:p>
        </p:txBody>
      </p:sp>
      <p:pic>
        <p:nvPicPr>
          <p:cNvPr id="4" name="Picture 3">
            <a:extLst>
              <a:ext uri="{FF2B5EF4-FFF2-40B4-BE49-F238E27FC236}">
                <a16:creationId xmlns="" xmlns:a16="http://schemas.microsoft.com/office/drawing/2014/main" id="{F98B6927-009F-E695-70D8-8D82C86FBA33}"/>
              </a:ext>
            </a:extLst>
          </p:cNvPr>
          <p:cNvPicPr>
            <a:picLocks noChangeAspect="1"/>
          </p:cNvPicPr>
          <p:nvPr/>
        </p:nvPicPr>
        <p:blipFill>
          <a:blip r:embed="rId2" cstate="print"/>
          <a:stretch>
            <a:fillRect/>
          </a:stretch>
        </p:blipFill>
        <p:spPr>
          <a:xfrm>
            <a:off x="190500" y="-624323"/>
            <a:ext cx="8763000" cy="7345798"/>
          </a:xfrm>
          <a:prstGeom prst="rect">
            <a:avLst/>
          </a:prstGeom>
        </p:spPr>
      </p:pic>
    </p:spTree>
    <p:extLst>
      <p:ext uri="{BB962C8B-B14F-4D97-AF65-F5344CB8AC3E}">
        <p14:creationId xmlns="" xmlns:p14="http://schemas.microsoft.com/office/powerpoint/2010/main" val="218135406"/>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652244"/>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IN" sz="3600" b="1" dirty="0">
                <a:solidFill>
                  <a:schemeClr val="accent2"/>
                </a:solidFill>
                <a:latin typeface="Times New Roman" panose="02020603050405020304" pitchFamily="18" charset="0"/>
                <a:cs typeface="Times New Roman" panose="02020603050405020304" pitchFamily="18" charset="0"/>
              </a:rPr>
              <a:t>Types of Matrix</a:t>
            </a:r>
          </a:p>
        </p:txBody>
      </p:sp>
      <p:sp>
        <p:nvSpPr>
          <p:cNvPr id="2" name="TextBox 1"/>
          <p:cNvSpPr txBox="1"/>
          <p:nvPr/>
        </p:nvSpPr>
        <p:spPr>
          <a:xfrm>
            <a:off x="609600" y="1676400"/>
            <a:ext cx="7696200" cy="4461510"/>
          </a:xfrm>
          <a:prstGeom prst="rect">
            <a:avLst/>
          </a:prstGeom>
          <a:noFill/>
        </p:spPr>
        <p:txBody>
          <a:bodyPr wrap="square">
            <a:spAutoFit/>
          </a:bodyPr>
          <a:lstStyle/>
          <a:p>
            <a:pPr marL="0" indent="0">
              <a:buFont typeface="Arial" panose="020B0604020202020204" pitchFamily="34" charset="0"/>
              <a:buNone/>
            </a:pPr>
            <a:r>
              <a:rPr sz="3200" b="1" dirty="0"/>
              <a:t>Triangular Matrix</a:t>
            </a:r>
          </a:p>
          <a:p>
            <a:pPr marL="457200" indent="-457200">
              <a:buFont typeface="Arial" panose="020B0604020202020204" pitchFamily="34" charset="0"/>
              <a:buChar char="•"/>
            </a:pPr>
            <a:r>
              <a:rPr sz="2800" dirty="0"/>
              <a:t>A triangular matrix is a type of square matrix that has all values in the upper-right or lower-left of the matrix with the remaining elements filled with zero values.</a:t>
            </a:r>
          </a:p>
          <a:p>
            <a:pPr marL="457200" indent="-457200">
              <a:buFont typeface="Arial" panose="020B0604020202020204" pitchFamily="34" charset="0"/>
              <a:buChar char="•"/>
            </a:pPr>
            <a:r>
              <a:rPr sz="2800" dirty="0"/>
              <a:t>A triangular matrix with values only above the main diagonal is called an upper triangular matrix. Whereas, a triangular matrix with values only below the main diagonal is called a lower triangular matrix.</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a:latin typeface="Times New Roman" panose="02020603050405020304"/>
                <a:cs typeface="Times New Roman" panose="02020603050405020304"/>
              </a:rPr>
              <a:t>●●●</a:t>
            </a:r>
            <a:endParaRPr lang="en-US" altLang="en-US" sz="1400" dirty="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pPr algn="r" eaLnBrk="1" hangingPunct="1">
                <a:spcBef>
                  <a:spcPct val="0"/>
                </a:spcBef>
                <a:buFontTx/>
                <a:buNone/>
              </a:pPr>
              <a:t>15</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652244"/>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IN" sz="3600" b="1" dirty="0">
                <a:solidFill>
                  <a:schemeClr val="accent2"/>
                </a:solidFill>
                <a:latin typeface="Times New Roman" panose="02020603050405020304" pitchFamily="18" charset="0"/>
                <a:cs typeface="Times New Roman" panose="02020603050405020304" pitchFamily="18" charset="0"/>
              </a:rPr>
              <a:t>Types of Matrix</a:t>
            </a:r>
          </a:p>
        </p:txBody>
      </p:sp>
      <p:sp>
        <p:nvSpPr>
          <p:cNvPr id="2" name="TextBox 1"/>
          <p:cNvSpPr txBox="1"/>
          <p:nvPr/>
        </p:nvSpPr>
        <p:spPr>
          <a:xfrm>
            <a:off x="609600" y="1676400"/>
            <a:ext cx="7696200" cy="4276725"/>
          </a:xfrm>
          <a:prstGeom prst="rect">
            <a:avLst/>
          </a:prstGeom>
          <a:noFill/>
        </p:spPr>
        <p:txBody>
          <a:bodyPr wrap="square">
            <a:spAutoFit/>
          </a:bodyPr>
          <a:lstStyle/>
          <a:p>
            <a:pPr marL="0" indent="0">
              <a:buFont typeface="Arial" panose="020B0604020202020204" pitchFamily="34" charset="0"/>
              <a:buNone/>
            </a:pPr>
            <a:r>
              <a:rPr sz="3200" b="1" dirty="0"/>
              <a:t>Diagonal Matrix</a:t>
            </a:r>
          </a:p>
          <a:p>
            <a:pPr marL="457200" indent="-457200">
              <a:buFont typeface="Arial" panose="020B0604020202020204" pitchFamily="34" charset="0"/>
              <a:buChar char="•"/>
            </a:pPr>
            <a:r>
              <a:rPr sz="3000" dirty="0"/>
              <a:t>A diagonal matrix is one where values outside of the main diagonal have a zero value, where the main diagonal is taken from the top left of the matrix to the bottom right.</a:t>
            </a:r>
          </a:p>
          <a:p>
            <a:pPr marL="457200" indent="-457200">
              <a:buFont typeface="Arial" panose="020B0604020202020204" pitchFamily="34" charset="0"/>
              <a:buChar char="•"/>
            </a:pPr>
            <a:r>
              <a:rPr sz="3000" dirty="0"/>
              <a:t>A diagonal matrix is often denoted with the variable D and may be represented as a full matrix or as a vector of values on the main diagonal.</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a:latin typeface="Times New Roman" panose="02020603050405020304"/>
                <a:cs typeface="Times New Roman" panose="02020603050405020304"/>
              </a:rPr>
              <a:t>●●●</a:t>
            </a:r>
            <a:endParaRPr lang="en-US" altLang="en-US" sz="1400" dirty="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pPr algn="r" eaLnBrk="1" hangingPunct="1">
                <a:spcBef>
                  <a:spcPct val="0"/>
                </a:spcBef>
                <a:buFontTx/>
                <a:buNone/>
              </a:pPr>
              <a:t>16</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9D8B44-9D39-3FA3-CF27-BB53AFA5418D}"/>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 xmlns:a16="http://schemas.microsoft.com/office/drawing/2014/main" id="{13480FA2-32D1-88FA-3E0F-9AECE41AA477}"/>
              </a:ext>
            </a:extLst>
          </p:cNvPr>
          <p:cNvSpPr>
            <a:spLocks noGrp="1"/>
          </p:cNvSpPr>
          <p:nvPr>
            <p:ph type="sldNum" sz="quarter" idx="12"/>
          </p:nvPr>
        </p:nvSpPr>
        <p:spPr/>
        <p:txBody>
          <a:bodyPr/>
          <a:lstStyle/>
          <a:p>
            <a:fld id="{D5BBC35B-A44B-4119-B8DA-DE9E3DFADA20}" type="slidenum">
              <a:rPr kumimoji="0" lang="en-US" smtClean="0"/>
              <a:pPr/>
              <a:t>17</a:t>
            </a:fld>
            <a:endParaRPr kumimoji="0" lang="en-US" sz="1000" b="0">
              <a:solidFill>
                <a:schemeClr val="tx1"/>
              </a:solidFill>
            </a:endParaRPr>
          </a:p>
        </p:txBody>
      </p:sp>
      <p:pic>
        <p:nvPicPr>
          <p:cNvPr id="5124" name="Picture 4" descr="1.7 Diagonal, Triangular, and Symmetric Matrices. - ppt download">
            <a:extLst>
              <a:ext uri="{FF2B5EF4-FFF2-40B4-BE49-F238E27FC236}">
                <a16:creationId xmlns="" xmlns:a16="http://schemas.microsoft.com/office/drawing/2014/main" id="{69226456-49BB-AD93-3821-16934DC16388}"/>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 y="160498"/>
            <a:ext cx="9372600" cy="68499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98856030"/>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652244"/>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IN" sz="3600" b="1" dirty="0">
                <a:solidFill>
                  <a:schemeClr val="accent2"/>
                </a:solidFill>
                <a:latin typeface="Times New Roman" panose="02020603050405020304" pitchFamily="18" charset="0"/>
                <a:cs typeface="Times New Roman" panose="02020603050405020304" pitchFamily="18" charset="0"/>
              </a:rPr>
              <a:t>Types of Matrix</a:t>
            </a:r>
          </a:p>
        </p:txBody>
      </p:sp>
      <p:sp>
        <p:nvSpPr>
          <p:cNvPr id="2" name="TextBox 1"/>
          <p:cNvSpPr txBox="1"/>
          <p:nvPr/>
        </p:nvSpPr>
        <p:spPr>
          <a:xfrm>
            <a:off x="609600" y="1676400"/>
            <a:ext cx="7696200" cy="4030980"/>
          </a:xfrm>
          <a:prstGeom prst="rect">
            <a:avLst/>
          </a:prstGeom>
          <a:noFill/>
        </p:spPr>
        <p:txBody>
          <a:bodyPr wrap="square">
            <a:spAutoFit/>
          </a:bodyPr>
          <a:lstStyle/>
          <a:p>
            <a:pPr marL="0" indent="0">
              <a:buFont typeface="Arial" panose="020B0604020202020204" pitchFamily="34" charset="0"/>
              <a:buNone/>
            </a:pPr>
            <a:r>
              <a:rPr sz="3200" b="1" dirty="0"/>
              <a:t>Identity Matrix</a:t>
            </a:r>
          </a:p>
          <a:p>
            <a:pPr marL="457200" indent="-457200">
              <a:buFont typeface="Arial" panose="020B0604020202020204" pitchFamily="34" charset="0"/>
              <a:buChar char="•"/>
            </a:pPr>
            <a:r>
              <a:rPr sz="3200" dirty="0"/>
              <a:t>An identity matrix is a square matrix that does not change a vector when multiplied.</a:t>
            </a:r>
          </a:p>
          <a:p>
            <a:pPr marL="457200" indent="-457200">
              <a:buFont typeface="Arial" panose="020B0604020202020204" pitchFamily="34" charset="0"/>
              <a:buChar char="•"/>
            </a:pPr>
            <a:r>
              <a:rPr sz="3200" dirty="0"/>
              <a:t>The values of an identity matrix are known. All of the scalar values along the main diagonal (top-left to bottom-right) have the value one, while all other values are zero.</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pPr algn="r" eaLnBrk="1" hangingPunct="1">
                <a:spcBef>
                  <a:spcPct val="0"/>
                </a:spcBef>
                <a:buFontTx/>
                <a:buNone/>
              </a:pPr>
              <a:t>18</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DC5FE4-EC4E-2FF7-40AC-27CF21516D79}"/>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 xmlns:a16="http://schemas.microsoft.com/office/drawing/2014/main" id="{467F2F07-13B5-466D-025D-D7F1D2B02C75}"/>
              </a:ext>
            </a:extLst>
          </p:cNvPr>
          <p:cNvSpPr>
            <a:spLocks noGrp="1"/>
          </p:cNvSpPr>
          <p:nvPr>
            <p:ph type="sldNum" sz="quarter" idx="12"/>
          </p:nvPr>
        </p:nvSpPr>
        <p:spPr/>
        <p:txBody>
          <a:bodyPr/>
          <a:lstStyle/>
          <a:p>
            <a:fld id="{D5BBC35B-A44B-4119-B8DA-DE9E3DFADA20}" type="slidenum">
              <a:rPr kumimoji="0" lang="en-US" smtClean="0"/>
              <a:pPr/>
              <a:t>19</a:t>
            </a:fld>
            <a:endParaRPr kumimoji="0" lang="en-US" sz="1000" b="0">
              <a:solidFill>
                <a:schemeClr val="tx1"/>
              </a:solidFill>
            </a:endParaRPr>
          </a:p>
        </p:txBody>
      </p:sp>
      <p:pic>
        <p:nvPicPr>
          <p:cNvPr id="4098" name="Picture 2">
            <a:extLst>
              <a:ext uri="{FF2B5EF4-FFF2-40B4-BE49-F238E27FC236}">
                <a16:creationId xmlns="" xmlns:a16="http://schemas.microsoft.com/office/drawing/2014/main" id="{A9C50C2D-DE19-4C9B-1D03-CE8F91B247E1}"/>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 y="1311275"/>
            <a:ext cx="7619999" cy="5410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74647660"/>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1447800" y="304800"/>
            <a:ext cx="6094730"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400" b="1" dirty="0">
                <a:solidFill>
                  <a:schemeClr val="accent2"/>
                </a:solidFill>
                <a:latin typeface="Times New Roman" panose="02020603050405020304" pitchFamily="18" charset="0"/>
                <a:cs typeface="Times New Roman" panose="02020603050405020304" pitchFamily="18" charset="0"/>
              </a:rPr>
              <a:t>Table Contents</a:t>
            </a:r>
          </a:p>
        </p:txBody>
      </p:sp>
      <p:sp>
        <p:nvSpPr>
          <p:cNvPr id="71685" name="Content Placeholder 2"/>
          <p:cNvSpPr txBox="1"/>
          <p:nvPr/>
        </p:nvSpPr>
        <p:spPr bwMode="auto">
          <a:xfrm>
            <a:off x="533400" y="1600200"/>
            <a:ext cx="8229600" cy="3581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buClr>
                <a:srgbClr val="0039A6"/>
              </a:buClr>
              <a:buFont typeface="Wingdings" panose="05000000000000000000" charset="0"/>
              <a:buChar char="ü"/>
            </a:pPr>
            <a:r>
              <a:rPr lang="en-IN" altLang="en-US" sz="2600" dirty="0">
                <a:latin typeface="Times New Roman" panose="02020603050405020304" pitchFamily="18" charset="0"/>
                <a:cs typeface="Times New Roman" panose="02020603050405020304" pitchFamily="18" charset="0"/>
              </a:rPr>
              <a:t>Definition</a:t>
            </a:r>
          </a:p>
          <a:p>
            <a:pPr lvl="1" eaLnBrk="1" hangingPunct="1">
              <a:buClr>
                <a:srgbClr val="0039A6"/>
              </a:buClr>
              <a:buFont typeface="Wingdings" panose="05000000000000000000" charset="0"/>
              <a:buChar char="ü"/>
            </a:pPr>
            <a:r>
              <a:rPr lang="en-IN" altLang="en-US" sz="2600" dirty="0">
                <a:latin typeface="Times New Roman" panose="02020603050405020304" pitchFamily="18" charset="0"/>
                <a:cs typeface="Times New Roman" panose="02020603050405020304" pitchFamily="18" charset="0"/>
              </a:rPr>
              <a:t>Introduction</a:t>
            </a:r>
          </a:p>
          <a:p>
            <a:pPr lvl="1" eaLnBrk="1" hangingPunct="1">
              <a:buClr>
                <a:srgbClr val="0039A6"/>
              </a:buClr>
              <a:buFont typeface="Wingdings" panose="05000000000000000000" charset="0"/>
              <a:buChar char="ü"/>
            </a:pPr>
            <a:r>
              <a:rPr lang="en-US" sz="2600" dirty="0">
                <a:latin typeface="Times New Roman" panose="02020603050405020304" pitchFamily="18" charset="0"/>
                <a:cs typeface="Times New Roman" panose="02020603050405020304" pitchFamily="18" charset="0"/>
              </a:rPr>
              <a:t>Matrix Operations</a:t>
            </a:r>
          </a:p>
          <a:p>
            <a:pPr lvl="1" eaLnBrk="1" hangingPunct="1">
              <a:buClr>
                <a:srgbClr val="0039A6"/>
              </a:buClr>
              <a:buFont typeface="Wingdings" panose="05000000000000000000" charset="0"/>
              <a:buChar char="ü"/>
            </a:pPr>
            <a:r>
              <a:rPr lang="en-US" sz="2600" dirty="0">
                <a:latin typeface="Times New Roman" panose="02020603050405020304" pitchFamily="18" charset="0"/>
                <a:cs typeface="Times New Roman" panose="02020603050405020304" pitchFamily="18" charset="0"/>
              </a:rPr>
              <a:t>Application of Matrix</a:t>
            </a:r>
          </a:p>
          <a:p>
            <a:pPr lvl="1" eaLnBrk="1" hangingPunct="1">
              <a:buClr>
                <a:srgbClr val="0039A6"/>
              </a:buClr>
              <a:buFont typeface="Wingdings" panose="05000000000000000000" charset="0"/>
              <a:buChar char="ü"/>
            </a:pPr>
            <a:r>
              <a:rPr lang="en-US" sz="2600" dirty="0">
                <a:latin typeface="Times New Roman" panose="02020603050405020304" pitchFamily="18" charset="0"/>
                <a:cs typeface="Times New Roman" panose="02020603050405020304" pitchFamily="18" charset="0"/>
              </a:rPr>
              <a:t>Types of Matrix</a:t>
            </a:r>
          </a:p>
          <a:p>
            <a:pPr lvl="1" eaLnBrk="1" hangingPunct="1">
              <a:buClr>
                <a:srgbClr val="0039A6"/>
              </a:buClr>
              <a:buFont typeface="Wingdings" panose="05000000000000000000" charset="0"/>
              <a:buChar char="ü"/>
            </a:pPr>
            <a:r>
              <a:rPr lang="en-IN" altLang="en-US" sz="2600" dirty="0">
                <a:solidFill>
                  <a:schemeClr val="tx1"/>
                </a:solidFill>
                <a:latin typeface="Times New Roman" panose="02020603050405020304" pitchFamily="18" charset="0"/>
                <a:cs typeface="Times New Roman" panose="02020603050405020304" pitchFamily="18" charset="0"/>
                <a:sym typeface="+mn-ea"/>
              </a:rPr>
              <a:t>Conclusion</a:t>
            </a:r>
            <a:endParaRPr lang="en-IN" altLang="en-US" sz="2600" dirty="0">
              <a:solidFill>
                <a:schemeClr val="tx1"/>
              </a:solidFill>
              <a:latin typeface="Times New Roman" panose="02020603050405020304" pitchFamily="18" charset="0"/>
              <a:cs typeface="Times New Roman" panose="02020603050405020304" pitchFamily="18" charset="0"/>
            </a:endParaRPr>
          </a:p>
          <a:p>
            <a:pPr lvl="1" eaLnBrk="1" hangingPunct="1">
              <a:buClr>
                <a:srgbClr val="0039A6"/>
              </a:buClr>
              <a:buFont typeface="Wingdings" panose="05000000000000000000" charset="0"/>
              <a:buChar char="ü"/>
            </a:pPr>
            <a:endParaRPr lang="en-US" altLang="en-US" sz="2600" dirty="0">
              <a:solidFill>
                <a:schemeClr val="tx1"/>
              </a:solidFill>
              <a:latin typeface="Times New Roman" panose="02020603050405020304" pitchFamily="18" charset="0"/>
              <a:cs typeface="Times New Roman" panose="02020603050405020304" pitchFamily="18" charset="0"/>
            </a:endParaRPr>
          </a:p>
          <a:p>
            <a:pPr lvl="1" eaLnBrk="1" hangingPunct="1">
              <a:buClr>
                <a:srgbClr val="0039A6"/>
              </a:buClr>
              <a:buFont typeface="Wingdings" panose="05000000000000000000" charset="0"/>
              <a:buChar char="ü"/>
            </a:pPr>
            <a:endParaRPr lang="en-IN" altLang="en-US" sz="2600" dirty="0">
              <a:latin typeface="Times New Roman" panose="02020603050405020304" pitchFamily="18" charset="0"/>
              <a:cs typeface="Times New Roman" panose="02020603050405020304" pitchFamily="18" charset="0"/>
            </a:endParaRPr>
          </a:p>
          <a:p>
            <a:pPr lvl="1" eaLnBrk="1" hangingPunct="1">
              <a:buClr>
                <a:srgbClr val="0039A6"/>
              </a:buClr>
              <a:buNone/>
            </a:pPr>
            <a:endParaRPr lang="en-IN" altLang="en-US" sz="2600" dirty="0">
              <a:latin typeface="Times New Roman" panose="02020603050405020304" pitchFamily="18" charset="0"/>
              <a:cs typeface="Times New Roman" panose="02020603050405020304" pitchFamily="18" charset="0"/>
            </a:endParaRPr>
          </a:p>
        </p:txBody>
      </p:sp>
      <p:sp>
        <p:nvSpPr>
          <p:cNvPr id="71686"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rgbClr val="0039A6"/>
                </a:solidFill>
                <a:latin typeface="Myriad Web Pro" charset="0"/>
              </a:rPr>
              <a:pPr algn="r" eaLnBrk="1" hangingPunct="1">
                <a:spcBef>
                  <a:spcPct val="0"/>
                </a:spcBef>
                <a:buFontTx/>
                <a:buNone/>
              </a:pPr>
              <a:t>2</a:t>
            </a:fld>
            <a:endParaRPr lang="en-US" altLang="en-US" sz="1400" dirty="0">
              <a:solidFill>
                <a:srgbClr val="0039A6"/>
              </a:solidFill>
              <a:latin typeface="Myriad Web Pro" charset="0"/>
            </a:endParaRPr>
          </a:p>
        </p:txBody>
      </p:sp>
    </p:spTree>
  </p:cSld>
  <p:clrMapOvr>
    <a:masterClrMapping/>
  </p:clrMapOvr>
  <p:transition spd="slow">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609600"/>
            <a:ext cx="87630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dirty="0">
                <a:solidFill>
                  <a:schemeClr val="accent2"/>
                </a:solidFill>
                <a:latin typeface="Times New Roman" panose="02020603050405020304" pitchFamily="18" charset="0"/>
                <a:cs typeface="Times New Roman" panose="02020603050405020304" pitchFamily="18" charset="0"/>
              </a:rPr>
              <a:t>Conclusion</a:t>
            </a:r>
          </a:p>
        </p:txBody>
      </p:sp>
      <p:sp>
        <p:nvSpPr>
          <p:cNvPr id="2" name="TextBox 1"/>
          <p:cNvSpPr txBox="1"/>
          <p:nvPr/>
        </p:nvSpPr>
        <p:spPr>
          <a:xfrm>
            <a:off x="533400" y="1676400"/>
            <a:ext cx="7924800" cy="2553335"/>
          </a:xfrm>
          <a:prstGeom prst="rect">
            <a:avLst/>
          </a:prstGeom>
          <a:noFill/>
        </p:spPr>
        <p:txBody>
          <a:bodyPr wrap="square">
            <a:spAutoFit/>
          </a:bodyPr>
          <a:lstStyle/>
          <a:p>
            <a:pPr marL="514350" indent="-514350">
              <a:buFont typeface="Wingdings" panose="05000000000000000000" pitchFamily="2" charset="2"/>
              <a:buChar char="ü"/>
            </a:pPr>
            <a:r>
              <a:rPr lang="en-US" sz="3200" dirty="0"/>
              <a:t>A matrix is a rectangular arrangement of numbers into rows and columns. </a:t>
            </a:r>
          </a:p>
          <a:p>
            <a:pPr marL="514350" indent="-514350">
              <a:buFont typeface="Wingdings" panose="05000000000000000000" pitchFamily="2" charset="2"/>
              <a:buChar char="ü"/>
            </a:pPr>
            <a:r>
              <a:rPr lang="en-US" sz="3200" dirty="0"/>
              <a:t>Each number in a matrix is referred to as a matrix element or entry. For example, matrix A has 2 rows and 3 columns.</a:t>
            </a:r>
          </a:p>
        </p:txBody>
      </p:sp>
      <p:cxnSp>
        <p:nvCxnSpPr>
          <p:cNvPr id="5" name="Straight Connector 4"/>
          <p:cNvCxnSpPr/>
          <p:nvPr/>
        </p:nvCxnSpPr>
        <p:spPr>
          <a:xfrm>
            <a:off x="609600" y="13716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0EF9015A-DAF8-47A9-8291-B9B5A3191301}" type="slidenum">
              <a:rPr lang="en-US" altLang="en-US" sz="1400">
                <a:solidFill>
                  <a:srgbClr val="0039A6"/>
                </a:solidFill>
                <a:latin typeface="Myriad Web Pro" charset="0"/>
              </a:rPr>
              <a:pPr algn="r" eaLnBrk="1" hangingPunct="1">
                <a:spcBef>
                  <a:spcPct val="0"/>
                </a:spcBef>
                <a:buFontTx/>
                <a:buNone/>
              </a:pPr>
              <a:t>20</a:t>
            </a:fld>
            <a:endParaRPr lang="en-US" altLang="en-US" sz="1400" dirty="0">
              <a:solidFill>
                <a:srgbClr val="0039A6"/>
              </a:solidFill>
              <a:latin typeface="Myriad Web Pro" charset="0"/>
            </a:endParaRPr>
          </a:p>
        </p:txBody>
      </p:sp>
    </p:spTree>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2206625" y="638175"/>
            <a:ext cx="474027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dirty="0">
                <a:solidFill>
                  <a:schemeClr val="accent2"/>
                </a:solidFill>
                <a:latin typeface="Times New Roman" panose="02020603050405020304" pitchFamily="18" charset="0"/>
                <a:cs typeface="Times New Roman" panose="02020603050405020304" pitchFamily="18" charset="0"/>
              </a:rPr>
              <a:t>Definition</a:t>
            </a:r>
          </a:p>
        </p:txBody>
      </p:sp>
      <p:sp>
        <p:nvSpPr>
          <p:cNvPr id="71685" name="Content Placeholder 2"/>
          <p:cNvSpPr txBox="1"/>
          <p:nvPr/>
        </p:nvSpPr>
        <p:spPr bwMode="auto">
          <a:xfrm>
            <a:off x="379730" y="1603375"/>
            <a:ext cx="8034655"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3000" b="1" dirty="0"/>
              <a:t>    M</a:t>
            </a:r>
            <a:r>
              <a:rPr sz="3000" b="1" dirty="0"/>
              <a:t>atrix, a set of numbers arranged in rows and columns so as to form a rectangular array.</a:t>
            </a:r>
          </a:p>
        </p:txBody>
      </p:sp>
      <p:sp>
        <p:nvSpPr>
          <p:cNvPr id="71686" name="Slide Number Placeholder 1"/>
          <p:cNvSpPr txBox="1"/>
          <p:nvPr/>
        </p:nvSpPr>
        <p:spPr bwMode="auto">
          <a:xfrm>
            <a:off x="6629400" y="5791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rgbClr val="0039A6"/>
                </a:solidFill>
                <a:latin typeface="Myriad Web Pro" charset="0"/>
              </a:rPr>
              <a:pPr algn="r" eaLnBrk="1" hangingPunct="1">
                <a:spcBef>
                  <a:spcPct val="0"/>
                </a:spcBef>
                <a:buFontTx/>
                <a:buNone/>
              </a:pPr>
              <a:t>3</a:t>
            </a:fld>
            <a:endParaRPr lang="en-US" altLang="en-US" sz="1400" dirty="0">
              <a:solidFill>
                <a:srgbClr val="0039A6"/>
              </a:solidFill>
              <a:latin typeface="Myriad Web Pro" charset="0"/>
            </a:endParaRPr>
          </a:p>
        </p:txBody>
      </p:sp>
      <p:cxnSp>
        <p:nvCxnSpPr>
          <p:cNvPr id="6" name="Straight Connector 5"/>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pic>
        <p:nvPicPr>
          <p:cNvPr id="4" name="Picture 3" descr="Matrix.svg"/>
          <p:cNvPicPr>
            <a:picLocks noChangeAspect="1"/>
          </p:cNvPicPr>
          <p:nvPr/>
        </p:nvPicPr>
        <p:blipFill>
          <a:blip r:embed="rId3" cstate="print"/>
          <a:stretch>
            <a:fillRect/>
          </a:stretch>
        </p:blipFill>
        <p:spPr>
          <a:xfrm>
            <a:off x="1511300" y="2954655"/>
            <a:ext cx="5991225" cy="3595370"/>
          </a:xfrm>
          <a:prstGeom prst="rect">
            <a:avLst/>
          </a:prstGeom>
        </p:spPr>
      </p:pic>
    </p:spTree>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2206625" y="638175"/>
            <a:ext cx="4740275"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b="1" dirty="0">
                <a:solidFill>
                  <a:schemeClr val="accent2"/>
                </a:solidFill>
                <a:latin typeface="Times New Roman" panose="02020603050405020304" pitchFamily="18" charset="0"/>
                <a:cs typeface="Times New Roman" panose="02020603050405020304" pitchFamily="18" charset="0"/>
              </a:rPr>
              <a:t>Introduction</a:t>
            </a:r>
          </a:p>
        </p:txBody>
      </p:sp>
      <p:sp>
        <p:nvSpPr>
          <p:cNvPr id="71685" name="Content Placeholder 2"/>
          <p:cNvSpPr txBox="1"/>
          <p:nvPr/>
        </p:nvSpPr>
        <p:spPr bwMode="auto">
          <a:xfrm>
            <a:off x="727075" y="1596390"/>
            <a:ext cx="8130540"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dirty="0"/>
              <a:t>The numbers are called the elements, or entries, of the matrix. Matrices have wide applications in engineering, physics, economics, and statistics as well as in various branches of mathematics. </a:t>
            </a:r>
          </a:p>
          <a:p>
            <a:r>
              <a:rPr lang="en-US" dirty="0"/>
              <a:t>Matrices also have important applications in computer graphics, where they have been used to represent rotations and other transformations of images.</a:t>
            </a:r>
          </a:p>
        </p:txBody>
      </p:sp>
      <p:sp>
        <p:nvSpPr>
          <p:cNvPr id="71686" name="Slide Number Placeholder 1"/>
          <p:cNvSpPr txBox="1"/>
          <p:nvPr/>
        </p:nvSpPr>
        <p:spPr bwMode="auto">
          <a:xfrm>
            <a:off x="6629400" y="5791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rgbClr val="0039A6"/>
                </a:solidFill>
                <a:latin typeface="Myriad Web Pro" charset="0"/>
              </a:rPr>
              <a:pPr algn="r" eaLnBrk="1" hangingPunct="1">
                <a:spcBef>
                  <a:spcPct val="0"/>
                </a:spcBef>
                <a:buFontTx/>
                <a:buNone/>
              </a:pPr>
              <a:t>4</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pPr algn="r" eaLnBrk="1" hangingPunct="1">
                <a:spcBef>
                  <a:spcPct val="0"/>
                </a:spcBef>
                <a:buFontTx/>
                <a:buNone/>
              </a:pPr>
              <a:t>5</a:t>
            </a:fld>
            <a:endParaRPr lang="en-US" altLang="en-US" sz="1400" dirty="0">
              <a:solidFill>
                <a:srgbClr val="0039A6"/>
              </a:solidFill>
              <a:latin typeface="Myriad Web Pro" charset="0"/>
            </a:endParaRPr>
          </a:p>
        </p:txBody>
      </p:sp>
      <p:pic>
        <p:nvPicPr>
          <p:cNvPr id="3" name="Content Placeholder 2" descr="3"/>
          <p:cNvPicPr>
            <a:picLocks noGrp="1" noChangeAspect="1"/>
          </p:cNvPicPr>
          <p:nvPr>
            <p:ph idx="1"/>
          </p:nvPr>
        </p:nvPicPr>
        <p:blipFill>
          <a:blip r:embed="rId3" cstate="print"/>
          <a:stretch>
            <a:fillRect/>
          </a:stretch>
        </p:blipFill>
        <p:spPr>
          <a:xfrm>
            <a:off x="457200" y="609600"/>
            <a:ext cx="8414385" cy="5609590"/>
          </a:xfrm>
          <a:prstGeom prst="rect">
            <a:avLst/>
          </a:prstGeom>
        </p:spPr>
      </p:pic>
    </p:spTree>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IN" sz="3600" b="1" dirty="0">
                <a:solidFill>
                  <a:schemeClr val="accent2"/>
                </a:solidFill>
                <a:latin typeface="Times New Roman" panose="02020603050405020304" pitchFamily="18" charset="0"/>
                <a:cs typeface="Times New Roman" panose="02020603050405020304" pitchFamily="18" charset="0"/>
              </a:rPr>
              <a:t>Matrix Operations</a:t>
            </a:r>
            <a:endParaRPr lang="en-US" altLang="en-IN" sz="3600" b="1" dirty="0">
              <a:solidFill>
                <a:schemeClr val="accent2"/>
              </a:solidFill>
              <a:latin typeface="Times New Roman" panose="02020603050405020304" pitchFamily="18" charset="0"/>
              <a:cs typeface="Times New Roman" panose="02020603050405020304" pitchFamily="18" charset="0"/>
              <a:sym typeface="+mn-ea"/>
            </a:endParaRPr>
          </a:p>
        </p:txBody>
      </p:sp>
      <p:sp>
        <p:nvSpPr>
          <p:cNvPr id="2" name="TextBox 1"/>
          <p:cNvSpPr txBox="1"/>
          <p:nvPr/>
        </p:nvSpPr>
        <p:spPr>
          <a:xfrm>
            <a:off x="609600" y="1676400"/>
            <a:ext cx="7974330" cy="1076325"/>
          </a:xfrm>
          <a:prstGeom prst="rect">
            <a:avLst/>
          </a:prstGeom>
          <a:noFill/>
        </p:spPr>
        <p:txBody>
          <a:bodyPr wrap="square">
            <a:spAutoFit/>
          </a:bodyPr>
          <a:lstStyle/>
          <a:p>
            <a:pPr marL="0" indent="0">
              <a:buFont typeface="Arial" panose="020B0604020202020204" pitchFamily="34" charset="0"/>
              <a:buNone/>
            </a:pPr>
            <a:r>
              <a:rPr lang="en-US" sz="3200" b="1" dirty="0"/>
              <a:t>Matrix Addition</a:t>
            </a:r>
          </a:p>
          <a:p>
            <a:pPr marL="457200" indent="-457200">
              <a:buFont typeface="Arial" panose="020B0604020202020204" pitchFamily="34" charset="0"/>
              <a:buChar char="•"/>
            </a:pPr>
            <a:endParaRPr lang="en-US" sz="3200" b="1" dirty="0"/>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a:latin typeface="Times New Roman" panose="02020603050405020304"/>
                <a:cs typeface="Times New Roman" panose="02020603050405020304"/>
              </a:rPr>
              <a:t>●●●</a:t>
            </a:r>
            <a:endParaRPr lang="en-US" altLang="en-US" sz="1400" dirty="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pPr algn="r" eaLnBrk="1" hangingPunct="1">
                <a:spcBef>
                  <a:spcPct val="0"/>
                </a:spcBef>
                <a:buFontTx/>
                <a:buNone/>
              </a:pPr>
              <a:t>6</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pic>
        <p:nvPicPr>
          <p:cNvPr id="6" name="Content Placeholder 5" descr="Application-Of-Matrices-1"/>
          <p:cNvPicPr>
            <a:picLocks noGrp="1" noChangeAspect="1"/>
          </p:cNvPicPr>
          <p:nvPr>
            <p:ph idx="1"/>
          </p:nvPr>
        </p:nvPicPr>
        <p:blipFill>
          <a:blip r:embed="rId3" cstate="print"/>
          <a:srcRect b="15316"/>
          <a:stretch>
            <a:fillRect/>
          </a:stretch>
        </p:blipFill>
        <p:spPr>
          <a:xfrm>
            <a:off x="733425" y="2667000"/>
            <a:ext cx="7842885" cy="2930525"/>
          </a:xfrm>
          <a:prstGeom prst="rect">
            <a:avLst/>
          </a:prstGeom>
        </p:spPr>
      </p:pic>
    </p:spTree>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IN" sz="3600" b="1" dirty="0">
                <a:solidFill>
                  <a:schemeClr val="accent2"/>
                </a:solidFill>
                <a:latin typeface="Times New Roman" panose="02020603050405020304" pitchFamily="18" charset="0"/>
                <a:cs typeface="Times New Roman" panose="02020603050405020304" pitchFamily="18" charset="0"/>
              </a:rPr>
              <a:t>Matrix Operations</a:t>
            </a:r>
            <a:endParaRPr lang="en-US" altLang="en-IN" sz="3600" b="1" dirty="0">
              <a:solidFill>
                <a:schemeClr val="accent2"/>
              </a:solidFill>
              <a:latin typeface="Times New Roman" panose="02020603050405020304" pitchFamily="18" charset="0"/>
              <a:cs typeface="Times New Roman" panose="02020603050405020304" pitchFamily="18" charset="0"/>
              <a:sym typeface="+mn-ea"/>
            </a:endParaRPr>
          </a:p>
        </p:txBody>
      </p:sp>
      <p:sp>
        <p:nvSpPr>
          <p:cNvPr id="2" name="TextBox 1"/>
          <p:cNvSpPr txBox="1"/>
          <p:nvPr/>
        </p:nvSpPr>
        <p:spPr>
          <a:xfrm>
            <a:off x="609600" y="1676400"/>
            <a:ext cx="7974330" cy="1076325"/>
          </a:xfrm>
          <a:prstGeom prst="rect">
            <a:avLst/>
          </a:prstGeom>
          <a:noFill/>
        </p:spPr>
        <p:txBody>
          <a:bodyPr wrap="square">
            <a:spAutoFit/>
          </a:bodyPr>
          <a:lstStyle/>
          <a:p>
            <a:pPr marL="0" indent="0">
              <a:buFont typeface="Arial" panose="020B0604020202020204" pitchFamily="34" charset="0"/>
              <a:buNone/>
            </a:pPr>
            <a:r>
              <a:rPr lang="en-US" sz="3200" b="1" dirty="0"/>
              <a:t>Matrix Subtraction</a:t>
            </a:r>
          </a:p>
          <a:p>
            <a:pPr marL="457200" indent="-457200">
              <a:buFont typeface="Arial" panose="020B0604020202020204" pitchFamily="34" charset="0"/>
              <a:buChar char="•"/>
            </a:pPr>
            <a:endParaRPr lang="en-US" sz="3200" b="1" dirty="0"/>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a:latin typeface="Times New Roman" panose="02020603050405020304"/>
                <a:cs typeface="Times New Roman" panose="02020603050405020304"/>
              </a:rPr>
              <a:t>●●●</a:t>
            </a:r>
            <a:endParaRPr lang="en-US" altLang="en-US" sz="1400" dirty="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pPr algn="r" eaLnBrk="1" hangingPunct="1">
                <a:spcBef>
                  <a:spcPct val="0"/>
                </a:spcBef>
                <a:buFontTx/>
                <a:buNone/>
              </a:pPr>
              <a:t>7</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pic>
        <p:nvPicPr>
          <p:cNvPr id="4" name="Picture 3" descr="Application-Of-Matrices-2"/>
          <p:cNvPicPr>
            <a:picLocks noChangeAspect="1"/>
          </p:cNvPicPr>
          <p:nvPr/>
        </p:nvPicPr>
        <p:blipFill>
          <a:blip r:embed="rId3" cstate="print"/>
          <a:srcRect b="15118"/>
          <a:stretch>
            <a:fillRect/>
          </a:stretch>
        </p:blipFill>
        <p:spPr>
          <a:xfrm>
            <a:off x="609600" y="2590800"/>
            <a:ext cx="8084185" cy="3162935"/>
          </a:xfrm>
          <a:prstGeom prst="rect">
            <a:avLst/>
          </a:prstGeom>
        </p:spPr>
      </p:pic>
    </p:spTree>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IN" sz="3600" b="1" dirty="0">
                <a:solidFill>
                  <a:schemeClr val="accent2"/>
                </a:solidFill>
                <a:latin typeface="Times New Roman" panose="02020603050405020304" pitchFamily="18" charset="0"/>
                <a:cs typeface="Times New Roman" panose="02020603050405020304" pitchFamily="18" charset="0"/>
              </a:rPr>
              <a:t>Matrix Operations</a:t>
            </a:r>
            <a:endParaRPr lang="en-US" altLang="en-IN" sz="3600" b="1" dirty="0">
              <a:solidFill>
                <a:schemeClr val="accent2"/>
              </a:solidFill>
              <a:latin typeface="Times New Roman" panose="02020603050405020304" pitchFamily="18" charset="0"/>
              <a:cs typeface="Times New Roman" panose="02020603050405020304" pitchFamily="18" charset="0"/>
              <a:sym typeface="+mn-ea"/>
            </a:endParaRPr>
          </a:p>
        </p:txBody>
      </p:sp>
      <p:sp>
        <p:nvSpPr>
          <p:cNvPr id="2" name="TextBox 1"/>
          <p:cNvSpPr txBox="1"/>
          <p:nvPr/>
        </p:nvSpPr>
        <p:spPr>
          <a:xfrm>
            <a:off x="609600" y="1600200"/>
            <a:ext cx="7974330" cy="1814830"/>
          </a:xfrm>
          <a:prstGeom prst="rect">
            <a:avLst/>
          </a:prstGeom>
          <a:noFill/>
        </p:spPr>
        <p:txBody>
          <a:bodyPr wrap="square">
            <a:spAutoFit/>
          </a:bodyPr>
          <a:lstStyle/>
          <a:p>
            <a:pPr marL="0" indent="0">
              <a:buFont typeface="Arial" panose="020B0604020202020204" pitchFamily="34" charset="0"/>
              <a:buNone/>
            </a:pPr>
            <a:r>
              <a:rPr lang="en-US" sz="2800" b="1" dirty="0"/>
              <a:t>Matrix Multiplication</a:t>
            </a:r>
          </a:p>
          <a:p>
            <a:pPr marL="457200" indent="-457200">
              <a:buFont typeface="Arial" panose="020B0604020202020204" pitchFamily="34" charset="0"/>
              <a:buChar char="•"/>
            </a:pPr>
            <a:r>
              <a:rPr lang="en-US" sz="2800" dirty="0"/>
              <a:t>There is a rule for matrix multiplication, the number of columns in the first matrix should be equal to the number of rows in the second.</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pPr algn="r" eaLnBrk="1" hangingPunct="1">
                <a:spcBef>
                  <a:spcPct val="0"/>
                </a:spcBef>
                <a:buFontTx/>
                <a:buNone/>
              </a:pPr>
              <a:t>8</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pic>
        <p:nvPicPr>
          <p:cNvPr id="3" name="Picture 2" descr="Application-Of-Matrices-3"/>
          <p:cNvPicPr>
            <a:picLocks noChangeAspect="1"/>
          </p:cNvPicPr>
          <p:nvPr/>
        </p:nvPicPr>
        <p:blipFill>
          <a:blip r:embed="rId3" cstate="print"/>
          <a:srcRect b="7682"/>
          <a:stretch>
            <a:fillRect/>
          </a:stretch>
        </p:blipFill>
        <p:spPr>
          <a:xfrm>
            <a:off x="990600" y="3567430"/>
            <a:ext cx="6817995" cy="2920365"/>
          </a:xfrm>
          <a:prstGeom prst="rect">
            <a:avLst/>
          </a:prstGeom>
        </p:spPr>
      </p:pic>
    </p:spTree>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IN" sz="3600" b="1" dirty="0">
                <a:solidFill>
                  <a:schemeClr val="accent2"/>
                </a:solidFill>
                <a:latin typeface="Times New Roman" panose="02020603050405020304" pitchFamily="18" charset="0"/>
                <a:cs typeface="Times New Roman" panose="02020603050405020304" pitchFamily="18" charset="0"/>
                <a:sym typeface="+mn-ea"/>
              </a:rPr>
              <a:t>Applications of Matrix</a:t>
            </a:r>
          </a:p>
        </p:txBody>
      </p:sp>
      <p:sp>
        <p:nvSpPr>
          <p:cNvPr id="2" name="TextBox 1"/>
          <p:cNvSpPr txBox="1"/>
          <p:nvPr/>
        </p:nvSpPr>
        <p:spPr>
          <a:xfrm>
            <a:off x="609600" y="1600200"/>
            <a:ext cx="7974330" cy="3046095"/>
          </a:xfrm>
          <a:prstGeom prst="rect">
            <a:avLst/>
          </a:prstGeom>
          <a:noFill/>
        </p:spPr>
        <p:txBody>
          <a:bodyPr wrap="square">
            <a:spAutoFit/>
          </a:bodyPr>
          <a:lstStyle/>
          <a:p>
            <a:pPr marL="0" indent="0">
              <a:buFont typeface="Arial" panose="020B0604020202020204" pitchFamily="34" charset="0"/>
              <a:buNone/>
            </a:pPr>
            <a:r>
              <a:rPr lang="en-US" sz="3200" b="1" dirty="0"/>
              <a:t>Application of Matrices in Cryptography</a:t>
            </a:r>
          </a:p>
          <a:p>
            <a:pPr marL="457200" indent="-457200">
              <a:buFont typeface="Arial" panose="020B0604020202020204" pitchFamily="34" charset="0"/>
              <a:buChar char="•"/>
            </a:pPr>
            <a:r>
              <a:rPr lang="en-US" sz="3200" dirty="0"/>
              <a:t>Cryptography is the process of encrypting data so that only the appropriate individual has access to it and can draw conclusions. The process of encryption is carried out with the help of an invertible key.</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a:latin typeface="Times New Roman" panose="02020603050405020304"/>
                <a:cs typeface="Times New Roman" panose="02020603050405020304"/>
              </a:rPr>
              <a:t>●●●</a:t>
            </a:r>
            <a:endParaRPr lang="en-US" altLang="en-US" sz="1400" dirty="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pPr algn="r" eaLnBrk="1" hangingPunct="1">
                <a:spcBef>
                  <a:spcPct val="0"/>
                </a:spcBef>
                <a:buFontTx/>
                <a:buNone/>
              </a:pPr>
              <a:t>9</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sld>
</file>

<file path=ppt/theme/theme1.xml><?xml version="1.0" encoding="utf-8"?>
<a:theme xmlns:a="http://schemas.openxmlformats.org/drawingml/2006/main" name="7_SEPDPO">
  <a:themeElements>
    <a:clrScheme name="OSELS Light PPT Colors">
      <a:dk1>
        <a:srgbClr val="0039A6"/>
      </a:dk1>
      <a:lt1>
        <a:srgbClr val="FFFFFF"/>
      </a:lt1>
      <a:dk2>
        <a:srgbClr val="3077FF"/>
      </a:dk2>
      <a:lt2>
        <a:srgbClr val="4B4B4B"/>
      </a:lt2>
      <a:accent1>
        <a:srgbClr val="0039A6"/>
      </a:accent1>
      <a:accent2>
        <a:srgbClr val="9E302D"/>
      </a:accent2>
      <a:accent3>
        <a:srgbClr val="5B8F22"/>
      </a:accent3>
      <a:accent4>
        <a:srgbClr val="532E60"/>
      </a:accent4>
      <a:accent5>
        <a:srgbClr val="FDC82F"/>
      </a:accent5>
      <a:accent6>
        <a:srgbClr val="0CC6DE"/>
      </a:accent6>
      <a:hlink>
        <a:srgbClr val="002060"/>
      </a:hlink>
      <a:folHlink>
        <a:srgbClr val="0053F2"/>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6CCFF"/>
        </a:solidFill>
        <a:ln w="9525">
          <a:miter lim="800000"/>
        </a:ln>
      </a:spPr>
      <a:bodyPr wrap="none" rtlCol="0" anchor="ctr">
        <a:flatTx/>
      </a:bodyPr>
      <a:lstStyle>
        <a:defPPr algn="ctr">
          <a:defRPr sz="1200" b="1" dirty="0">
            <a:solidFill>
              <a:schemeClr val="bg1"/>
            </a:solidFill>
            <a:latin typeface="Tahoma" panose="020B0604030504040204" pitchFamily="34" charset="0"/>
          </a:defRPr>
        </a:defPPr>
      </a:lstStyle>
    </a:spDef>
    <a:lnDef>
      <a:spPr>
        <a:ln w="22225">
          <a:solidFill>
            <a:srgbClr val="0A0A0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725</Words>
  <Application>Microsoft Office PowerPoint</Application>
  <PresentationFormat>On-screen Show (4:3)</PresentationFormat>
  <Paragraphs>242</Paragraphs>
  <Slides>20</Slides>
  <Notes>17</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7_SEPDPO</vt:lpstr>
      <vt:lpstr>Blue Waves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 PANDITA</dc:creator>
  <cp:lastModifiedBy>Nitk</cp:lastModifiedBy>
  <cp:revision>917</cp:revision>
  <cp:lastPrinted>2014-09-05T11:57:00Z</cp:lastPrinted>
  <dcterms:created xsi:type="dcterms:W3CDTF">2014-04-08T13:15:00Z</dcterms:created>
  <dcterms:modified xsi:type="dcterms:W3CDTF">2023-05-09T05:05:59Z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E25F2B6B222341618A36FF6FFC7DFFDA</vt:lpwstr>
  </property>
  <property fmtid="{D5CDD505-2E9C-101B-9397-08002B2CF9AE}" pid="3" name="KSOProductBuildVer">
    <vt:lpwstr>1033-11.2.0.11440</vt:lpwstr>
  </property>
</Properties>
</file>