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800898-0D0D-48B7-BD7F-FBACB2F9CB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2E03AB-A777-4621-8C92-A2458B8092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p-completeness-set-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rite-a-c-program-to-print-all-permutations-of-a-given-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Bhawana Rudra</a:t>
            </a:r>
          </a:p>
          <a:p>
            <a:r>
              <a:rPr lang="en-IN" dirty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NP-Complete-Case Studies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/>
              <a:t>Applications</a:t>
            </a:r>
          </a:p>
          <a:p>
            <a:pPr fontAlgn="base"/>
            <a:r>
              <a:rPr lang="en-US"/>
              <a:t> </a:t>
            </a:r>
            <a:r>
              <a:rPr lang="en-US" dirty="0"/>
              <a:t>problems are often tackled with rules-based languages in areas including:</a:t>
            </a:r>
          </a:p>
          <a:p>
            <a:pPr lvl="1" fontAlgn="base"/>
            <a:r>
              <a:rPr lang="en-US" dirty="0"/>
              <a:t>Approximate computing</a:t>
            </a:r>
          </a:p>
          <a:p>
            <a:pPr lvl="1" fontAlgn="base"/>
            <a:r>
              <a:rPr lang="en-US" dirty="0"/>
              <a:t>Configuration</a:t>
            </a:r>
          </a:p>
          <a:p>
            <a:pPr lvl="1" fontAlgn="base"/>
            <a:r>
              <a:rPr lang="en-US" dirty="0"/>
              <a:t>Cryptography</a:t>
            </a:r>
          </a:p>
          <a:p>
            <a:pPr lvl="1" fontAlgn="base"/>
            <a:r>
              <a:rPr lang="en-US" dirty="0"/>
              <a:t>Data mining</a:t>
            </a:r>
          </a:p>
          <a:p>
            <a:pPr lvl="1" fontAlgn="base"/>
            <a:r>
              <a:rPr lang="en-US" dirty="0"/>
              <a:t>Decision support</a:t>
            </a:r>
          </a:p>
          <a:p>
            <a:pPr lvl="1" fontAlgn="base"/>
            <a:r>
              <a:rPr lang="en-US" dirty="0" err="1"/>
              <a:t>Phylogenetics</a:t>
            </a:r>
            <a:endParaRPr lang="en-US" dirty="0"/>
          </a:p>
          <a:p>
            <a:pPr lvl="1" fontAlgn="base"/>
            <a:r>
              <a:rPr lang="en-US" dirty="0"/>
              <a:t>Planning</a:t>
            </a:r>
          </a:p>
          <a:p>
            <a:pPr lvl="1" fontAlgn="base"/>
            <a:r>
              <a:rPr lang="en-US" dirty="0"/>
              <a:t>Process monitoring and control</a:t>
            </a:r>
          </a:p>
          <a:p>
            <a:pPr lvl="1" fontAlgn="base"/>
            <a:r>
              <a:rPr lang="en-US" dirty="0"/>
              <a:t>Rosters or schedules</a:t>
            </a:r>
          </a:p>
          <a:p>
            <a:pPr lvl="1" fontAlgn="base"/>
            <a:r>
              <a:rPr lang="en-US" dirty="0"/>
              <a:t>Routing/vehicle routing</a:t>
            </a:r>
          </a:p>
          <a:p>
            <a:pPr lvl="1" fontAlgn="base"/>
            <a:r>
              <a:rPr lang="en-US" dirty="0"/>
              <a:t>Scheduling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say that an algorithm solves a problem in polynomial time</a:t>
            </a:r>
            <a:r>
              <a:rPr lang="en-US" b="1" dirty="0"/>
              <a:t> </a:t>
            </a:r>
            <a:r>
              <a:rPr lang="en-US" dirty="0"/>
              <a:t>if its worst-case time efficiency belongs to </a:t>
            </a:r>
            <a:r>
              <a:rPr lang="en-US" b="1" i="1" dirty="0"/>
              <a:t>O(p(n))</a:t>
            </a:r>
            <a:r>
              <a:rPr lang="en-US" dirty="0"/>
              <a:t> where </a:t>
            </a:r>
            <a:r>
              <a:rPr lang="en-US" b="1" i="1" dirty="0"/>
              <a:t>p(n)</a:t>
            </a:r>
            <a:r>
              <a:rPr lang="en-US" dirty="0"/>
              <a:t> is a polynomial of the problem’s input size </a:t>
            </a:r>
            <a:r>
              <a:rPr lang="en-US" b="1" i="1" dirty="0"/>
              <a:t>n.</a:t>
            </a:r>
            <a:r>
              <a:rPr lang="en-US" dirty="0"/>
              <a:t> </a:t>
            </a:r>
          </a:p>
          <a:p>
            <a:r>
              <a:rPr lang="en-US" dirty="0"/>
              <a:t>Note that since we are using big-oh notation here, problems solvable in, say, logarithmic time are solvable in polynomial time as well.</a:t>
            </a:r>
          </a:p>
          <a:p>
            <a:r>
              <a:rPr lang="en-US" dirty="0"/>
              <a:t> Problems that can be solved in polynomial time are called </a:t>
            </a:r>
            <a:r>
              <a:rPr lang="en-US" b="1" i="1" dirty="0"/>
              <a:t>tractable</a:t>
            </a:r>
            <a:r>
              <a:rPr lang="en-US" dirty="0"/>
              <a:t>, and problems that cannot be solved in polynomial time are called </a:t>
            </a:r>
            <a:r>
              <a:rPr lang="en-US" b="1" i="1" dirty="0"/>
              <a:t>intractable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4" name="AutoShape 2" descr="15-Figure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15-Figure1-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8" name="Picture 6" descr="https://www.tutorialspoint.com/assets/questions/media/53169/TO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011741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NP problems as the base set,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simply,a</a:t>
            </a:r>
            <a:r>
              <a:rPr lang="en-US" dirty="0"/>
              <a:t> set consisting of those problems which have polynomial time solutions but using non deterministic algorithms.</a:t>
            </a:r>
          </a:p>
          <a:p>
            <a:r>
              <a:rPr lang="en-US" dirty="0"/>
              <a:t>The region named P here is the set of polynomial time </a:t>
            </a:r>
            <a:r>
              <a:rPr lang="en-US" dirty="0" err="1"/>
              <a:t>problems,i.e</a:t>
            </a:r>
            <a:r>
              <a:rPr lang="en-US" dirty="0"/>
              <a:t>, those problems for which algorithms exist that can solve it in polynomial time. Note that this region is a subset of NP problems. </a:t>
            </a:r>
          </a:p>
          <a:p>
            <a:r>
              <a:rPr lang="en-US" dirty="0"/>
              <a:t>The problems in P were once in </a:t>
            </a:r>
            <a:r>
              <a:rPr lang="en-US" dirty="0" err="1"/>
              <a:t>NPi.e</a:t>
            </a:r>
            <a:r>
              <a:rPr lang="en-US" dirty="0"/>
              <a:t> they had non deterministic algorithms, but we were able to decipher them and so these problems became P. </a:t>
            </a:r>
          </a:p>
          <a:p>
            <a:r>
              <a:rPr lang="en-US" dirty="0"/>
              <a:t>NP complete problems are the intersection region of NP </a:t>
            </a:r>
            <a:r>
              <a:rPr lang="en-US" dirty="0" err="1"/>
              <a:t>prolems</a:t>
            </a:r>
            <a:r>
              <a:rPr lang="en-US" dirty="0"/>
              <a:t> and NP Hard problems. </a:t>
            </a:r>
          </a:p>
          <a:p>
            <a:r>
              <a:rPr lang="en-US" dirty="0"/>
              <a:t>NP complete problems are those problems that have a </a:t>
            </a:r>
            <a:r>
              <a:rPr lang="en-US" b="1" dirty="0"/>
              <a:t>polynomial time</a:t>
            </a:r>
            <a:r>
              <a:rPr lang="en-US" dirty="0"/>
              <a:t> solution but this is derived using a non-deterministic algorithm.</a:t>
            </a:r>
          </a:p>
          <a:p>
            <a:r>
              <a:rPr lang="en-US" dirty="0"/>
              <a:t> If an NP hard problem does not have a non deterministic algorithm, then it is not NP complete, it remains NP Hard. </a:t>
            </a:r>
          </a:p>
          <a:p>
            <a:r>
              <a:rPr lang="en-US" dirty="0"/>
              <a:t>When there exists a deterministic algorithm for the NP problem, it is classified as P problem. When there exists a non deterministic algorithm for the problem, it is classified as NP complete. </a:t>
            </a:r>
          </a:p>
          <a:p>
            <a:r>
              <a:rPr lang="en-US" dirty="0"/>
              <a:t>Note that NP forms the base class of all types of problems except some NP hard problems. </a:t>
            </a:r>
          </a:p>
          <a:p>
            <a:r>
              <a:rPr lang="en-US" dirty="0"/>
              <a:t>You can see in the diagram above that there is a section of NP hard problems that does not fall in the NP region.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Hamiltonian circuit problem </a:t>
            </a:r>
            <a:r>
              <a:rPr lang="en-US" dirty="0"/>
              <a:t>Determine whether a given graph has a</a:t>
            </a:r>
            <a:r>
              <a:rPr lang="en-US" b="1" i="1" dirty="0"/>
              <a:t> </a:t>
            </a:r>
            <a:r>
              <a:rPr lang="en-US" dirty="0"/>
              <a:t>Hamiltonian circuit—a path that starts and ends at the same vertex and passes through all the other vertices exactly once.</a:t>
            </a:r>
          </a:p>
          <a:p>
            <a:r>
              <a:rPr lang="en-US" dirty="0"/>
              <a:t>A </a:t>
            </a:r>
            <a:r>
              <a:rPr lang="en-US" b="1" dirty="0"/>
              <a:t>Hamiltonian circuit</a:t>
            </a:r>
            <a:r>
              <a:rPr lang="en-US" dirty="0"/>
              <a:t> is a circuit that visits every vertex once with no repeats. Being a circuit, it must start and end at the same vertex.</a:t>
            </a:r>
          </a:p>
          <a:p>
            <a:r>
              <a:rPr lang="en-US" dirty="0"/>
              <a:t>A </a:t>
            </a:r>
            <a:r>
              <a:rPr lang="en-US" b="1" dirty="0"/>
              <a:t>Hamiltonian path</a:t>
            </a:r>
            <a:r>
              <a:rPr lang="en-US" dirty="0"/>
              <a:t> also visits every vertex once with no repeats, but does not have to start and end at the same vertex.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Traveling salesman problem </a:t>
            </a:r>
            <a:r>
              <a:rPr lang="en-US" dirty="0"/>
              <a:t>Find the shortest tour through</a:t>
            </a:r>
            <a:r>
              <a:rPr lang="en-US" b="1" i="1" dirty="0"/>
              <a:t> n </a:t>
            </a:r>
            <a:r>
              <a:rPr lang="en-US" dirty="0"/>
              <a:t>cities with</a:t>
            </a:r>
            <a:r>
              <a:rPr lang="en-US" b="1" i="1" dirty="0"/>
              <a:t> </a:t>
            </a:r>
            <a:r>
              <a:rPr lang="en-US" dirty="0"/>
              <a:t>known positive integer distances between them (find the shortest Hamiltonian circuit in a complete graph with positive integer weights).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ul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5798059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TSP tour in the graph is 1-2-4-3-1. The cost of the tour is 10+25+30+15 which is 80. </a:t>
            </a:r>
          </a:p>
          <a:p>
            <a:r>
              <a:rPr lang="en-US" dirty="0"/>
              <a:t>The problem is a famous NP-hard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problem.</a:t>
            </a:r>
          </a:p>
          <a:p>
            <a:r>
              <a:rPr lang="en-US" dirty="0"/>
              <a:t>There is no polynomial-time know solution for this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Naive Solution: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1) Consider city 1 as the starting and ending point.</a:t>
            </a:r>
          </a:p>
          <a:p>
            <a:pPr fontAlgn="base"/>
            <a:r>
              <a:rPr lang="en-US" dirty="0"/>
              <a:t>2) Generate all (n-1)! </a:t>
            </a:r>
            <a:r>
              <a:rPr lang="en-US" u="sng" dirty="0">
                <a:hlinkClick r:id="rId2"/>
              </a:rPr>
              <a:t>Permutations </a:t>
            </a:r>
            <a:r>
              <a:rPr lang="en-US" dirty="0"/>
              <a:t>of cities. </a:t>
            </a:r>
          </a:p>
          <a:p>
            <a:pPr fontAlgn="base"/>
            <a:r>
              <a:rPr lang="en-US" dirty="0"/>
              <a:t>3) Calculate the cost of every permutation and keep track of the minimum cost permutation. </a:t>
            </a:r>
          </a:p>
          <a:p>
            <a:pPr fontAlgn="base"/>
            <a:r>
              <a:rPr lang="en-US" dirty="0"/>
              <a:t>4) Return the permutation with minimum cost. </a:t>
            </a:r>
          </a:p>
          <a:p>
            <a:pPr fontAlgn="base"/>
            <a:r>
              <a:rPr lang="en-US" dirty="0"/>
              <a:t>Time Complexity: Θ(n!) </a:t>
            </a:r>
          </a:p>
          <a:p>
            <a:pPr fontAlgn="base"/>
            <a:r>
              <a:rPr lang="en-US" b="1" dirty="0"/>
              <a:t>Dynamic Programming: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Let the given set of vertices be {1, 2, 3, 4,….n}. Let us consider 1 as starting and ending point of output. For every other vertex I (other than 1), we find the minimum cost path with 1 as the starting point, I as the ending point, and all vertices appearing exactly once.</a:t>
            </a:r>
          </a:p>
          <a:p>
            <a:pPr fontAlgn="base"/>
            <a:r>
              <a:rPr lang="en-US" dirty="0"/>
              <a:t>Let the cost of this path cost (</a:t>
            </a:r>
            <a:r>
              <a:rPr lang="en-US" dirty="0" err="1"/>
              <a:t>i</a:t>
            </a:r>
            <a:r>
              <a:rPr lang="en-US" dirty="0"/>
              <a:t>), and the cost of the corresponding Cycle would cost (</a:t>
            </a:r>
            <a:r>
              <a:rPr lang="en-US" dirty="0" err="1"/>
              <a:t>i</a:t>
            </a:r>
            <a:r>
              <a:rPr lang="en-US" dirty="0"/>
              <a:t>) + dist(</a:t>
            </a:r>
            <a:r>
              <a:rPr lang="en-US" dirty="0" err="1"/>
              <a:t>i</a:t>
            </a:r>
            <a:r>
              <a:rPr lang="en-US" dirty="0"/>
              <a:t>, 1) where dist(</a:t>
            </a:r>
            <a:r>
              <a:rPr lang="en-US" dirty="0" err="1"/>
              <a:t>i</a:t>
            </a:r>
            <a:r>
              <a:rPr lang="en-US" dirty="0"/>
              <a:t>, 1) is the distance from I to 1. Finally, we return the minimum of all [cost(</a:t>
            </a:r>
            <a:r>
              <a:rPr lang="en-US" dirty="0" err="1"/>
              <a:t>i</a:t>
            </a:r>
            <a:r>
              <a:rPr lang="en-US" dirty="0"/>
              <a:t>) + dist(</a:t>
            </a:r>
            <a:r>
              <a:rPr lang="en-US" dirty="0" err="1"/>
              <a:t>i</a:t>
            </a:r>
            <a:r>
              <a:rPr lang="en-US" dirty="0"/>
              <a:t>, 1)] values. This looks simple so far. </a:t>
            </a:r>
          </a:p>
          <a:p>
            <a:pPr fontAlgn="base"/>
            <a:r>
              <a:rPr lang="en-US" dirty="0"/>
              <a:t>Now the question is how to get cost(</a:t>
            </a:r>
            <a:r>
              <a:rPr lang="en-US" dirty="0" err="1"/>
              <a:t>i</a:t>
            </a:r>
            <a:r>
              <a:rPr lang="en-US" dirty="0"/>
              <a:t>)? To calculate the cost(</a:t>
            </a:r>
            <a:r>
              <a:rPr lang="en-US" dirty="0" err="1"/>
              <a:t>i</a:t>
            </a:r>
            <a:r>
              <a:rPr lang="en-US" dirty="0"/>
              <a:t>) using Dynamic Programming, we need to have some recursive relation in terms of sub-problems.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</TotalTime>
  <Words>766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Perpetua</vt:lpstr>
      <vt:lpstr>Wingdings 2</vt:lpstr>
      <vt:lpstr>Equity</vt:lpstr>
      <vt:lpstr>NP-Complete-Case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</dc:title>
  <dc:creator>Dr Bhawana Rudra</dc:creator>
  <cp:lastModifiedBy>Ritvik katakam</cp:lastModifiedBy>
  <cp:revision>6</cp:revision>
  <dcterms:created xsi:type="dcterms:W3CDTF">2023-05-03T04:48:59Z</dcterms:created>
  <dcterms:modified xsi:type="dcterms:W3CDTF">2023-05-03T07:51:22Z</dcterms:modified>
</cp:coreProperties>
</file>